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9" r:id="rId1"/>
  </p:sldMasterIdLst>
  <p:notesMasterIdLst>
    <p:notesMasterId r:id="rId28"/>
  </p:notesMasterIdLst>
  <p:sldIdLst>
    <p:sldId id="256" r:id="rId2"/>
    <p:sldId id="257" r:id="rId3"/>
    <p:sldId id="258" r:id="rId4"/>
    <p:sldId id="276" r:id="rId5"/>
    <p:sldId id="277" r:id="rId6"/>
    <p:sldId id="278" r:id="rId7"/>
    <p:sldId id="279" r:id="rId8"/>
    <p:sldId id="280" r:id="rId9"/>
    <p:sldId id="267" r:id="rId10"/>
    <p:sldId id="260" r:id="rId11"/>
    <p:sldId id="281" r:id="rId12"/>
    <p:sldId id="282" r:id="rId13"/>
    <p:sldId id="283" r:id="rId14"/>
    <p:sldId id="284" r:id="rId15"/>
    <p:sldId id="285" r:id="rId16"/>
    <p:sldId id="286" r:id="rId17"/>
    <p:sldId id="287" r:id="rId18"/>
    <p:sldId id="288" r:id="rId19"/>
    <p:sldId id="289" r:id="rId20"/>
    <p:sldId id="290" r:id="rId21"/>
    <p:sldId id="291" r:id="rId22"/>
    <p:sldId id="292" r:id="rId23"/>
    <p:sldId id="293" r:id="rId24"/>
    <p:sldId id="294" r:id="rId25"/>
    <p:sldId id="295" r:id="rId26"/>
    <p:sldId id="296" r:id="rId27"/>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91" autoAdjust="0"/>
    <p:restoredTop sz="94631" autoAdjust="0"/>
  </p:normalViewPr>
  <p:slideViewPr>
    <p:cSldViewPr snapToGrid="0">
      <p:cViewPr varScale="1">
        <p:scale>
          <a:sx n="78" d="100"/>
          <a:sy n="78" d="100"/>
        </p:scale>
        <p:origin x="91" y="437"/>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350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6725"/>
          </a:xfrm>
          <a:prstGeom prst="rect">
            <a:avLst/>
          </a:prstGeom>
        </p:spPr>
        <p:txBody>
          <a:bodyPr vert="horz" lIns="91440" tIns="45720" rIns="91440" bIns="45720" rtlCol="0"/>
          <a:lstStyle>
            <a:lvl1pPr algn="r">
              <a:defRPr sz="1200"/>
            </a:lvl1pPr>
          </a:lstStyle>
          <a:p>
            <a:fld id="{A343332E-E8FE-4B62-8606-5F7E4E491105}" type="datetimeFigureOut">
              <a:rPr lang="en-US" smtClean="0"/>
              <a:t>11/24/2015</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1513"/>
            <a:ext cx="5486400" cy="366871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7138"/>
            <a:ext cx="2971800"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7138"/>
            <a:ext cx="2971800" cy="466725"/>
          </a:xfrm>
          <a:prstGeom prst="rect">
            <a:avLst/>
          </a:prstGeom>
        </p:spPr>
        <p:txBody>
          <a:bodyPr vert="horz" lIns="91440" tIns="45720" rIns="91440" bIns="45720" rtlCol="0" anchor="b"/>
          <a:lstStyle>
            <a:lvl1pPr algn="r">
              <a:defRPr sz="1200"/>
            </a:lvl1pPr>
          </a:lstStyle>
          <a:p>
            <a:fld id="{ED9B754D-25F4-4E4C-9F32-EF3B93FC60CA}" type="slidenum">
              <a:rPr lang="en-US" smtClean="0"/>
              <a:t>‹#›</a:t>
            </a:fld>
            <a:endParaRPr lang="en-US"/>
          </a:p>
        </p:txBody>
      </p:sp>
    </p:spTree>
    <p:extLst>
      <p:ext uri="{BB962C8B-B14F-4D97-AF65-F5344CB8AC3E}">
        <p14:creationId xmlns:p14="http://schemas.microsoft.com/office/powerpoint/2010/main" val="1701823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44E96D5-8CC9-41F6-9B58-F51CCE8EF503}" type="datetimeFigureOut">
              <a:rPr lang="en-US" smtClean="0"/>
              <a:t>11/24/2015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C036AB-373D-495C-928C-341663FC9586}"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5177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44E96D5-8CC9-41F6-9B58-F51CCE8EF503}" type="datetimeFigureOut">
              <a:rPr lang="en-US" smtClean="0"/>
              <a:t>11/24/2015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C036AB-373D-495C-928C-341663FC9586}" type="slidenum">
              <a:rPr lang="en-US" smtClean="0"/>
              <a:t>‹#›</a:t>
            </a:fld>
            <a:endParaRPr lang="en-US"/>
          </a:p>
        </p:txBody>
      </p:sp>
    </p:spTree>
    <p:extLst>
      <p:ext uri="{BB962C8B-B14F-4D97-AF65-F5344CB8AC3E}">
        <p14:creationId xmlns:p14="http://schemas.microsoft.com/office/powerpoint/2010/main" val="145200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44E96D5-8CC9-41F6-9B58-F51CCE8EF503}" type="datetimeFigureOut">
              <a:rPr lang="en-US" smtClean="0"/>
              <a:t>11/24/2015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C036AB-373D-495C-928C-341663FC9586}" type="slidenum">
              <a:rPr lang="en-US" smtClean="0"/>
              <a:t>‹#›</a:t>
            </a:fld>
            <a:endParaRPr lang="en-US"/>
          </a:p>
        </p:txBody>
      </p:sp>
    </p:spTree>
    <p:extLst>
      <p:ext uri="{BB962C8B-B14F-4D97-AF65-F5344CB8AC3E}">
        <p14:creationId xmlns:p14="http://schemas.microsoft.com/office/powerpoint/2010/main" val="1057564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2pPr marL="573088" indent="-182563">
              <a:buFont typeface="Wingdings" panose="05000000000000000000" pitchFamily="2" charset="2"/>
              <a:buChar char="Ø"/>
              <a:tabLst>
                <a:tab pos="854075" algn="l"/>
              </a:tabLst>
              <a:defRPr/>
            </a:lvl2pPr>
            <a:lvl3pPr marL="854075" indent="-285750">
              <a:buFont typeface="Wingdings" panose="05000000000000000000" pitchFamily="2" charset="2"/>
              <a:buChar char="Ø"/>
              <a:defRPr/>
            </a:lvl3pPr>
            <a:lvl4pPr marL="1025525" indent="-182563">
              <a:buFont typeface="Wingdings" panose="05000000000000000000" pitchFamily="2" charset="2"/>
              <a:buChar char="Ø"/>
              <a:defRPr/>
            </a:lvl4pPr>
            <a:lvl5pPr marL="1195388" indent="-182563">
              <a:buFont typeface="Wingdings" panose="05000000000000000000" pitchFamily="2" charset="2"/>
              <a:buChar char="Ø"/>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044E96D5-8CC9-41F6-9B58-F51CCE8EF503}" type="datetimeFigureOut">
              <a:rPr lang="en-US" smtClean="0"/>
              <a:t>11/24/2015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C036AB-373D-495C-928C-341663FC9586}" type="slidenum">
              <a:rPr lang="en-US" smtClean="0"/>
              <a:t>‹#›</a:t>
            </a:fld>
            <a:endParaRPr lang="en-US"/>
          </a:p>
        </p:txBody>
      </p:sp>
    </p:spTree>
    <p:extLst>
      <p:ext uri="{BB962C8B-B14F-4D97-AF65-F5344CB8AC3E}">
        <p14:creationId xmlns:p14="http://schemas.microsoft.com/office/powerpoint/2010/main" val="3280423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4E96D5-8CC9-41F6-9B58-F51CCE8EF503}" type="datetimeFigureOut">
              <a:rPr lang="en-US" smtClean="0"/>
              <a:t>11/24/2015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C036AB-373D-495C-928C-341663FC9586}"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57121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44E96D5-8CC9-41F6-9B58-F51CCE8EF503}" type="datetimeFigureOut">
              <a:rPr lang="en-US" smtClean="0"/>
              <a:t>11/24/2015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C036AB-373D-495C-928C-341663FC9586}" type="slidenum">
              <a:rPr lang="en-US" smtClean="0"/>
              <a:t>‹#›</a:t>
            </a:fld>
            <a:endParaRPr lang="en-US"/>
          </a:p>
        </p:txBody>
      </p:sp>
    </p:spTree>
    <p:extLst>
      <p:ext uri="{BB962C8B-B14F-4D97-AF65-F5344CB8AC3E}">
        <p14:creationId xmlns:p14="http://schemas.microsoft.com/office/powerpoint/2010/main" val="90341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44E96D5-8CC9-41F6-9B58-F51CCE8EF503}" type="datetimeFigureOut">
              <a:rPr lang="en-US" smtClean="0"/>
              <a:t>11/24/2015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C036AB-373D-495C-928C-341663FC9586}" type="slidenum">
              <a:rPr lang="en-US" smtClean="0"/>
              <a:t>‹#›</a:t>
            </a:fld>
            <a:endParaRPr lang="en-US"/>
          </a:p>
        </p:txBody>
      </p:sp>
    </p:spTree>
    <p:extLst>
      <p:ext uri="{BB962C8B-B14F-4D97-AF65-F5344CB8AC3E}">
        <p14:creationId xmlns:p14="http://schemas.microsoft.com/office/powerpoint/2010/main" val="780158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44E96D5-8CC9-41F6-9B58-F51CCE8EF503}" type="datetimeFigureOut">
              <a:rPr lang="en-US" smtClean="0"/>
              <a:t>11/24/2015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C036AB-373D-495C-928C-341663FC9586}" type="slidenum">
              <a:rPr lang="en-US" smtClean="0"/>
              <a:t>‹#›</a:t>
            </a:fld>
            <a:endParaRPr lang="en-US"/>
          </a:p>
        </p:txBody>
      </p:sp>
    </p:spTree>
    <p:extLst>
      <p:ext uri="{BB962C8B-B14F-4D97-AF65-F5344CB8AC3E}">
        <p14:creationId xmlns:p14="http://schemas.microsoft.com/office/powerpoint/2010/main" val="3952791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044E96D5-8CC9-41F6-9B58-F51CCE8EF503}" type="datetimeFigureOut">
              <a:rPr lang="en-US" smtClean="0"/>
              <a:t>11/24/2015</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7FC036AB-373D-495C-928C-341663FC9586}" type="slidenum">
              <a:rPr lang="en-US" smtClean="0"/>
              <a:t>‹#›</a:t>
            </a:fld>
            <a:endParaRPr lang="en-US"/>
          </a:p>
        </p:txBody>
      </p:sp>
    </p:spTree>
    <p:extLst>
      <p:ext uri="{BB962C8B-B14F-4D97-AF65-F5344CB8AC3E}">
        <p14:creationId xmlns:p14="http://schemas.microsoft.com/office/powerpoint/2010/main" val="1096244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044E96D5-8CC9-41F6-9B58-F51CCE8EF503}" type="datetimeFigureOut">
              <a:rPr lang="en-US" smtClean="0"/>
              <a:t>11/24/2015</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7FC036AB-373D-495C-928C-341663FC9586}" type="slidenum">
              <a:rPr lang="en-US" smtClean="0"/>
              <a:t>‹#›</a:t>
            </a:fld>
            <a:endParaRPr lang="en-US"/>
          </a:p>
        </p:txBody>
      </p:sp>
    </p:spTree>
    <p:extLst>
      <p:ext uri="{BB962C8B-B14F-4D97-AF65-F5344CB8AC3E}">
        <p14:creationId xmlns:p14="http://schemas.microsoft.com/office/powerpoint/2010/main" val="1011568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4E96D5-8CC9-41F6-9B58-F51CCE8EF503}" type="datetimeFigureOut">
              <a:rPr lang="en-US" smtClean="0"/>
              <a:t>11/24/2015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C036AB-373D-495C-928C-341663FC9586}" type="slidenum">
              <a:rPr lang="en-US" smtClean="0"/>
              <a:t>‹#›</a:t>
            </a:fld>
            <a:endParaRPr lang="en-US"/>
          </a:p>
        </p:txBody>
      </p:sp>
    </p:spTree>
    <p:extLst>
      <p:ext uri="{BB962C8B-B14F-4D97-AF65-F5344CB8AC3E}">
        <p14:creationId xmlns:p14="http://schemas.microsoft.com/office/powerpoint/2010/main" val="39990751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044E96D5-8CC9-41F6-9B58-F51CCE8EF503}" type="datetimeFigureOut">
              <a:rPr lang="en-US" smtClean="0"/>
              <a:t>11/24/2015</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7FC036AB-373D-495C-928C-341663FC9586}"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100884"/>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www.verifiedvoting.org/verifier2014/#year/2015/state/13" TargetMode="Externa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pdamerica.org/issues/voter-access-protection-election-integrity"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0.gif"/></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2.gif"/></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verifiedvoting.or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30000">
              <a:schemeClr val="bg2">
                <a:tint val="97000"/>
                <a:hueMod val="92000"/>
                <a:satMod val="169000"/>
                <a:lumMod val="164000"/>
              </a:schemeClr>
            </a:gs>
            <a:gs pos="99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00051" y="798233"/>
            <a:ext cx="10058400" cy="3220314"/>
          </a:xfrm>
        </p:spPr>
        <p:txBody>
          <a:bodyPr>
            <a:normAutofit/>
          </a:bodyPr>
          <a:lstStyle/>
          <a:p>
            <a:r>
              <a:rPr lang="en-US" dirty="0" smtClean="0"/>
              <a:t>Voter Access Protection/</a:t>
            </a:r>
            <a:br>
              <a:rPr lang="en-US" dirty="0" smtClean="0"/>
            </a:br>
            <a:r>
              <a:rPr lang="en-US" dirty="0" smtClean="0"/>
              <a:t>Election Integrity</a:t>
            </a:r>
            <a:endParaRPr lang="en-US" dirty="0"/>
          </a:p>
        </p:txBody>
      </p:sp>
      <p:sp>
        <p:nvSpPr>
          <p:cNvPr id="3" name="Subtitle 2"/>
          <p:cNvSpPr>
            <a:spLocks noGrp="1"/>
          </p:cNvSpPr>
          <p:nvPr>
            <p:ph type="subTitle" idx="1"/>
          </p:nvPr>
        </p:nvSpPr>
        <p:spPr/>
        <p:txBody>
          <a:bodyPr/>
          <a:lstStyle/>
          <a:p>
            <a:r>
              <a:rPr lang="en-US" b="1" dirty="0" smtClean="0"/>
              <a:t>Special Guests</a:t>
            </a:r>
            <a:r>
              <a:rPr lang="en-US" dirty="0" smtClean="0"/>
              <a:t>: Mimi Kennedy, PDA Advisory Board Chair</a:t>
            </a:r>
            <a:br>
              <a:rPr lang="en-US" dirty="0" smtClean="0"/>
            </a:br>
            <a:r>
              <a:rPr lang="en-US" dirty="0" smtClean="0"/>
              <a:t>DC Shadow Senator Michael Brown</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8451" y="5822696"/>
            <a:ext cx="741128" cy="78388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1662" y="6053461"/>
            <a:ext cx="1476777" cy="553120"/>
          </a:xfrm>
          <a:prstGeom prst="rect">
            <a:avLst/>
          </a:prstGeom>
        </p:spPr>
      </p:pic>
    </p:spTree>
    <p:extLst>
      <p:ext uri="{BB962C8B-B14F-4D97-AF65-F5344CB8AC3E}">
        <p14:creationId xmlns:p14="http://schemas.microsoft.com/office/powerpoint/2010/main" val="18502234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30000">
              <a:schemeClr val="bg2">
                <a:tint val="97000"/>
                <a:hueMod val="92000"/>
                <a:satMod val="169000"/>
                <a:lumMod val="164000"/>
              </a:schemeClr>
            </a:gs>
            <a:gs pos="99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t>Iowa Caucus – Feb. 1</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Ø"/>
            </a:pPr>
            <a:r>
              <a:rPr lang="en-US" dirty="0"/>
              <a:t>Iowans don’t use their voting systems for the primary, but the map is instructive anyway. Paper ballots </a:t>
            </a:r>
            <a:r>
              <a:rPr lang="en-US" dirty="0" err="1" smtClean="0"/>
              <a:t>opti</a:t>
            </a:r>
            <a:r>
              <a:rPr lang="en-US" dirty="0" smtClean="0"/>
              <a:t>-scanned </a:t>
            </a:r>
            <a:r>
              <a:rPr lang="en-US" dirty="0"/>
              <a:t>by same mix as Kentucky along with </a:t>
            </a:r>
            <a:r>
              <a:rPr lang="en-US" dirty="0" err="1"/>
              <a:t>Unisyn</a:t>
            </a:r>
            <a:r>
              <a:rPr lang="en-US" dirty="0"/>
              <a:t>, which is also a worldwide leader in making racetrack </a:t>
            </a:r>
            <a:r>
              <a:rPr lang="en-US" dirty="0" smtClean="0"/>
              <a:t>betting </a:t>
            </a:r>
            <a:r>
              <a:rPr lang="en-US" dirty="0"/>
              <a:t>machines and has been subsumed by Berjaya, a Malaysian company dealing in real estate, resorts and </a:t>
            </a:r>
            <a:r>
              <a:rPr lang="en-US" dirty="0" smtClean="0"/>
              <a:t>casinos</a:t>
            </a:r>
            <a:r>
              <a:rPr lang="en-US" dirty="0"/>
              <a:t>.) No state audit law.  VERIFIABLE BUT NOT VERIFIED. No Photo ID law.  Felons’ voting rights </a:t>
            </a:r>
            <a:r>
              <a:rPr lang="en-US" dirty="0" smtClean="0"/>
              <a:t>restored </a:t>
            </a:r>
            <a:r>
              <a:rPr lang="en-US" dirty="0"/>
              <a:t>after incarceration/parole/probation.</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48507" y="5775195"/>
            <a:ext cx="741128" cy="78388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366" y="6005960"/>
            <a:ext cx="1476777" cy="553120"/>
          </a:xfrm>
          <a:prstGeom prst="rect">
            <a:avLst/>
          </a:prstGeom>
        </p:spPr>
      </p:pic>
    </p:spTree>
    <p:extLst>
      <p:ext uri="{BB962C8B-B14F-4D97-AF65-F5344CB8AC3E}">
        <p14:creationId xmlns:p14="http://schemas.microsoft.com/office/powerpoint/2010/main" val="39244129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30000">
              <a:schemeClr val="bg2">
                <a:tint val="97000"/>
                <a:hueMod val="92000"/>
                <a:satMod val="169000"/>
                <a:lumMod val="164000"/>
              </a:schemeClr>
            </a:gs>
            <a:gs pos="99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Iowa Voting</a:t>
            </a:r>
            <a:endParaRPr lang="en-US" dirty="0"/>
          </a:p>
        </p:txBody>
      </p:sp>
      <p:sp>
        <p:nvSpPr>
          <p:cNvPr id="3" name="Content Placeholder 2"/>
          <p:cNvSpPr>
            <a:spLocks noGrp="1"/>
          </p:cNvSpPr>
          <p:nvPr>
            <p:ph idx="1"/>
          </p:nvPr>
        </p:nvSpPr>
        <p:spPr>
          <a:xfrm>
            <a:off x="1097280" y="1845734"/>
            <a:ext cx="3163221" cy="4023360"/>
          </a:xfrm>
        </p:spPr>
        <p:txBody>
          <a:bodyPr/>
          <a:lstStyle/>
          <a:p>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039909" y="5936882"/>
            <a:ext cx="741128" cy="783885"/>
          </a:xfrm>
          <a:prstGeom prst="rect">
            <a:avLst/>
          </a:prstGeom>
        </p:spPr>
      </p:pic>
      <p:pic>
        <p:nvPicPr>
          <p:cNvPr id="6" name="Picture 5"/>
          <p:cNvPicPr>
            <a:picLocks noChangeAspect="1"/>
          </p:cNvPicPr>
          <p:nvPr/>
        </p:nvPicPr>
        <p:blipFill>
          <a:blip r:embed="rId3"/>
          <a:stretch>
            <a:fillRect/>
          </a:stretch>
        </p:blipFill>
        <p:spPr>
          <a:xfrm>
            <a:off x="1521387" y="2102567"/>
            <a:ext cx="9786038" cy="3766527"/>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366" y="6005960"/>
            <a:ext cx="1476777" cy="553120"/>
          </a:xfrm>
          <a:prstGeom prst="rect">
            <a:avLst/>
          </a:prstGeom>
        </p:spPr>
      </p:pic>
    </p:spTree>
    <p:extLst>
      <p:ext uri="{BB962C8B-B14F-4D97-AF65-F5344CB8AC3E}">
        <p14:creationId xmlns:p14="http://schemas.microsoft.com/office/powerpoint/2010/main" val="35839789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30000">
              <a:schemeClr val="bg2">
                <a:tint val="97000"/>
                <a:hueMod val="92000"/>
                <a:satMod val="169000"/>
                <a:lumMod val="164000"/>
              </a:schemeClr>
            </a:gs>
            <a:gs pos="99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t>New Hampshire – Feb. 9</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Ø"/>
            </a:pPr>
            <a:r>
              <a:rPr lang="en-US" dirty="0"/>
              <a:t>Statewide voting systems used in primary. Paper ballots </a:t>
            </a:r>
            <a:r>
              <a:rPr lang="en-US" dirty="0" err="1"/>
              <a:t>opti</a:t>
            </a:r>
            <a:r>
              <a:rPr lang="en-US" dirty="0"/>
              <a:t>-scanned at precinct by Diebold, briefly sold to ES&amp;S, then </a:t>
            </a:r>
            <a:r>
              <a:rPr lang="en-US" dirty="0" smtClean="0"/>
              <a:t>became </a:t>
            </a:r>
            <a:r>
              <a:rPr lang="en-US" dirty="0"/>
              <a:t>Premier/Dominion. Some places count ballots by hand in the precinct after polls close.  No state audit law. </a:t>
            </a:r>
            <a:r>
              <a:rPr lang="en-US" dirty="0" smtClean="0"/>
              <a:t>Results </a:t>
            </a:r>
            <a:r>
              <a:rPr lang="en-US" dirty="0"/>
              <a:t>are WHOLLY VERIFIABLE BUT ONLY PARTLY VERIFIED.  No photo ID law. Felons’ voting rights restored </a:t>
            </a:r>
            <a:r>
              <a:rPr lang="en-US" dirty="0" smtClean="0"/>
              <a:t>after </a:t>
            </a:r>
            <a:r>
              <a:rPr lang="en-US" dirty="0"/>
              <a:t>incarceration.</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48507" y="5775195"/>
            <a:ext cx="741128" cy="78388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366" y="6005960"/>
            <a:ext cx="1476777" cy="553120"/>
          </a:xfrm>
          <a:prstGeom prst="rect">
            <a:avLst/>
          </a:prstGeom>
        </p:spPr>
      </p:pic>
    </p:spTree>
    <p:extLst>
      <p:ext uri="{BB962C8B-B14F-4D97-AF65-F5344CB8AC3E}">
        <p14:creationId xmlns:p14="http://schemas.microsoft.com/office/powerpoint/2010/main" val="25980212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30000">
              <a:schemeClr val="bg2">
                <a:tint val="97000"/>
                <a:hueMod val="92000"/>
                <a:satMod val="169000"/>
                <a:lumMod val="164000"/>
              </a:schemeClr>
            </a:gs>
            <a:gs pos="99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Hampshire</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039909" y="5936882"/>
            <a:ext cx="741128" cy="783885"/>
          </a:xfrm>
          <a:prstGeom prst="rect">
            <a:avLst/>
          </a:prstGeom>
        </p:spPr>
      </p:pic>
      <p:pic>
        <p:nvPicPr>
          <p:cNvPr id="4" name="Picture 3"/>
          <p:cNvPicPr>
            <a:picLocks noChangeAspect="1"/>
          </p:cNvPicPr>
          <p:nvPr/>
        </p:nvPicPr>
        <p:blipFill>
          <a:blip r:embed="rId3"/>
          <a:stretch>
            <a:fillRect/>
          </a:stretch>
        </p:blipFill>
        <p:spPr>
          <a:xfrm>
            <a:off x="1526325" y="2215566"/>
            <a:ext cx="9200309" cy="3243109"/>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366" y="6005960"/>
            <a:ext cx="1476777" cy="553120"/>
          </a:xfrm>
          <a:prstGeom prst="rect">
            <a:avLst/>
          </a:prstGeom>
        </p:spPr>
      </p:pic>
    </p:spTree>
    <p:extLst>
      <p:ext uri="{BB962C8B-B14F-4D97-AF65-F5344CB8AC3E}">
        <p14:creationId xmlns:p14="http://schemas.microsoft.com/office/powerpoint/2010/main" val="32949252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30000">
              <a:schemeClr val="bg2">
                <a:tint val="97000"/>
                <a:hueMod val="92000"/>
                <a:satMod val="169000"/>
                <a:lumMod val="164000"/>
              </a:schemeClr>
            </a:gs>
            <a:gs pos="99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t>South Carolina – Feb. 20</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Ø"/>
            </a:pPr>
            <a:r>
              <a:rPr lang="en-US" dirty="0"/>
              <a:t>Statewide voting system used for Republican (20) and Democratic (27) primaries</a:t>
            </a:r>
            <a:r>
              <a:rPr lang="en-US" dirty="0" smtClean="0"/>
              <a:t>. DREs </a:t>
            </a:r>
            <a:r>
              <a:rPr lang="en-US" dirty="0"/>
              <a:t>w/o VVPAT (ES&amp;S/Dominion). NO STATE AUDIT LAW. UNVERIFIABLE AND UNVERIFIED.  </a:t>
            </a:r>
            <a:r>
              <a:rPr lang="en-US" dirty="0" smtClean="0"/>
              <a:t>Photo </a:t>
            </a:r>
            <a:r>
              <a:rPr lang="en-US" dirty="0"/>
              <a:t>law passed but voided by state supreme court as unconstitutional. Felons’ vote restored after incarceration/probation/parole. </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48507" y="5775195"/>
            <a:ext cx="741128" cy="78388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366" y="6005960"/>
            <a:ext cx="1476777" cy="553120"/>
          </a:xfrm>
          <a:prstGeom prst="rect">
            <a:avLst/>
          </a:prstGeom>
        </p:spPr>
      </p:pic>
    </p:spTree>
    <p:extLst>
      <p:ext uri="{BB962C8B-B14F-4D97-AF65-F5344CB8AC3E}">
        <p14:creationId xmlns:p14="http://schemas.microsoft.com/office/powerpoint/2010/main" val="9124060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30000">
              <a:schemeClr val="bg2">
                <a:tint val="97000"/>
                <a:hueMod val="92000"/>
                <a:satMod val="169000"/>
                <a:lumMod val="164000"/>
              </a:schemeClr>
            </a:gs>
            <a:gs pos="99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South Carolina</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039909" y="5936882"/>
            <a:ext cx="741128" cy="783885"/>
          </a:xfrm>
          <a:prstGeom prst="rect">
            <a:avLst/>
          </a:prstGeom>
        </p:spPr>
      </p:pic>
      <p:pic>
        <p:nvPicPr>
          <p:cNvPr id="3" name="Picture 2"/>
          <p:cNvPicPr>
            <a:picLocks noChangeAspect="1"/>
          </p:cNvPicPr>
          <p:nvPr/>
        </p:nvPicPr>
        <p:blipFill>
          <a:blip r:embed="rId3"/>
          <a:stretch>
            <a:fillRect/>
          </a:stretch>
        </p:blipFill>
        <p:spPr>
          <a:xfrm>
            <a:off x="1097279" y="1940641"/>
            <a:ext cx="10236765" cy="389972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366" y="6005960"/>
            <a:ext cx="1476777" cy="553120"/>
          </a:xfrm>
          <a:prstGeom prst="rect">
            <a:avLst/>
          </a:prstGeom>
        </p:spPr>
      </p:pic>
    </p:spTree>
    <p:extLst>
      <p:ext uri="{BB962C8B-B14F-4D97-AF65-F5344CB8AC3E}">
        <p14:creationId xmlns:p14="http://schemas.microsoft.com/office/powerpoint/2010/main" val="27797948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30000">
              <a:schemeClr val="bg2">
                <a:tint val="97000"/>
                <a:hueMod val="92000"/>
                <a:satMod val="169000"/>
                <a:lumMod val="164000"/>
              </a:schemeClr>
            </a:gs>
            <a:gs pos="99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97280" y="334297"/>
            <a:ext cx="10058400" cy="832792"/>
          </a:xfrm>
        </p:spPr>
        <p:txBody>
          <a:bodyPr/>
          <a:lstStyle/>
          <a:p>
            <a:r>
              <a:rPr lang="en-US" dirty="0" smtClean="0"/>
              <a:t> </a:t>
            </a:r>
            <a:r>
              <a:rPr lang="en-US" dirty="0" smtClean="0"/>
              <a:t>Georgia – March 1 (Super Tuesday)</a:t>
            </a:r>
            <a:endParaRPr lang="en-US" dirty="0"/>
          </a:p>
        </p:txBody>
      </p:sp>
      <p:sp>
        <p:nvSpPr>
          <p:cNvPr id="3" name="Content Placeholder 2"/>
          <p:cNvSpPr>
            <a:spLocks noGrp="1"/>
          </p:cNvSpPr>
          <p:nvPr>
            <p:ph idx="1"/>
          </p:nvPr>
        </p:nvSpPr>
        <p:spPr>
          <a:xfrm>
            <a:off x="1097280" y="1386348"/>
            <a:ext cx="10058400" cy="1091381"/>
          </a:xfrm>
        </p:spPr>
        <p:txBody>
          <a:bodyPr>
            <a:normAutofit/>
          </a:bodyPr>
          <a:lstStyle/>
          <a:p>
            <a:r>
              <a:rPr lang="en-US" b="1" u="sng" cap="all" dirty="0">
                <a:hlinkClick r:id="rId2"/>
              </a:rPr>
              <a:t>Georgia</a:t>
            </a:r>
            <a:r>
              <a:rPr lang="en-US" b="1" cap="all" dirty="0"/>
              <a:t> </a:t>
            </a:r>
            <a:r>
              <a:rPr lang="en-US" cap="all" dirty="0"/>
              <a:t>– </a:t>
            </a:r>
            <a:r>
              <a:rPr lang="en-US" dirty="0"/>
              <a:t>Voters use statewide system: DREs w/o VVPAT (Diebold/Premier/Dominion). NO STATE AUDIT LAW. UNVERIFIABLE AND UNVERIFIED.  Photo ID required at the polls. Felons’ rights restored after incarceration, parole, and probation. </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8507" y="5775195"/>
            <a:ext cx="741128" cy="783885"/>
          </a:xfrm>
          <a:prstGeom prst="rect">
            <a:avLst/>
          </a:prstGeom>
        </p:spPr>
      </p:pic>
      <p:pic>
        <p:nvPicPr>
          <p:cNvPr id="5" name="Picture 4"/>
          <p:cNvPicPr>
            <a:picLocks noChangeAspect="1"/>
          </p:cNvPicPr>
          <p:nvPr/>
        </p:nvPicPr>
        <p:blipFill>
          <a:blip r:embed="rId4"/>
          <a:stretch>
            <a:fillRect/>
          </a:stretch>
        </p:blipFill>
        <p:spPr>
          <a:xfrm>
            <a:off x="1335027" y="2549504"/>
            <a:ext cx="9132180" cy="3300294"/>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9366" y="6005960"/>
            <a:ext cx="1476777" cy="553120"/>
          </a:xfrm>
          <a:prstGeom prst="rect">
            <a:avLst/>
          </a:prstGeom>
        </p:spPr>
      </p:pic>
    </p:spTree>
    <p:extLst>
      <p:ext uri="{BB962C8B-B14F-4D97-AF65-F5344CB8AC3E}">
        <p14:creationId xmlns:p14="http://schemas.microsoft.com/office/powerpoint/2010/main" val="5459947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30000">
              <a:schemeClr val="bg2">
                <a:tint val="97000"/>
                <a:hueMod val="92000"/>
                <a:satMod val="169000"/>
                <a:lumMod val="164000"/>
              </a:schemeClr>
            </a:gs>
            <a:gs pos="99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97280" y="314632"/>
            <a:ext cx="10058400" cy="822960"/>
          </a:xfrm>
        </p:spPr>
        <p:txBody>
          <a:bodyPr/>
          <a:lstStyle/>
          <a:p>
            <a:r>
              <a:rPr lang="en-US" dirty="0" smtClean="0"/>
              <a:t> </a:t>
            </a:r>
            <a:r>
              <a:rPr lang="en-US" dirty="0" smtClean="0"/>
              <a:t>Tennessee – March 1 (Super Tuesday)</a:t>
            </a:r>
            <a:endParaRPr lang="en-US" dirty="0"/>
          </a:p>
        </p:txBody>
      </p:sp>
      <p:sp>
        <p:nvSpPr>
          <p:cNvPr id="3" name="Content Placeholder 2"/>
          <p:cNvSpPr>
            <a:spLocks noGrp="1"/>
          </p:cNvSpPr>
          <p:nvPr>
            <p:ph idx="1"/>
          </p:nvPr>
        </p:nvSpPr>
        <p:spPr>
          <a:xfrm>
            <a:off x="1097280" y="1337187"/>
            <a:ext cx="10058400" cy="1484671"/>
          </a:xfrm>
        </p:spPr>
        <p:txBody>
          <a:bodyPr>
            <a:normAutofit/>
          </a:bodyPr>
          <a:lstStyle/>
          <a:p>
            <a:r>
              <a:rPr lang="en-US" b="1" dirty="0"/>
              <a:t>TENNESSEE</a:t>
            </a:r>
            <a:r>
              <a:rPr lang="en-US" dirty="0"/>
              <a:t> - Mixed voting systems statewide; DREs w/o VVPAT (Diebold/Premier/Dominion; </a:t>
            </a:r>
            <a:r>
              <a:rPr lang="en-US" dirty="0" err="1"/>
              <a:t>HartIntercivic</a:t>
            </a:r>
            <a:r>
              <a:rPr lang="en-US" dirty="0"/>
              <a:t>; other vendors.) Paper ballots </a:t>
            </a:r>
            <a:r>
              <a:rPr lang="en-US" dirty="0" err="1"/>
              <a:t>opti</a:t>
            </a:r>
            <a:r>
              <a:rPr lang="en-US" dirty="0"/>
              <a:t>-scanned by ES&amp;S. STATE AUDIT LAW NOT YET FULLY IMPLEMENTED mandates recount of 3% early voting ballots and recount of 3% randomly chosen precincts in each county. Guidance for paperless DRE audit unclear.  MOSTLY UNVERIFIABLE, SLIGHTLY VERIFIED.  Felons lose right to vote permanently or must</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48507" y="5775195"/>
            <a:ext cx="741128" cy="783885"/>
          </a:xfrm>
          <a:prstGeom prst="rect">
            <a:avLst/>
          </a:prstGeom>
        </p:spPr>
      </p:pic>
      <p:pic>
        <p:nvPicPr>
          <p:cNvPr id="6" name="Picture 5"/>
          <p:cNvPicPr>
            <a:picLocks noChangeAspect="1"/>
          </p:cNvPicPr>
          <p:nvPr/>
        </p:nvPicPr>
        <p:blipFill>
          <a:blip r:embed="rId3"/>
          <a:stretch>
            <a:fillRect/>
          </a:stretch>
        </p:blipFill>
        <p:spPr>
          <a:xfrm>
            <a:off x="2041269" y="3067665"/>
            <a:ext cx="7991475" cy="2905125"/>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366" y="6005960"/>
            <a:ext cx="1476777" cy="553120"/>
          </a:xfrm>
          <a:prstGeom prst="rect">
            <a:avLst/>
          </a:prstGeom>
        </p:spPr>
      </p:pic>
    </p:spTree>
    <p:extLst>
      <p:ext uri="{BB962C8B-B14F-4D97-AF65-F5344CB8AC3E}">
        <p14:creationId xmlns:p14="http://schemas.microsoft.com/office/powerpoint/2010/main" val="30936064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30000">
              <a:schemeClr val="bg2">
                <a:tint val="97000"/>
                <a:hueMod val="92000"/>
                <a:satMod val="169000"/>
                <a:lumMod val="164000"/>
              </a:schemeClr>
            </a:gs>
            <a:gs pos="99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97280" y="304800"/>
            <a:ext cx="10058400" cy="803295"/>
          </a:xfrm>
        </p:spPr>
        <p:txBody>
          <a:bodyPr/>
          <a:lstStyle/>
          <a:p>
            <a:r>
              <a:rPr lang="en-US" dirty="0" smtClean="0"/>
              <a:t> </a:t>
            </a:r>
            <a:r>
              <a:rPr lang="en-US" dirty="0" smtClean="0"/>
              <a:t>Arkansas – March 1 (Super Tuesday)</a:t>
            </a:r>
            <a:endParaRPr lang="en-US" dirty="0"/>
          </a:p>
        </p:txBody>
      </p:sp>
      <p:sp>
        <p:nvSpPr>
          <p:cNvPr id="3" name="Content Placeholder 2"/>
          <p:cNvSpPr>
            <a:spLocks noGrp="1"/>
          </p:cNvSpPr>
          <p:nvPr>
            <p:ph idx="1"/>
          </p:nvPr>
        </p:nvSpPr>
        <p:spPr>
          <a:xfrm>
            <a:off x="1097280" y="1108095"/>
            <a:ext cx="10058400" cy="1713763"/>
          </a:xfrm>
        </p:spPr>
        <p:txBody>
          <a:bodyPr>
            <a:normAutofit/>
          </a:bodyPr>
          <a:lstStyle/>
          <a:p>
            <a:r>
              <a:rPr lang="en-US" b="1" dirty="0"/>
              <a:t>ARKANSAS</a:t>
            </a:r>
            <a:r>
              <a:rPr lang="en-US" dirty="0"/>
              <a:t>-.  Voters use DREs w/o VVPAT (Danaher </a:t>
            </a:r>
            <a:r>
              <a:rPr lang="en-US" dirty="0" err="1"/>
              <a:t>Shouptronic</a:t>
            </a:r>
            <a:r>
              <a:rPr lang="en-US" dirty="0"/>
              <a:t>) and DREs w/VVPAT (ES&amp;S </a:t>
            </a:r>
            <a:r>
              <a:rPr lang="en-US" dirty="0" err="1"/>
              <a:t>IVotronic</a:t>
            </a:r>
            <a:r>
              <a:rPr lang="en-US" dirty="0"/>
              <a:t>).  State law passed mandating DREs with paper trail if purchased after 2006, but many counties have old paperless DREs. NO STATE AUDIT LAW. SLIGHTLY VERIFIABLE, WHOLLY UNVERIFIED.  Photo ID law passed but state supreme court struck it down in 2014. Felon voting rights restored after incarceration, parole, and probation.</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48507" y="5775195"/>
            <a:ext cx="741128" cy="783885"/>
          </a:xfrm>
          <a:prstGeom prst="rect">
            <a:avLst/>
          </a:prstGeom>
        </p:spPr>
      </p:pic>
      <p:pic>
        <p:nvPicPr>
          <p:cNvPr id="5" name="Picture 4"/>
          <p:cNvPicPr>
            <a:picLocks noChangeAspect="1"/>
          </p:cNvPicPr>
          <p:nvPr/>
        </p:nvPicPr>
        <p:blipFill>
          <a:blip r:embed="rId3"/>
          <a:stretch>
            <a:fillRect/>
          </a:stretch>
        </p:blipFill>
        <p:spPr>
          <a:xfrm>
            <a:off x="2231921" y="2821858"/>
            <a:ext cx="7413523" cy="3394895"/>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366" y="6005960"/>
            <a:ext cx="1476777" cy="553120"/>
          </a:xfrm>
          <a:prstGeom prst="rect">
            <a:avLst/>
          </a:prstGeom>
        </p:spPr>
      </p:pic>
    </p:spTree>
    <p:extLst>
      <p:ext uri="{BB962C8B-B14F-4D97-AF65-F5344CB8AC3E}">
        <p14:creationId xmlns:p14="http://schemas.microsoft.com/office/powerpoint/2010/main" val="3672589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30000">
              <a:schemeClr val="bg2">
                <a:tint val="97000"/>
                <a:hueMod val="92000"/>
                <a:satMod val="169000"/>
                <a:lumMod val="164000"/>
              </a:schemeClr>
            </a:gs>
            <a:gs pos="99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97280" y="353961"/>
            <a:ext cx="10058400" cy="754134"/>
          </a:xfrm>
        </p:spPr>
        <p:txBody>
          <a:bodyPr/>
          <a:lstStyle/>
          <a:p>
            <a:r>
              <a:rPr lang="en-US" dirty="0" smtClean="0"/>
              <a:t> </a:t>
            </a:r>
            <a:r>
              <a:rPr lang="en-US" dirty="0" smtClean="0"/>
              <a:t>Virginia – March 1 (Super Tuesday)</a:t>
            </a:r>
            <a:endParaRPr lang="en-US" dirty="0"/>
          </a:p>
        </p:txBody>
      </p:sp>
      <p:sp>
        <p:nvSpPr>
          <p:cNvPr id="3" name="Content Placeholder 2"/>
          <p:cNvSpPr>
            <a:spLocks noGrp="1"/>
          </p:cNvSpPr>
          <p:nvPr>
            <p:ph idx="1"/>
          </p:nvPr>
        </p:nvSpPr>
        <p:spPr>
          <a:xfrm>
            <a:off x="1097280" y="1278194"/>
            <a:ext cx="9521559" cy="1907457"/>
          </a:xfrm>
        </p:spPr>
        <p:txBody>
          <a:bodyPr>
            <a:normAutofit fontScale="85000" lnSpcReduction="20000"/>
          </a:bodyPr>
          <a:lstStyle/>
          <a:p>
            <a:r>
              <a:rPr lang="en-US" sz="2900" b="1" dirty="0"/>
              <a:t>VIRGINIA - </a:t>
            </a:r>
            <a:r>
              <a:rPr lang="en-US" sz="2900" dirty="0"/>
              <a:t>Voters use 60% DREs w/o VVPAT. Remainder DRE w/VVPAT (various vendors) and </a:t>
            </a:r>
            <a:r>
              <a:rPr lang="en-US" sz="2900" dirty="0" err="1"/>
              <a:t>opti</a:t>
            </a:r>
            <a:r>
              <a:rPr lang="en-US" sz="2900" dirty="0"/>
              <a:t>-scanned paper ballots.  NO STATE AUDIT LAW. SLIGHTLY VERIFIABLE, WHOLLY UNDVERIFIED.  Photo ID required at polls (law passed 2014 under Gov. Bob McDonnell, convicted since on unrelated charges of bribery &amp; corruption.) Some felons may lose vote permanently; restoration is upon appeal not always granted</a:t>
            </a:r>
            <a:r>
              <a:rPr lang="en-US" sz="2900" dirty="0" smtClean="0"/>
              <a:t>.</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48507" y="5775195"/>
            <a:ext cx="741128" cy="783885"/>
          </a:xfrm>
          <a:prstGeom prst="rect">
            <a:avLst/>
          </a:prstGeom>
        </p:spPr>
      </p:pic>
      <p:pic>
        <p:nvPicPr>
          <p:cNvPr id="6" name="Picture 5"/>
          <p:cNvPicPr>
            <a:picLocks noChangeAspect="1"/>
          </p:cNvPicPr>
          <p:nvPr/>
        </p:nvPicPr>
        <p:blipFill>
          <a:blip r:embed="rId3"/>
          <a:stretch>
            <a:fillRect/>
          </a:stretch>
        </p:blipFill>
        <p:spPr>
          <a:xfrm>
            <a:off x="2038687" y="3185651"/>
            <a:ext cx="7638743" cy="2896286"/>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366" y="6005960"/>
            <a:ext cx="1476777" cy="553120"/>
          </a:xfrm>
          <a:prstGeom prst="rect">
            <a:avLst/>
          </a:prstGeom>
        </p:spPr>
      </p:pic>
    </p:spTree>
    <p:extLst>
      <p:ext uri="{BB962C8B-B14F-4D97-AF65-F5344CB8AC3E}">
        <p14:creationId xmlns:p14="http://schemas.microsoft.com/office/powerpoint/2010/main" val="11815831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30000">
              <a:schemeClr val="bg2">
                <a:tint val="97000"/>
                <a:hueMod val="92000"/>
                <a:satMod val="169000"/>
                <a:lumMod val="164000"/>
              </a:schemeClr>
            </a:gs>
            <a:gs pos="99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21080" y="394977"/>
            <a:ext cx="10058400" cy="1450757"/>
          </a:xfrm>
        </p:spPr>
        <p:txBody>
          <a:bodyPr/>
          <a:lstStyle/>
          <a:p>
            <a:r>
              <a:rPr lang="en-US" dirty="0" smtClean="0"/>
              <a:t>Intro/Welcome</a:t>
            </a:r>
            <a:endParaRPr lang="en-US" dirty="0"/>
          </a:p>
        </p:txBody>
      </p:sp>
      <p:sp>
        <p:nvSpPr>
          <p:cNvPr id="3" name="Content Placeholder 2"/>
          <p:cNvSpPr>
            <a:spLocks noGrp="1"/>
          </p:cNvSpPr>
          <p:nvPr>
            <p:ph idx="1"/>
          </p:nvPr>
        </p:nvSpPr>
        <p:spPr>
          <a:xfrm>
            <a:off x="1299161" y="2035739"/>
            <a:ext cx="10058400" cy="4023360"/>
          </a:xfrm>
        </p:spPr>
        <p:txBody>
          <a:bodyPr/>
          <a:lstStyle/>
          <a:p>
            <a:pPr marL="341313" indent="-90488">
              <a:buFont typeface="Wingdings" panose="05000000000000000000" pitchFamily="2" charset="2"/>
              <a:buChar char="Ø"/>
            </a:pPr>
            <a:r>
              <a:rPr lang="en-US" sz="2400" dirty="0" smtClean="0"/>
              <a:t>Call will be recorded; recording will be published on the Voter Access </a:t>
            </a:r>
            <a:r>
              <a:rPr lang="en-US" sz="2400" dirty="0"/>
              <a:t>Protection/Election Integrity page - </a:t>
            </a:r>
            <a:r>
              <a:rPr lang="en-US" sz="2400" dirty="0">
                <a:hlinkClick r:id="rId2"/>
              </a:rPr>
              <a:t>http://</a:t>
            </a:r>
            <a:r>
              <a:rPr lang="en-US" sz="2400" dirty="0" smtClean="0">
                <a:hlinkClick r:id="rId2"/>
              </a:rPr>
              <a:t>www.pdamerica.org/issues/voter-access-protection-election-integrity</a:t>
            </a:r>
            <a:endParaRPr lang="en-US" sz="2400" dirty="0" smtClean="0"/>
          </a:p>
          <a:p>
            <a:pPr marL="341313" indent="-90488">
              <a:buFont typeface="Wingdings" panose="05000000000000000000" pitchFamily="2" charset="2"/>
              <a:buChar char="Ø"/>
            </a:pPr>
            <a:r>
              <a:rPr lang="en-US" sz="2400" dirty="0" err="1" smtClean="0"/>
              <a:t>Powerpoint</a:t>
            </a:r>
            <a:r>
              <a:rPr lang="en-US" sz="2400" dirty="0" smtClean="0"/>
              <a:t> will be available on People Demanding Action Downloads section</a:t>
            </a:r>
          </a:p>
          <a:p>
            <a:pPr marL="341313" indent="-90488">
              <a:buFont typeface="Wingdings" panose="05000000000000000000" pitchFamily="2" charset="2"/>
              <a:buChar char="Ø"/>
            </a:pPr>
            <a:r>
              <a:rPr lang="en-US" sz="2400" dirty="0" err="1" smtClean="0"/>
              <a:t>Powerpoint</a:t>
            </a:r>
            <a:r>
              <a:rPr lang="en-US" sz="2400" dirty="0" smtClean="0"/>
              <a:t> is also available from the Share button in the room</a:t>
            </a:r>
          </a:p>
          <a:p>
            <a:pPr marL="341313" indent="-90488">
              <a:buFont typeface="Wingdings" panose="05000000000000000000" pitchFamily="2" charset="2"/>
              <a:buChar char="Ø"/>
            </a:pPr>
            <a:endParaRPr lang="en-US" sz="2400" dirty="0" smtClean="0"/>
          </a:p>
          <a:p>
            <a:pPr marL="341313" indent="-90488">
              <a:buFont typeface="Wingdings" panose="05000000000000000000" pitchFamily="2" charset="2"/>
              <a:buChar char="Ø"/>
            </a:pP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8507" y="5775195"/>
            <a:ext cx="741128" cy="783885"/>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8698" y="6059099"/>
            <a:ext cx="1476777" cy="553120"/>
          </a:xfrm>
          <a:prstGeom prst="rect">
            <a:avLst/>
          </a:prstGeom>
        </p:spPr>
      </p:pic>
    </p:spTree>
    <p:extLst>
      <p:ext uri="{BB962C8B-B14F-4D97-AF65-F5344CB8AC3E}">
        <p14:creationId xmlns:p14="http://schemas.microsoft.com/office/powerpoint/2010/main" val="36824372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30000">
              <a:schemeClr val="bg2">
                <a:tint val="97000"/>
                <a:hueMod val="92000"/>
                <a:satMod val="169000"/>
                <a:lumMod val="164000"/>
              </a:schemeClr>
            </a:gs>
            <a:gs pos="99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97280" y="353961"/>
            <a:ext cx="10058400" cy="754134"/>
          </a:xfrm>
        </p:spPr>
        <p:txBody>
          <a:bodyPr/>
          <a:lstStyle/>
          <a:p>
            <a:r>
              <a:rPr lang="en-US" dirty="0" smtClean="0"/>
              <a:t> </a:t>
            </a:r>
            <a:r>
              <a:rPr lang="en-US" dirty="0" smtClean="0"/>
              <a:t>Texas – March 1 (Super Tuesday)</a:t>
            </a:r>
            <a:endParaRPr lang="en-US" dirty="0"/>
          </a:p>
        </p:txBody>
      </p:sp>
      <p:sp>
        <p:nvSpPr>
          <p:cNvPr id="3" name="Content Placeholder 2"/>
          <p:cNvSpPr>
            <a:spLocks noGrp="1"/>
          </p:cNvSpPr>
          <p:nvPr>
            <p:ph idx="1"/>
          </p:nvPr>
        </p:nvSpPr>
        <p:spPr>
          <a:xfrm>
            <a:off x="1097280" y="1278194"/>
            <a:ext cx="9521559" cy="1907457"/>
          </a:xfrm>
        </p:spPr>
        <p:txBody>
          <a:bodyPr>
            <a:normAutofit fontScale="92500"/>
          </a:bodyPr>
          <a:lstStyle/>
          <a:p>
            <a:r>
              <a:rPr lang="en-US" sz="2800" b="1" dirty="0"/>
              <a:t>TEXAS - </a:t>
            </a:r>
            <a:r>
              <a:rPr lang="en-US" sz="2800" dirty="0"/>
              <a:t>Voters use 60% paperless DREs. STATE AUDIT LAW requires post-election recount of 1% of randomly chosen precincts in counties using electronic voting. But Secretary of State can waive this requirement. 40% VERIFIABLE, MOSTLY UNVERIFIED. Felon voting rights restored after term served, parole, and probation. </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48507" y="5775195"/>
            <a:ext cx="741128" cy="783885"/>
          </a:xfrm>
          <a:prstGeom prst="rect">
            <a:avLst/>
          </a:prstGeom>
        </p:spPr>
      </p:pic>
      <p:pic>
        <p:nvPicPr>
          <p:cNvPr id="7" name="Picture 6" descr="Macintosh HD:Users:anyascemama:Dropbox:Screenshots:Screenshot 2015-09-16 16.22.58.png"/>
          <p:cNvPicPr/>
          <p:nvPr/>
        </p:nvPicPr>
        <p:blipFill>
          <a:blip r:embed="rId3"/>
          <a:srcRect l="11112"/>
          <a:stretch>
            <a:fillRect/>
          </a:stretch>
        </p:blipFill>
        <p:spPr bwMode="auto">
          <a:xfrm>
            <a:off x="2443685" y="3417346"/>
            <a:ext cx="3253740" cy="2531110"/>
          </a:xfrm>
          <a:prstGeom prst="rect">
            <a:avLst/>
          </a:prstGeom>
          <a:noFill/>
          <a:ln w="9525">
            <a:noFill/>
            <a:miter lim="800000"/>
            <a:headEnd/>
            <a:tailEnd/>
          </a:ln>
        </p:spPr>
      </p:pic>
      <p:pic>
        <p:nvPicPr>
          <p:cNvPr id="8" name="Picture 7" descr="Macintosh HD:Users:anyascemama:Desktop:tx.pdf"/>
          <p:cNvPicPr/>
          <p:nvPr/>
        </p:nvPicPr>
        <p:blipFill>
          <a:blip r:embed="rId4"/>
          <a:srcRect t="25806" r="3944" b="25807"/>
          <a:stretch>
            <a:fillRect/>
          </a:stretch>
        </p:blipFill>
        <p:spPr bwMode="auto">
          <a:xfrm>
            <a:off x="6013040" y="3185652"/>
            <a:ext cx="3681565" cy="2762804"/>
          </a:xfrm>
          <a:prstGeom prst="rect">
            <a:avLst/>
          </a:prstGeom>
          <a:noFill/>
          <a:ln w="9525">
            <a:noFill/>
            <a:miter lim="800000"/>
            <a:headEnd/>
            <a:tailEnd/>
          </a:ln>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9366" y="6005960"/>
            <a:ext cx="1476777" cy="553120"/>
          </a:xfrm>
          <a:prstGeom prst="rect">
            <a:avLst/>
          </a:prstGeom>
        </p:spPr>
      </p:pic>
    </p:spTree>
    <p:extLst>
      <p:ext uri="{BB962C8B-B14F-4D97-AF65-F5344CB8AC3E}">
        <p14:creationId xmlns:p14="http://schemas.microsoft.com/office/powerpoint/2010/main" val="20054817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30000">
              <a:schemeClr val="bg2">
                <a:tint val="97000"/>
                <a:hueMod val="92000"/>
                <a:satMod val="169000"/>
                <a:lumMod val="164000"/>
              </a:schemeClr>
            </a:gs>
            <a:gs pos="99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97280" y="353961"/>
            <a:ext cx="10058400" cy="754134"/>
          </a:xfrm>
        </p:spPr>
        <p:txBody>
          <a:bodyPr/>
          <a:lstStyle/>
          <a:p>
            <a:r>
              <a:rPr lang="en-US" dirty="0" smtClean="0"/>
              <a:t> </a:t>
            </a:r>
            <a:r>
              <a:rPr lang="en-US" dirty="0" smtClean="0"/>
              <a:t>Alabama – March 1 (Super Tuesday)</a:t>
            </a:r>
            <a:endParaRPr lang="en-US" dirty="0"/>
          </a:p>
        </p:txBody>
      </p:sp>
      <p:sp>
        <p:nvSpPr>
          <p:cNvPr id="3" name="Content Placeholder 2"/>
          <p:cNvSpPr>
            <a:spLocks noGrp="1"/>
          </p:cNvSpPr>
          <p:nvPr>
            <p:ph idx="1"/>
          </p:nvPr>
        </p:nvSpPr>
        <p:spPr>
          <a:xfrm>
            <a:off x="1097280" y="1278194"/>
            <a:ext cx="9521559" cy="1907457"/>
          </a:xfrm>
        </p:spPr>
        <p:txBody>
          <a:bodyPr>
            <a:normAutofit fontScale="92500" lnSpcReduction="20000"/>
          </a:bodyPr>
          <a:lstStyle/>
          <a:p>
            <a:r>
              <a:rPr lang="en-US" sz="2800" b="1" dirty="0"/>
              <a:t>ALABAMA  - </a:t>
            </a:r>
            <a:r>
              <a:rPr lang="en-US" sz="2800" dirty="0"/>
              <a:t>Voters use paper ballots counted by ES&amp;S </a:t>
            </a:r>
            <a:r>
              <a:rPr lang="en-US" sz="2800" dirty="0" err="1"/>
              <a:t>opti</a:t>
            </a:r>
            <a:r>
              <a:rPr lang="en-US" sz="2800" dirty="0"/>
              <a:t>-scan statewide. 100% VERIFIABLE, 100% UNVERIFIED. Photo ID law. Some felons lose vote permanently (http://felonvoting.procon.org/sourcefiles/alabama-pardons-voter-restoration-2012.pdf). Others are granted restoration on appeal after incarceration, parole, and probation.</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48507" y="5775195"/>
            <a:ext cx="741128" cy="783885"/>
          </a:xfrm>
          <a:prstGeom prst="rect">
            <a:avLst/>
          </a:prstGeom>
        </p:spPr>
      </p:pic>
      <p:pic>
        <p:nvPicPr>
          <p:cNvPr id="9" name="Picture 8" descr="Macintosh HD:Users:anyascemama:Dropbox:Screenshots:Screenshot 2015-09-16 16.48.35.png"/>
          <p:cNvPicPr/>
          <p:nvPr/>
        </p:nvPicPr>
        <p:blipFill>
          <a:blip r:embed="rId3"/>
          <a:srcRect r="4630" b="346"/>
          <a:stretch>
            <a:fillRect/>
          </a:stretch>
        </p:blipFill>
        <p:spPr bwMode="auto">
          <a:xfrm>
            <a:off x="1673450" y="3255266"/>
            <a:ext cx="4168271" cy="2726407"/>
          </a:xfrm>
          <a:prstGeom prst="rect">
            <a:avLst/>
          </a:prstGeom>
          <a:noFill/>
          <a:ln w="9525">
            <a:noFill/>
            <a:miter lim="800000"/>
            <a:headEnd/>
            <a:tailEnd/>
          </a:ln>
        </p:spPr>
      </p:pic>
      <p:pic>
        <p:nvPicPr>
          <p:cNvPr id="10" name="Picture 9" descr="Macintosh HD:Users:anyascemama:Desktop:al.pdf"/>
          <p:cNvPicPr/>
          <p:nvPr/>
        </p:nvPicPr>
        <p:blipFill>
          <a:blip r:embed="rId4"/>
          <a:srcRect t="22581" r="3944" b="25806"/>
          <a:stretch>
            <a:fillRect/>
          </a:stretch>
        </p:blipFill>
        <p:spPr bwMode="auto">
          <a:xfrm>
            <a:off x="6087529" y="3057833"/>
            <a:ext cx="4285503" cy="2923840"/>
          </a:xfrm>
          <a:prstGeom prst="rect">
            <a:avLst/>
          </a:prstGeom>
          <a:noFill/>
          <a:ln w="9525">
            <a:noFill/>
            <a:miter lim="800000"/>
            <a:headEnd/>
            <a:tailEnd/>
          </a:ln>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9366" y="6005960"/>
            <a:ext cx="1476777" cy="553120"/>
          </a:xfrm>
          <a:prstGeom prst="rect">
            <a:avLst/>
          </a:prstGeom>
        </p:spPr>
      </p:pic>
    </p:spTree>
    <p:extLst>
      <p:ext uri="{BB962C8B-B14F-4D97-AF65-F5344CB8AC3E}">
        <p14:creationId xmlns:p14="http://schemas.microsoft.com/office/powerpoint/2010/main" val="19402406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30000">
              <a:schemeClr val="bg2">
                <a:tint val="97000"/>
                <a:hueMod val="92000"/>
                <a:satMod val="169000"/>
                <a:lumMod val="164000"/>
              </a:schemeClr>
            </a:gs>
            <a:gs pos="99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97280" y="353961"/>
            <a:ext cx="10058400" cy="754134"/>
          </a:xfrm>
        </p:spPr>
        <p:txBody>
          <a:bodyPr>
            <a:normAutofit fontScale="90000"/>
          </a:bodyPr>
          <a:lstStyle/>
          <a:p>
            <a:r>
              <a:rPr lang="en-US" dirty="0" smtClean="0"/>
              <a:t> </a:t>
            </a:r>
            <a:r>
              <a:rPr lang="en-US" dirty="0" smtClean="0"/>
              <a:t>Massachusetts – March 1 (Super Tuesday)</a:t>
            </a:r>
            <a:endParaRPr lang="en-US" dirty="0"/>
          </a:p>
        </p:txBody>
      </p:sp>
      <p:sp>
        <p:nvSpPr>
          <p:cNvPr id="3" name="Content Placeholder 2"/>
          <p:cNvSpPr>
            <a:spLocks noGrp="1"/>
          </p:cNvSpPr>
          <p:nvPr>
            <p:ph idx="1"/>
          </p:nvPr>
        </p:nvSpPr>
        <p:spPr>
          <a:xfrm>
            <a:off x="1097280" y="1602658"/>
            <a:ext cx="9521559" cy="1582993"/>
          </a:xfrm>
        </p:spPr>
        <p:txBody>
          <a:bodyPr>
            <a:normAutofit/>
          </a:bodyPr>
          <a:lstStyle/>
          <a:p>
            <a:r>
              <a:rPr lang="en-US" sz="2400" b="1" dirty="0"/>
              <a:t>MASSACHUSETTS</a:t>
            </a:r>
            <a:r>
              <a:rPr lang="en-US" sz="2400" dirty="0"/>
              <a:t>  - Voters use paper ballots statewide, </a:t>
            </a:r>
            <a:r>
              <a:rPr lang="en-US" sz="2400" dirty="0" err="1"/>
              <a:t>opti</a:t>
            </a:r>
            <a:r>
              <a:rPr lang="en-US" sz="2400" dirty="0"/>
              <a:t>-scanned by Diebold/Premier/Dominion, Dominion, and ES&amp;S. ES&amp;S tech service provided by LHS and ASS (!) NO STATE AUDIT LAW. WHOLLY VERIFIABLE, MOSTLY UNVERIFIED. Felon voting rights restored after incarceration.</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48507" y="5775195"/>
            <a:ext cx="741128" cy="783885"/>
          </a:xfrm>
          <a:prstGeom prst="rect">
            <a:avLst/>
          </a:prstGeom>
        </p:spPr>
      </p:pic>
      <p:pic>
        <p:nvPicPr>
          <p:cNvPr id="7" name="Picture 6" descr="Macintosh HD:Users:anyascemama:Dropbox:Screenshots:Screenshot 2015-09-21 10.50.15.png"/>
          <p:cNvPicPr/>
          <p:nvPr/>
        </p:nvPicPr>
        <p:blipFill>
          <a:blip r:embed="rId3"/>
          <a:srcRect/>
          <a:stretch>
            <a:fillRect/>
          </a:stretch>
        </p:blipFill>
        <p:spPr bwMode="auto">
          <a:xfrm>
            <a:off x="1563616" y="3039703"/>
            <a:ext cx="4286578" cy="2804099"/>
          </a:xfrm>
          <a:prstGeom prst="rect">
            <a:avLst/>
          </a:prstGeom>
          <a:noFill/>
          <a:ln w="9525">
            <a:noFill/>
            <a:miter lim="800000"/>
            <a:headEnd/>
            <a:tailEnd/>
          </a:ln>
        </p:spPr>
      </p:pic>
      <p:pic>
        <p:nvPicPr>
          <p:cNvPr id="8" name="Picture 7" descr="Macintosh HD:Users:anyascemama:Desktop:ma.gif"/>
          <p:cNvPicPr/>
          <p:nvPr/>
        </p:nvPicPr>
        <p:blipFill>
          <a:blip r:embed="rId4"/>
          <a:srcRect/>
          <a:stretch>
            <a:fillRect/>
          </a:stretch>
        </p:blipFill>
        <p:spPr bwMode="auto">
          <a:xfrm>
            <a:off x="6529449" y="3039703"/>
            <a:ext cx="4089390" cy="2735491"/>
          </a:xfrm>
          <a:prstGeom prst="rect">
            <a:avLst/>
          </a:prstGeom>
          <a:noFill/>
          <a:ln w="9525">
            <a:noFill/>
            <a:miter lim="800000"/>
            <a:headEnd/>
            <a:tailEnd/>
          </a:ln>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9366" y="6005960"/>
            <a:ext cx="1476777" cy="553120"/>
          </a:xfrm>
          <a:prstGeom prst="rect">
            <a:avLst/>
          </a:prstGeom>
        </p:spPr>
      </p:pic>
    </p:spTree>
    <p:extLst>
      <p:ext uri="{BB962C8B-B14F-4D97-AF65-F5344CB8AC3E}">
        <p14:creationId xmlns:p14="http://schemas.microsoft.com/office/powerpoint/2010/main" val="17500424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30000">
              <a:schemeClr val="bg2">
                <a:tint val="97000"/>
                <a:hueMod val="92000"/>
                <a:satMod val="169000"/>
                <a:lumMod val="164000"/>
              </a:schemeClr>
            </a:gs>
            <a:gs pos="99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97280" y="353961"/>
            <a:ext cx="10058400" cy="754134"/>
          </a:xfrm>
        </p:spPr>
        <p:txBody>
          <a:bodyPr>
            <a:normAutofit fontScale="90000"/>
          </a:bodyPr>
          <a:lstStyle/>
          <a:p>
            <a:r>
              <a:rPr lang="en-US" dirty="0" smtClean="0"/>
              <a:t> </a:t>
            </a:r>
            <a:r>
              <a:rPr lang="en-US" dirty="0" smtClean="0"/>
              <a:t>North Carolina</a:t>
            </a:r>
            <a:r>
              <a:rPr lang="en-US" dirty="0" smtClean="0"/>
              <a:t> – March 1 (Super Tuesday)</a:t>
            </a:r>
            <a:endParaRPr lang="en-US" dirty="0"/>
          </a:p>
        </p:txBody>
      </p:sp>
      <p:sp>
        <p:nvSpPr>
          <p:cNvPr id="3" name="Content Placeholder 2"/>
          <p:cNvSpPr>
            <a:spLocks noGrp="1"/>
          </p:cNvSpPr>
          <p:nvPr>
            <p:ph idx="1"/>
          </p:nvPr>
        </p:nvSpPr>
        <p:spPr>
          <a:xfrm>
            <a:off x="1097280" y="1278194"/>
            <a:ext cx="9521559" cy="1907457"/>
          </a:xfrm>
        </p:spPr>
        <p:txBody>
          <a:bodyPr>
            <a:normAutofit fontScale="92500" lnSpcReduction="20000"/>
          </a:bodyPr>
          <a:lstStyle/>
          <a:p>
            <a:r>
              <a:rPr lang="en-US" sz="2600" b="1" dirty="0"/>
              <a:t>NORTH CAROLINA </a:t>
            </a:r>
            <a:r>
              <a:rPr lang="en-US" sz="2600" dirty="0"/>
              <a:t>- Voters use either paper ballots scanned by ES&amp;S or DREs w/VVPAT. STATE AUDIT LAW allows statisticians to determine necessary percentage of ballots to manually audit by county. VERIFIABLE; MOSTLY VERIFIED.  Felon voting rights restored after incarceration, parole, and probation.</a:t>
            </a:r>
          </a:p>
          <a:p>
            <a:r>
              <a:rPr lang="en-US" sz="2800" dirty="0" smtClean="0"/>
              <a:t>.</a:t>
            </a:r>
            <a:endParaRPr lang="en-US" sz="28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48507" y="5775195"/>
            <a:ext cx="741128" cy="783885"/>
          </a:xfrm>
          <a:prstGeom prst="rect">
            <a:avLst/>
          </a:prstGeom>
        </p:spPr>
      </p:pic>
      <p:pic>
        <p:nvPicPr>
          <p:cNvPr id="9" name="Picture 8" descr="Macintosh HD:Users:anyascemama:Dropbox:Screenshots:Screenshot 2015-09-21 10.42.59.png"/>
          <p:cNvPicPr/>
          <p:nvPr/>
        </p:nvPicPr>
        <p:blipFill>
          <a:blip r:embed="rId3"/>
          <a:srcRect/>
          <a:stretch>
            <a:fillRect/>
          </a:stretch>
        </p:blipFill>
        <p:spPr bwMode="auto">
          <a:xfrm>
            <a:off x="1097280" y="2801313"/>
            <a:ext cx="4301581" cy="2973882"/>
          </a:xfrm>
          <a:prstGeom prst="rect">
            <a:avLst/>
          </a:prstGeom>
          <a:noFill/>
          <a:ln w="9525">
            <a:noFill/>
            <a:miter lim="800000"/>
            <a:headEnd/>
            <a:tailEnd/>
          </a:ln>
        </p:spPr>
      </p:pic>
      <p:pic>
        <p:nvPicPr>
          <p:cNvPr id="10" name="Picture 9" descr="Macintosh HD:Users:anyascemama:Desktop:nc.gif"/>
          <p:cNvPicPr/>
          <p:nvPr/>
        </p:nvPicPr>
        <p:blipFill>
          <a:blip r:embed="rId4"/>
          <a:srcRect/>
          <a:stretch>
            <a:fillRect/>
          </a:stretch>
        </p:blipFill>
        <p:spPr bwMode="auto">
          <a:xfrm>
            <a:off x="5858059" y="2801313"/>
            <a:ext cx="4220006" cy="3078377"/>
          </a:xfrm>
          <a:prstGeom prst="rect">
            <a:avLst/>
          </a:prstGeom>
          <a:noFill/>
          <a:ln w="9525">
            <a:noFill/>
            <a:miter lim="800000"/>
            <a:headEnd/>
            <a:tailEnd/>
          </a:ln>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9366" y="6005960"/>
            <a:ext cx="1476777" cy="553120"/>
          </a:xfrm>
          <a:prstGeom prst="rect">
            <a:avLst/>
          </a:prstGeom>
        </p:spPr>
      </p:pic>
    </p:spTree>
    <p:extLst>
      <p:ext uri="{BB962C8B-B14F-4D97-AF65-F5344CB8AC3E}">
        <p14:creationId xmlns:p14="http://schemas.microsoft.com/office/powerpoint/2010/main" val="20152334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30000">
              <a:schemeClr val="bg2">
                <a:tint val="97000"/>
                <a:hueMod val="92000"/>
                <a:satMod val="169000"/>
                <a:lumMod val="164000"/>
              </a:schemeClr>
            </a:gs>
            <a:gs pos="99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97280" y="353961"/>
            <a:ext cx="10058400" cy="754134"/>
          </a:xfrm>
        </p:spPr>
        <p:txBody>
          <a:bodyPr>
            <a:normAutofit/>
          </a:bodyPr>
          <a:lstStyle/>
          <a:p>
            <a:r>
              <a:rPr lang="en-US" dirty="0" smtClean="0"/>
              <a:t> </a:t>
            </a:r>
            <a:r>
              <a:rPr lang="en-US" dirty="0" smtClean="0"/>
              <a:t>Mississippi </a:t>
            </a:r>
            <a:r>
              <a:rPr lang="en-US" dirty="0" smtClean="0"/>
              <a:t>– March 8</a:t>
            </a:r>
            <a:endParaRPr lang="en-US" dirty="0"/>
          </a:p>
        </p:txBody>
      </p:sp>
      <p:sp>
        <p:nvSpPr>
          <p:cNvPr id="3" name="Content Placeholder 2"/>
          <p:cNvSpPr>
            <a:spLocks noGrp="1"/>
          </p:cNvSpPr>
          <p:nvPr>
            <p:ph idx="1"/>
          </p:nvPr>
        </p:nvSpPr>
        <p:spPr>
          <a:xfrm>
            <a:off x="1097280" y="1278194"/>
            <a:ext cx="9521559" cy="1907457"/>
          </a:xfrm>
        </p:spPr>
        <p:txBody>
          <a:bodyPr>
            <a:normAutofit fontScale="92500" lnSpcReduction="20000"/>
          </a:bodyPr>
          <a:lstStyle/>
          <a:p>
            <a:r>
              <a:rPr lang="en-US" sz="2400" b="1" dirty="0"/>
              <a:t>MISSISSIPPI - </a:t>
            </a:r>
            <a:r>
              <a:rPr lang="en-US" sz="2400" dirty="0"/>
              <a:t> Voters use 90% DREs statewide mostly w/o VVPAT. NO STATE AUDIT LAW.  MOSTLY UNVERIFIABLE , WHOLLY UNVERIFIED. Some felons lose vote permanently; some must appeal for restoration; others restored after incarceration, parole, and probation.</a:t>
            </a:r>
          </a:p>
          <a:p>
            <a:r>
              <a:rPr lang="en-US" sz="2400" dirty="0"/>
              <a:t/>
            </a:r>
            <a:br>
              <a:rPr lang="en-US" sz="2400" dirty="0"/>
            </a:br>
            <a:r>
              <a:rPr lang="en-US" sz="2800" dirty="0" smtClean="0"/>
              <a:t>.</a:t>
            </a:r>
            <a:endParaRPr lang="en-US" sz="28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48507" y="5775195"/>
            <a:ext cx="741128" cy="783885"/>
          </a:xfrm>
          <a:prstGeom prst="rect">
            <a:avLst/>
          </a:prstGeom>
        </p:spPr>
      </p:pic>
      <p:pic>
        <p:nvPicPr>
          <p:cNvPr id="7" name="Picture 6" descr="Macintosh HD:Users:anyascemama:Dropbox:Screenshots:Screenshot 2015-09-16 16.37.46.png"/>
          <p:cNvPicPr/>
          <p:nvPr/>
        </p:nvPicPr>
        <p:blipFill>
          <a:blip r:embed="rId3"/>
          <a:srcRect r="4630"/>
          <a:stretch>
            <a:fillRect/>
          </a:stretch>
        </p:blipFill>
        <p:spPr bwMode="auto">
          <a:xfrm>
            <a:off x="1429026" y="2450690"/>
            <a:ext cx="4421168" cy="3409336"/>
          </a:xfrm>
          <a:prstGeom prst="rect">
            <a:avLst/>
          </a:prstGeom>
          <a:noFill/>
          <a:ln w="9525">
            <a:noFill/>
            <a:miter lim="800000"/>
            <a:headEnd/>
            <a:tailEnd/>
          </a:ln>
        </p:spPr>
      </p:pic>
      <p:pic>
        <p:nvPicPr>
          <p:cNvPr id="8" name="Picture 7" descr="Macintosh HD:Users:anyascemama:Desktop:msmap.pdf"/>
          <p:cNvPicPr/>
          <p:nvPr/>
        </p:nvPicPr>
        <p:blipFill>
          <a:blip r:embed="rId4"/>
          <a:srcRect t="25806" r="3944" b="25807"/>
          <a:stretch>
            <a:fillRect/>
          </a:stretch>
        </p:blipFill>
        <p:spPr bwMode="auto">
          <a:xfrm>
            <a:off x="6055595" y="2463472"/>
            <a:ext cx="4809050" cy="3311723"/>
          </a:xfrm>
          <a:prstGeom prst="rect">
            <a:avLst/>
          </a:prstGeom>
          <a:noFill/>
          <a:ln w="9525">
            <a:noFill/>
            <a:miter lim="800000"/>
            <a:headEnd/>
            <a:tailEnd/>
          </a:ln>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9366" y="6005960"/>
            <a:ext cx="1476777" cy="553120"/>
          </a:xfrm>
          <a:prstGeom prst="rect">
            <a:avLst/>
          </a:prstGeom>
        </p:spPr>
      </p:pic>
    </p:spTree>
    <p:extLst>
      <p:ext uri="{BB962C8B-B14F-4D97-AF65-F5344CB8AC3E}">
        <p14:creationId xmlns:p14="http://schemas.microsoft.com/office/powerpoint/2010/main" val="42052220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30000">
              <a:schemeClr val="bg2">
                <a:tint val="97000"/>
                <a:hueMod val="92000"/>
                <a:satMod val="169000"/>
                <a:lumMod val="164000"/>
              </a:schemeClr>
            </a:gs>
            <a:gs pos="99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97280" y="353961"/>
            <a:ext cx="10058400" cy="754134"/>
          </a:xfrm>
        </p:spPr>
        <p:txBody>
          <a:bodyPr>
            <a:normAutofit/>
          </a:bodyPr>
          <a:lstStyle/>
          <a:p>
            <a:r>
              <a:rPr lang="en-US" dirty="0" smtClean="0"/>
              <a:t> </a:t>
            </a:r>
            <a:r>
              <a:rPr lang="en-US" dirty="0" smtClean="0"/>
              <a:t>Colorado Caucus </a:t>
            </a:r>
            <a:r>
              <a:rPr lang="en-US" dirty="0" smtClean="0"/>
              <a:t>– March 8</a:t>
            </a:r>
            <a:endParaRPr lang="en-US" dirty="0"/>
          </a:p>
        </p:txBody>
      </p:sp>
      <p:sp>
        <p:nvSpPr>
          <p:cNvPr id="3" name="Content Placeholder 2"/>
          <p:cNvSpPr>
            <a:spLocks noGrp="1"/>
          </p:cNvSpPr>
          <p:nvPr>
            <p:ph idx="1"/>
          </p:nvPr>
        </p:nvSpPr>
        <p:spPr>
          <a:xfrm>
            <a:off x="1097280" y="1278194"/>
            <a:ext cx="9521559" cy="1907457"/>
          </a:xfrm>
        </p:spPr>
        <p:txBody>
          <a:bodyPr>
            <a:normAutofit fontScale="92500" lnSpcReduction="20000"/>
          </a:bodyPr>
          <a:lstStyle/>
          <a:p>
            <a:r>
              <a:rPr lang="en-US" sz="2400" b="1" dirty="0"/>
              <a:t>COLORADO CAUCUSES - </a:t>
            </a:r>
            <a:r>
              <a:rPr lang="en-US" sz="2400" dirty="0"/>
              <a:t>Precinct meetings of party members.  VERIFIABLE AND VERIFIED by public vote-casting (show of hands, standing in groups) or public counting and announcement of secretly-cast ballots.  Voting system not used, but here it is: All Vote By Mail!  </a:t>
            </a:r>
          </a:p>
          <a:p>
            <a:r>
              <a:rPr lang="en-US" sz="2400" dirty="0"/>
              <a:t/>
            </a:r>
            <a:br>
              <a:rPr lang="en-US" sz="2400" dirty="0"/>
            </a:br>
            <a:r>
              <a:rPr lang="en-US" sz="2800" dirty="0" smtClean="0"/>
              <a:t>.</a:t>
            </a:r>
            <a:endParaRPr lang="en-US" sz="28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48507" y="5775195"/>
            <a:ext cx="741128" cy="783885"/>
          </a:xfrm>
          <a:prstGeom prst="rect">
            <a:avLst/>
          </a:prstGeom>
        </p:spPr>
      </p:pic>
      <p:pic>
        <p:nvPicPr>
          <p:cNvPr id="9" name="Picture 8" descr="Macintosh HD:Users:anyascemama:Dropbox:Screenshots:Screenshot 2015-09-16 16.27.29.png"/>
          <p:cNvPicPr/>
          <p:nvPr/>
        </p:nvPicPr>
        <p:blipFill>
          <a:blip r:embed="rId3"/>
          <a:srcRect r="4630"/>
          <a:stretch>
            <a:fillRect/>
          </a:stretch>
        </p:blipFill>
        <p:spPr bwMode="auto">
          <a:xfrm>
            <a:off x="1166443" y="2446445"/>
            <a:ext cx="4496938" cy="3433245"/>
          </a:xfrm>
          <a:prstGeom prst="rect">
            <a:avLst/>
          </a:prstGeom>
          <a:noFill/>
          <a:ln w="9525">
            <a:noFill/>
            <a:miter lim="800000"/>
            <a:headEnd/>
            <a:tailEnd/>
          </a:ln>
        </p:spPr>
      </p:pic>
      <p:pic>
        <p:nvPicPr>
          <p:cNvPr id="10" name="Picture 9" descr="Macintosh HD:Users:anyascemama:Desktop:co.pdf"/>
          <p:cNvPicPr/>
          <p:nvPr/>
        </p:nvPicPr>
        <p:blipFill>
          <a:blip r:embed="rId4"/>
          <a:srcRect t="25806" r="3944" b="25807"/>
          <a:stretch>
            <a:fillRect/>
          </a:stretch>
        </p:blipFill>
        <p:spPr bwMode="auto">
          <a:xfrm>
            <a:off x="5858059" y="2446445"/>
            <a:ext cx="4760780" cy="3328750"/>
          </a:xfrm>
          <a:prstGeom prst="rect">
            <a:avLst/>
          </a:prstGeom>
          <a:noFill/>
          <a:ln w="9525">
            <a:noFill/>
            <a:miter lim="800000"/>
            <a:headEnd/>
            <a:tailEnd/>
          </a:ln>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9366" y="6005960"/>
            <a:ext cx="1476777" cy="553120"/>
          </a:xfrm>
          <a:prstGeom prst="rect">
            <a:avLst/>
          </a:prstGeom>
        </p:spPr>
      </p:pic>
    </p:spTree>
    <p:extLst>
      <p:ext uri="{BB962C8B-B14F-4D97-AF65-F5344CB8AC3E}">
        <p14:creationId xmlns:p14="http://schemas.microsoft.com/office/powerpoint/2010/main" val="768622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30000">
              <a:schemeClr val="bg2">
                <a:tint val="97000"/>
                <a:hueMod val="92000"/>
                <a:satMod val="169000"/>
                <a:lumMod val="164000"/>
              </a:schemeClr>
            </a:gs>
            <a:gs pos="99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97280" y="351038"/>
            <a:ext cx="10058400" cy="1450757"/>
          </a:xfrm>
        </p:spPr>
        <p:txBody>
          <a:bodyPr/>
          <a:lstStyle/>
          <a:p>
            <a:r>
              <a:rPr lang="en-US" dirty="0" smtClean="0"/>
              <a:t>Review of Tester Bill S1912</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48507" y="5775195"/>
            <a:ext cx="741128" cy="783885"/>
          </a:xfrm>
          <a:prstGeom prst="rect">
            <a:avLst/>
          </a:prstGeom>
        </p:spPr>
      </p:pic>
      <p:sp>
        <p:nvSpPr>
          <p:cNvPr id="5" name="Content Placeholder 4"/>
          <p:cNvSpPr>
            <a:spLocks noGrp="1"/>
          </p:cNvSpPr>
          <p:nvPr>
            <p:ph idx="1"/>
          </p:nvPr>
        </p:nvSpPr>
        <p:spPr>
          <a:xfrm>
            <a:off x="1097280" y="1845734"/>
            <a:ext cx="6009373" cy="4023360"/>
          </a:xfrm>
        </p:spPr>
        <p:txBody>
          <a:bodyPr/>
          <a:lstStyle/>
          <a:p>
            <a:pPr>
              <a:buFont typeface="Wingdings" panose="05000000000000000000" pitchFamily="2" charset="2"/>
              <a:buChar char="Ø"/>
            </a:pPr>
            <a:r>
              <a:rPr lang="en-US" dirty="0" smtClean="0"/>
              <a:t>Possible Constitutional issues as it relates to Preclearance – Section 5 of the Voting Rights Act</a:t>
            </a:r>
          </a:p>
          <a:p>
            <a:pPr>
              <a:buFont typeface="Wingdings" panose="05000000000000000000" pitchFamily="2" charset="2"/>
              <a:buChar char="Ø"/>
            </a:pPr>
            <a:r>
              <a:rPr lang="en-US" dirty="0" smtClean="0"/>
              <a:t>No severability clause</a:t>
            </a:r>
          </a:p>
          <a:p>
            <a:pPr>
              <a:buFont typeface="Wingdings" panose="05000000000000000000" pitchFamily="2" charset="2"/>
              <a:buChar char="Ø"/>
            </a:pPr>
            <a:r>
              <a:rPr lang="en-US" dirty="0" smtClean="0"/>
              <a:t>Brings attention to an issue that has otherwise gone unnoticed by Congress and the public</a:t>
            </a:r>
          </a:p>
          <a:p>
            <a:pPr>
              <a:buFont typeface="Wingdings" panose="05000000000000000000" pitchFamily="2" charset="2"/>
              <a:buChar char="Ø"/>
            </a:pPr>
            <a:r>
              <a:rPr lang="en-US" dirty="0" smtClean="0"/>
              <a:t>Work with Sen. Tester’s office to fix the problem in the 115</a:t>
            </a:r>
            <a:r>
              <a:rPr lang="en-US" baseline="30000" dirty="0" smtClean="0"/>
              <a:t>th</a:t>
            </a:r>
            <a:r>
              <a:rPr lang="en-US" dirty="0" smtClean="0"/>
              <a:t> Congress since there is little chance of it passing in the current Congress</a:t>
            </a:r>
            <a:endParaRPr lang="en-US" dirty="0"/>
          </a:p>
        </p:txBody>
      </p:sp>
      <p:pic>
        <p:nvPicPr>
          <p:cNvPr id="5122" name="Picture 2" descr="Image result for native american voting right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4672" y="2054942"/>
            <a:ext cx="2741008" cy="274100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366" y="6005960"/>
            <a:ext cx="1476777" cy="553120"/>
          </a:xfrm>
          <a:prstGeom prst="rect">
            <a:avLst/>
          </a:prstGeom>
        </p:spPr>
      </p:pic>
    </p:spTree>
    <p:extLst>
      <p:ext uri="{BB962C8B-B14F-4D97-AF65-F5344CB8AC3E}">
        <p14:creationId xmlns:p14="http://schemas.microsoft.com/office/powerpoint/2010/main" val="36702362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30000">
              <a:schemeClr val="bg2">
                <a:tint val="97000"/>
                <a:hueMod val="92000"/>
                <a:satMod val="169000"/>
                <a:lumMod val="164000"/>
              </a:schemeClr>
            </a:gs>
            <a:gs pos="99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97280" y="351038"/>
            <a:ext cx="10058400" cy="1450757"/>
          </a:xfrm>
        </p:spPr>
        <p:txBody>
          <a:bodyPr/>
          <a:lstStyle/>
          <a:p>
            <a:r>
              <a:rPr lang="en-US" dirty="0" smtClean="0"/>
              <a:t>Our Mission</a:t>
            </a:r>
            <a:endParaRPr lang="en-US" dirty="0"/>
          </a:p>
        </p:txBody>
      </p:sp>
      <p:sp>
        <p:nvSpPr>
          <p:cNvPr id="3" name="Content Placeholder 2"/>
          <p:cNvSpPr>
            <a:spLocks noGrp="1"/>
          </p:cNvSpPr>
          <p:nvPr>
            <p:ph idx="1"/>
          </p:nvPr>
        </p:nvSpPr>
        <p:spPr>
          <a:xfrm>
            <a:off x="1431235" y="2000114"/>
            <a:ext cx="10058400" cy="4023360"/>
          </a:xfrm>
        </p:spPr>
        <p:txBody>
          <a:bodyPr/>
          <a:lstStyle/>
          <a:p>
            <a:pPr>
              <a:buFont typeface="Wingdings" panose="05000000000000000000" pitchFamily="2" charset="2"/>
              <a:buChar char="Ø"/>
            </a:pPr>
            <a:r>
              <a:rPr lang="en-US" sz="2400" dirty="0" smtClean="0"/>
              <a:t>Voter Access/Election Protection</a:t>
            </a:r>
            <a:endParaRPr lang="en-US" sz="2400" dirty="0" smtClean="0"/>
          </a:p>
          <a:p>
            <a:pPr>
              <a:buFont typeface="Wingdings" panose="05000000000000000000" pitchFamily="2" charset="2"/>
              <a:buChar char="Ø"/>
            </a:pPr>
            <a:r>
              <a:rPr lang="en-US" sz="2400" dirty="0" smtClean="0"/>
              <a:t>Comprehensive Campaign </a:t>
            </a:r>
            <a:r>
              <a:rPr lang="en-US" sz="2400" dirty="0"/>
              <a:t>F</a:t>
            </a:r>
            <a:r>
              <a:rPr lang="en-US" sz="2400" dirty="0" smtClean="0"/>
              <a:t>inance Reform</a:t>
            </a:r>
            <a:endParaRPr lang="en-US" sz="2400" dirty="0" smtClean="0"/>
          </a:p>
          <a:p>
            <a:pPr>
              <a:buFont typeface="Wingdings" panose="05000000000000000000" pitchFamily="2" charset="2"/>
              <a:buChar char="Ø"/>
            </a:pPr>
            <a:r>
              <a:rPr lang="en-US" sz="2400" dirty="0" smtClean="0"/>
              <a:t>Elimination of Electronic Voting Machines/Return to Verifiable Paper Ballots</a:t>
            </a:r>
            <a:endParaRPr lang="en-US" sz="2400" dirty="0" smtClean="0"/>
          </a:p>
          <a:p>
            <a:pPr>
              <a:buFont typeface="Wingdings" panose="05000000000000000000" pitchFamily="2" charset="2"/>
              <a:buChar char="Ø"/>
            </a:pPr>
            <a:r>
              <a:rPr lang="en-US" sz="2400" dirty="0" smtClean="0"/>
              <a:t>Mandatory Audits of Elections</a:t>
            </a:r>
          </a:p>
          <a:p>
            <a:pPr>
              <a:buFont typeface="Wingdings" panose="05000000000000000000" pitchFamily="2" charset="2"/>
              <a:buChar char="Ø"/>
            </a:pPr>
            <a:r>
              <a:rPr lang="en-US" sz="2400" dirty="0" smtClean="0"/>
              <a:t>Restoration of Voting Rights for those with past felony convictions</a:t>
            </a:r>
          </a:p>
          <a:p>
            <a:pPr>
              <a:buFont typeface="Wingdings" panose="05000000000000000000" pitchFamily="2" charset="2"/>
              <a:buChar char="Ø"/>
            </a:pPr>
            <a:r>
              <a:rPr lang="en-US" sz="2400" dirty="0" smtClean="0"/>
              <a:t>Public Financing of Election/Free TV time for Candidates</a:t>
            </a:r>
          </a:p>
          <a:p>
            <a:pPr>
              <a:buFont typeface="Wingdings" panose="05000000000000000000" pitchFamily="2" charset="2"/>
              <a:buChar char="Ø"/>
            </a:pPr>
            <a:r>
              <a:rPr lang="en-US" sz="2400" dirty="0" smtClean="0"/>
              <a:t>Instant Runoff Elections</a:t>
            </a:r>
            <a:endParaRPr lang="en-US" sz="2400" dirty="0" smtClean="0"/>
          </a:p>
          <a:p>
            <a:pPr marL="371475" indent="0">
              <a:buNone/>
            </a:pPr>
            <a:endParaRPr lang="en-US" dirty="0" smtClean="0"/>
          </a:p>
          <a:p>
            <a:pPr marL="461963" indent="-90488">
              <a:buFont typeface="Wingdings" panose="05000000000000000000" pitchFamily="2" charset="2"/>
              <a:buChar char="Ø"/>
            </a:pP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48507" y="5775195"/>
            <a:ext cx="741128" cy="783885"/>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869" y="6023474"/>
            <a:ext cx="1476777" cy="553120"/>
          </a:xfrm>
          <a:prstGeom prst="rect">
            <a:avLst/>
          </a:prstGeom>
        </p:spPr>
      </p:pic>
    </p:spTree>
    <p:extLst>
      <p:ext uri="{BB962C8B-B14F-4D97-AF65-F5344CB8AC3E}">
        <p14:creationId xmlns:p14="http://schemas.microsoft.com/office/powerpoint/2010/main" val="7875389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30000">
              <a:schemeClr val="bg2">
                <a:tint val="97000"/>
                <a:hueMod val="92000"/>
                <a:satMod val="169000"/>
                <a:lumMod val="164000"/>
              </a:schemeClr>
            </a:gs>
            <a:gs pos="99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97280" y="351038"/>
            <a:ext cx="10058400" cy="1450757"/>
          </a:xfrm>
        </p:spPr>
        <p:txBody>
          <a:bodyPr/>
          <a:lstStyle/>
          <a:p>
            <a:r>
              <a:rPr lang="en-US" dirty="0" smtClean="0"/>
              <a:t>Endorsed Legislation</a:t>
            </a:r>
            <a:endParaRPr lang="en-US" dirty="0"/>
          </a:p>
        </p:txBody>
      </p:sp>
      <p:sp>
        <p:nvSpPr>
          <p:cNvPr id="3" name="Content Placeholder 2"/>
          <p:cNvSpPr>
            <a:spLocks noGrp="1"/>
          </p:cNvSpPr>
          <p:nvPr>
            <p:ph idx="1"/>
          </p:nvPr>
        </p:nvSpPr>
        <p:spPr>
          <a:xfrm>
            <a:off x="1431235" y="2000114"/>
            <a:ext cx="10058400" cy="4023360"/>
          </a:xfrm>
        </p:spPr>
        <p:txBody>
          <a:bodyPr/>
          <a:lstStyle/>
          <a:p>
            <a:pPr>
              <a:buFont typeface="Wingdings" panose="05000000000000000000" pitchFamily="2" charset="2"/>
              <a:buChar char="Ø"/>
            </a:pPr>
            <a:r>
              <a:rPr lang="en-US" sz="2400" dirty="0" smtClean="0"/>
              <a:t>Democracy Restoration Act (Cardin/Conyers)</a:t>
            </a:r>
            <a:endParaRPr lang="en-US" sz="2400" dirty="0" smtClean="0"/>
          </a:p>
          <a:p>
            <a:pPr>
              <a:buFont typeface="Wingdings" panose="05000000000000000000" pitchFamily="2" charset="2"/>
              <a:buChar char="Ø"/>
            </a:pPr>
            <a:r>
              <a:rPr lang="en-US" sz="2400" dirty="0" smtClean="0"/>
              <a:t>Voter Empowerment Act (Lewis)</a:t>
            </a:r>
            <a:endParaRPr lang="en-US" sz="2400" dirty="0" smtClean="0"/>
          </a:p>
          <a:p>
            <a:pPr>
              <a:buFont typeface="Wingdings" panose="05000000000000000000" pitchFamily="2" charset="2"/>
              <a:buChar char="Ø"/>
            </a:pPr>
            <a:r>
              <a:rPr lang="en-US" sz="2400" dirty="0" smtClean="0"/>
              <a:t>Voting is a Constitutional Right (Pocan)</a:t>
            </a:r>
            <a:endParaRPr lang="en-US" sz="2400" dirty="0" smtClean="0"/>
          </a:p>
          <a:p>
            <a:pPr>
              <a:buFont typeface="Wingdings" panose="05000000000000000000" pitchFamily="2" charset="2"/>
              <a:buChar char="Ø"/>
            </a:pPr>
            <a:r>
              <a:rPr lang="en-US" sz="2400" dirty="0" smtClean="0"/>
              <a:t>Voting Rights Advancement Act (Leahy/Sewell)</a:t>
            </a:r>
          </a:p>
          <a:p>
            <a:pPr>
              <a:buFont typeface="Wingdings" panose="05000000000000000000" pitchFamily="2" charset="2"/>
              <a:buChar char="Ø"/>
            </a:pPr>
            <a:r>
              <a:rPr lang="en-US" sz="2400" dirty="0" smtClean="0"/>
              <a:t>New Columbia Admissions Act (Carper/Norton)</a:t>
            </a:r>
          </a:p>
          <a:p>
            <a:pPr>
              <a:buFont typeface="Wingdings" panose="05000000000000000000" pitchFamily="2" charset="2"/>
              <a:buChar char="Ø"/>
            </a:pPr>
            <a:r>
              <a:rPr lang="en-US" sz="2400" dirty="0" smtClean="0"/>
              <a:t>Same Day Registration Act (Ellison)</a:t>
            </a:r>
          </a:p>
          <a:p>
            <a:pPr>
              <a:buFont typeface="Wingdings" panose="05000000000000000000" pitchFamily="2" charset="2"/>
              <a:buChar char="Ø"/>
            </a:pPr>
            <a:r>
              <a:rPr lang="en-US" sz="2400" dirty="0" smtClean="0"/>
              <a:t>Voter Access Protection Act (Ellison)</a:t>
            </a:r>
            <a:endParaRPr lang="en-US" sz="2400" dirty="0" smtClean="0"/>
          </a:p>
          <a:p>
            <a:pPr marL="371475" indent="0">
              <a:buNone/>
            </a:pPr>
            <a:endParaRPr lang="en-US" dirty="0" smtClean="0"/>
          </a:p>
          <a:p>
            <a:pPr marL="461963" indent="-90488">
              <a:buFont typeface="Wingdings" panose="05000000000000000000" pitchFamily="2" charset="2"/>
              <a:buChar char="Ø"/>
            </a:pP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48507" y="5775195"/>
            <a:ext cx="741128" cy="78388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366" y="6005960"/>
            <a:ext cx="1476777" cy="553120"/>
          </a:xfrm>
          <a:prstGeom prst="rect">
            <a:avLst/>
          </a:prstGeom>
        </p:spPr>
      </p:pic>
    </p:spTree>
    <p:extLst>
      <p:ext uri="{BB962C8B-B14F-4D97-AF65-F5344CB8AC3E}">
        <p14:creationId xmlns:p14="http://schemas.microsoft.com/office/powerpoint/2010/main" val="34309976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30000">
              <a:schemeClr val="bg2">
                <a:tint val="97000"/>
                <a:hueMod val="92000"/>
                <a:satMod val="169000"/>
                <a:lumMod val="164000"/>
              </a:schemeClr>
            </a:gs>
            <a:gs pos="99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97280" y="351038"/>
            <a:ext cx="10058400" cy="1450757"/>
          </a:xfrm>
        </p:spPr>
        <p:txBody>
          <a:bodyPr/>
          <a:lstStyle/>
          <a:p>
            <a:r>
              <a:rPr lang="en-US" dirty="0" smtClean="0"/>
              <a:t>Update on Alabama</a:t>
            </a:r>
            <a:endParaRPr lang="en-US" dirty="0"/>
          </a:p>
        </p:txBody>
      </p:sp>
      <p:sp>
        <p:nvSpPr>
          <p:cNvPr id="3" name="Content Placeholder 2"/>
          <p:cNvSpPr>
            <a:spLocks noGrp="1"/>
          </p:cNvSpPr>
          <p:nvPr>
            <p:ph idx="1"/>
          </p:nvPr>
        </p:nvSpPr>
        <p:spPr>
          <a:xfrm>
            <a:off x="1431235" y="2000114"/>
            <a:ext cx="10058400" cy="4023360"/>
          </a:xfrm>
        </p:spPr>
        <p:txBody>
          <a:bodyPr/>
          <a:lstStyle/>
          <a:p>
            <a:pPr>
              <a:buFont typeface="Wingdings" panose="05000000000000000000" pitchFamily="2" charset="2"/>
              <a:buChar char="Ø"/>
            </a:pPr>
            <a:r>
              <a:rPr lang="en-US" sz="2400" dirty="0" smtClean="0"/>
              <a:t>Previously closed DMV offices are now open one day per month</a:t>
            </a:r>
            <a:endParaRPr lang="en-US" sz="2400" dirty="0" smtClean="0"/>
          </a:p>
          <a:p>
            <a:pPr>
              <a:buFont typeface="Wingdings" panose="05000000000000000000" pitchFamily="2" charset="2"/>
              <a:buChar char="Ø"/>
            </a:pPr>
            <a:r>
              <a:rPr lang="en-US" sz="2400" dirty="0" smtClean="0"/>
              <a:t>Schedule of office openings is posted on the Web</a:t>
            </a:r>
            <a:endParaRPr lang="en-US" sz="2400" dirty="0" smtClean="0"/>
          </a:p>
          <a:p>
            <a:pPr>
              <a:buFont typeface="Wingdings" panose="05000000000000000000" pitchFamily="2" charset="2"/>
              <a:buChar char="Ø"/>
            </a:pPr>
            <a:r>
              <a:rPr lang="en-US" sz="2400" dirty="0" smtClean="0"/>
              <a:t>Local organizing to get people their Photo ID</a:t>
            </a:r>
            <a:endParaRPr lang="en-US" sz="2400" dirty="0" smtClean="0"/>
          </a:p>
          <a:p>
            <a:pPr marL="371475" indent="0">
              <a:buNone/>
            </a:pPr>
            <a:endParaRPr lang="en-US" dirty="0" smtClean="0"/>
          </a:p>
          <a:p>
            <a:pPr marL="461963" indent="-90488">
              <a:buFont typeface="Wingdings" panose="05000000000000000000" pitchFamily="2" charset="2"/>
              <a:buChar char="Ø"/>
            </a:pP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48507" y="5775195"/>
            <a:ext cx="741128" cy="78388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366" y="6005960"/>
            <a:ext cx="1476777" cy="553120"/>
          </a:xfrm>
          <a:prstGeom prst="rect">
            <a:avLst/>
          </a:prstGeom>
        </p:spPr>
      </p:pic>
    </p:spTree>
    <p:extLst>
      <p:ext uri="{BB962C8B-B14F-4D97-AF65-F5344CB8AC3E}">
        <p14:creationId xmlns:p14="http://schemas.microsoft.com/office/powerpoint/2010/main" val="34181336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30000">
              <a:schemeClr val="bg2">
                <a:tint val="97000"/>
                <a:hueMod val="92000"/>
                <a:satMod val="169000"/>
                <a:lumMod val="164000"/>
              </a:schemeClr>
            </a:gs>
            <a:gs pos="99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97280" y="351038"/>
            <a:ext cx="10058400" cy="1450757"/>
          </a:xfrm>
        </p:spPr>
        <p:txBody>
          <a:bodyPr/>
          <a:lstStyle/>
          <a:p>
            <a:r>
              <a:rPr lang="en-US" dirty="0" smtClean="0"/>
              <a:t>DC Shadow Senator Michael Brown</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48507" y="5775195"/>
            <a:ext cx="741128" cy="783885"/>
          </a:xfrm>
          <a:prstGeom prst="rect">
            <a:avLst/>
          </a:prstGeom>
        </p:spPr>
      </p:pic>
      <p:sp>
        <p:nvSpPr>
          <p:cNvPr id="5" name="Content Placeholder 4"/>
          <p:cNvSpPr>
            <a:spLocks noGrp="1"/>
          </p:cNvSpPr>
          <p:nvPr>
            <p:ph idx="1"/>
          </p:nvPr>
        </p:nvSpPr>
        <p:spPr>
          <a:xfrm>
            <a:off x="1097280" y="1845734"/>
            <a:ext cx="6009373" cy="4023360"/>
          </a:xfrm>
        </p:spPr>
        <p:txBody>
          <a:bodyPr/>
          <a:lstStyle/>
          <a:p>
            <a:pPr>
              <a:buFont typeface="Wingdings" panose="05000000000000000000" pitchFamily="2" charset="2"/>
              <a:buChar char="Ø"/>
            </a:pPr>
            <a:r>
              <a:rPr lang="en-US" dirty="0" smtClean="0"/>
              <a:t>Receives no pay or benefits from the government</a:t>
            </a:r>
          </a:p>
          <a:p>
            <a:pPr>
              <a:buFont typeface="Wingdings" panose="05000000000000000000" pitchFamily="2" charset="2"/>
              <a:buChar char="Ø"/>
            </a:pPr>
            <a:r>
              <a:rPr lang="en-US" dirty="0" smtClean="0"/>
              <a:t>Cannot vote on any Senate matters</a:t>
            </a:r>
          </a:p>
          <a:p>
            <a:pPr>
              <a:buFont typeface="Wingdings" panose="05000000000000000000" pitchFamily="2" charset="2"/>
              <a:buChar char="Ø"/>
            </a:pPr>
            <a:r>
              <a:rPr lang="en-US" dirty="0" smtClean="0"/>
              <a:t>Lobbies for DC Statehood</a:t>
            </a:r>
          </a:p>
          <a:p>
            <a:pPr>
              <a:buFont typeface="Wingdings" panose="05000000000000000000" pitchFamily="2" charset="2"/>
              <a:buChar char="Ø"/>
            </a:pPr>
            <a:r>
              <a:rPr lang="en-US" dirty="0" smtClean="0"/>
              <a:t>Works with District’s Delegate, Mayor and City Council</a:t>
            </a:r>
          </a:p>
          <a:p>
            <a:pPr>
              <a:buFont typeface="Wingdings" panose="05000000000000000000" pitchFamily="2" charset="2"/>
              <a:buChar char="Ø"/>
            </a:pPr>
            <a:r>
              <a:rPr lang="en-US" dirty="0" smtClean="0"/>
              <a:t>Originally elected in 2006</a:t>
            </a:r>
            <a:endParaRPr lang="en-US" dirty="0"/>
          </a:p>
        </p:txBody>
      </p:sp>
      <p:pic>
        <p:nvPicPr>
          <p:cNvPr id="2052" name="Picture 4" descr="http://media.nbcwashington.com/images/652*435/24677_1417706004055_1274779202_1161894_3881409_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03913" y="2370135"/>
            <a:ext cx="3004720" cy="200484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366" y="6005960"/>
            <a:ext cx="1476777" cy="553120"/>
          </a:xfrm>
          <a:prstGeom prst="rect">
            <a:avLst/>
          </a:prstGeom>
        </p:spPr>
      </p:pic>
    </p:spTree>
    <p:extLst>
      <p:ext uri="{BB962C8B-B14F-4D97-AF65-F5344CB8AC3E}">
        <p14:creationId xmlns:p14="http://schemas.microsoft.com/office/powerpoint/2010/main" val="6805504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30000">
              <a:schemeClr val="bg2">
                <a:tint val="97000"/>
                <a:hueMod val="92000"/>
                <a:satMod val="169000"/>
                <a:lumMod val="164000"/>
              </a:schemeClr>
            </a:gs>
            <a:gs pos="99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97280" y="351038"/>
            <a:ext cx="10058400" cy="1450757"/>
          </a:xfrm>
        </p:spPr>
        <p:txBody>
          <a:bodyPr/>
          <a:lstStyle/>
          <a:p>
            <a:r>
              <a:rPr lang="en-US" dirty="0" smtClean="0"/>
              <a:t>Mimi Kennedy/Election Integrity</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48507" y="5775195"/>
            <a:ext cx="741128" cy="783885"/>
          </a:xfrm>
          <a:prstGeom prst="rect">
            <a:avLst/>
          </a:prstGeom>
        </p:spPr>
      </p:pic>
      <p:sp>
        <p:nvSpPr>
          <p:cNvPr id="5" name="Content Placeholder 4"/>
          <p:cNvSpPr>
            <a:spLocks noGrp="1"/>
          </p:cNvSpPr>
          <p:nvPr>
            <p:ph idx="1"/>
          </p:nvPr>
        </p:nvSpPr>
        <p:spPr>
          <a:xfrm>
            <a:off x="1097280" y="2382252"/>
            <a:ext cx="6009373" cy="3486841"/>
          </a:xfrm>
        </p:spPr>
        <p:txBody>
          <a:bodyPr>
            <a:normAutofit/>
          </a:bodyPr>
          <a:lstStyle/>
          <a:p>
            <a:pPr>
              <a:buFont typeface="Wingdings" panose="05000000000000000000" pitchFamily="2" charset="2"/>
              <a:buChar char="Ø"/>
            </a:pPr>
            <a:r>
              <a:rPr lang="en-US" sz="3600" dirty="0" smtClean="0"/>
              <a:t>PDA Advisory Board Chair</a:t>
            </a:r>
          </a:p>
          <a:p>
            <a:pPr>
              <a:buFont typeface="Wingdings" panose="05000000000000000000" pitchFamily="2" charset="2"/>
              <a:buChar char="Ø"/>
            </a:pPr>
            <a:r>
              <a:rPr lang="en-US" sz="3600" dirty="0" smtClean="0"/>
              <a:t>Member National Election Integrity Coalition</a:t>
            </a:r>
          </a:p>
          <a:p>
            <a:pPr>
              <a:buFont typeface="Wingdings" panose="05000000000000000000" pitchFamily="2" charset="2"/>
              <a:buChar char="Ø"/>
            </a:pPr>
            <a:r>
              <a:rPr lang="en-US" sz="3600" dirty="0" smtClean="0"/>
              <a:t>Lobbies for Election Integrity</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1516" y="2200774"/>
            <a:ext cx="1561599" cy="2356097"/>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366" y="6005960"/>
            <a:ext cx="1476777" cy="553120"/>
          </a:xfrm>
          <a:prstGeom prst="rect">
            <a:avLst/>
          </a:prstGeom>
        </p:spPr>
      </p:pic>
    </p:spTree>
    <p:extLst>
      <p:ext uri="{BB962C8B-B14F-4D97-AF65-F5344CB8AC3E}">
        <p14:creationId xmlns:p14="http://schemas.microsoft.com/office/powerpoint/2010/main" val="33091084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22718">
              <a:schemeClr val="bg2">
                <a:lumMod val="90000"/>
              </a:schemeClr>
            </a:gs>
            <a:gs pos="0">
              <a:schemeClr val="accent1">
                <a:lumMod val="5000"/>
                <a:lumOff val="95000"/>
              </a:schemeClr>
            </a:gs>
            <a:gs pos="74000">
              <a:schemeClr val="bg2">
                <a:lumMod val="75000"/>
              </a:schemeClr>
            </a:gs>
            <a:gs pos="83000">
              <a:schemeClr val="bg2">
                <a:lumMod val="90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Wrong in Kentucky?</a:t>
            </a:r>
            <a:endParaRPr lang="en-US" dirty="0"/>
          </a:p>
        </p:txBody>
      </p:sp>
      <p:sp>
        <p:nvSpPr>
          <p:cNvPr id="3" name="Content Placeholder 2"/>
          <p:cNvSpPr>
            <a:spLocks noGrp="1"/>
          </p:cNvSpPr>
          <p:nvPr>
            <p:ph idx="1"/>
          </p:nvPr>
        </p:nvSpPr>
        <p:spPr/>
        <p:txBody>
          <a:bodyPr>
            <a:normAutofit/>
          </a:bodyPr>
          <a:lstStyle/>
          <a:p>
            <a:r>
              <a:rPr lang="en-US" dirty="0"/>
              <a:t>The county voting system map is by </a:t>
            </a:r>
            <a:r>
              <a:rPr lang="en-US" dirty="0" smtClean="0">
                <a:hlinkClick r:id="rId2"/>
              </a:rPr>
              <a:t>www.VerifiedVoting.org</a:t>
            </a:r>
            <a:endParaRPr lang="en-US" dirty="0" smtClean="0"/>
          </a:p>
          <a:p>
            <a:r>
              <a:rPr lang="en-US" dirty="0"/>
              <a:t>Statewide, Kentucky has mixed systems: paper ballots </a:t>
            </a:r>
            <a:r>
              <a:rPr lang="en-US" dirty="0" err="1"/>
              <a:t>opti</a:t>
            </a:r>
            <a:r>
              <a:rPr lang="en-US" dirty="0"/>
              <a:t>-scanned by Hart </a:t>
            </a:r>
            <a:r>
              <a:rPr lang="en-US" dirty="0" err="1"/>
              <a:t>InterCivic</a:t>
            </a:r>
            <a:r>
              <a:rPr lang="en-US" dirty="0" smtClean="0"/>
              <a:t>; </a:t>
            </a:r>
            <a:endParaRPr lang="en-US" dirty="0"/>
          </a:p>
          <a:p>
            <a:r>
              <a:rPr lang="en-US" dirty="0"/>
              <a:t>Diebold/Premier/Dominion; ES&amp;S/Dominion, and DREs with no Voter Verified Paper Audit Trails (VVPAT) from </a:t>
            </a:r>
          </a:p>
          <a:p>
            <a:r>
              <a:rPr lang="en-US" dirty="0"/>
              <a:t>Danaher, Hart </a:t>
            </a:r>
            <a:r>
              <a:rPr lang="en-US" dirty="0" err="1"/>
              <a:t>InterCivic</a:t>
            </a:r>
            <a:r>
              <a:rPr lang="en-US" dirty="0"/>
              <a:t>, Premier/Diebold/Dominion, ES&amp;S, and </a:t>
            </a:r>
            <a:r>
              <a:rPr lang="en-US" dirty="0" err="1"/>
              <a:t>Microvote</a:t>
            </a:r>
            <a:r>
              <a:rPr lang="en-US" dirty="0"/>
              <a:t>, a machine that lost 3,800 votes in </a:t>
            </a:r>
            <a:r>
              <a:rPr lang="en-US" dirty="0" smtClean="0"/>
              <a:t>one </a:t>
            </a:r>
            <a:r>
              <a:rPr lang="en-US" dirty="0"/>
              <a:t>county in 2012.  STATE AUDIT LAW:  3-5% randomly-selected precincts must be recounted per county but </a:t>
            </a:r>
            <a:r>
              <a:rPr lang="en-US" dirty="0" smtClean="0"/>
              <a:t>no </a:t>
            </a:r>
            <a:r>
              <a:rPr lang="en-US" dirty="0"/>
              <a:t>guidance given for auditing paperless DREs.  Non-photo ID required at polls. Felon voting rights restored by </a:t>
            </a:r>
            <a:r>
              <a:rPr lang="en-US" dirty="0" smtClean="0"/>
              <a:t>executive </a:t>
            </a:r>
            <a:r>
              <a:rPr lang="en-US" dirty="0"/>
              <a:t>pardon or permanently lost.</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366" y="6005960"/>
            <a:ext cx="1476777" cy="553120"/>
          </a:xfrm>
          <a:prstGeom prst="rect">
            <a:avLst/>
          </a:prstGeom>
        </p:spPr>
      </p:pic>
    </p:spTree>
    <p:extLst>
      <p:ext uri="{BB962C8B-B14F-4D97-AF65-F5344CB8AC3E}">
        <p14:creationId xmlns:p14="http://schemas.microsoft.com/office/powerpoint/2010/main" val="10625035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30000">
              <a:schemeClr val="bg2">
                <a:tint val="97000"/>
                <a:hueMod val="92000"/>
                <a:satMod val="169000"/>
                <a:lumMod val="164000"/>
              </a:schemeClr>
            </a:gs>
            <a:gs pos="99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Kentucky Voting</a:t>
            </a:r>
            <a:endParaRPr lang="en-US" dirty="0"/>
          </a:p>
        </p:txBody>
      </p:sp>
      <p:sp>
        <p:nvSpPr>
          <p:cNvPr id="3" name="Content Placeholder 2"/>
          <p:cNvSpPr>
            <a:spLocks noGrp="1"/>
          </p:cNvSpPr>
          <p:nvPr>
            <p:ph idx="1"/>
          </p:nvPr>
        </p:nvSpPr>
        <p:spPr>
          <a:xfrm>
            <a:off x="1097280" y="1845734"/>
            <a:ext cx="3163221" cy="4023360"/>
          </a:xfrm>
        </p:spPr>
        <p:txBody>
          <a:bodyPr/>
          <a:lstStyle/>
          <a:p>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039909" y="5936882"/>
            <a:ext cx="741128" cy="783885"/>
          </a:xfrm>
          <a:prstGeom prst="rect">
            <a:avLst/>
          </a:prstGeom>
        </p:spPr>
      </p:pic>
      <p:pic>
        <p:nvPicPr>
          <p:cNvPr id="4" name="Picture 3"/>
          <p:cNvPicPr>
            <a:picLocks noChangeAspect="1"/>
          </p:cNvPicPr>
          <p:nvPr/>
        </p:nvPicPr>
        <p:blipFill>
          <a:blip r:embed="rId3"/>
          <a:stretch>
            <a:fillRect/>
          </a:stretch>
        </p:blipFill>
        <p:spPr>
          <a:xfrm>
            <a:off x="1097280" y="1845734"/>
            <a:ext cx="4457700" cy="3686175"/>
          </a:xfrm>
          <a:prstGeom prst="rect">
            <a:avLst/>
          </a:prstGeom>
        </p:spPr>
      </p:pic>
      <p:pic>
        <p:nvPicPr>
          <p:cNvPr id="8" name="Picture 7"/>
          <p:cNvPicPr>
            <a:picLocks noChangeAspect="1"/>
          </p:cNvPicPr>
          <p:nvPr/>
        </p:nvPicPr>
        <p:blipFill>
          <a:blip r:embed="rId4"/>
          <a:stretch>
            <a:fillRect/>
          </a:stretch>
        </p:blipFill>
        <p:spPr>
          <a:xfrm>
            <a:off x="5760628" y="1902883"/>
            <a:ext cx="5932277" cy="3701504"/>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9366" y="6005960"/>
            <a:ext cx="1476777" cy="553120"/>
          </a:xfrm>
          <a:prstGeom prst="rect">
            <a:avLst/>
          </a:prstGeom>
        </p:spPr>
      </p:pic>
    </p:spTree>
    <p:extLst>
      <p:ext uri="{BB962C8B-B14F-4D97-AF65-F5344CB8AC3E}">
        <p14:creationId xmlns:p14="http://schemas.microsoft.com/office/powerpoint/2010/main" val="140237598"/>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7324</TotalTime>
  <Words>1267</Words>
  <Application>Microsoft Office PowerPoint</Application>
  <PresentationFormat>Widescreen</PresentationFormat>
  <Paragraphs>79</Paragraphs>
  <Slides>26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Calibri Light</vt:lpstr>
      <vt:lpstr>Wingdings</vt:lpstr>
      <vt:lpstr>Retrospect</vt:lpstr>
      <vt:lpstr>Voter Access Protection/ Election Integrity</vt:lpstr>
      <vt:lpstr>Intro/Welcome</vt:lpstr>
      <vt:lpstr>Our Mission</vt:lpstr>
      <vt:lpstr>Endorsed Legislation</vt:lpstr>
      <vt:lpstr>Update on Alabama</vt:lpstr>
      <vt:lpstr>DC Shadow Senator Michael Brown</vt:lpstr>
      <vt:lpstr>Mimi Kennedy/Election Integrity</vt:lpstr>
      <vt:lpstr>What’s Wrong in Kentucky?</vt:lpstr>
      <vt:lpstr>Kentucky Voting</vt:lpstr>
      <vt:lpstr> Iowa Caucus – Feb. 1</vt:lpstr>
      <vt:lpstr>Iowa Voting</vt:lpstr>
      <vt:lpstr> New Hampshire – Feb. 9</vt:lpstr>
      <vt:lpstr>New Hampshire</vt:lpstr>
      <vt:lpstr> South Carolina – Feb. 20</vt:lpstr>
      <vt:lpstr>South Carolina</vt:lpstr>
      <vt:lpstr> Georgia – March 1 (Super Tuesday)</vt:lpstr>
      <vt:lpstr> Tennessee – March 1 (Super Tuesday)</vt:lpstr>
      <vt:lpstr> Arkansas – March 1 (Super Tuesday)</vt:lpstr>
      <vt:lpstr> Virginia – March 1 (Super Tuesday)</vt:lpstr>
      <vt:lpstr> Texas – March 1 (Super Tuesday)</vt:lpstr>
      <vt:lpstr> Alabama – March 1 (Super Tuesday)</vt:lpstr>
      <vt:lpstr> Massachusetts – March 1 (Super Tuesday)</vt:lpstr>
      <vt:lpstr> North Carolina – March 1 (Super Tuesday)</vt:lpstr>
      <vt:lpstr> Mississippi – March 8</vt:lpstr>
      <vt:lpstr> Colorado Caucus – March 8</vt:lpstr>
      <vt:lpstr>Review of Tester Bill S1912</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People Demanding Action</dc:title>
  <dc:creator>Andrea Miller</dc:creator>
  <cp:lastModifiedBy>Andrea Miller</cp:lastModifiedBy>
  <cp:revision>107</cp:revision>
  <cp:lastPrinted>2015-11-10T20:15:59Z</cp:lastPrinted>
  <dcterms:created xsi:type="dcterms:W3CDTF">2015-10-28T19:21:05Z</dcterms:created>
  <dcterms:modified xsi:type="dcterms:W3CDTF">2015-11-25T00:33:33Z</dcterms:modified>
</cp:coreProperties>
</file>