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0" r:id="rId5"/>
    <p:sldId id="265" r:id="rId6"/>
    <p:sldId id="261" r:id="rId7"/>
    <p:sldId id="271" r:id="rId8"/>
    <p:sldId id="262" r:id="rId9"/>
    <p:sldId id="266" r:id="rId10"/>
    <p:sldId id="274" r:id="rId11"/>
    <p:sldId id="260" r:id="rId12"/>
    <p:sldId id="264" r:id="rId13"/>
    <p:sldId id="276" r:id="rId14"/>
    <p:sldId id="277" r:id="rId15"/>
    <p:sldId id="278" r:id="rId16"/>
    <p:sldId id="280" r:id="rId17"/>
    <p:sldId id="279" r:id="rId18"/>
    <p:sldId id="282" r:id="rId19"/>
    <p:sldId id="272" r:id="rId20"/>
    <p:sldId id="263" r:id="rId21"/>
    <p:sldId id="267" r:id="rId22"/>
    <p:sldId id="268" r:id="rId23"/>
    <p:sldId id="259" r:id="rId24"/>
    <p:sldId id="269" r:id="rId25"/>
    <p:sldId id="273" r:id="rId26"/>
    <p:sldId id="283" r:id="rId27"/>
    <p:sldId id="275" r:id="rId28"/>
    <p:sldId id="2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19" autoAdjust="0"/>
    <p:restoredTop sz="94660"/>
  </p:normalViewPr>
  <p:slideViewPr>
    <p:cSldViewPr snapToGrid="0">
      <p:cViewPr varScale="1">
        <p:scale>
          <a:sx n="79" d="100"/>
          <a:sy n="79" d="100"/>
        </p:scale>
        <p:origin x="77" y="4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1845055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3161854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1375925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grpSp>
        <p:nvGrpSpPr>
          <p:cNvPr id="55" name="Group 55"/>
          <p:cNvGrpSpPr/>
          <p:nvPr/>
        </p:nvGrpSpPr>
        <p:grpSpPr>
          <a:xfrm>
            <a:off x="-2" y="1584324"/>
            <a:ext cx="12192003" cy="44452"/>
            <a:chOff x="0" y="0"/>
            <a:chExt cx="9144000" cy="44450"/>
          </a:xfrm>
        </p:grpSpPr>
        <p:sp>
          <p:nvSpPr>
            <p:cNvPr id="53"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54"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
        <p:nvSpPr>
          <p:cNvPr id="56" name="Shape 56"/>
          <p:cNvSpPr>
            <a:spLocks noGrp="1"/>
          </p:cNvSpPr>
          <p:nvPr>
            <p:ph type="title"/>
          </p:nvPr>
        </p:nvSpPr>
        <p:spPr>
          <a:prstGeom prst="rect">
            <a:avLst/>
          </a:prstGeom>
        </p:spPr>
        <p:txBody>
          <a:bodyPr/>
          <a:lstStyle>
            <a:lvl1pPr>
              <a:defRPr b="1">
                <a:solidFill>
                  <a:schemeClr val="accent1">
                    <a:lumMod val="50000"/>
                  </a:schemeClr>
                </a:solidFill>
              </a:defRPr>
            </a:lvl1pPr>
          </a:lstStyle>
          <a:p>
            <a:pPr lvl="0">
              <a:defRPr sz="1800"/>
            </a:pPr>
            <a:r>
              <a:rPr sz="4800" dirty="0"/>
              <a:t>Click to edit Master title style</a:t>
            </a:r>
          </a:p>
        </p:txBody>
      </p:sp>
      <p:sp>
        <p:nvSpPr>
          <p:cNvPr id="57" name="Shape 57"/>
          <p:cNvSpPr>
            <a:spLocks noGrp="1"/>
          </p:cNvSpPr>
          <p:nvPr>
            <p:ph type="body" idx="1"/>
          </p:nvPr>
        </p:nvSpPr>
        <p:spPr>
          <a:prstGeom prst="rect">
            <a:avLst/>
          </a:prstGeo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sz="1800"/>
            </a:pPr>
            <a:r>
              <a:rPr sz="2400" dirty="0"/>
              <a:t>Click to edit Master text styles</a:t>
            </a:r>
          </a:p>
          <a:p>
            <a:pPr lvl="1">
              <a:defRPr sz="1800"/>
            </a:pPr>
            <a:r>
              <a:rPr sz="2400" dirty="0"/>
              <a:t>Second level</a:t>
            </a:r>
          </a:p>
          <a:p>
            <a:pPr lvl="2">
              <a:defRPr sz="1800"/>
            </a:pPr>
            <a:r>
              <a:rPr sz="2400" dirty="0"/>
              <a:t>Third level</a:t>
            </a:r>
          </a:p>
          <a:p>
            <a:pPr lvl="3">
              <a:defRPr sz="1800"/>
            </a:pPr>
            <a:r>
              <a:rPr sz="2400" dirty="0"/>
              <a:t>Fourth level</a:t>
            </a:r>
          </a:p>
          <a:p>
            <a:pPr lvl="4">
              <a:defRPr sz="1800"/>
            </a:pPr>
            <a:r>
              <a:rPr sz="2400" dirty="0"/>
              <a:t>Fifth level</a:t>
            </a:r>
          </a:p>
        </p:txBody>
      </p:sp>
      <p:sp>
        <p:nvSpPr>
          <p:cNvPr id="58" name="Shape 58"/>
          <p:cNvSpPr>
            <a:spLocks noGrp="1"/>
          </p:cNvSpPr>
          <p:nvPr>
            <p:ph type="sldNum" sz="quarter" idx="2"/>
          </p:nvPr>
        </p:nvSpPr>
        <p:spPr>
          <a:prstGeom prst="rect">
            <a:avLst/>
          </a:prstGeom>
        </p:spPr>
        <p:txBody>
          <a:bodyPr/>
          <a:lstStyle/>
          <a:p>
            <a:pPr lvl="0"/>
            <a:fld id="{86CB4B4D-7CA3-9044-876B-883B54F8677D}" type="slidenum">
              <a:t>‹#›</a:t>
            </a:fld>
            <a:endParaRPr dirty="0"/>
          </a:p>
        </p:txBody>
      </p:sp>
    </p:spTree>
    <p:extLst>
      <p:ext uri="{BB962C8B-B14F-4D97-AF65-F5344CB8AC3E}">
        <p14:creationId xmlns:p14="http://schemas.microsoft.com/office/powerpoint/2010/main" val="306474477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2637507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1230089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3904272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199044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87851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3256736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1364419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BB58559-1B90-4C5A-8F29-F517FA74940C}" type="datetimeFigureOut">
              <a:rPr lang="en-US" smtClean="0"/>
              <a:t>5/15/2016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6A1E52-8489-415A-AB4A-E1D553504D3C}" type="slidenum">
              <a:rPr lang="en-US" smtClean="0"/>
              <a:t>‹#›</a:t>
            </a:fld>
            <a:endParaRPr lang="en-US" dirty="0"/>
          </a:p>
        </p:txBody>
      </p:sp>
    </p:spTree>
    <p:extLst>
      <p:ext uri="{BB962C8B-B14F-4D97-AF65-F5344CB8AC3E}">
        <p14:creationId xmlns:p14="http://schemas.microsoft.com/office/powerpoint/2010/main" val="1355577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58559-1B90-4C5A-8F29-F517FA74940C}" type="datetimeFigureOut">
              <a:rPr lang="en-US" smtClean="0"/>
              <a:t>5/15/2016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A1E52-8489-415A-AB4A-E1D553504D3C}" type="slidenum">
              <a:rPr lang="en-US" smtClean="0"/>
              <a:t>‹#›</a:t>
            </a:fld>
            <a:endParaRPr lang="en-US" dirty="0"/>
          </a:p>
        </p:txBody>
      </p:sp>
    </p:spTree>
    <p:extLst>
      <p:ext uri="{BB962C8B-B14F-4D97-AF65-F5344CB8AC3E}">
        <p14:creationId xmlns:p14="http://schemas.microsoft.com/office/powerpoint/2010/main" val="1327427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hyperlink" Target="https://www.facebook.com/groups/GlobalTPPTea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mailto:adam@tradejustice.net" TargetMode="External"/><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hyperlink" Target="http://www.tradejustice.net/news" TargetMode="External"/><Relationship Id="rId5" Type="http://schemas.openxmlformats.org/officeDocument/2006/relationships/hyperlink" Target="http://tradejustice.net/events" TargetMode="External"/><Relationship Id="rId4" Type="http://schemas.openxmlformats.org/officeDocument/2006/relationships/hyperlink" Target="http://www.tradejustice.net/"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washingtonpost.com/opinions/president-obama-the-tpp-would-let-america-not-china-lead-the-way-on-global-trade/2016/05/02/680540e4-0fd0-11e6-93ae-50921721165d_story.html" TargetMode="External"/><Relationship Id="rId2" Type="http://schemas.openxmlformats.org/officeDocument/2006/relationships/hyperlink" Target="http://tradejustice.net/news" TargetMode="External"/><Relationship Id="rId1" Type="http://schemas.openxmlformats.org/officeDocument/2006/relationships/slideLayout" Target="../slideLayouts/slideLayout6.xml"/><Relationship Id="rId6" Type="http://schemas.openxmlformats.org/officeDocument/2006/relationships/hyperlink" Target="http://www.politico.com/tipsheets/morning-trade/2016/05/tpp-death-watch-wto-appellate-body-soon-to-have-another-vacancy-kerlikowske-time-for-cbp-to-get-tough-214258#ixzz48eiNzvGj" TargetMode="External"/><Relationship Id="rId5" Type="http://schemas.openxmlformats.org/officeDocument/2006/relationships/hyperlink" Target="http://www.realclearpolitics.com/video/2016/05/09/hillary_clinton_calls_for_trade_prosecutor_to_investigate_problems_opposes_tpp_in_its_current_form.html" TargetMode="External"/><Relationship Id="rId4" Type="http://schemas.openxmlformats.org/officeDocument/2006/relationships/hyperlink" Target="http://thehill.com/policy/finance/trade/279076-clinton-opposes-tpp-vote-in-the-lame-duck-session"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mexiconewsdaily.com/news/theres-no-end-yet-to-tuna-labeling-row/" TargetMode="External"/><Relationship Id="rId2" Type="http://schemas.openxmlformats.org/officeDocument/2006/relationships/hyperlink" Target="http://www.huffingtonpost.com/entry/colombia-gleevec_us_5733d4ece4b077d4d6f224ee?utm_hp_ref=worldir%3DWorldPost"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bbc.com/news/world-europe-36191577" TargetMode="External"/><Relationship Id="rId7" Type="http://schemas.openxmlformats.org/officeDocument/2006/relationships/hyperlink" Target="http://www.waronwant.org/media/ttip-will-damage-public-health-and-climate-says-official-report" TargetMode="External"/><Relationship Id="rId2" Type="http://schemas.openxmlformats.org/officeDocument/2006/relationships/hyperlink" Target="http://www.greenpeace.org/international/en/press/releases/2016/Greenpeace-Netherlands-releases-TTIP-documents/" TargetMode="External"/><Relationship Id="rId1" Type="http://schemas.openxmlformats.org/officeDocument/2006/relationships/slideLayout" Target="../slideLayouts/slideLayout7.xml"/><Relationship Id="rId6" Type="http://schemas.openxmlformats.org/officeDocument/2006/relationships/hyperlink" Target="http://www.euractiv.com/section/trade-society/news/greece-to-block-ttip-unless-geographical-indications-are-protected/http:/www.euractiv.com/section/trade-society/news/greece-to-block-ttip-unless-geographical-indications-are-protected/" TargetMode="External"/><Relationship Id="rId5" Type="http://schemas.openxmlformats.org/officeDocument/2006/relationships/hyperlink" Target="http://www.independent.co.uk/news/world/europe/ttip-trade-deal-under-threat-due-after-germany-claims-us-not-making-any-serious-concessions-a7019291.html" TargetMode="External"/><Relationship Id="rId4" Type="http://schemas.openxmlformats.org/officeDocument/2006/relationships/hyperlink" Target="http://www.iptegrity.com/index.php/telecoms-package/net-neutrality/1040-ttip-leaks-telecoms-proposals-threaten-net-neutrality-a-citizens-rights"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leftforum.org/"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www.foeeurope.org/sites/default/files/eu-us_trade_deal/2016/summary_-trading_away_eu_farmers_the_risks_to_europes_agriculture_from_the_ttip_0.pdf" TargetMode="External"/><Relationship Id="rId2" Type="http://schemas.openxmlformats.org/officeDocument/2006/relationships/hyperlink" Target="https://ttip-leaks.org/" TargetMode="External"/><Relationship Id="rId1" Type="http://schemas.openxmlformats.org/officeDocument/2006/relationships/slideLayout" Target="../slideLayouts/slideLayout7.xml"/><Relationship Id="rId4" Type="http://schemas.openxmlformats.org/officeDocument/2006/relationships/hyperlink" Target="http://www.trade-sia.com/ttip/wp-content/uploads/sites/6/2014/02/TSIA-TTIP-draft-Interim-Technical-Report.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etlands-preserve.org/uploadedPictures/GMO_TPP%20Post%20FT%20.pdf" TargetMode="External"/><Relationship Id="rId2" Type="http://schemas.openxmlformats.org/officeDocument/2006/relationships/hyperlink" Target="http://www.march-against-monsanto.com/"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hyperlink" Target="mailto:andrea@peopledemandingaction.org"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popularresistance.org/" TargetMode="External"/><Relationship Id="rId2" Type="http://schemas.openxmlformats.org/officeDocument/2006/relationships/hyperlink" Target="http://www.itsoureconomy.us/" TargetMode="Externa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hyperlink" Target="http://www.flushthetpp.org/" TargetMode="External"/><Relationship Id="rId4" Type="http://schemas.openxmlformats.org/officeDocument/2006/relationships/hyperlink" Target="http://www.clearingthefogradio.org/"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mailto:marajai51@gmail.com"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9.jp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mailto:oldendorpl@gmail.com" TargetMode="External"/><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hyperlink" Target="mailto:eslsk8r@optonline.ne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0696" y="2229197"/>
            <a:ext cx="2407772" cy="329128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8468" y="1349986"/>
            <a:ext cx="2025136" cy="303466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7261" y="1726757"/>
            <a:ext cx="2853435" cy="4422825"/>
          </a:xfrm>
          <a:prstGeom prst="rect">
            <a:avLst/>
          </a:prstGeom>
        </p:spPr>
      </p:pic>
      <p:sp>
        <p:nvSpPr>
          <p:cNvPr id="7" name="TextBox 6"/>
          <p:cNvSpPr txBox="1"/>
          <p:nvPr/>
        </p:nvSpPr>
        <p:spPr>
          <a:xfrm>
            <a:off x="335427" y="661360"/>
            <a:ext cx="9182637" cy="584775"/>
          </a:xfrm>
          <a:prstGeom prst="rect">
            <a:avLst/>
          </a:prstGeom>
          <a:noFill/>
        </p:spPr>
        <p:txBody>
          <a:bodyPr wrap="square" rtlCol="0">
            <a:spAutoFit/>
          </a:bodyPr>
          <a:lstStyle/>
          <a:p>
            <a:r>
              <a:rPr lang="en-US" sz="3200" b="1" dirty="0"/>
              <a:t>THE NEW</a:t>
            </a:r>
            <a:r>
              <a:rPr lang="en-US" sz="3200" dirty="0"/>
              <a:t> </a:t>
            </a:r>
            <a:r>
              <a:rPr lang="en-US" sz="3200" b="1" dirty="0"/>
              <a:t>CONFESSIONS OF AN ECONOMIC HIT MAN</a:t>
            </a:r>
          </a:p>
        </p:txBody>
      </p:sp>
      <p:sp>
        <p:nvSpPr>
          <p:cNvPr id="10" name="TextBox 9"/>
          <p:cNvSpPr txBox="1"/>
          <p:nvPr/>
        </p:nvSpPr>
        <p:spPr>
          <a:xfrm>
            <a:off x="6125764" y="1152891"/>
            <a:ext cx="3760631" cy="584775"/>
          </a:xfrm>
          <a:prstGeom prst="rect">
            <a:avLst/>
          </a:prstGeom>
          <a:noFill/>
        </p:spPr>
        <p:txBody>
          <a:bodyPr wrap="square" rtlCol="0">
            <a:spAutoFit/>
          </a:bodyPr>
          <a:lstStyle/>
          <a:p>
            <a:r>
              <a:rPr lang="en-US" sz="3200" b="1" dirty="0"/>
              <a:t>WITH JOHN PERKINS</a:t>
            </a:r>
          </a:p>
        </p:txBody>
      </p:sp>
      <p:sp>
        <p:nvSpPr>
          <p:cNvPr id="12" name="TextBox 11"/>
          <p:cNvSpPr txBox="1"/>
          <p:nvPr/>
        </p:nvSpPr>
        <p:spPr>
          <a:xfrm>
            <a:off x="335427" y="1726757"/>
            <a:ext cx="4159876" cy="3416320"/>
          </a:xfrm>
          <a:prstGeom prst="rect">
            <a:avLst/>
          </a:prstGeom>
          <a:noFill/>
        </p:spPr>
        <p:txBody>
          <a:bodyPr wrap="square" rtlCol="0">
            <a:spAutoFit/>
          </a:bodyPr>
          <a:lstStyle/>
          <a:p>
            <a:r>
              <a:rPr lang="en-US" sz="2400" b="1" dirty="0"/>
              <a:t>Additional Speakers:</a:t>
            </a:r>
          </a:p>
          <a:p>
            <a:endParaRPr lang="en-US" sz="2400" b="1" dirty="0"/>
          </a:p>
          <a:p>
            <a:r>
              <a:rPr lang="en-US" sz="2400" b="1" dirty="0"/>
              <a:t>Celeste Drake, AFL-CIO</a:t>
            </a:r>
          </a:p>
          <a:p>
            <a:endParaRPr lang="en-US" sz="2400" b="1" dirty="0"/>
          </a:p>
          <a:p>
            <a:r>
              <a:rPr lang="en-US" sz="2400" b="1" dirty="0"/>
              <a:t>Dr. Margaret Flowers, Popular </a:t>
            </a:r>
          </a:p>
          <a:p>
            <a:r>
              <a:rPr lang="en-US" sz="2400" b="1" dirty="0"/>
              <a:t>Resistance / FlushtheTPP.org</a:t>
            </a:r>
          </a:p>
          <a:p>
            <a:endParaRPr lang="en-US" sz="2400" b="1" dirty="0"/>
          </a:p>
          <a:p>
            <a:r>
              <a:rPr lang="en-US" sz="2400" b="1" dirty="0"/>
              <a:t>Stacy Cosey, Spokane Activist Campaign</a:t>
            </a:r>
          </a:p>
        </p:txBody>
      </p:sp>
      <p:sp>
        <p:nvSpPr>
          <p:cNvPr id="2" name="TextBox 1"/>
          <p:cNvSpPr txBox="1"/>
          <p:nvPr/>
        </p:nvSpPr>
        <p:spPr>
          <a:xfrm>
            <a:off x="6007100" y="261250"/>
            <a:ext cx="5938462" cy="400110"/>
          </a:xfrm>
          <a:prstGeom prst="rect">
            <a:avLst/>
          </a:prstGeom>
          <a:noFill/>
        </p:spPr>
        <p:txBody>
          <a:bodyPr wrap="square" rtlCol="0">
            <a:spAutoFit/>
          </a:bodyPr>
          <a:lstStyle/>
          <a:p>
            <a:pPr algn="ctr"/>
            <a:r>
              <a:rPr lang="en-US" sz="2000" b="1" dirty="0"/>
              <a:t>TRADE JUSTICE ALLIANCE WEBINAR MAY 15, 2016</a:t>
            </a:r>
          </a:p>
        </p:txBody>
      </p:sp>
    </p:spTree>
    <p:extLst>
      <p:ext uri="{BB962C8B-B14F-4D97-AF65-F5344CB8AC3E}">
        <p14:creationId xmlns:p14="http://schemas.microsoft.com/office/powerpoint/2010/main" val="2990214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johnperkins.org/wp-content/uploads/2009/08/D30_582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5221" y="624725"/>
            <a:ext cx="2973119" cy="39607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22738" y="4752304"/>
            <a:ext cx="7894750" cy="707886"/>
          </a:xfrm>
          <a:prstGeom prst="rect">
            <a:avLst/>
          </a:prstGeom>
          <a:noFill/>
        </p:spPr>
        <p:txBody>
          <a:bodyPr wrap="square" rtlCol="0">
            <a:spAutoFit/>
          </a:bodyPr>
          <a:lstStyle/>
          <a:p>
            <a:pPr algn="ctr"/>
            <a:r>
              <a:rPr lang="en-US" sz="4000" b="1" dirty="0">
                <a:solidFill>
                  <a:srgbClr val="002060"/>
                </a:solidFill>
              </a:rPr>
              <a:t>Q&amp;A WITH JOHN PERKINS</a:t>
            </a:r>
          </a:p>
        </p:txBody>
      </p:sp>
    </p:spTree>
    <p:extLst>
      <p:ext uri="{BB962C8B-B14F-4D97-AF65-F5344CB8AC3E}">
        <p14:creationId xmlns:p14="http://schemas.microsoft.com/office/powerpoint/2010/main" val="375238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449509" y="1399836"/>
            <a:ext cx="3014026" cy="3425030"/>
          </a:xfrm>
          <a:prstGeom prst="rect">
            <a:avLst/>
          </a:prstGeom>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65207" y="5165967"/>
            <a:ext cx="1815920" cy="1363621"/>
          </a:xfrm>
          <a:prstGeom prst="rect">
            <a:avLst/>
          </a:prstGeom>
        </p:spPr>
      </p:pic>
      <p:sp>
        <p:nvSpPr>
          <p:cNvPr id="6" name="Title 5"/>
          <p:cNvSpPr>
            <a:spLocks noGrp="1"/>
          </p:cNvSpPr>
          <p:nvPr>
            <p:ph type="title"/>
          </p:nvPr>
        </p:nvSpPr>
        <p:spPr>
          <a:xfrm>
            <a:off x="610169" y="222334"/>
            <a:ext cx="10515600" cy="1049696"/>
          </a:xfrm>
        </p:spPr>
        <p:txBody>
          <a:bodyPr/>
          <a:lstStyle/>
          <a:p>
            <a:r>
              <a:rPr lang="en-US" b="1" dirty="0">
                <a:solidFill>
                  <a:schemeClr val="accent1">
                    <a:lumMod val="50000"/>
                  </a:schemeClr>
                </a:solidFill>
              </a:rPr>
              <a:t>Call Planning Team</a:t>
            </a:r>
          </a:p>
        </p:txBody>
      </p:sp>
      <p:sp>
        <p:nvSpPr>
          <p:cNvPr id="7" name="Rectangle 6"/>
          <p:cNvSpPr/>
          <p:nvPr/>
        </p:nvSpPr>
        <p:spPr>
          <a:xfrm>
            <a:off x="985474" y="1847534"/>
            <a:ext cx="5486400" cy="3539430"/>
          </a:xfrm>
          <a:prstGeom prst="rect">
            <a:avLst/>
          </a:prstGeom>
        </p:spPr>
        <p:txBody>
          <a:bodyPr wrap="square">
            <a:spAutoFit/>
          </a:bodyPr>
          <a:lstStyle/>
          <a:p>
            <a:r>
              <a:rPr lang="en-US" sz="3200" b="1" dirty="0">
                <a:solidFill>
                  <a:srgbClr val="C00000"/>
                </a:solidFill>
              </a:rPr>
              <a:t>Celeste Drake</a:t>
            </a:r>
            <a:br>
              <a:rPr lang="en-US" sz="2400" dirty="0">
                <a:solidFill>
                  <a:srgbClr val="C00000"/>
                </a:solidFill>
              </a:rPr>
            </a:br>
            <a:r>
              <a:rPr lang="en-US" sz="2400" dirty="0">
                <a:solidFill>
                  <a:schemeClr val="accent1">
                    <a:lumMod val="50000"/>
                  </a:schemeClr>
                </a:solidFill>
              </a:rPr>
              <a:t>Trade and Globalization Policy Specialist,</a:t>
            </a:r>
            <a:br>
              <a:rPr lang="en-US" sz="2400" dirty="0">
                <a:solidFill>
                  <a:schemeClr val="accent1">
                    <a:lumMod val="50000"/>
                  </a:schemeClr>
                </a:solidFill>
              </a:rPr>
            </a:br>
            <a:r>
              <a:rPr lang="en-US" sz="2400" dirty="0">
                <a:solidFill>
                  <a:schemeClr val="accent1">
                    <a:lumMod val="50000"/>
                  </a:schemeClr>
                </a:solidFill>
              </a:rPr>
              <a:t>AFL-CIO</a:t>
            </a:r>
          </a:p>
          <a:p>
            <a:r>
              <a:rPr lang="en-US" sz="2400" dirty="0">
                <a:solidFill>
                  <a:schemeClr val="accent1">
                    <a:lumMod val="50000"/>
                  </a:schemeClr>
                </a:solidFill>
              </a:rPr>
              <a:t>Trade Justice Alliance Speaker Recruitment</a:t>
            </a:r>
          </a:p>
          <a:p>
            <a:r>
              <a:rPr lang="en-US" sz="2400" dirty="0">
                <a:solidFill>
                  <a:schemeClr val="accent1">
                    <a:lumMod val="50000"/>
                  </a:schemeClr>
                </a:solidFill>
              </a:rPr>
              <a:t>Call Planning Team Core Member</a:t>
            </a:r>
          </a:p>
          <a:p>
            <a:r>
              <a:rPr lang="en-US" sz="2400" b="1" dirty="0">
                <a:solidFill>
                  <a:srgbClr val="C00000"/>
                </a:solidFill>
                <a:hlinkClick r:id="rId4"/>
              </a:rPr>
              <a:t>Cdrake@AFLCIO.org</a:t>
            </a:r>
            <a:br>
              <a:rPr lang="en-US" sz="2400" dirty="0">
                <a:solidFill>
                  <a:schemeClr val="accent5">
                    <a:lumMod val="75000"/>
                  </a:schemeClr>
                </a:solidFill>
                <a:hlinkClick r:id="rId4"/>
              </a:rPr>
            </a:br>
            <a:br>
              <a:rPr lang="en-US" sz="2400" dirty="0">
                <a:solidFill>
                  <a:schemeClr val="accent5">
                    <a:lumMod val="75000"/>
                  </a:schemeClr>
                </a:solidFill>
                <a:hlinkClick r:id="rId4"/>
              </a:rPr>
            </a:br>
            <a:br>
              <a:rPr lang="en-US" sz="2400" b="1" dirty="0">
                <a:solidFill>
                  <a:schemeClr val="accent5">
                    <a:lumMod val="75000"/>
                  </a:schemeClr>
                </a:solidFill>
                <a:latin typeface="Arial Black" panose="020B0A04020102020204" pitchFamily="34" charset="0"/>
              </a:rPr>
            </a:br>
            <a:endParaRPr lang="en-US" sz="2400" dirty="0">
              <a:solidFill>
                <a:schemeClr val="accent1">
                  <a:lumMod val="50000"/>
                </a:schemeClr>
              </a:solidFill>
            </a:endParaRPr>
          </a:p>
        </p:txBody>
      </p:sp>
      <p:grpSp>
        <p:nvGrpSpPr>
          <p:cNvPr id="8" name="Group 55"/>
          <p:cNvGrpSpPr/>
          <p:nvPr/>
        </p:nvGrpSpPr>
        <p:grpSpPr>
          <a:xfrm>
            <a:off x="0" y="1099771"/>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Tree>
    <p:extLst>
      <p:ext uri="{BB962C8B-B14F-4D97-AF65-F5344CB8AC3E}">
        <p14:creationId xmlns:p14="http://schemas.microsoft.com/office/powerpoint/2010/main" val="3317070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8860666" y="2061377"/>
            <a:ext cx="2364062" cy="2434344"/>
          </a:xfrm>
          <a:prstGeom prst="rect">
            <a:avLst/>
          </a:prstGeom>
        </p:spPr>
      </p:pic>
      <p:pic>
        <p:nvPicPr>
          <p:cNvPr id="7" name="Picture 6"/>
          <p:cNvPicPr>
            <a:picLocks noChangeAspect="1"/>
          </p:cNvPicPr>
          <p:nvPr/>
        </p:nvPicPr>
        <p:blipFill>
          <a:blip r:embed="rId3"/>
          <a:stretch>
            <a:fillRect/>
          </a:stretch>
        </p:blipFill>
        <p:spPr>
          <a:xfrm>
            <a:off x="9110415" y="5087376"/>
            <a:ext cx="2114312" cy="635366"/>
          </a:xfrm>
          <a:prstGeom prst="rect">
            <a:avLst/>
          </a:prstGeom>
        </p:spPr>
      </p:pic>
      <p:sp>
        <p:nvSpPr>
          <p:cNvPr id="3" name="Rectangle 2"/>
          <p:cNvSpPr/>
          <p:nvPr/>
        </p:nvSpPr>
        <p:spPr>
          <a:xfrm>
            <a:off x="709127" y="1695450"/>
            <a:ext cx="7334205" cy="4801314"/>
          </a:xfrm>
          <a:prstGeom prst="rect">
            <a:avLst/>
          </a:prstGeom>
        </p:spPr>
        <p:txBody>
          <a:bodyPr wrap="square">
            <a:spAutoFit/>
          </a:bodyPr>
          <a:lstStyle/>
          <a:p>
            <a:r>
              <a:rPr lang="en-US" sz="2800" b="1" dirty="0">
                <a:solidFill>
                  <a:schemeClr val="accent5">
                    <a:lumMod val="75000"/>
                  </a:schemeClr>
                </a:solidFill>
              </a:rPr>
              <a:t>Adam Weissman </a:t>
            </a:r>
            <a:br>
              <a:rPr lang="en-US" sz="2800" b="1" dirty="0">
                <a:solidFill>
                  <a:schemeClr val="accent5">
                    <a:lumMod val="75000"/>
                  </a:schemeClr>
                </a:solidFill>
              </a:rPr>
            </a:br>
            <a:r>
              <a:rPr lang="en-US" sz="2800" b="1" dirty="0">
                <a:solidFill>
                  <a:schemeClr val="accent5">
                    <a:lumMod val="75000"/>
                  </a:schemeClr>
                </a:solidFill>
              </a:rPr>
              <a:t>Global Justice for Animals and the Environment </a:t>
            </a:r>
          </a:p>
          <a:p>
            <a:r>
              <a:rPr lang="en-US" sz="2800" b="1" dirty="0">
                <a:solidFill>
                  <a:schemeClr val="accent5">
                    <a:lumMod val="75000"/>
                  </a:schemeClr>
                </a:solidFill>
              </a:rPr>
              <a:t>TradeJustice </a:t>
            </a:r>
            <a:br>
              <a:rPr lang="en-US" sz="2800" b="1" dirty="0">
                <a:solidFill>
                  <a:schemeClr val="accent5">
                    <a:lumMod val="75000"/>
                  </a:schemeClr>
                </a:solidFill>
              </a:rPr>
            </a:br>
            <a:br>
              <a:rPr lang="en-US" dirty="0">
                <a:solidFill>
                  <a:schemeClr val="accent5">
                    <a:lumMod val="75000"/>
                  </a:schemeClr>
                </a:solidFill>
              </a:rPr>
            </a:br>
            <a:r>
              <a:rPr lang="en-US" sz="2400" b="1" dirty="0">
                <a:solidFill>
                  <a:srgbClr val="C00000"/>
                </a:solidFill>
                <a:hlinkClick r:id="rId4"/>
              </a:rPr>
              <a:t>www.TRADEJUSTICE.NET</a:t>
            </a:r>
            <a:br>
              <a:rPr lang="en-US" dirty="0">
                <a:solidFill>
                  <a:schemeClr val="accent5">
                    <a:lumMod val="75000"/>
                  </a:schemeClr>
                </a:solidFill>
              </a:rPr>
            </a:br>
            <a:br>
              <a:rPr lang="en-US" b="1" dirty="0">
                <a:solidFill>
                  <a:schemeClr val="accent5">
                    <a:lumMod val="75000"/>
                  </a:schemeClr>
                </a:solidFill>
                <a:latin typeface="Arial Black" panose="020B0A04020102020204" pitchFamily="34" charset="0"/>
              </a:rPr>
            </a:br>
            <a:r>
              <a:rPr lang="en-US" sz="2400" dirty="0">
                <a:solidFill>
                  <a:schemeClr val="accent5">
                    <a:lumMod val="75000"/>
                  </a:schemeClr>
                </a:solidFill>
              </a:rPr>
              <a:t>*Call Planning Team Core Member</a:t>
            </a:r>
            <a:br>
              <a:rPr lang="en-US" sz="2400" dirty="0">
                <a:solidFill>
                  <a:schemeClr val="accent5">
                    <a:lumMod val="75000"/>
                  </a:schemeClr>
                </a:solidFill>
              </a:rPr>
            </a:br>
            <a:r>
              <a:rPr lang="en-US" sz="2400" dirty="0">
                <a:solidFill>
                  <a:schemeClr val="accent5">
                    <a:lumMod val="75000"/>
                  </a:schemeClr>
                </a:solidFill>
              </a:rPr>
              <a:t>*Speaker Recruitment</a:t>
            </a:r>
            <a:br>
              <a:rPr lang="en-US" sz="2400" dirty="0">
                <a:solidFill>
                  <a:schemeClr val="accent5">
                    <a:lumMod val="75000"/>
                  </a:schemeClr>
                </a:solidFill>
              </a:rPr>
            </a:br>
            <a:r>
              <a:rPr lang="en-US" sz="2400" dirty="0">
                <a:solidFill>
                  <a:schemeClr val="accent5">
                    <a:lumMod val="75000"/>
                  </a:schemeClr>
                </a:solidFill>
              </a:rPr>
              <a:t>*Events, news stories and actions</a:t>
            </a:r>
            <a:br>
              <a:rPr lang="en-US" sz="2400" dirty="0">
                <a:solidFill>
                  <a:schemeClr val="accent5">
                    <a:lumMod val="75000"/>
                  </a:schemeClr>
                </a:solidFill>
              </a:rPr>
            </a:br>
            <a:br>
              <a:rPr lang="en-US" sz="2400" dirty="0">
                <a:solidFill>
                  <a:schemeClr val="bg1"/>
                </a:solidFill>
              </a:rPr>
            </a:br>
            <a:r>
              <a:rPr lang="en-US" sz="2400" b="1" dirty="0">
                <a:solidFill>
                  <a:srgbClr val="C00000"/>
                </a:solidFill>
                <a:hlinkClick r:id="rId5"/>
              </a:rPr>
              <a:t>http://tradejustice.net/events</a:t>
            </a:r>
            <a:endParaRPr lang="en-US" sz="2400" b="1" dirty="0">
              <a:solidFill>
                <a:srgbClr val="C00000"/>
              </a:solidFill>
            </a:endParaRPr>
          </a:p>
          <a:p>
            <a:r>
              <a:rPr lang="en-US" sz="2400" b="1" dirty="0">
                <a:solidFill>
                  <a:srgbClr val="C00000"/>
                </a:solidFill>
                <a:hlinkClick r:id="rId6"/>
              </a:rPr>
              <a:t>http://www.tradejustice.net/news</a:t>
            </a:r>
            <a:br>
              <a:rPr lang="en-US" b="1" dirty="0">
                <a:solidFill>
                  <a:srgbClr val="C00000"/>
                </a:solidFill>
              </a:rPr>
            </a:br>
            <a:endParaRPr lang="en-US" dirty="0">
              <a:solidFill>
                <a:srgbClr val="C00000"/>
              </a:solidFill>
            </a:endParaRPr>
          </a:p>
        </p:txBody>
      </p:sp>
      <p:sp>
        <p:nvSpPr>
          <p:cNvPr id="4" name="Title 3"/>
          <p:cNvSpPr>
            <a:spLocks noGrp="1"/>
          </p:cNvSpPr>
          <p:nvPr>
            <p:ph type="title"/>
          </p:nvPr>
        </p:nvSpPr>
        <p:spPr>
          <a:xfrm>
            <a:off x="709127" y="269102"/>
            <a:ext cx="10515600" cy="946840"/>
          </a:xfrm>
        </p:spPr>
        <p:txBody>
          <a:bodyPr/>
          <a:lstStyle/>
          <a:p>
            <a:pPr algn="l"/>
            <a:r>
              <a:rPr lang="en-US" sz="4000" b="1" dirty="0">
                <a:solidFill>
                  <a:schemeClr val="accent1">
                    <a:lumMod val="50000"/>
                  </a:schemeClr>
                </a:solidFill>
              </a:rPr>
              <a:t>Call Planning Team</a:t>
            </a:r>
          </a:p>
        </p:txBody>
      </p:sp>
      <p:sp>
        <p:nvSpPr>
          <p:cNvPr id="5" name="TextBox 4"/>
          <p:cNvSpPr txBox="1"/>
          <p:nvPr/>
        </p:nvSpPr>
        <p:spPr>
          <a:xfrm>
            <a:off x="8621287" y="4538586"/>
            <a:ext cx="3422374" cy="369332"/>
          </a:xfrm>
          <a:prstGeom prst="rect">
            <a:avLst/>
          </a:prstGeom>
          <a:noFill/>
        </p:spPr>
        <p:txBody>
          <a:bodyPr wrap="square" rtlCol="0">
            <a:spAutoFit/>
          </a:bodyPr>
          <a:lstStyle/>
          <a:p>
            <a:r>
              <a:rPr lang="en-US" b="1" dirty="0">
                <a:hlinkClick r:id="rId7"/>
              </a:rPr>
              <a:t>adam@tradejustice.net</a:t>
            </a:r>
            <a:endParaRPr lang="en-US" dirty="0"/>
          </a:p>
        </p:txBody>
      </p:sp>
      <p:grpSp>
        <p:nvGrpSpPr>
          <p:cNvPr id="8" name="Group 55"/>
          <p:cNvGrpSpPr/>
          <p:nvPr/>
        </p:nvGrpSpPr>
        <p:grpSpPr>
          <a:xfrm>
            <a:off x="0" y="1107586"/>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Tree>
    <p:extLst>
      <p:ext uri="{BB962C8B-B14F-4D97-AF65-F5344CB8AC3E}">
        <p14:creationId xmlns:p14="http://schemas.microsoft.com/office/powerpoint/2010/main" val="3996851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9099" y="1146219"/>
            <a:ext cx="9710670" cy="5016758"/>
          </a:xfrm>
          <a:prstGeom prst="rect">
            <a:avLst/>
          </a:prstGeom>
          <a:noFill/>
        </p:spPr>
        <p:txBody>
          <a:bodyPr wrap="square" rtlCol="0">
            <a:spAutoFit/>
          </a:bodyPr>
          <a:lstStyle/>
          <a:p>
            <a:br>
              <a:rPr lang="en-US" sz="2000" dirty="0"/>
            </a:br>
            <a:r>
              <a:rPr lang="en-US" sz="2000" dirty="0"/>
              <a:t>Full newsletter at </a:t>
            </a:r>
            <a:r>
              <a:rPr lang="en-US" sz="2000" u="sng" dirty="0">
                <a:hlinkClick r:id="rId2"/>
              </a:rPr>
              <a:t>http://tradejustice.net/news</a:t>
            </a:r>
            <a:br>
              <a:rPr lang="en-US" sz="2000" dirty="0"/>
            </a:br>
            <a:br>
              <a:rPr lang="en-US" sz="2000" dirty="0"/>
            </a:br>
            <a:r>
              <a:rPr lang="en-US" sz="2000" b="1" dirty="0"/>
              <a:t>TPP</a:t>
            </a:r>
            <a:br>
              <a:rPr lang="en-US" sz="2000" dirty="0"/>
            </a:br>
            <a:br>
              <a:rPr lang="en-US" sz="2000" dirty="0"/>
            </a:br>
            <a:r>
              <a:rPr lang="en-US" sz="2000" u="sng" dirty="0">
                <a:hlinkClick r:id="rId3"/>
              </a:rPr>
              <a:t>President Obama: The TPP would let America, not China, lead the way on global trade (Washington Post, </a:t>
            </a:r>
            <a:br>
              <a:rPr lang="en-US" sz="2000" u="sng" dirty="0">
                <a:hlinkClick r:id="rId3"/>
              </a:rPr>
            </a:br>
            <a:r>
              <a:rPr lang="en-US" sz="2000" u="sng" dirty="0">
                <a:hlinkClick r:id="rId3"/>
              </a:rPr>
              <a:t>5/2/16)</a:t>
            </a:r>
            <a:br>
              <a:rPr lang="en-US" sz="2000" dirty="0"/>
            </a:br>
            <a:br>
              <a:rPr lang="en-US" sz="2000" dirty="0"/>
            </a:br>
            <a:r>
              <a:rPr lang="en-US" sz="2000" u="sng" dirty="0">
                <a:hlinkClick r:id="rId4"/>
              </a:rPr>
              <a:t>Clinton opposes TPP vote in the lame-duck session (The Hill, 5/6/16)</a:t>
            </a:r>
            <a:br>
              <a:rPr lang="en-US" sz="2000" dirty="0"/>
            </a:br>
            <a:br>
              <a:rPr lang="en-US" sz="2000" dirty="0"/>
            </a:br>
            <a:r>
              <a:rPr lang="en-US" sz="2000" u="sng" dirty="0">
                <a:hlinkClick r:id="rId5"/>
              </a:rPr>
              <a:t>Hillary Clinton Calls For New "Trade Prosecutor" Position, Opposes TPP "In Its Current Form"</a:t>
            </a:r>
            <a:br>
              <a:rPr lang="en-US" sz="2000" u="sng" dirty="0">
                <a:hlinkClick r:id="rId5"/>
              </a:rPr>
            </a:br>
            <a:r>
              <a:rPr lang="en-US" sz="2000" u="sng" dirty="0">
                <a:hlinkClick r:id="rId5"/>
              </a:rPr>
              <a:t>(Real Clear Politics, 5/9/16)</a:t>
            </a:r>
            <a:br>
              <a:rPr lang="en-US" sz="2000" dirty="0"/>
            </a:br>
            <a:br>
              <a:rPr lang="en-US" sz="2000" dirty="0"/>
            </a:br>
            <a:r>
              <a:rPr lang="en-US" sz="2000" u="sng" dirty="0">
                <a:hlinkClick r:id="rId6"/>
              </a:rPr>
              <a:t>TPP death watch (Politico, 05/12/16)</a:t>
            </a:r>
            <a:br>
              <a:rPr lang="en-US" sz="2000" dirty="0"/>
            </a:br>
            <a:endParaRPr lang="en-US" sz="2000" dirty="0"/>
          </a:p>
        </p:txBody>
      </p:sp>
      <p:grpSp>
        <p:nvGrpSpPr>
          <p:cNvPr id="3" name="Group 55"/>
          <p:cNvGrpSpPr/>
          <p:nvPr/>
        </p:nvGrpSpPr>
        <p:grpSpPr>
          <a:xfrm>
            <a:off x="0" y="1107586"/>
            <a:ext cx="12192003" cy="44452"/>
            <a:chOff x="0" y="0"/>
            <a:chExt cx="9144000" cy="44450"/>
          </a:xfrm>
        </p:grpSpPr>
        <p:sp>
          <p:nvSpPr>
            <p:cNvPr id="4"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5"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
        <p:nvSpPr>
          <p:cNvPr id="6" name="Title 5"/>
          <p:cNvSpPr>
            <a:spLocks noGrp="1"/>
          </p:cNvSpPr>
          <p:nvPr>
            <p:ph type="title"/>
          </p:nvPr>
        </p:nvSpPr>
        <p:spPr>
          <a:xfrm>
            <a:off x="838202" y="131662"/>
            <a:ext cx="10515600" cy="975923"/>
          </a:xfrm>
        </p:spPr>
        <p:txBody>
          <a:bodyPr/>
          <a:lstStyle/>
          <a:p>
            <a:r>
              <a:rPr lang="en-US" b="1" dirty="0">
                <a:solidFill>
                  <a:schemeClr val="accent1">
                    <a:lumMod val="50000"/>
                  </a:schemeClr>
                </a:solidFill>
              </a:rPr>
              <a:t>Trade Agreements News - Excerpts</a:t>
            </a:r>
          </a:p>
        </p:txBody>
      </p:sp>
    </p:spTree>
    <p:extLst>
      <p:ext uri="{BB962C8B-B14F-4D97-AF65-F5344CB8AC3E}">
        <p14:creationId xmlns:p14="http://schemas.microsoft.com/office/powerpoint/2010/main" val="3882985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67691" y="1662545"/>
            <a:ext cx="9372600" cy="2862322"/>
          </a:xfrm>
          <a:prstGeom prst="rect">
            <a:avLst/>
          </a:prstGeom>
          <a:noFill/>
        </p:spPr>
        <p:txBody>
          <a:bodyPr wrap="square" rtlCol="0">
            <a:spAutoFit/>
          </a:bodyPr>
          <a:lstStyle/>
          <a:p>
            <a:r>
              <a:rPr lang="en-US" sz="2000" b="1" dirty="0"/>
              <a:t>Colombia FTA</a:t>
            </a:r>
            <a:br>
              <a:rPr lang="en-US" sz="2000" dirty="0"/>
            </a:br>
            <a:br>
              <a:rPr lang="en-US" sz="2000" dirty="0"/>
            </a:br>
            <a:r>
              <a:rPr lang="en-US" sz="2000" u="sng" dirty="0">
                <a:hlinkClick r:id="rId2"/>
              </a:rPr>
              <a:t>Colombia Fears U.S. May Reject Peace Plan To Protect Pharma Profits (Huffington Post, 5/11/16)</a:t>
            </a:r>
            <a:br>
              <a:rPr lang="en-US" sz="2000" dirty="0"/>
            </a:br>
            <a:br>
              <a:rPr lang="en-US" sz="2000" b="1" dirty="0"/>
            </a:br>
            <a:r>
              <a:rPr lang="en-US" sz="2000" b="1" dirty="0"/>
              <a:t>WTO</a:t>
            </a:r>
            <a:br>
              <a:rPr lang="en-US" sz="2000" b="1" dirty="0"/>
            </a:br>
            <a:br>
              <a:rPr lang="en-US" sz="2000" dirty="0"/>
            </a:br>
            <a:r>
              <a:rPr lang="en-US" sz="2000" u="sng" dirty="0">
                <a:hlinkClick r:id="rId3"/>
              </a:rPr>
              <a:t>There’s no end yet to tuna labeling row (Mexico Daily, 5/12/16)</a:t>
            </a:r>
            <a:br>
              <a:rPr lang="en-US" sz="2000" dirty="0"/>
            </a:br>
            <a:endParaRPr lang="en-US" sz="2000" dirty="0"/>
          </a:p>
        </p:txBody>
      </p:sp>
      <p:grpSp>
        <p:nvGrpSpPr>
          <p:cNvPr id="3" name="Group 55"/>
          <p:cNvGrpSpPr/>
          <p:nvPr/>
        </p:nvGrpSpPr>
        <p:grpSpPr>
          <a:xfrm>
            <a:off x="0" y="1107586"/>
            <a:ext cx="12192003" cy="44452"/>
            <a:chOff x="0" y="0"/>
            <a:chExt cx="9144000" cy="44450"/>
          </a:xfrm>
        </p:grpSpPr>
        <p:sp>
          <p:nvSpPr>
            <p:cNvPr id="4"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5"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
        <p:nvSpPr>
          <p:cNvPr id="6" name="Title 5"/>
          <p:cNvSpPr txBox="1">
            <a:spLocks/>
          </p:cNvSpPr>
          <p:nvPr/>
        </p:nvSpPr>
        <p:spPr>
          <a:xfrm>
            <a:off x="838202" y="131662"/>
            <a:ext cx="10515600" cy="97592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solidFill>
                  <a:schemeClr val="accent1">
                    <a:lumMod val="50000"/>
                  </a:schemeClr>
                </a:solidFill>
              </a:rPr>
              <a:t>Trade Agreements News - Excerpts</a:t>
            </a:r>
            <a:endParaRPr lang="en-US" b="1" dirty="0">
              <a:solidFill>
                <a:schemeClr val="accent1">
                  <a:lumMod val="50000"/>
                </a:schemeClr>
              </a:solidFill>
            </a:endParaRPr>
          </a:p>
        </p:txBody>
      </p:sp>
    </p:spTree>
    <p:extLst>
      <p:ext uri="{BB962C8B-B14F-4D97-AF65-F5344CB8AC3E}">
        <p14:creationId xmlns:p14="http://schemas.microsoft.com/office/powerpoint/2010/main" val="397174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9167" y="1400908"/>
            <a:ext cx="11257441" cy="3693319"/>
          </a:xfrm>
          <a:prstGeom prst="rect">
            <a:avLst/>
          </a:prstGeom>
          <a:noFill/>
        </p:spPr>
        <p:txBody>
          <a:bodyPr wrap="none" rtlCol="0">
            <a:spAutoFit/>
          </a:bodyPr>
          <a:lstStyle/>
          <a:p>
            <a:r>
              <a:rPr lang="en-US" b="1" dirty="0"/>
              <a:t>TTIP</a:t>
            </a:r>
            <a:br>
              <a:rPr lang="en-US" dirty="0"/>
            </a:br>
            <a:br>
              <a:rPr lang="en-US" dirty="0"/>
            </a:br>
            <a:r>
              <a:rPr lang="en-US" u="sng" dirty="0">
                <a:hlinkClick r:id="rId2"/>
              </a:rPr>
              <a:t>Greenpeace Netherlands releases TTIP documents (Greenpeace, 5/2/16)</a:t>
            </a:r>
            <a:br>
              <a:rPr lang="en-US" dirty="0"/>
            </a:br>
            <a:br>
              <a:rPr lang="en-US" dirty="0"/>
            </a:br>
            <a:r>
              <a:rPr lang="en-US" u="sng" dirty="0">
                <a:hlinkClick r:id="rId3"/>
              </a:rPr>
              <a:t>TTIP trade talks 'likely to stop', warns French minister (BBC, 5/3/16)</a:t>
            </a:r>
            <a:br>
              <a:rPr lang="en-US" dirty="0"/>
            </a:br>
            <a:br>
              <a:rPr lang="en-US" dirty="0"/>
            </a:br>
            <a:r>
              <a:rPr lang="en-US" u="sng" dirty="0">
                <a:hlinkClick r:id="rId4"/>
              </a:rPr>
              <a:t>TTIP leaks: telecoms proposals threaten net neutrality &amp; citizens’ rights (</a:t>
            </a:r>
            <a:r>
              <a:rPr lang="en-US" u="sng" dirty="0" err="1">
                <a:hlinkClick r:id="rId4"/>
              </a:rPr>
              <a:t>IPTegrity</a:t>
            </a:r>
            <a:r>
              <a:rPr lang="en-US" u="sng" dirty="0">
                <a:hlinkClick r:id="rId4"/>
              </a:rPr>
              <a:t>, 5/6/16)</a:t>
            </a:r>
            <a:br>
              <a:rPr lang="en-US" dirty="0"/>
            </a:br>
            <a:br>
              <a:rPr lang="en-US" dirty="0"/>
            </a:br>
            <a:r>
              <a:rPr lang="en-US" u="sng" dirty="0">
                <a:hlinkClick r:id="rId5"/>
              </a:rPr>
              <a:t>TTIP trade deal under threat after Germany claims US not making 'any serious concessions' (The Independent, 5/8/16)</a:t>
            </a:r>
            <a:br>
              <a:rPr lang="en-US" u="sng" dirty="0">
                <a:hlinkClick r:id="rId5"/>
              </a:rPr>
            </a:br>
            <a:br>
              <a:rPr lang="en-US" dirty="0"/>
            </a:br>
            <a:r>
              <a:rPr lang="en-US" u="sng" dirty="0">
                <a:hlinkClick r:id="rId6"/>
              </a:rPr>
              <a:t>Greece to block TTIP unless geographical indications are protected (</a:t>
            </a:r>
            <a:r>
              <a:rPr lang="en-US" u="sng" dirty="0" err="1">
                <a:hlinkClick r:id="rId6"/>
              </a:rPr>
              <a:t>Euractiv</a:t>
            </a:r>
            <a:r>
              <a:rPr lang="en-US" u="sng" dirty="0">
                <a:hlinkClick r:id="rId6"/>
              </a:rPr>
              <a:t>, 5/13/16)</a:t>
            </a:r>
            <a:br>
              <a:rPr lang="en-US" dirty="0"/>
            </a:br>
            <a:br>
              <a:rPr lang="en-US" dirty="0"/>
            </a:br>
            <a:r>
              <a:rPr lang="en-US" u="sng" dirty="0">
                <a:hlinkClick r:id="rId7"/>
              </a:rPr>
              <a:t>TTIP WILL DAMAGE PUBLIC HEALTH AND CLIMATE, SAYS OFFICIAL REPORT (War on Want, 5/13/16)</a:t>
            </a:r>
            <a:endParaRPr lang="en-US" dirty="0"/>
          </a:p>
        </p:txBody>
      </p:sp>
      <p:grpSp>
        <p:nvGrpSpPr>
          <p:cNvPr id="3" name="Group 55"/>
          <p:cNvGrpSpPr/>
          <p:nvPr/>
        </p:nvGrpSpPr>
        <p:grpSpPr>
          <a:xfrm>
            <a:off x="0" y="1107586"/>
            <a:ext cx="12192003" cy="44452"/>
            <a:chOff x="0" y="0"/>
            <a:chExt cx="9144000" cy="44450"/>
          </a:xfrm>
        </p:grpSpPr>
        <p:sp>
          <p:nvSpPr>
            <p:cNvPr id="4"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5"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
        <p:nvSpPr>
          <p:cNvPr id="6" name="Title 5"/>
          <p:cNvSpPr txBox="1">
            <a:spLocks/>
          </p:cNvSpPr>
          <p:nvPr/>
        </p:nvSpPr>
        <p:spPr>
          <a:xfrm>
            <a:off x="838202" y="131662"/>
            <a:ext cx="10515600" cy="97592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accent1">
                    <a:lumMod val="50000"/>
                  </a:schemeClr>
                </a:solidFill>
              </a:rPr>
              <a:t>Trade Agreements News - Excerpts</a:t>
            </a:r>
          </a:p>
        </p:txBody>
      </p:sp>
    </p:spTree>
    <p:extLst>
      <p:ext uri="{BB962C8B-B14F-4D97-AF65-F5344CB8AC3E}">
        <p14:creationId xmlns:p14="http://schemas.microsoft.com/office/powerpoint/2010/main" val="19139669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0740" y="603115"/>
            <a:ext cx="11050621" cy="6001643"/>
          </a:xfrm>
          <a:prstGeom prst="rect">
            <a:avLst/>
          </a:prstGeom>
          <a:noFill/>
        </p:spPr>
        <p:txBody>
          <a:bodyPr wrap="square" rtlCol="0">
            <a:spAutoFit/>
          </a:bodyPr>
          <a:lstStyle/>
          <a:p>
            <a:br>
              <a:rPr lang="en-US" sz="1600" dirty="0"/>
            </a:br>
            <a:r>
              <a:rPr lang="en-US" sz="1600" dirty="0"/>
              <a:t>NYC - May 20-22</a:t>
            </a:r>
            <a:br>
              <a:rPr lang="en-US" sz="1600" dirty="0"/>
            </a:br>
            <a:r>
              <a:rPr lang="en-US" sz="1600" u="sng" dirty="0">
                <a:hlinkClick r:id="rId2"/>
              </a:rPr>
              <a:t>http://leftforum.org</a:t>
            </a:r>
            <a:br>
              <a:rPr lang="en-US" sz="1600" dirty="0"/>
            </a:br>
            <a:r>
              <a:rPr lang="en-US" sz="1600" dirty="0"/>
              <a:t>Neoliberalism, Globalization and the Privatization of Everything - What It Will Take to Win Back Government of the People</a:t>
            </a:r>
            <a:br>
              <a:rPr lang="en-US" sz="1600" dirty="0"/>
            </a:br>
            <a:r>
              <a:rPr lang="en-US" sz="1600" dirty="0"/>
              <a:t>Session 1    Room 1.100     Sat 10:00am - 11:50am</a:t>
            </a:r>
          </a:p>
          <a:p>
            <a:br>
              <a:rPr lang="en-US" sz="1600" dirty="0"/>
            </a:br>
            <a:r>
              <a:rPr lang="en-US" sz="1600" dirty="0"/>
              <a:t>The TPP, TTIP and the Continuing Free Trade Onslaught, the View From Canada</a:t>
            </a:r>
            <a:br>
              <a:rPr lang="en-US" sz="1600" dirty="0"/>
            </a:br>
            <a:r>
              <a:rPr lang="en-US" sz="1600" dirty="0"/>
              <a:t>Session 4   Room  1.73     Sat 05:10pm - 07:00pm</a:t>
            </a:r>
            <a:br>
              <a:rPr lang="en-US" sz="1600" dirty="0"/>
            </a:br>
            <a:br>
              <a:rPr lang="en-US" sz="1600" dirty="0"/>
            </a:br>
            <a:r>
              <a:rPr lang="en-US" sz="1600" dirty="0"/>
              <a:t>Slavery Is Such an Ugly Word - We Prefer to Call It 'free Trade': How Debt Fuels the Global Economy</a:t>
            </a:r>
            <a:br>
              <a:rPr lang="en-US" sz="1600" dirty="0"/>
            </a:br>
            <a:r>
              <a:rPr lang="en-US" sz="1600" dirty="0"/>
              <a:t>Session 5     1.67     Sun 10:00am - 11:50am</a:t>
            </a:r>
            <a:br>
              <a:rPr lang="en-US" sz="1600" dirty="0"/>
            </a:br>
            <a:br>
              <a:rPr lang="en-US" sz="1600" dirty="0"/>
            </a:br>
            <a:r>
              <a:rPr lang="en-US" sz="1600" dirty="0"/>
              <a:t>It's Time for Alexander Hamilton the Leftist: Hamilton's American System of Political Economy Is the Key to Defeating Wall Street and Finally Organizing an Economic Recovery Starting With Infrastructure</a:t>
            </a:r>
            <a:br>
              <a:rPr lang="en-US" sz="1600" dirty="0"/>
            </a:br>
            <a:r>
              <a:rPr lang="en-US" sz="1600" dirty="0"/>
              <a:t>Session 5     Room 1.75     Sun 10:00am - 11:50am</a:t>
            </a:r>
            <a:br>
              <a:rPr lang="en-US" sz="1600" dirty="0"/>
            </a:br>
            <a:br>
              <a:rPr lang="en-US" sz="1600" dirty="0"/>
            </a:br>
            <a:r>
              <a:rPr lang="en-US" sz="1600" dirty="0"/>
              <a:t>Globalization for the 99%: a presentation and discussion on whether free trade agreements can work for all</a:t>
            </a:r>
            <a:br>
              <a:rPr lang="en-US" sz="1600" dirty="0"/>
            </a:br>
            <a:r>
              <a:rPr lang="en-US" sz="1600" dirty="0"/>
              <a:t>Session 6     Room 1.85     Sun 12:00pm - 01:50pm</a:t>
            </a:r>
            <a:br>
              <a:rPr lang="en-US" sz="1600" dirty="0"/>
            </a:br>
            <a:br>
              <a:rPr lang="en-US" sz="1600" dirty="0"/>
            </a:br>
            <a:r>
              <a:rPr lang="en-US" sz="1600" dirty="0"/>
              <a:t>Environmental Struggles against Pipelines</a:t>
            </a:r>
            <a:br>
              <a:rPr lang="en-US" sz="1600" dirty="0"/>
            </a:br>
            <a:r>
              <a:rPr lang="en-US" sz="1600" dirty="0"/>
              <a:t>Session 7    Room 8.69     Sun 03:40pm - 05:40pm</a:t>
            </a:r>
            <a:br>
              <a:rPr lang="en-US" sz="1600" dirty="0"/>
            </a:br>
            <a:br>
              <a:rPr lang="en-US" sz="1600" dirty="0"/>
            </a:br>
            <a:r>
              <a:rPr lang="en-US" sz="1600" dirty="0"/>
              <a:t>From Mexico: The TPP and Its Impact on Internet Freedom and Free Software</a:t>
            </a:r>
            <a:br>
              <a:rPr lang="en-US" sz="1600" dirty="0"/>
            </a:br>
            <a:r>
              <a:rPr lang="en-US" sz="1600" dirty="0"/>
              <a:t>Session 7     1.90     Sun 03:40pm - 05:40pm</a:t>
            </a:r>
          </a:p>
        </p:txBody>
      </p:sp>
      <p:sp>
        <p:nvSpPr>
          <p:cNvPr id="3" name="Title 2"/>
          <p:cNvSpPr>
            <a:spLocks noGrp="1"/>
          </p:cNvSpPr>
          <p:nvPr>
            <p:ph type="title"/>
          </p:nvPr>
        </p:nvSpPr>
        <p:spPr>
          <a:xfrm>
            <a:off x="330740" y="187427"/>
            <a:ext cx="10515600" cy="678336"/>
          </a:xfrm>
        </p:spPr>
        <p:txBody>
          <a:bodyPr>
            <a:normAutofit fontScale="90000"/>
          </a:bodyPr>
          <a:lstStyle/>
          <a:p>
            <a:r>
              <a:rPr lang="en-US" b="1" dirty="0">
                <a:solidFill>
                  <a:schemeClr val="accent1">
                    <a:lumMod val="50000"/>
                  </a:schemeClr>
                </a:solidFill>
              </a:rPr>
              <a:t>Left Forum</a:t>
            </a:r>
          </a:p>
        </p:txBody>
      </p:sp>
    </p:spTree>
    <p:extLst>
      <p:ext uri="{BB962C8B-B14F-4D97-AF65-F5344CB8AC3E}">
        <p14:creationId xmlns:p14="http://schemas.microsoft.com/office/powerpoint/2010/main" val="3385444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5465" y="1687132"/>
            <a:ext cx="9247031" cy="2862322"/>
          </a:xfrm>
          <a:prstGeom prst="rect">
            <a:avLst/>
          </a:prstGeom>
          <a:noFill/>
        </p:spPr>
        <p:txBody>
          <a:bodyPr wrap="square" rtlCol="0">
            <a:spAutoFit/>
          </a:bodyPr>
          <a:lstStyle/>
          <a:p>
            <a:r>
              <a:rPr lang="en-US" sz="2000" b="1" dirty="0"/>
              <a:t>TTIP: New Reports and Resources</a:t>
            </a:r>
            <a:br>
              <a:rPr lang="en-US" sz="2000" dirty="0"/>
            </a:br>
            <a:br>
              <a:rPr lang="en-US" sz="2000" dirty="0"/>
            </a:br>
            <a:r>
              <a:rPr lang="en-US" sz="2000" u="sng" dirty="0">
                <a:hlinkClick r:id="rId2"/>
              </a:rPr>
              <a:t>Complete Text of Leaks (</a:t>
            </a:r>
            <a:r>
              <a:rPr lang="en-US" sz="2000" u="sng" dirty="0" err="1">
                <a:hlinkClick r:id="rId2"/>
              </a:rPr>
              <a:t>Greenpece</a:t>
            </a:r>
            <a:r>
              <a:rPr lang="en-US" sz="2000" u="sng" dirty="0">
                <a:hlinkClick r:id="rId2"/>
              </a:rPr>
              <a:t> NL)</a:t>
            </a:r>
            <a:br>
              <a:rPr lang="en-US" sz="2000" dirty="0"/>
            </a:br>
            <a:br>
              <a:rPr lang="en-US" sz="2000" u="sng" dirty="0">
                <a:hlinkClick r:id="rId3"/>
              </a:rPr>
            </a:br>
            <a:r>
              <a:rPr lang="en-US" sz="2000" u="sng" dirty="0">
                <a:hlinkClick r:id="rId3"/>
              </a:rPr>
              <a:t>TRADING AWAY EU FARMERS THE RISKS TO EUROPE’S AGRICULTURE FROM THE TTIP Friends of the Earth Europe)</a:t>
            </a:r>
            <a:br>
              <a:rPr lang="en-US" sz="2000" dirty="0"/>
            </a:br>
            <a:br>
              <a:rPr lang="en-US" sz="2000" dirty="0"/>
            </a:br>
            <a:r>
              <a:rPr lang="en-US" sz="2000" u="sng" dirty="0">
                <a:hlinkClick r:id="rId4"/>
              </a:rPr>
              <a:t>Trade SIA on the Transatlantic Trade and Investment Partnership (TTIP) between</a:t>
            </a:r>
            <a:br>
              <a:rPr lang="en-US" sz="2000" u="sng" dirty="0">
                <a:hlinkClick r:id="rId4"/>
              </a:rPr>
            </a:br>
            <a:r>
              <a:rPr lang="en-US" sz="2000" u="sng" dirty="0">
                <a:hlinkClick r:id="rId4"/>
              </a:rPr>
              <a:t>the EU and the USA: Draft Interim Technical Report (European Commission)</a:t>
            </a:r>
            <a:endParaRPr lang="en-US" sz="2000" dirty="0"/>
          </a:p>
        </p:txBody>
      </p:sp>
    </p:spTree>
    <p:extLst>
      <p:ext uri="{BB962C8B-B14F-4D97-AF65-F5344CB8AC3E}">
        <p14:creationId xmlns:p14="http://schemas.microsoft.com/office/powerpoint/2010/main" val="1604081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21229" y="1918952"/>
            <a:ext cx="5653826" cy="2862322"/>
          </a:xfrm>
          <a:prstGeom prst="rect">
            <a:avLst/>
          </a:prstGeom>
          <a:noFill/>
        </p:spPr>
        <p:txBody>
          <a:bodyPr wrap="square" rtlCol="0">
            <a:spAutoFit/>
          </a:bodyPr>
          <a:lstStyle/>
          <a:p>
            <a:r>
              <a:rPr lang="en-US" sz="2000" dirty="0"/>
              <a:t>Outreach vs. TPP / TTIP at March Against Monsanto</a:t>
            </a:r>
          </a:p>
          <a:p>
            <a:r>
              <a:rPr lang="en-US" sz="2000" dirty="0">
                <a:hlinkClick r:id="rId2"/>
              </a:rPr>
              <a:t>http://www.march-against-monsanto.com/</a:t>
            </a:r>
            <a:r>
              <a:rPr lang="en-US" sz="2000" dirty="0"/>
              <a:t>  </a:t>
            </a:r>
          </a:p>
          <a:p>
            <a:endParaRPr lang="en-US" sz="2000" dirty="0"/>
          </a:p>
          <a:p>
            <a:r>
              <a:rPr lang="en-US" sz="2000" dirty="0"/>
              <a:t>* Pass out leaflets </a:t>
            </a:r>
            <a:br>
              <a:rPr lang="en-US" sz="2000" dirty="0"/>
            </a:br>
            <a:br>
              <a:rPr lang="en-US" sz="2000" dirty="0"/>
            </a:br>
            <a:r>
              <a:rPr lang="en-US" sz="2000" dirty="0"/>
              <a:t>* Collect names and addresses on form letters</a:t>
            </a:r>
            <a:br>
              <a:rPr lang="en-US" sz="2000" dirty="0"/>
            </a:br>
            <a:br>
              <a:rPr lang="en-US" sz="2000" dirty="0"/>
            </a:br>
            <a:r>
              <a:rPr lang="en-US" sz="2000" u="sng" dirty="0">
                <a:hlinkClick r:id="rId3"/>
              </a:rPr>
              <a:t>Leaflet and Form Letter</a:t>
            </a:r>
            <a:endParaRPr lang="en-US" sz="2000" dirty="0"/>
          </a:p>
          <a:p>
            <a:endParaRPr lang="en-US" sz="2000" dirty="0"/>
          </a:p>
        </p:txBody>
      </p:sp>
    </p:spTree>
    <p:extLst>
      <p:ext uri="{BB962C8B-B14F-4D97-AF65-F5344CB8AC3E}">
        <p14:creationId xmlns:p14="http://schemas.microsoft.com/office/powerpoint/2010/main" val="29989685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6793" y="543088"/>
            <a:ext cx="9863282" cy="523220"/>
          </a:xfrm>
          <a:prstGeom prst="rect">
            <a:avLst/>
          </a:prstGeom>
          <a:noFill/>
        </p:spPr>
        <p:txBody>
          <a:bodyPr wrap="square" rtlCol="0">
            <a:spAutoFit/>
          </a:bodyPr>
          <a:lstStyle/>
          <a:p>
            <a:r>
              <a:rPr lang="en-US" sz="2800" dirty="0"/>
              <a:t>Q&amp;A with Celeste Drake and Adam Weissman</a:t>
            </a:r>
          </a:p>
        </p:txBody>
      </p:sp>
      <p:pic>
        <p:nvPicPr>
          <p:cNvPr id="5" name="Picture 4"/>
          <p:cNvPicPr>
            <a:picLocks noChangeAspect="1"/>
          </p:cNvPicPr>
          <p:nvPr/>
        </p:nvPicPr>
        <p:blipFill>
          <a:blip r:embed="rId2"/>
          <a:stretch>
            <a:fillRect/>
          </a:stretch>
        </p:blipFill>
        <p:spPr>
          <a:xfrm>
            <a:off x="2460337" y="1944781"/>
            <a:ext cx="3231192" cy="3425031"/>
          </a:xfrm>
          <a:prstGeom prst="rect">
            <a:avLst/>
          </a:prstGeom>
          <a:effectLst/>
        </p:spPr>
      </p:pic>
      <p:pic>
        <p:nvPicPr>
          <p:cNvPr id="6" name="Picture 5"/>
          <p:cNvPicPr>
            <a:picLocks noChangeAspect="1"/>
          </p:cNvPicPr>
          <p:nvPr/>
        </p:nvPicPr>
        <p:blipFill>
          <a:blip r:embed="rId3"/>
          <a:stretch>
            <a:fillRect/>
          </a:stretch>
        </p:blipFill>
        <p:spPr>
          <a:xfrm>
            <a:off x="7385156" y="1944781"/>
            <a:ext cx="3130444" cy="3425031"/>
          </a:xfrm>
          <a:prstGeom prst="rect">
            <a:avLst/>
          </a:prstGeom>
        </p:spPr>
      </p:pic>
      <p:grpSp>
        <p:nvGrpSpPr>
          <p:cNvPr id="7" name="Group 55"/>
          <p:cNvGrpSpPr/>
          <p:nvPr/>
        </p:nvGrpSpPr>
        <p:grpSpPr>
          <a:xfrm>
            <a:off x="0" y="1107586"/>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9"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Tree>
    <p:extLst>
      <p:ext uri="{BB962C8B-B14F-4D97-AF65-F5344CB8AC3E}">
        <p14:creationId xmlns:p14="http://schemas.microsoft.com/office/powerpoint/2010/main" val="3216658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88127" y="4584075"/>
            <a:ext cx="1299847" cy="1203882"/>
          </a:xfrm>
          <a:prstGeom prst="rect">
            <a:avLst/>
          </a:prstGeom>
        </p:spPr>
      </p:pic>
      <p:sp>
        <p:nvSpPr>
          <p:cNvPr id="6" name="TextBox 5"/>
          <p:cNvSpPr txBox="1"/>
          <p:nvPr/>
        </p:nvSpPr>
        <p:spPr>
          <a:xfrm>
            <a:off x="758945" y="2394665"/>
            <a:ext cx="7397423" cy="3231654"/>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a:solidFill>
                  <a:schemeClr val="accent1">
                    <a:lumMod val="50000"/>
                  </a:schemeClr>
                </a:solidFill>
              </a:rPr>
              <a:t>Audio is PHONE ONLY; you must call in</a:t>
            </a:r>
          </a:p>
          <a:p>
            <a:pPr marL="342900" indent="-342900">
              <a:buFontTx/>
              <a:buChar char="-"/>
            </a:pPr>
            <a:r>
              <a:rPr lang="en-US" sz="2000" b="1" dirty="0">
                <a:solidFill>
                  <a:schemeClr val="accent1">
                    <a:lumMod val="50000"/>
                  </a:schemeClr>
                </a:solidFill>
              </a:rPr>
              <a:t>Do not enable your video camera</a:t>
            </a:r>
          </a:p>
          <a:p>
            <a:pPr marL="342900" indent="-342900">
              <a:buFontTx/>
              <a:buChar char="-"/>
            </a:pPr>
            <a:r>
              <a:rPr lang="en-US" sz="2000" dirty="0">
                <a:solidFill>
                  <a:schemeClr val="accent1">
                    <a:lumMod val="50000"/>
                  </a:schemeClr>
                </a:solidFill>
              </a:rPr>
              <a:t>All calls are recorded; a link is available after the call </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a:solidFill>
                  <a:schemeClr val="accent1">
                    <a:lumMod val="50000"/>
                  </a:schemeClr>
                </a:solidFill>
              </a:rPr>
              <a:t>Keep chat room discussions on topic and professional</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8113" y="1467140"/>
            <a:ext cx="2833352" cy="2934121"/>
          </a:xfrm>
          <a:prstGeom prst="rect">
            <a:avLst/>
          </a:prstGeom>
        </p:spPr>
      </p:pic>
      <p:sp>
        <p:nvSpPr>
          <p:cNvPr id="3" name="Rectangle 2"/>
          <p:cNvSpPr/>
          <p:nvPr/>
        </p:nvSpPr>
        <p:spPr>
          <a:xfrm>
            <a:off x="312113" y="851134"/>
            <a:ext cx="7583370" cy="1323439"/>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br>
              <a:rPr lang="en-US" sz="2800" dirty="0">
                <a:solidFill>
                  <a:schemeClr val="accent1">
                    <a:lumMod val="50000"/>
                  </a:schemeClr>
                </a:solidFill>
              </a:rPr>
            </a:br>
            <a:r>
              <a:rPr lang="en-US" sz="2000" dirty="0">
                <a:solidFill>
                  <a:schemeClr val="accent1">
                    <a:lumMod val="50000"/>
                  </a:schemeClr>
                </a:solidFill>
                <a:hlinkClick r:id="rId4"/>
              </a:rPr>
              <a:t>andrea@peopledemandingaction.org</a:t>
            </a:r>
            <a:endParaRPr lang="en-US" sz="2000" dirty="0">
              <a:solidFill>
                <a:schemeClr val="accent1">
                  <a:lumMod val="50000"/>
                </a:schemeClr>
              </a:solidFill>
            </a:endParaRPr>
          </a:p>
        </p:txBody>
      </p:sp>
      <p:sp>
        <p:nvSpPr>
          <p:cNvPr id="5" name="Title 4"/>
          <p:cNvSpPr>
            <a:spLocks noGrp="1"/>
          </p:cNvSpPr>
          <p:nvPr>
            <p:ph type="title"/>
          </p:nvPr>
        </p:nvSpPr>
        <p:spPr>
          <a:xfrm>
            <a:off x="312114" y="429109"/>
            <a:ext cx="10912114" cy="665045"/>
          </a:xfrm>
        </p:spPr>
        <p:txBody>
          <a:bodyPr/>
          <a:lstStyle/>
          <a:p>
            <a:pPr algn="l"/>
            <a:r>
              <a:rPr lang="en-US" sz="4000" b="1" dirty="0">
                <a:solidFill>
                  <a:schemeClr val="accent1">
                    <a:lumMod val="50000"/>
                  </a:schemeClr>
                </a:solidFill>
              </a:rPr>
              <a:t>Introduction and Welcome</a:t>
            </a:r>
          </a:p>
        </p:txBody>
      </p:sp>
    </p:spTree>
    <p:extLst>
      <p:ext uri="{BB962C8B-B14F-4D97-AF65-F5344CB8AC3E}">
        <p14:creationId xmlns:p14="http://schemas.microsoft.com/office/powerpoint/2010/main" val="526791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4855" y="1041023"/>
            <a:ext cx="5452545" cy="6432530"/>
          </a:xfrm>
          <a:prstGeom prst="rect">
            <a:avLst/>
          </a:prstGeom>
          <a:noFill/>
        </p:spPr>
        <p:txBody>
          <a:bodyPr wrap="square" rtlCol="0">
            <a:spAutoFit/>
          </a:bodyPr>
          <a:lstStyle/>
          <a:p>
            <a:pPr algn="ctr"/>
            <a:endParaRPr lang="en-US" sz="24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Dr. Margaret Flowers is a pediatrician and co-chair of the Maryland chapter of Physicians for a National Health Program (PNHP). Margaret is also Co-Director of PopularResistance.org and It's Our Economy, Co-Organizer of Flush the TPP (flushthetpp.org</a:t>
            </a:r>
            <a:r>
              <a:rPr lang="en-US" sz="2000" b="1" dirty="0"/>
              <a:t>).</a:t>
            </a:r>
          </a:p>
          <a:p>
            <a:r>
              <a:rPr lang="en-US" sz="2000" b="1" dirty="0"/>
              <a:t>And Green Party candidate for U.S. Senate in Maryland</a:t>
            </a:r>
          </a:p>
          <a:p>
            <a:endParaRPr lang="en-US" sz="800" b="1" dirty="0"/>
          </a:p>
          <a:p>
            <a:r>
              <a:rPr lang="en-US" sz="2000" b="1" dirty="0"/>
              <a:t>Its Our Economy (</a:t>
            </a:r>
            <a:r>
              <a:rPr lang="en-US" sz="2000" b="1" dirty="0">
                <a:hlinkClick r:id="rId2"/>
              </a:rPr>
              <a:t>www.itsoureconomy.US</a:t>
            </a:r>
            <a:r>
              <a:rPr lang="en-US" sz="2000" b="1" dirty="0"/>
              <a:t>)</a:t>
            </a:r>
          </a:p>
          <a:p>
            <a:r>
              <a:rPr lang="en-US" sz="2000" b="1" dirty="0"/>
              <a:t>Popular Resistance (</a:t>
            </a:r>
            <a:r>
              <a:rPr lang="en-US" sz="2000" b="1" dirty="0">
                <a:hlinkClick r:id="rId3"/>
              </a:rPr>
              <a:t>www.popularresistance.org</a:t>
            </a:r>
            <a:endParaRPr lang="en-US" sz="2000" b="1" dirty="0"/>
          </a:p>
          <a:p>
            <a:r>
              <a:rPr lang="en-US" sz="2000" b="1" dirty="0"/>
              <a:t>Democratize the Media / Forces of Greed</a:t>
            </a:r>
          </a:p>
          <a:p>
            <a:r>
              <a:rPr lang="en-US" sz="2000" b="1" dirty="0"/>
              <a:t>Radio: </a:t>
            </a:r>
            <a:r>
              <a:rPr lang="en-US" sz="2000" b="1" dirty="0">
                <a:hlinkClick r:id="rId4"/>
              </a:rPr>
              <a:t>http://www.ClearingtheFOGRadio.org</a:t>
            </a:r>
            <a:endParaRPr lang="en-US" sz="2000" b="1" dirty="0"/>
          </a:p>
          <a:p>
            <a:r>
              <a:rPr lang="en-US" sz="2000" b="1" dirty="0"/>
              <a:t>TPP Campaigns: </a:t>
            </a:r>
            <a:r>
              <a:rPr lang="en-US" sz="2000" b="1" dirty="0">
                <a:hlinkClick r:id="rId5"/>
              </a:rPr>
              <a:t>www.flushthetpp.org</a:t>
            </a:r>
            <a:endParaRPr lang="en-US" sz="2000" b="1" dirty="0"/>
          </a:p>
          <a:p>
            <a:endParaRPr lang="en-US" sz="2400" b="1" dirty="0"/>
          </a:p>
          <a:p>
            <a:endParaRPr lang="en-US" sz="2400" b="1" dirty="0"/>
          </a:p>
          <a:p>
            <a:endParaRPr lang="en-US" sz="2400" b="1" dirty="0"/>
          </a:p>
          <a:p>
            <a:endParaRPr lang="en-US" sz="2400" b="1" dirty="0"/>
          </a:p>
          <a:p>
            <a:endParaRPr lang="en-US" sz="2400" b="1" dirty="0"/>
          </a:p>
        </p:txBody>
      </p:sp>
      <p:sp>
        <p:nvSpPr>
          <p:cNvPr id="4" name="TextBox 3"/>
          <p:cNvSpPr txBox="1"/>
          <p:nvPr/>
        </p:nvSpPr>
        <p:spPr>
          <a:xfrm>
            <a:off x="455800" y="532483"/>
            <a:ext cx="5411600" cy="646331"/>
          </a:xfrm>
          <a:prstGeom prst="rect">
            <a:avLst/>
          </a:prstGeom>
          <a:noFill/>
        </p:spPr>
        <p:txBody>
          <a:bodyPr wrap="square" rtlCol="0">
            <a:spAutoFit/>
          </a:bodyPr>
          <a:lstStyle/>
          <a:p>
            <a:r>
              <a:rPr lang="en-US" sz="3600" b="1" dirty="0"/>
              <a:t>DR. MARGARET FLOWERS</a:t>
            </a:r>
          </a:p>
        </p:txBody>
      </p:sp>
      <p:pic>
        <p:nvPicPr>
          <p:cNvPr id="1026" name="Picture 2" descr="https://i2.wp.com/www.greenpartywatch.org/wp-content/uploads/2016/05/1798863_10203334306584554_923955710_n-250x24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3312" y="1415698"/>
            <a:ext cx="4159820" cy="3993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9900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8540" y="2189408"/>
            <a:ext cx="2630251" cy="3507002"/>
          </a:xfrm>
          <a:prstGeom prst="rect">
            <a:avLst/>
          </a:prstGeom>
        </p:spPr>
      </p:pic>
      <p:sp>
        <p:nvSpPr>
          <p:cNvPr id="3" name="TextBox 2"/>
          <p:cNvSpPr txBox="1"/>
          <p:nvPr/>
        </p:nvSpPr>
        <p:spPr>
          <a:xfrm>
            <a:off x="1042652" y="2189408"/>
            <a:ext cx="5254580" cy="2246769"/>
          </a:xfrm>
          <a:prstGeom prst="rect">
            <a:avLst/>
          </a:prstGeom>
          <a:noFill/>
        </p:spPr>
        <p:txBody>
          <a:bodyPr wrap="square" rtlCol="0">
            <a:spAutoFit/>
          </a:bodyPr>
          <a:lstStyle/>
          <a:p>
            <a:r>
              <a:rPr lang="en-US" sz="2000" dirty="0"/>
              <a:t>Stacy Cossey is a Washington State activist with Move to Amend and activist with the campaign to stop the TPP</a:t>
            </a:r>
          </a:p>
          <a:p>
            <a:r>
              <a:rPr lang="en-US" sz="2000" dirty="0"/>
              <a:t>Stacy and partner, William Miller worked on a great campaign and Stacy did a marathon, delivering TPPizza to 500 members of Congress in D.C. May 11</a:t>
            </a:r>
          </a:p>
        </p:txBody>
      </p:sp>
      <p:sp>
        <p:nvSpPr>
          <p:cNvPr id="4" name="TextBox 3"/>
          <p:cNvSpPr txBox="1"/>
          <p:nvPr/>
        </p:nvSpPr>
        <p:spPr>
          <a:xfrm>
            <a:off x="364787" y="574202"/>
            <a:ext cx="7467600" cy="584775"/>
          </a:xfrm>
          <a:prstGeom prst="rect">
            <a:avLst/>
          </a:prstGeom>
          <a:noFill/>
        </p:spPr>
        <p:txBody>
          <a:bodyPr wrap="square" rtlCol="0">
            <a:spAutoFit/>
          </a:bodyPr>
          <a:lstStyle/>
          <a:p>
            <a:r>
              <a:rPr lang="en-US" sz="3200" b="1" dirty="0"/>
              <a:t>GUEST ACTIVIST: STACY COSSEY, SPOKANE</a:t>
            </a:r>
          </a:p>
        </p:txBody>
      </p:sp>
    </p:spTree>
    <p:extLst>
      <p:ext uri="{BB962C8B-B14F-4D97-AF65-F5344CB8AC3E}">
        <p14:creationId xmlns:p14="http://schemas.microsoft.com/office/powerpoint/2010/main" val="15616063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0784" y="257212"/>
            <a:ext cx="3731235" cy="6044053"/>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3592" y="231597"/>
            <a:ext cx="3969108" cy="6489633"/>
          </a:xfrm>
          <a:prstGeom prst="rect">
            <a:avLst/>
          </a:prstGeom>
        </p:spPr>
      </p:pic>
      <p:sp>
        <p:nvSpPr>
          <p:cNvPr id="5" name="TextBox 4"/>
          <p:cNvSpPr txBox="1"/>
          <p:nvPr/>
        </p:nvSpPr>
        <p:spPr>
          <a:xfrm>
            <a:off x="4443211" y="531457"/>
            <a:ext cx="3447573" cy="584775"/>
          </a:xfrm>
          <a:prstGeom prst="rect">
            <a:avLst/>
          </a:prstGeom>
          <a:noFill/>
        </p:spPr>
        <p:txBody>
          <a:bodyPr wrap="square" rtlCol="0">
            <a:spAutoFit/>
          </a:bodyPr>
          <a:lstStyle/>
          <a:p>
            <a:pPr algn="ctr"/>
            <a:r>
              <a:rPr lang="en-US" sz="3200" dirty="0"/>
              <a:t>"</a:t>
            </a:r>
            <a:r>
              <a:rPr lang="en-US" sz="3200" b="1" dirty="0"/>
              <a:t>Satire-tivism</a:t>
            </a:r>
            <a:r>
              <a:rPr lang="en-US" sz="3200" dirty="0"/>
              <a:t>“</a:t>
            </a:r>
          </a:p>
        </p:txBody>
      </p:sp>
      <p:sp>
        <p:nvSpPr>
          <p:cNvPr id="6" name="TextBox 5"/>
          <p:cNvSpPr txBox="1"/>
          <p:nvPr/>
        </p:nvSpPr>
        <p:spPr>
          <a:xfrm>
            <a:off x="4683448" y="1455313"/>
            <a:ext cx="3473340" cy="1754326"/>
          </a:xfrm>
          <a:prstGeom prst="rect">
            <a:avLst/>
          </a:prstGeom>
          <a:noFill/>
        </p:spPr>
        <p:txBody>
          <a:bodyPr wrap="square" rtlCol="0">
            <a:spAutoFit/>
          </a:bodyPr>
          <a:lstStyle/>
          <a:p>
            <a:pPr algn="ctr"/>
            <a:r>
              <a:rPr lang="en-US" sz="5400" b="1" dirty="0">
                <a:solidFill>
                  <a:srgbClr val="CC3300"/>
                </a:solidFill>
              </a:rPr>
              <a:t>TPPizza Delivery</a:t>
            </a:r>
          </a:p>
        </p:txBody>
      </p:sp>
      <p:sp>
        <p:nvSpPr>
          <p:cNvPr id="9" name="Right Arrow 8"/>
          <p:cNvSpPr/>
          <p:nvPr/>
        </p:nvSpPr>
        <p:spPr>
          <a:xfrm>
            <a:off x="6692314" y="4575424"/>
            <a:ext cx="978408" cy="484632"/>
          </a:xfrm>
          <a:prstGeom prst="rightArrow">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5054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6087" y="911361"/>
            <a:ext cx="5095740" cy="5016758"/>
          </a:xfrm>
          <a:prstGeom prst="rect">
            <a:avLst/>
          </a:prstGeom>
          <a:noFill/>
        </p:spPr>
        <p:txBody>
          <a:bodyPr wrap="square" rtlCol="0">
            <a:spAutoFit/>
          </a:bodyPr>
          <a:lstStyle/>
          <a:p>
            <a:pPr algn="ctr"/>
            <a:r>
              <a:rPr lang="en-US" sz="7200" dirty="0"/>
              <a:t>Mara Cohen </a:t>
            </a:r>
            <a:endParaRPr lang="en-US" sz="3600" dirty="0"/>
          </a:p>
          <a:p>
            <a:pPr algn="ctr"/>
            <a:r>
              <a:rPr lang="en-US" sz="3200" dirty="0"/>
              <a:t>Trade Justice Alliance Planning Team Core Member</a:t>
            </a:r>
          </a:p>
          <a:p>
            <a:pPr algn="ctr"/>
            <a:endParaRPr lang="en-US" sz="3200" dirty="0"/>
          </a:p>
          <a:p>
            <a:pPr algn="ctr"/>
            <a:r>
              <a:rPr lang="en-US" sz="3200" dirty="0"/>
              <a:t>End Mass Criminalization Team</a:t>
            </a:r>
            <a:endParaRPr lang="en-US" sz="1400" dirty="0"/>
          </a:p>
          <a:p>
            <a:pPr algn="ctr"/>
            <a:endParaRPr lang="en-US" sz="1200" dirty="0"/>
          </a:p>
          <a:p>
            <a:pPr algn="ctr"/>
            <a:r>
              <a:rPr lang="en-US" sz="3200" dirty="0"/>
              <a:t>Agitator Radio</a:t>
            </a:r>
          </a:p>
          <a:p>
            <a:pPr algn="ctr"/>
            <a:endParaRPr lang="en-US" sz="1200" dirty="0"/>
          </a:p>
          <a:p>
            <a:pPr algn="ctr"/>
            <a:r>
              <a:rPr lang="en-US" sz="3200" dirty="0"/>
              <a:t>Organizers’ Resource Hub</a:t>
            </a:r>
          </a:p>
        </p:txBody>
      </p:sp>
      <p:sp>
        <p:nvSpPr>
          <p:cNvPr id="2" name="TextBox 1"/>
          <p:cNvSpPr txBox="1"/>
          <p:nvPr/>
        </p:nvSpPr>
        <p:spPr>
          <a:xfrm>
            <a:off x="6486031" y="4623516"/>
            <a:ext cx="4504566" cy="1077218"/>
          </a:xfrm>
          <a:prstGeom prst="rect">
            <a:avLst/>
          </a:prstGeom>
          <a:noFill/>
        </p:spPr>
        <p:txBody>
          <a:bodyPr wrap="none" rtlCol="0">
            <a:spAutoFit/>
          </a:bodyPr>
          <a:lstStyle/>
          <a:p>
            <a:pPr algn="ctr"/>
            <a:r>
              <a:rPr lang="en-US" sz="3200" dirty="0"/>
              <a:t>People Demanding Action</a:t>
            </a:r>
            <a:endParaRPr lang="en-US" sz="1600" dirty="0"/>
          </a:p>
          <a:p>
            <a:pPr algn="ctr"/>
            <a:r>
              <a:rPr lang="en-US" sz="3200" dirty="0">
                <a:hlinkClick r:id="rId2"/>
              </a:rPr>
              <a:t>marajai51@gmail.com</a:t>
            </a:r>
            <a:endParaRPr lang="en-US" sz="32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7376" y="1251181"/>
            <a:ext cx="3998964" cy="3217788"/>
          </a:xfrm>
          <a:prstGeom prst="rect">
            <a:avLst/>
          </a:prstGeom>
        </p:spPr>
      </p:pic>
    </p:spTree>
    <p:extLst>
      <p:ext uri="{BB962C8B-B14F-4D97-AF65-F5344CB8AC3E}">
        <p14:creationId xmlns:p14="http://schemas.microsoft.com/office/powerpoint/2010/main" val="2294026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54139" y="1848430"/>
            <a:ext cx="3644721" cy="3416320"/>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Care for some Shredded Sovereignty Salad with a side of Blackened Hopes and Dreams followed by our Chocolate Upside-Down Mess?  </a:t>
            </a:r>
          </a:p>
          <a:p>
            <a:r>
              <a:rPr lang="en-US" sz="2400" b="1" dirty="0">
                <a:latin typeface="Times New Roman" panose="02020603050405020304" pitchFamily="18" charset="0"/>
                <a:cs typeface="Times New Roman" panose="02020603050405020304" pitchFamily="18" charset="0"/>
              </a:rPr>
              <a:t>Or perhaps another devastating TPP menu item?</a:t>
            </a:r>
          </a:p>
        </p:txBody>
      </p:sp>
      <p:sp>
        <p:nvSpPr>
          <p:cNvPr id="4" name="TextBox 3"/>
          <p:cNvSpPr txBox="1"/>
          <p:nvPr/>
        </p:nvSpPr>
        <p:spPr>
          <a:xfrm>
            <a:off x="654139" y="1028700"/>
            <a:ext cx="3473362"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TPP DINNER MENU</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1245" y="61284"/>
            <a:ext cx="6104585" cy="6796716"/>
          </a:xfrm>
          <a:prstGeom prst="rect">
            <a:avLst/>
          </a:prstGeom>
        </p:spPr>
      </p:pic>
    </p:spTree>
    <p:extLst>
      <p:ext uri="{BB962C8B-B14F-4D97-AF65-F5344CB8AC3E}">
        <p14:creationId xmlns:p14="http://schemas.microsoft.com/office/powerpoint/2010/main" val="15896956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5459" y="1415129"/>
            <a:ext cx="12050332" cy="584775"/>
          </a:xfrm>
          <a:prstGeom prst="rect">
            <a:avLst/>
          </a:prstGeom>
          <a:noFill/>
        </p:spPr>
        <p:txBody>
          <a:bodyPr wrap="square" rtlCol="0">
            <a:spAutoFit/>
          </a:bodyPr>
          <a:lstStyle/>
          <a:p>
            <a:r>
              <a:rPr lang="en-US" sz="3200" dirty="0"/>
              <a:t>WITH MARGARET FLOWERS, STACY COSSEY, AND MARA COHEN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0474" y="2274926"/>
            <a:ext cx="2927231" cy="317258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3909" y="2234770"/>
            <a:ext cx="3288814" cy="3212741"/>
          </a:xfrm>
          <a:prstGeom prst="rect">
            <a:avLst/>
          </a:prstGeom>
        </p:spPr>
      </p:pic>
      <p:pic>
        <p:nvPicPr>
          <p:cNvPr id="6" name="Picture 2" descr="https://i2.wp.com/www.greenpartywatch.org/wp-content/uploads/2016/05/1798863_10203334306584554_923955710_n-250x24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7797" y="2266682"/>
            <a:ext cx="3216473" cy="308781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578175" y="569732"/>
            <a:ext cx="2678806" cy="707886"/>
          </a:xfrm>
          <a:prstGeom prst="rect">
            <a:avLst/>
          </a:prstGeom>
          <a:noFill/>
        </p:spPr>
        <p:txBody>
          <a:bodyPr wrap="square" rtlCol="0">
            <a:spAutoFit/>
          </a:bodyPr>
          <a:lstStyle/>
          <a:p>
            <a:pPr algn="ctr"/>
            <a:r>
              <a:rPr lang="en-US" sz="4000" dirty="0"/>
              <a:t>Q&amp;A</a:t>
            </a:r>
          </a:p>
        </p:txBody>
      </p:sp>
    </p:spTree>
    <p:extLst>
      <p:ext uri="{BB962C8B-B14F-4D97-AF65-F5344CB8AC3E}">
        <p14:creationId xmlns:p14="http://schemas.microsoft.com/office/powerpoint/2010/main" val="3778549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6602" y="450761"/>
            <a:ext cx="8654603" cy="707886"/>
          </a:xfrm>
          <a:prstGeom prst="rect">
            <a:avLst/>
          </a:prstGeom>
          <a:noFill/>
        </p:spPr>
        <p:txBody>
          <a:bodyPr wrap="square" rtlCol="0">
            <a:spAutoFit/>
          </a:bodyPr>
          <a:lstStyle/>
          <a:p>
            <a:r>
              <a:rPr lang="en-US" sz="4000" dirty="0"/>
              <a:t>TRADE JUSTICE ALLIANCE FUTURE CALLS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8038" y="1220202"/>
            <a:ext cx="9491730" cy="4013200"/>
          </a:xfrm>
          <a:prstGeom prst="rect">
            <a:avLst/>
          </a:prstGeom>
        </p:spPr>
      </p:pic>
      <p:sp>
        <p:nvSpPr>
          <p:cNvPr id="4" name="TextBox 3"/>
          <p:cNvSpPr txBox="1"/>
          <p:nvPr/>
        </p:nvSpPr>
        <p:spPr>
          <a:xfrm>
            <a:off x="2865548" y="5233402"/>
            <a:ext cx="6516710" cy="646331"/>
          </a:xfrm>
          <a:prstGeom prst="rect">
            <a:avLst/>
          </a:prstGeom>
          <a:noFill/>
        </p:spPr>
        <p:txBody>
          <a:bodyPr wrap="square" rtlCol="0">
            <a:spAutoFit/>
          </a:bodyPr>
          <a:lstStyle/>
          <a:p>
            <a:pPr algn="ctr"/>
            <a:r>
              <a:rPr lang="en-US" sz="3600" dirty="0"/>
              <a:t>MAY 22</a:t>
            </a:r>
          </a:p>
        </p:txBody>
      </p:sp>
    </p:spTree>
    <p:extLst>
      <p:ext uri="{BB962C8B-B14F-4D97-AF65-F5344CB8AC3E}">
        <p14:creationId xmlns:p14="http://schemas.microsoft.com/office/powerpoint/2010/main" val="42907520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6248" y="1337684"/>
            <a:ext cx="8534400" cy="4053840"/>
          </a:xfrm>
          <a:prstGeom prst="rect">
            <a:avLst/>
          </a:prstGeom>
        </p:spPr>
      </p:pic>
      <p:sp>
        <p:nvSpPr>
          <p:cNvPr id="4" name="TextBox 3"/>
          <p:cNvSpPr txBox="1"/>
          <p:nvPr/>
        </p:nvSpPr>
        <p:spPr>
          <a:xfrm>
            <a:off x="1942564" y="553792"/>
            <a:ext cx="8178084" cy="646331"/>
          </a:xfrm>
          <a:prstGeom prst="rect">
            <a:avLst/>
          </a:prstGeom>
          <a:noFill/>
        </p:spPr>
        <p:txBody>
          <a:bodyPr wrap="square" rtlCol="0">
            <a:spAutoFit/>
          </a:bodyPr>
          <a:lstStyle/>
          <a:p>
            <a:r>
              <a:rPr lang="en-US" sz="3600" dirty="0"/>
              <a:t>TRADE JUSTICE ALLIANCE FUTURE CALLS</a:t>
            </a:r>
          </a:p>
        </p:txBody>
      </p:sp>
      <p:sp>
        <p:nvSpPr>
          <p:cNvPr id="6" name="TextBox 5"/>
          <p:cNvSpPr txBox="1"/>
          <p:nvPr/>
        </p:nvSpPr>
        <p:spPr>
          <a:xfrm>
            <a:off x="2550017" y="5529085"/>
            <a:ext cx="6606862" cy="592428"/>
          </a:xfrm>
          <a:prstGeom prst="rect">
            <a:avLst/>
          </a:prstGeom>
          <a:noFill/>
        </p:spPr>
        <p:txBody>
          <a:bodyPr wrap="square" rtlCol="0">
            <a:spAutoFit/>
          </a:bodyPr>
          <a:lstStyle/>
          <a:p>
            <a:pPr algn="ctr"/>
            <a:r>
              <a:rPr lang="en-US" sz="3200" dirty="0"/>
              <a:t>JUNE 05</a:t>
            </a:r>
          </a:p>
        </p:txBody>
      </p:sp>
    </p:spTree>
    <p:extLst>
      <p:ext uri="{BB962C8B-B14F-4D97-AF65-F5344CB8AC3E}">
        <p14:creationId xmlns:p14="http://schemas.microsoft.com/office/powerpoint/2010/main" val="135492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2784" y="1517319"/>
            <a:ext cx="8816436" cy="3876540"/>
          </a:xfrm>
          <a:prstGeom prst="rect">
            <a:avLst/>
          </a:prstGeom>
        </p:spPr>
      </p:pic>
      <p:sp>
        <p:nvSpPr>
          <p:cNvPr id="3" name="TextBox 2"/>
          <p:cNvSpPr txBox="1"/>
          <p:nvPr/>
        </p:nvSpPr>
        <p:spPr>
          <a:xfrm>
            <a:off x="1455314" y="721217"/>
            <a:ext cx="7830354" cy="646331"/>
          </a:xfrm>
          <a:prstGeom prst="rect">
            <a:avLst/>
          </a:prstGeom>
          <a:noFill/>
        </p:spPr>
        <p:txBody>
          <a:bodyPr wrap="square" rtlCol="0">
            <a:spAutoFit/>
          </a:bodyPr>
          <a:lstStyle/>
          <a:p>
            <a:r>
              <a:rPr lang="en-US" sz="3600" dirty="0"/>
              <a:t>TRADE JUSTICE ALLIANCE FUTURE CALLS</a:t>
            </a:r>
          </a:p>
        </p:txBody>
      </p:sp>
      <p:sp>
        <p:nvSpPr>
          <p:cNvPr id="4" name="TextBox 3"/>
          <p:cNvSpPr txBox="1"/>
          <p:nvPr/>
        </p:nvSpPr>
        <p:spPr>
          <a:xfrm>
            <a:off x="4848951" y="5393859"/>
            <a:ext cx="1584102" cy="584775"/>
          </a:xfrm>
          <a:prstGeom prst="rect">
            <a:avLst/>
          </a:prstGeom>
          <a:noFill/>
        </p:spPr>
        <p:txBody>
          <a:bodyPr wrap="square" rtlCol="0">
            <a:spAutoFit/>
          </a:bodyPr>
          <a:lstStyle/>
          <a:p>
            <a:r>
              <a:rPr lang="en-US" sz="3200" dirty="0"/>
              <a:t>JUNE 19</a:t>
            </a:r>
          </a:p>
        </p:txBody>
      </p:sp>
    </p:spTree>
    <p:extLst>
      <p:ext uri="{BB962C8B-B14F-4D97-AF65-F5344CB8AC3E}">
        <p14:creationId xmlns:p14="http://schemas.microsoft.com/office/powerpoint/2010/main" val="2408180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565435" y="1887583"/>
            <a:ext cx="8652588" cy="4154984"/>
          </a:xfrm>
          <a:prstGeom prst="rect">
            <a:avLst/>
          </a:prstGeom>
          <a:noFill/>
        </p:spPr>
        <p:txBody>
          <a:bodyPr wrap="square" rtlCol="0">
            <a:spAutoFit/>
          </a:bodyPr>
          <a:lstStyle/>
          <a:p>
            <a:r>
              <a:rPr lang="en-US" sz="2400" b="1" dirty="0">
                <a:solidFill>
                  <a:schemeClr val="accent5">
                    <a:lumMod val="75000"/>
                  </a:schemeClr>
                </a:solidFill>
              </a:rPr>
              <a:t>Audio is available only via phone</a:t>
            </a:r>
          </a:p>
          <a:p>
            <a:r>
              <a:rPr lang="en-US" sz="2400" dirty="0">
                <a:solidFill>
                  <a:schemeClr val="accent5">
                    <a:lumMod val="75000"/>
                  </a:schemeClr>
                </a:solidFill>
              </a:rPr>
              <a:t>DIAL IN: </a:t>
            </a:r>
            <a:r>
              <a:rPr lang="en-US" sz="2400" b="1" dirty="0">
                <a:solidFill>
                  <a:schemeClr val="accent5">
                    <a:lumMod val="75000"/>
                  </a:schemeClr>
                </a:solidFill>
              </a:rPr>
              <a:t>605 562 3140     </a:t>
            </a:r>
            <a:r>
              <a:rPr lang="en-US" sz="2400" dirty="0">
                <a:solidFill>
                  <a:schemeClr val="accent5">
                    <a:lumMod val="75000"/>
                  </a:schemeClr>
                </a:solidFill>
              </a:rPr>
              <a:t>ACCESS CODE: </a:t>
            </a:r>
            <a:r>
              <a:rPr lang="en-US" sz="2400" b="1" dirty="0">
                <a:solidFill>
                  <a:schemeClr val="accent5">
                    <a:lumMod val="75000"/>
                  </a:schemeClr>
                </a:solidFill>
              </a:rPr>
              <a:t>802787#</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 </a:t>
            </a:r>
            <a:r>
              <a:rPr lang="en-US" sz="2400" b="1" dirty="0">
                <a:solidFill>
                  <a:srgbClr val="C00000"/>
                </a:solidFill>
              </a:rPr>
              <a:t>http://www.peopledemandingaction.org/downloads/tpp/trade-justice-call-5-15-2016</a:t>
            </a:r>
            <a:endParaRPr lang="en-US" sz="1500" b="1" dirty="0">
              <a:solidFill>
                <a:srgbClr val="C00000"/>
              </a:solidFill>
            </a:endParaRPr>
          </a:p>
        </p:txBody>
      </p:sp>
      <p:pic>
        <p:nvPicPr>
          <p:cNvPr id="7" name="Picture 6"/>
          <p:cNvPicPr>
            <a:picLocks noChangeAspect="1"/>
          </p:cNvPicPr>
          <p:nvPr/>
        </p:nvPicPr>
        <p:blipFill>
          <a:blip r:embed="rId3"/>
          <a:stretch>
            <a:fillRect/>
          </a:stretch>
        </p:blipFill>
        <p:spPr>
          <a:xfrm>
            <a:off x="2633177" y="3476536"/>
            <a:ext cx="358346" cy="284915"/>
          </a:xfrm>
          <a:prstGeom prst="rect">
            <a:avLst/>
          </a:prstGeom>
        </p:spPr>
      </p:pic>
      <p:sp>
        <p:nvSpPr>
          <p:cNvPr id="3" name="Title 2"/>
          <p:cNvSpPr>
            <a:spLocks noGrp="1"/>
          </p:cNvSpPr>
          <p:nvPr>
            <p:ph type="title"/>
          </p:nvPr>
        </p:nvSpPr>
        <p:spPr>
          <a:xfrm>
            <a:off x="565435" y="228875"/>
            <a:ext cx="10515600" cy="966545"/>
          </a:xfrm>
        </p:spPr>
        <p:txBody>
          <a:bodyPr/>
          <a:lstStyle/>
          <a:p>
            <a:pPr algn="l"/>
            <a:r>
              <a:rPr lang="en-US" sz="4000" b="1" dirty="0">
                <a:solidFill>
                  <a:schemeClr val="accent1">
                    <a:lumMod val="50000"/>
                  </a:schemeClr>
                </a:solidFill>
              </a:rPr>
              <a:t>Technical Information</a:t>
            </a:r>
          </a:p>
        </p:txBody>
      </p:sp>
      <p:grpSp>
        <p:nvGrpSpPr>
          <p:cNvPr id="8" name="Group 55"/>
          <p:cNvGrpSpPr/>
          <p:nvPr/>
        </p:nvGrpSpPr>
        <p:grpSpPr>
          <a:xfrm>
            <a:off x="-3" y="1195420"/>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Tree>
    <p:extLst>
      <p:ext uri="{BB962C8B-B14F-4D97-AF65-F5344CB8AC3E}">
        <p14:creationId xmlns:p14="http://schemas.microsoft.com/office/powerpoint/2010/main" val="2006360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11371" y="2034219"/>
            <a:ext cx="6045974" cy="2262158"/>
          </a:xfrm>
          <a:prstGeom prst="rect">
            <a:avLst/>
          </a:prstGeom>
          <a:noFill/>
        </p:spPr>
        <p:txBody>
          <a:bodyPr wrap="square" rtlCol="0">
            <a:spAutoFit/>
          </a:bodyPr>
          <a:lstStyle/>
          <a:p>
            <a:r>
              <a:rPr lang="en-US" sz="2800" b="1" dirty="0">
                <a:solidFill>
                  <a:srgbClr val="C00000"/>
                </a:solidFill>
              </a:rPr>
              <a:t>Tom Hocking, Technical Advisor</a:t>
            </a:r>
            <a:br>
              <a:rPr lang="en-US" sz="2400" dirty="0">
                <a:solidFill>
                  <a:srgbClr val="C00000"/>
                </a:solidFill>
              </a:rPr>
            </a:br>
            <a:r>
              <a:rPr lang="en-US" sz="2400" dirty="0">
                <a:solidFill>
                  <a:schemeClr val="accent5">
                    <a:lumMod val="75000"/>
                  </a:schemeClr>
                </a:solidFill>
              </a:rPr>
              <a:t>MoveOn, PA</a:t>
            </a:r>
            <a:br>
              <a:rPr lang="en-US" sz="2400" dirty="0">
                <a:solidFill>
                  <a:schemeClr val="accent5">
                    <a:lumMod val="75000"/>
                  </a:schemeClr>
                </a:solidFill>
              </a:rPr>
            </a:br>
            <a:r>
              <a:rPr lang="en-US" sz="2000" dirty="0">
                <a:solidFill>
                  <a:schemeClr val="accent5">
                    <a:lumMod val="75000"/>
                  </a:schemeClr>
                </a:solidFill>
                <a:hlinkClick r:id="rId2"/>
              </a:rPr>
              <a:t>TWHocking@Gmail.com</a:t>
            </a:r>
            <a:br>
              <a:rPr lang="en-US" sz="1050" b="1" dirty="0">
                <a:solidFill>
                  <a:schemeClr val="accent5">
                    <a:lumMod val="75000"/>
                  </a:schemeClr>
                </a:solidFill>
              </a:rPr>
            </a:br>
            <a:br>
              <a:rPr lang="en-US" sz="1050" b="1" dirty="0">
                <a:solidFill>
                  <a:schemeClr val="accent5">
                    <a:lumMod val="75000"/>
                  </a:schemeClr>
                </a:solidFill>
              </a:rPr>
            </a:br>
            <a:br>
              <a:rPr lang="en-US" sz="1050" b="1" dirty="0">
                <a:solidFill>
                  <a:schemeClr val="accent5">
                    <a:lumMod val="75000"/>
                  </a:schemeClr>
                </a:solidFill>
              </a:rPr>
            </a:br>
            <a:r>
              <a:rPr lang="en-US" sz="2400" dirty="0">
                <a:solidFill>
                  <a:schemeClr val="accent5">
                    <a:lumMod val="75000"/>
                  </a:schemeClr>
                </a:solidFill>
              </a:rPr>
              <a:t>*Pre/Post Call Technical Questions</a:t>
            </a:r>
          </a:p>
          <a:p>
            <a:r>
              <a:rPr lang="en-US" sz="2400" dirty="0">
                <a:solidFill>
                  <a:schemeClr val="accent5">
                    <a:lumMod val="75000"/>
                  </a:schemeClr>
                </a:solidFill>
              </a:rPr>
              <a:t>*Global TPP Team Facebook Page Manager</a:t>
            </a:r>
          </a:p>
        </p:txBody>
      </p:sp>
      <p:pic>
        <p:nvPicPr>
          <p:cNvPr id="9" name="Picture 8"/>
          <p:cNvPicPr>
            <a:picLocks noChangeAspect="1"/>
          </p:cNvPicPr>
          <p:nvPr/>
        </p:nvPicPr>
        <p:blipFill>
          <a:blip r:embed="rId3"/>
          <a:stretch>
            <a:fillRect/>
          </a:stretch>
        </p:blipFill>
        <p:spPr>
          <a:xfrm>
            <a:off x="8170951" y="2176868"/>
            <a:ext cx="2947435" cy="2949261"/>
          </a:xfrm>
          <a:prstGeom prst="rect">
            <a:avLst/>
          </a:prstGeom>
        </p:spPr>
      </p:pic>
      <p:sp>
        <p:nvSpPr>
          <p:cNvPr id="5" name="Rectangle 4"/>
          <p:cNvSpPr/>
          <p:nvPr/>
        </p:nvSpPr>
        <p:spPr>
          <a:xfrm>
            <a:off x="711371" y="3279470"/>
            <a:ext cx="7459580" cy="1846659"/>
          </a:xfrm>
          <a:prstGeom prst="rect">
            <a:avLst/>
          </a:prstGeom>
        </p:spPr>
        <p:txBody>
          <a:bodyPr wrap="square">
            <a:spAutoFit/>
          </a:bodyPr>
          <a:lstStyle/>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r>
              <a:rPr lang="en-US" sz="2100" dirty="0">
                <a:solidFill>
                  <a:schemeClr val="accent5">
                    <a:lumMod val="75000"/>
                  </a:schemeClr>
                </a:solidFill>
              </a:rPr>
              <a:t>Facebook: </a:t>
            </a:r>
            <a:endParaRPr lang="en-US" sz="2100" dirty="0">
              <a:solidFill>
                <a:schemeClr val="accent5">
                  <a:lumMod val="75000"/>
                </a:schemeClr>
              </a:solidFill>
              <a:hlinkClick r:id=""/>
            </a:endParaRPr>
          </a:p>
          <a:p>
            <a:r>
              <a:rPr lang="en-US" sz="2100" dirty="0">
                <a:solidFill>
                  <a:srgbClr val="C00000"/>
                </a:solidFill>
                <a:hlinkClick r:id=""/>
              </a:rPr>
              <a:t>https://www.facebook.com/groups/GlobalTPPTeam</a:t>
            </a:r>
            <a:endParaRPr lang="en-US" sz="2100" dirty="0">
              <a:solidFill>
                <a:srgbClr val="C00000"/>
              </a:solidFill>
            </a:endParaRPr>
          </a:p>
        </p:txBody>
      </p:sp>
      <p:sp>
        <p:nvSpPr>
          <p:cNvPr id="3" name="Title 2"/>
          <p:cNvSpPr>
            <a:spLocks noGrp="1"/>
          </p:cNvSpPr>
          <p:nvPr>
            <p:ph type="title"/>
          </p:nvPr>
        </p:nvSpPr>
        <p:spPr>
          <a:xfrm>
            <a:off x="589907" y="1051268"/>
            <a:ext cx="10395772" cy="803289"/>
          </a:xfrm>
        </p:spPr>
        <p:txBody>
          <a:bodyPr>
            <a:normAutofit/>
          </a:bodyPr>
          <a:lstStyle/>
          <a:p>
            <a:pPr algn="l"/>
            <a:r>
              <a:rPr lang="en-US" sz="3600" b="1" dirty="0">
                <a:solidFill>
                  <a:schemeClr val="accent1">
                    <a:lumMod val="50000"/>
                  </a:schemeClr>
                </a:solidFill>
              </a:rPr>
              <a:t>Technical Advisor/Facebook Page Manager</a:t>
            </a:r>
          </a:p>
        </p:txBody>
      </p:sp>
      <p:sp>
        <p:nvSpPr>
          <p:cNvPr id="2" name="TextBox 1"/>
          <p:cNvSpPr txBox="1"/>
          <p:nvPr/>
        </p:nvSpPr>
        <p:spPr>
          <a:xfrm>
            <a:off x="589907" y="440615"/>
            <a:ext cx="8190963" cy="646331"/>
          </a:xfrm>
          <a:prstGeom prst="rect">
            <a:avLst/>
          </a:prstGeom>
          <a:noFill/>
        </p:spPr>
        <p:txBody>
          <a:bodyPr wrap="square" rtlCol="0">
            <a:spAutoFit/>
          </a:bodyPr>
          <a:lstStyle/>
          <a:p>
            <a:r>
              <a:rPr lang="en-US" sz="3600" b="1" dirty="0">
                <a:solidFill>
                  <a:srgbClr val="002060"/>
                </a:solidFill>
              </a:rPr>
              <a:t>Trade Justice Alliance Team</a:t>
            </a:r>
          </a:p>
        </p:txBody>
      </p:sp>
      <p:grpSp>
        <p:nvGrpSpPr>
          <p:cNvPr id="7" name="Group 55"/>
          <p:cNvGrpSpPr/>
          <p:nvPr/>
        </p:nvGrpSpPr>
        <p:grpSpPr>
          <a:xfrm>
            <a:off x="0" y="1107586"/>
            <a:ext cx="12192003" cy="44452"/>
            <a:chOff x="0" y="0"/>
            <a:chExt cx="9144000" cy="44450"/>
          </a:xfrm>
        </p:grpSpPr>
        <p:sp>
          <p:nvSpPr>
            <p:cNvPr id="8"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Tree>
    <p:extLst>
      <p:ext uri="{BB962C8B-B14F-4D97-AF65-F5344CB8AC3E}">
        <p14:creationId xmlns:p14="http://schemas.microsoft.com/office/powerpoint/2010/main" val="1964069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1673" y="1920302"/>
            <a:ext cx="4714897" cy="3416320"/>
          </a:xfrm>
          <a:prstGeom prst="rect">
            <a:avLst/>
          </a:prstGeom>
          <a:noFill/>
        </p:spPr>
        <p:txBody>
          <a:bodyPr wrap="square" rtlCol="0">
            <a:spAutoFit/>
          </a:bodyPr>
          <a:lstStyle/>
          <a:p>
            <a:r>
              <a:rPr lang="en-US" sz="3600" b="1" dirty="0">
                <a:solidFill>
                  <a:schemeClr val="accent1">
                    <a:lumMod val="50000"/>
                  </a:schemeClr>
                </a:solidFill>
              </a:rPr>
              <a:t>Kerri Marks</a:t>
            </a:r>
          </a:p>
          <a:p>
            <a:endParaRPr lang="en-US" sz="2000" dirty="0">
              <a:solidFill>
                <a:schemeClr val="accent1">
                  <a:lumMod val="50000"/>
                </a:schemeClr>
              </a:solidFill>
            </a:endParaRPr>
          </a:p>
          <a:p>
            <a:r>
              <a:rPr lang="en-US" sz="2000" dirty="0">
                <a:solidFill>
                  <a:schemeClr val="accent1">
                    <a:lumMod val="50000"/>
                  </a:schemeClr>
                </a:solidFill>
              </a:rPr>
              <a:t>Trade Justice Alliance Outreach Team </a:t>
            </a:r>
          </a:p>
          <a:p>
            <a:endParaRPr lang="en-US" sz="2000" dirty="0">
              <a:solidFill>
                <a:schemeClr val="accent1">
                  <a:lumMod val="50000"/>
                </a:schemeClr>
              </a:solidFill>
            </a:endParaRPr>
          </a:p>
          <a:p>
            <a:r>
              <a:rPr lang="en-US" sz="2000" dirty="0">
                <a:solidFill>
                  <a:schemeClr val="accent1">
                    <a:lumMod val="50000"/>
                  </a:schemeClr>
                </a:solidFill>
              </a:rPr>
              <a:t>Social Media Development Coordinator</a:t>
            </a:r>
          </a:p>
          <a:p>
            <a:endParaRPr lang="en-US" sz="2000" dirty="0">
              <a:solidFill>
                <a:schemeClr val="accent1">
                  <a:lumMod val="50000"/>
                </a:schemeClr>
              </a:solidFill>
            </a:endParaRPr>
          </a:p>
          <a:p>
            <a:r>
              <a:rPr lang="en-US" sz="2000" dirty="0">
                <a:solidFill>
                  <a:schemeClr val="accent1">
                    <a:lumMod val="50000"/>
                  </a:schemeClr>
                </a:solidFill>
              </a:rPr>
              <a:t>Citizen journalist with Occupy Hawaii and Iowa99Media</a:t>
            </a:r>
          </a:p>
          <a:p>
            <a:endParaRPr lang="en-US" sz="2000" dirty="0">
              <a:solidFill>
                <a:schemeClr val="accent1">
                  <a:lumMod val="50000"/>
                </a:schemeClr>
              </a:solidFill>
            </a:endParaRPr>
          </a:p>
          <a:p>
            <a:r>
              <a:rPr lang="en-US" sz="2000" dirty="0">
                <a:solidFill>
                  <a:schemeClr val="accent1">
                    <a:lumMod val="50000"/>
                  </a:schemeClr>
                </a:solidFill>
              </a:rPr>
              <a:t>YouTube Channel Publicity Tech</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0415" y="1457957"/>
            <a:ext cx="3150408" cy="3569048"/>
          </a:xfrm>
          <a:prstGeom prst="rect">
            <a:avLst/>
          </a:prstGeom>
        </p:spPr>
      </p:pic>
      <p:sp>
        <p:nvSpPr>
          <p:cNvPr id="6" name="TextBox 5"/>
          <p:cNvSpPr txBox="1"/>
          <p:nvPr/>
        </p:nvSpPr>
        <p:spPr>
          <a:xfrm>
            <a:off x="155544" y="419977"/>
            <a:ext cx="8599350" cy="646331"/>
          </a:xfrm>
          <a:prstGeom prst="rect">
            <a:avLst/>
          </a:prstGeom>
          <a:noFill/>
        </p:spPr>
        <p:txBody>
          <a:bodyPr wrap="square" rtlCol="0">
            <a:spAutoFit/>
          </a:bodyPr>
          <a:lstStyle/>
          <a:p>
            <a:r>
              <a:rPr lang="en-US" sz="3600" b="1" dirty="0">
                <a:solidFill>
                  <a:srgbClr val="002060"/>
                </a:solidFill>
              </a:rPr>
              <a:t>Trade Justice Alliance Team</a:t>
            </a:r>
          </a:p>
        </p:txBody>
      </p:sp>
      <p:grpSp>
        <p:nvGrpSpPr>
          <p:cNvPr id="5" name="Group 55"/>
          <p:cNvGrpSpPr/>
          <p:nvPr/>
        </p:nvGrpSpPr>
        <p:grpSpPr>
          <a:xfrm>
            <a:off x="0" y="1107586"/>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Tree>
    <p:extLst>
      <p:ext uri="{BB962C8B-B14F-4D97-AF65-F5344CB8AC3E}">
        <p14:creationId xmlns:p14="http://schemas.microsoft.com/office/powerpoint/2010/main" val="1914767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13108"/>
            <a:ext cx="10515600" cy="871075"/>
          </a:xfrm>
        </p:spPr>
        <p:txBody>
          <a:bodyPr/>
          <a:lstStyle/>
          <a:p>
            <a:r>
              <a:rPr lang="en-US" b="1" dirty="0"/>
              <a:t>Call Planning Team</a:t>
            </a:r>
          </a:p>
        </p:txBody>
      </p:sp>
      <p:sp>
        <p:nvSpPr>
          <p:cNvPr id="3" name="Content Placeholder 2"/>
          <p:cNvSpPr>
            <a:spLocks noGrp="1"/>
          </p:cNvSpPr>
          <p:nvPr>
            <p:ph type="body" idx="1"/>
          </p:nvPr>
        </p:nvSpPr>
        <p:spPr>
          <a:xfrm>
            <a:off x="838200" y="2166434"/>
            <a:ext cx="5626100" cy="3802443"/>
          </a:xfrm>
        </p:spPr>
        <p:txBody>
          <a:bodyPr>
            <a:normAutofit lnSpcReduction="10000"/>
          </a:bodyPr>
          <a:lstStyle/>
          <a:p>
            <a:pPr marL="0" indent="0">
              <a:buNone/>
            </a:pPr>
            <a:endParaRPr lang="en-US" sz="3200" b="1" dirty="0">
              <a:solidFill>
                <a:srgbClr val="C00000"/>
              </a:solidFill>
            </a:endParaRPr>
          </a:p>
          <a:p>
            <a:pPr marL="0" indent="0">
              <a:buNone/>
            </a:pPr>
            <a:r>
              <a:rPr lang="en-US" sz="3200" b="1" dirty="0">
                <a:solidFill>
                  <a:srgbClr val="C00000"/>
                </a:solidFill>
              </a:rPr>
              <a:t>Harriet Heywood</a:t>
            </a:r>
            <a:br>
              <a:rPr lang="en-US" b="1" dirty="0"/>
            </a:br>
            <a:r>
              <a:rPr lang="en-US" sz="2400" b="1" dirty="0">
                <a:solidFill>
                  <a:srgbClr val="C00000"/>
                </a:solidFill>
                <a:latin typeface="Arial Black" panose="020B0A04020102020204" pitchFamily="34" charset="0"/>
                <a:hlinkClick r:id="rId2"/>
              </a:rPr>
              <a:t>harrietheywood@gmail.com</a:t>
            </a:r>
            <a:endParaRPr lang="en-US" b="1" dirty="0">
              <a:solidFill>
                <a:srgbClr val="404040"/>
              </a:solidFill>
              <a:latin typeface="Arial Black" panose="020B0A04020102020204" pitchFamily="34" charset="0"/>
              <a:hlinkClick r:id="rId2"/>
            </a:endParaRPr>
          </a:p>
          <a:p>
            <a:r>
              <a:rPr lang="en-US" dirty="0"/>
              <a:t>Call Co-Organizer</a:t>
            </a:r>
          </a:p>
          <a:p>
            <a:r>
              <a:rPr lang="en-US" dirty="0"/>
              <a:t>Speaker Recruitment</a:t>
            </a:r>
          </a:p>
          <a:p>
            <a:r>
              <a:rPr lang="en-US" dirty="0"/>
              <a:t>Call Planning Team Core Member</a:t>
            </a:r>
          </a:p>
          <a:p>
            <a:r>
              <a:rPr lang="en-US" dirty="0"/>
              <a:t>Florida State Leader – </a:t>
            </a:r>
            <a:br>
              <a:rPr lang="en-US" dirty="0"/>
            </a:br>
            <a:r>
              <a:rPr lang="en-US" dirty="0"/>
              <a:t>People Demanding Action</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5048" y="2753866"/>
            <a:ext cx="2640169" cy="3190833"/>
          </a:xfrm>
          <a:prstGeom prst="rect">
            <a:avLst/>
          </a:prstGeom>
        </p:spPr>
      </p:pic>
    </p:spTree>
    <p:extLst>
      <p:ext uri="{BB962C8B-B14F-4D97-AF65-F5344CB8AC3E}">
        <p14:creationId xmlns:p14="http://schemas.microsoft.com/office/powerpoint/2010/main" val="429324588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a Cohen head shot.jpg"/>
          <p:cNvPicPr>
            <a:picLocks noChangeAspect="1"/>
          </p:cNvPicPr>
          <p:nvPr/>
        </p:nvPicPr>
        <p:blipFill>
          <a:blip r:embed="rId2" cstate="screen">
            <a:extLst>
              <a:ext uri="{28A0092B-C50C-407E-A947-70E740481C1C}">
                <a14:useLocalDpi xmlns:a14="http://schemas.microsoft.com/office/drawing/2010/main"/>
              </a:ext>
            </a:extLst>
          </a:blip>
          <a:srcRect b="-2362"/>
          <a:stretch>
            <a:fillRect/>
          </a:stretch>
        </p:blipFill>
        <p:spPr>
          <a:xfrm>
            <a:off x="7654542" y="1820793"/>
            <a:ext cx="2674076" cy="3310764"/>
          </a:xfrm>
          <a:prstGeom prst="rect">
            <a:avLst/>
          </a:prstGeom>
        </p:spPr>
      </p:pic>
      <p:sp>
        <p:nvSpPr>
          <p:cNvPr id="3" name="Rectangle 2"/>
          <p:cNvSpPr/>
          <p:nvPr/>
        </p:nvSpPr>
        <p:spPr>
          <a:xfrm>
            <a:off x="1645177" y="1820793"/>
            <a:ext cx="5028578" cy="3539430"/>
          </a:xfrm>
          <a:prstGeom prst="rect">
            <a:avLst/>
          </a:prstGeom>
        </p:spPr>
        <p:txBody>
          <a:bodyPr wrap="square">
            <a:spAutoFit/>
          </a:bodyPr>
          <a:lstStyle/>
          <a:p>
            <a:r>
              <a:rPr lang="en-US" sz="3200" b="1" dirty="0">
                <a:solidFill>
                  <a:srgbClr val="C00000"/>
                </a:solidFill>
              </a:rPr>
              <a:t>Lisa Oldendorp</a:t>
            </a:r>
            <a:br>
              <a:rPr lang="en-US" sz="2400" dirty="0">
                <a:solidFill>
                  <a:srgbClr val="C00000"/>
                </a:solidFill>
              </a:rPr>
            </a:br>
            <a:r>
              <a:rPr lang="en-US" sz="2400" dirty="0">
                <a:solidFill>
                  <a:schemeClr val="accent5">
                    <a:lumMod val="75000"/>
                  </a:schemeClr>
                </a:solidFill>
              </a:rPr>
              <a:t>MoveOn, New York</a:t>
            </a:r>
            <a:br>
              <a:rPr lang="en-US" sz="2400" b="1" dirty="0">
                <a:solidFill>
                  <a:schemeClr val="accent5">
                    <a:lumMod val="75000"/>
                  </a:schemeClr>
                </a:solidFill>
              </a:rPr>
            </a:br>
            <a:r>
              <a:rPr lang="en-US" sz="2400" dirty="0">
                <a:hlinkClick r:id="rId3"/>
              </a:rPr>
              <a:t>oldendorpl@gmail.com</a:t>
            </a:r>
            <a:br>
              <a:rPr lang="en-US" sz="2400" b="1" dirty="0">
                <a:solidFill>
                  <a:schemeClr val="accent5">
                    <a:lumMod val="75000"/>
                  </a:schemeClr>
                </a:solidFill>
                <a:hlinkClick r:id="rId4"/>
              </a:rPr>
            </a:br>
            <a:br>
              <a:rPr lang="en-US" sz="2400" b="1" dirty="0">
                <a:solidFill>
                  <a:schemeClr val="accent5">
                    <a:lumMod val="75000"/>
                  </a:schemeClr>
                </a:solidFill>
                <a:latin typeface="Arial Black" panose="020B0A04020102020204" pitchFamily="34" charset="0"/>
              </a:rPr>
            </a:br>
            <a:br>
              <a:rPr lang="en-US" sz="2400" b="1" dirty="0">
                <a:solidFill>
                  <a:schemeClr val="accent5">
                    <a:lumMod val="75000"/>
                  </a:schemeClr>
                </a:solidFill>
              </a:rPr>
            </a:br>
            <a:r>
              <a:rPr lang="en-US" sz="2400" dirty="0">
                <a:solidFill>
                  <a:schemeClr val="accent5">
                    <a:lumMod val="75000"/>
                  </a:schemeClr>
                </a:solidFill>
              </a:rPr>
              <a:t>*Chat Host</a:t>
            </a:r>
          </a:p>
          <a:p>
            <a:r>
              <a:rPr lang="en-US" sz="2400" dirty="0">
                <a:solidFill>
                  <a:schemeClr val="accent5">
                    <a:lumMod val="75000"/>
                  </a:schemeClr>
                </a:solidFill>
              </a:rPr>
              <a:t>*New York TPP Activist</a:t>
            </a:r>
            <a:br>
              <a:rPr lang="en-US" sz="2400" dirty="0">
                <a:solidFill>
                  <a:schemeClr val="accent5">
                    <a:lumMod val="75000"/>
                  </a:schemeClr>
                </a:solidFill>
              </a:rPr>
            </a:b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a:xfrm>
            <a:off x="603006" y="345343"/>
            <a:ext cx="10515600" cy="990658"/>
          </a:xfrm>
        </p:spPr>
        <p:txBody>
          <a:bodyPr/>
          <a:lstStyle/>
          <a:p>
            <a:r>
              <a:rPr lang="en-US" b="1" dirty="0">
                <a:solidFill>
                  <a:schemeClr val="accent1">
                    <a:lumMod val="50000"/>
                  </a:schemeClr>
                </a:solidFill>
              </a:rPr>
              <a:t>Trade Justice Alliance Team</a:t>
            </a:r>
          </a:p>
        </p:txBody>
      </p:sp>
      <p:grpSp>
        <p:nvGrpSpPr>
          <p:cNvPr id="6" name="Group 55"/>
          <p:cNvGrpSpPr/>
          <p:nvPr/>
        </p:nvGrpSpPr>
        <p:grpSpPr>
          <a:xfrm>
            <a:off x="0" y="1107586"/>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Tree>
    <p:extLst>
      <p:ext uri="{BB962C8B-B14F-4D97-AF65-F5344CB8AC3E}">
        <p14:creationId xmlns:p14="http://schemas.microsoft.com/office/powerpoint/2010/main" val="3626212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8744" y="1938338"/>
            <a:ext cx="3305491" cy="3305491"/>
          </a:xfrm>
          <a:prstGeom prst="rect">
            <a:avLst/>
          </a:prstGeom>
        </p:spPr>
      </p:pic>
      <p:sp>
        <p:nvSpPr>
          <p:cNvPr id="4" name="Rectangle 3"/>
          <p:cNvSpPr/>
          <p:nvPr/>
        </p:nvSpPr>
        <p:spPr>
          <a:xfrm>
            <a:off x="985474" y="1847534"/>
            <a:ext cx="5486400" cy="3170099"/>
          </a:xfrm>
          <a:prstGeom prst="rect">
            <a:avLst/>
          </a:prstGeom>
        </p:spPr>
        <p:txBody>
          <a:bodyPr wrap="square">
            <a:spAutoFit/>
          </a:bodyPr>
          <a:lstStyle/>
          <a:p>
            <a:r>
              <a:rPr lang="en-US" sz="3200" b="1" dirty="0">
                <a:solidFill>
                  <a:srgbClr val="C00000"/>
                </a:solidFill>
              </a:rPr>
              <a:t>Linda Brewster</a:t>
            </a:r>
            <a:br>
              <a:rPr lang="en-US" sz="2400" dirty="0">
                <a:solidFill>
                  <a:srgbClr val="C00000"/>
                </a:solidFill>
              </a:rPr>
            </a:br>
            <a:r>
              <a:rPr lang="en-US" sz="2400" dirty="0">
                <a:solidFill>
                  <a:schemeClr val="accent5">
                    <a:lumMod val="75000"/>
                  </a:schemeClr>
                </a:solidFill>
                <a:hlinkClick r:id="rId3"/>
              </a:rPr>
              <a:t>LindaJBrewster@msn.com</a:t>
            </a:r>
            <a:br>
              <a:rPr lang="en-US" sz="2400" dirty="0">
                <a:solidFill>
                  <a:schemeClr val="accent5">
                    <a:lumMod val="75000"/>
                  </a:schemeClr>
                </a:solidFill>
                <a:hlinkClick r:id="rId3"/>
              </a:rPr>
            </a:br>
            <a:br>
              <a:rPr lang="en-US" sz="2400" dirty="0">
                <a:solidFill>
                  <a:schemeClr val="accent5">
                    <a:lumMod val="75000"/>
                  </a:schemeClr>
                </a:solidFill>
                <a:hlinkClick r:id="rId3"/>
              </a:rPr>
            </a:b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latin typeface="Arial Black" panose="020B0A04020102020204" pitchFamily="34" charset="0"/>
              </a:rPr>
              <a:t>*</a:t>
            </a:r>
            <a:r>
              <a:rPr lang="en-US" sz="2400" dirty="0">
                <a:solidFill>
                  <a:schemeClr val="accent5">
                    <a:lumMod val="75000"/>
                  </a:schemeClr>
                </a:solidFill>
              </a:rPr>
              <a:t>Call Planning Team Core Member</a:t>
            </a:r>
            <a:br>
              <a:rPr lang="en-US" sz="2400" dirty="0">
                <a:solidFill>
                  <a:schemeClr val="accent5">
                    <a:lumMod val="75000"/>
                  </a:schemeClr>
                </a:solidFill>
              </a:rPr>
            </a:br>
            <a:r>
              <a:rPr lang="en-US" sz="2400" dirty="0">
                <a:solidFill>
                  <a:schemeClr val="accent5">
                    <a:lumMod val="75000"/>
                  </a:schemeClr>
                </a:solidFill>
              </a:rPr>
              <a:t>*Information and event sharing</a:t>
            </a:r>
            <a:br>
              <a:rPr lang="en-US" sz="2400" dirty="0">
                <a:solidFill>
                  <a:schemeClr val="accent5">
                    <a:lumMod val="75000"/>
                  </a:schemeClr>
                </a:solidFill>
              </a:rPr>
            </a:br>
            <a:r>
              <a:rPr lang="en-US" sz="2400" dirty="0">
                <a:solidFill>
                  <a:schemeClr val="accent5">
                    <a:lumMod val="75000"/>
                  </a:schemeClr>
                </a:solidFill>
              </a:rPr>
              <a:t>*MoveOn Organizer (WA)</a:t>
            </a:r>
            <a:br>
              <a:rPr lang="en-US" sz="2400" dirty="0">
                <a:solidFill>
                  <a:schemeClr val="accent5">
                    <a:lumMod val="75000"/>
                  </a:schemeClr>
                </a:solidFill>
              </a:rPr>
            </a:br>
            <a:endParaRPr lang="en-US" sz="2400" dirty="0">
              <a:solidFill>
                <a:schemeClr val="accent5">
                  <a:lumMod val="75000"/>
                </a:schemeClr>
              </a:solidFill>
            </a:endParaRPr>
          </a:p>
        </p:txBody>
      </p:sp>
      <p:sp>
        <p:nvSpPr>
          <p:cNvPr id="5" name="Title 4"/>
          <p:cNvSpPr>
            <a:spLocks noGrp="1"/>
          </p:cNvSpPr>
          <p:nvPr>
            <p:ph type="title"/>
          </p:nvPr>
        </p:nvSpPr>
        <p:spPr>
          <a:xfrm>
            <a:off x="528635" y="292344"/>
            <a:ext cx="10515600" cy="964355"/>
          </a:xfrm>
        </p:spPr>
        <p:txBody>
          <a:bodyPr/>
          <a:lstStyle/>
          <a:p>
            <a:r>
              <a:rPr lang="en-US" b="1" dirty="0">
                <a:solidFill>
                  <a:schemeClr val="accent1">
                    <a:lumMod val="50000"/>
                  </a:schemeClr>
                </a:solidFill>
              </a:rPr>
              <a:t>Call Planning Team</a:t>
            </a:r>
          </a:p>
        </p:txBody>
      </p:sp>
      <p:grpSp>
        <p:nvGrpSpPr>
          <p:cNvPr id="6" name="Group 55"/>
          <p:cNvGrpSpPr/>
          <p:nvPr/>
        </p:nvGrpSpPr>
        <p:grpSpPr>
          <a:xfrm>
            <a:off x="0" y="1107586"/>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dirty="0"/>
            </a:p>
          </p:txBody>
        </p:sp>
      </p:grpSp>
    </p:spTree>
    <p:extLst>
      <p:ext uri="{BB962C8B-B14F-4D97-AF65-F5344CB8AC3E}">
        <p14:creationId xmlns:p14="http://schemas.microsoft.com/office/powerpoint/2010/main" val="509631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826" y="560332"/>
            <a:ext cx="9334174" cy="4093428"/>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John Perkins was an Economist at a major international consulting firm, where he advised the World Bank, IMF, United Nations, U.S. Treasury Department, Fortune 500 corporations, and leaders of countries in Africa, Asia, Latin America, and the Middle East in the “art of what he calls the global death economy.    His former career positioned him well in his future life as a beacon of truth, exposing the corporate purpose behind the World Bank, the IMF, and “free trade.”  </a:t>
            </a:r>
          </a:p>
          <a:p>
            <a:r>
              <a:rPr lang="en-US" sz="2000" dirty="0"/>
              <a:t>A prolific author, John Perkins’ well known book, </a:t>
            </a:r>
            <a:r>
              <a:rPr lang="en-US" sz="2000" i="1" dirty="0"/>
              <a:t>Confessions of an Economic Hit Man, </a:t>
            </a:r>
            <a:r>
              <a:rPr lang="en-US" sz="2000" dirty="0"/>
              <a:t>was on the New York Times bestselling list for 73 weeks, His most recent, </a:t>
            </a:r>
            <a:r>
              <a:rPr lang="en-US" sz="2000" i="1" dirty="0"/>
              <a:t>New Confessions of an Economic Hit Man, </a:t>
            </a:r>
            <a:r>
              <a:rPr lang="en-US" sz="2000" dirty="0"/>
              <a:t>is “</a:t>
            </a:r>
            <a:r>
              <a:rPr lang="en-US" sz="2000" i="1" dirty="0"/>
              <a:t>an updated version of his original work with added strategies to transform the global death economy into a regenerative model.” </a:t>
            </a:r>
            <a:r>
              <a:rPr lang="en-US" sz="2000" b="1" i="1" dirty="0"/>
              <a:t>  </a:t>
            </a:r>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Mr. Perkins is a founder and board member of Dream Change and the Pachmama Alliance, non-profits devoted to establishing a sustainable world model. </a:t>
            </a:r>
          </a:p>
          <a:p>
            <a:r>
              <a:rPr lang="en-US" sz="2000" dirty="0">
                <a:latin typeface="Times New Roman" panose="02020603050405020304" pitchFamily="18" charset="0"/>
                <a:cs typeface="Times New Roman" panose="02020603050405020304" pitchFamily="18" charset="0"/>
              </a:rPr>
              <a:t>He has lectured extensively at Harvard, Oxford, and countless international universities, </a:t>
            </a:r>
          </a:p>
        </p:txBody>
      </p:sp>
      <p:pic>
        <p:nvPicPr>
          <p:cNvPr id="1026" name="Picture 2" descr="http://johnperkins.org/wp-content/uploads/2009/08/D30_582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9172" y="794793"/>
            <a:ext cx="2172392" cy="289406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3826" y="4653760"/>
            <a:ext cx="11888910" cy="1938992"/>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and in addition to his best-known works of non-fiction, has authored books on indigenous cultures and personal transformation.  He has been featured on all major networks, and print media, including the New York Times and Washington Post.  </a:t>
            </a:r>
            <a:endParaRPr lang="en-US" sz="2000" dirty="0"/>
          </a:p>
          <a:p>
            <a:r>
              <a:rPr lang="en-US" sz="2000" dirty="0"/>
              <a:t>Some of John’s classics include: Confessions of an Economic Hit Man, The Secret History of the American Empire, Hoodwinked, and his most recent, New Confessions of an Economic Hit Man, an updated, modernized version and follow-up to his international bestseller.</a:t>
            </a:r>
          </a:p>
        </p:txBody>
      </p:sp>
      <p:sp>
        <p:nvSpPr>
          <p:cNvPr id="4" name="TextBox 3"/>
          <p:cNvSpPr txBox="1"/>
          <p:nvPr/>
        </p:nvSpPr>
        <p:spPr>
          <a:xfrm>
            <a:off x="63826" y="23862"/>
            <a:ext cx="7598535" cy="584775"/>
          </a:xfrm>
          <a:prstGeom prst="rect">
            <a:avLst/>
          </a:prstGeom>
          <a:noFill/>
        </p:spPr>
        <p:txBody>
          <a:bodyPr wrap="square" rtlCol="0">
            <a:spAutoFit/>
          </a:bodyPr>
          <a:lstStyle/>
          <a:p>
            <a:r>
              <a:rPr lang="en-US" sz="3200" b="1" dirty="0"/>
              <a:t>JOHN PERKINS</a:t>
            </a:r>
          </a:p>
        </p:txBody>
      </p:sp>
    </p:spTree>
    <p:extLst>
      <p:ext uri="{BB962C8B-B14F-4D97-AF65-F5344CB8AC3E}">
        <p14:creationId xmlns:p14="http://schemas.microsoft.com/office/powerpoint/2010/main" val="4095364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6943</TotalTime>
  <Words>815</Words>
  <Application>Microsoft Office PowerPoint</Application>
  <PresentationFormat>Widescreen</PresentationFormat>
  <Paragraphs>131</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Arial Black</vt:lpstr>
      <vt:lpstr>Calibri</vt:lpstr>
      <vt:lpstr>Calibri Light</vt:lpstr>
      <vt:lpstr>Helvetica</vt:lpstr>
      <vt:lpstr>Times New Roman</vt:lpstr>
      <vt:lpstr>Office Theme</vt:lpstr>
      <vt:lpstr>PowerPoint Presentation</vt:lpstr>
      <vt:lpstr>Introduction and Welcome</vt:lpstr>
      <vt:lpstr>Technical Information</vt:lpstr>
      <vt:lpstr>Technical Advisor/Facebook Page Manager</vt:lpstr>
      <vt:lpstr>PowerPoint Presentation</vt:lpstr>
      <vt:lpstr>Call Planning Team</vt:lpstr>
      <vt:lpstr>Trade Justice Alliance Team</vt:lpstr>
      <vt:lpstr>Call Planning Team</vt:lpstr>
      <vt:lpstr>PowerPoint Presentation</vt:lpstr>
      <vt:lpstr>PowerPoint Presentation</vt:lpstr>
      <vt:lpstr>Call Planning Team</vt:lpstr>
      <vt:lpstr>Call Planning Team</vt:lpstr>
      <vt:lpstr>Trade Agreements News - Excerpts</vt:lpstr>
      <vt:lpstr>PowerPoint Presentation</vt:lpstr>
      <vt:lpstr>PowerPoint Presentation</vt:lpstr>
      <vt:lpstr>Left Forum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Harriet Heywood</dc:creator>
  <cp:lastModifiedBy>Andrea Miller</cp:lastModifiedBy>
  <cp:revision>65</cp:revision>
  <dcterms:created xsi:type="dcterms:W3CDTF">2016-05-06T21:38:06Z</dcterms:created>
  <dcterms:modified xsi:type="dcterms:W3CDTF">2016-05-15T21:18:00Z</dcterms:modified>
</cp:coreProperties>
</file>