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58" r:id="rId1"/>
  </p:sldMasterIdLst>
  <p:sldIdLst>
    <p:sldId id="283" r:id="rId2"/>
    <p:sldId id="257" r:id="rId3"/>
    <p:sldId id="258" r:id="rId4"/>
    <p:sldId id="259" r:id="rId5"/>
    <p:sldId id="267" r:id="rId6"/>
    <p:sldId id="262" r:id="rId7"/>
    <p:sldId id="263" r:id="rId8"/>
    <p:sldId id="264" r:id="rId9"/>
    <p:sldId id="261" r:id="rId10"/>
    <p:sldId id="280" r:id="rId11"/>
    <p:sldId id="281" r:id="rId12"/>
    <p:sldId id="282" r:id="rId13"/>
    <p:sldId id="279" r:id="rId14"/>
    <p:sldId id="256" r:id="rId15"/>
    <p:sldId id="268" r:id="rId16"/>
    <p:sldId id="269" r:id="rId17"/>
    <p:sldId id="270" r:id="rId18"/>
    <p:sldId id="271" r:id="rId19"/>
    <p:sldId id="272" r:id="rId20"/>
    <p:sldId id="274" r:id="rId21"/>
    <p:sldId id="275" r:id="rId22"/>
    <p:sldId id="276" r:id="rId23"/>
    <p:sldId id="277" r:id="rId24"/>
    <p:sldId id="284" r:id="rId25"/>
    <p:sldId id="265" r:id="rId26"/>
    <p:sldId id="260" r:id="rId27"/>
    <p:sldId id="273" r:id="rId28"/>
    <p:sldId id="266" r:id="rId29"/>
    <p:sldId id="285" r:id="rId30"/>
    <p:sldId id="286"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E69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442" autoAdjust="0"/>
    <p:restoredTop sz="94660"/>
  </p:normalViewPr>
  <p:slideViewPr>
    <p:cSldViewPr snapToGrid="0">
      <p:cViewPr varScale="1">
        <p:scale>
          <a:sx n="98" d="100"/>
          <a:sy n="98" d="100"/>
        </p:scale>
        <p:origin x="139" y="77"/>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29CA2691-E861-4A73-9AB6-609C4BC4800A}" type="datetimeFigureOut">
              <a:rPr lang="en-US" smtClean="0"/>
              <a:t>5/1/2016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7A14DA1-E49A-400B-8BCA-E76D05E0E345}" type="slidenum">
              <a:rPr lang="en-US" smtClean="0"/>
              <a:t>‹#›</a:t>
            </a:fld>
            <a:endParaRPr lang="en-US" dirty="0"/>
          </a:p>
        </p:txBody>
      </p:sp>
    </p:spTree>
    <p:extLst>
      <p:ext uri="{BB962C8B-B14F-4D97-AF65-F5344CB8AC3E}">
        <p14:creationId xmlns:p14="http://schemas.microsoft.com/office/powerpoint/2010/main" val="16330354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9CA2691-E861-4A73-9AB6-609C4BC4800A}" type="datetimeFigureOut">
              <a:rPr lang="en-US" smtClean="0"/>
              <a:t>5/1/2016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7A14DA1-E49A-400B-8BCA-E76D05E0E345}" type="slidenum">
              <a:rPr lang="en-US" smtClean="0"/>
              <a:t>‹#›</a:t>
            </a:fld>
            <a:endParaRPr lang="en-US" dirty="0"/>
          </a:p>
        </p:txBody>
      </p:sp>
    </p:spTree>
    <p:extLst>
      <p:ext uri="{BB962C8B-B14F-4D97-AF65-F5344CB8AC3E}">
        <p14:creationId xmlns:p14="http://schemas.microsoft.com/office/powerpoint/2010/main" val="31597280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9CA2691-E861-4A73-9AB6-609C4BC4800A}" type="datetimeFigureOut">
              <a:rPr lang="en-US" smtClean="0"/>
              <a:t>5/1/2016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7A14DA1-E49A-400B-8BCA-E76D05E0E345}" type="slidenum">
              <a:rPr lang="en-US" smtClean="0"/>
              <a:t>‹#›</a:t>
            </a:fld>
            <a:endParaRPr lang="en-US" dirty="0"/>
          </a:p>
        </p:txBody>
      </p:sp>
    </p:spTree>
    <p:extLst>
      <p:ext uri="{BB962C8B-B14F-4D97-AF65-F5344CB8AC3E}">
        <p14:creationId xmlns:p14="http://schemas.microsoft.com/office/powerpoint/2010/main" val="65350257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56" name="Shape 56"/>
          <p:cNvSpPr>
            <a:spLocks noGrp="1"/>
          </p:cNvSpPr>
          <p:nvPr>
            <p:ph type="title"/>
          </p:nvPr>
        </p:nvSpPr>
        <p:spPr>
          <a:prstGeom prst="rect">
            <a:avLst/>
          </a:prstGeom>
        </p:spPr>
        <p:txBody>
          <a:bodyPr/>
          <a:lstStyle>
            <a:lvl1pPr>
              <a:defRPr b="1">
                <a:solidFill>
                  <a:schemeClr val="accent1">
                    <a:lumMod val="50000"/>
                  </a:schemeClr>
                </a:solidFill>
              </a:defRPr>
            </a:lvl1pPr>
          </a:lstStyle>
          <a:p>
            <a:pPr lvl="0">
              <a:defRPr sz="1800"/>
            </a:pPr>
            <a:r>
              <a:rPr sz="4800" dirty="0"/>
              <a:t>Click to edit Master title style</a:t>
            </a:r>
          </a:p>
        </p:txBody>
      </p:sp>
      <p:sp>
        <p:nvSpPr>
          <p:cNvPr id="57" name="Shape 57"/>
          <p:cNvSpPr>
            <a:spLocks noGrp="1"/>
          </p:cNvSpPr>
          <p:nvPr>
            <p:ph type="body" idx="1"/>
          </p:nvPr>
        </p:nvSpPr>
        <p:spPr>
          <a:prstGeom prst="rect">
            <a:avLst/>
          </a:prstGeom>
        </p:spPr>
        <p:txBody>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defRPr sz="1800"/>
            </a:pPr>
            <a:r>
              <a:rPr sz="2400" dirty="0"/>
              <a:t>Click to edit Master text styles</a:t>
            </a:r>
          </a:p>
          <a:p>
            <a:pPr lvl="1">
              <a:defRPr sz="1800"/>
            </a:pPr>
            <a:r>
              <a:rPr sz="2400" dirty="0"/>
              <a:t>Second level</a:t>
            </a:r>
          </a:p>
          <a:p>
            <a:pPr lvl="2">
              <a:defRPr sz="1800"/>
            </a:pPr>
            <a:r>
              <a:rPr sz="2400" dirty="0"/>
              <a:t>Third level</a:t>
            </a:r>
          </a:p>
          <a:p>
            <a:pPr lvl="3">
              <a:defRPr sz="1800"/>
            </a:pPr>
            <a:r>
              <a:rPr sz="2400" dirty="0"/>
              <a:t>Fourth level</a:t>
            </a:r>
          </a:p>
          <a:p>
            <a:pPr lvl="4">
              <a:defRPr sz="1800"/>
            </a:pPr>
            <a:r>
              <a:rPr sz="2400" dirty="0"/>
              <a:t>Fifth level</a:t>
            </a:r>
          </a:p>
        </p:txBody>
      </p:sp>
      <p:sp>
        <p:nvSpPr>
          <p:cNvPr id="58" name="Shape 58"/>
          <p:cNvSpPr>
            <a:spLocks noGrp="1"/>
          </p:cNvSpPr>
          <p:nvPr>
            <p:ph type="sldNum" sz="quarter" idx="2"/>
          </p:nvPr>
        </p:nvSpPr>
        <p:spPr>
          <a:prstGeom prst="rect">
            <a:avLst/>
          </a:prstGeom>
        </p:spPr>
        <p:txBody>
          <a:bodyPr/>
          <a:lstStyle/>
          <a:p>
            <a:pPr lvl="0"/>
            <a:fld id="{86CB4B4D-7CA3-9044-876B-883B54F8677D}" type="slidenum">
              <a:t>‹#›</a:t>
            </a:fld>
            <a:endParaRPr dirty="0"/>
          </a:p>
        </p:txBody>
      </p:sp>
    </p:spTree>
    <p:extLst>
      <p:ext uri="{BB962C8B-B14F-4D97-AF65-F5344CB8AC3E}">
        <p14:creationId xmlns:p14="http://schemas.microsoft.com/office/powerpoint/2010/main" val="2547662432"/>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9CA2691-E861-4A73-9AB6-609C4BC4800A}" type="datetimeFigureOut">
              <a:rPr lang="en-US" smtClean="0"/>
              <a:t>5/1/2016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7A14DA1-E49A-400B-8BCA-E76D05E0E345}" type="slidenum">
              <a:rPr lang="en-US" smtClean="0"/>
              <a:t>‹#›</a:t>
            </a:fld>
            <a:endParaRPr lang="en-US" dirty="0"/>
          </a:p>
        </p:txBody>
      </p:sp>
    </p:spTree>
    <p:extLst>
      <p:ext uri="{BB962C8B-B14F-4D97-AF65-F5344CB8AC3E}">
        <p14:creationId xmlns:p14="http://schemas.microsoft.com/office/powerpoint/2010/main" val="10387517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9CA2691-E861-4A73-9AB6-609C4BC4800A}" type="datetimeFigureOut">
              <a:rPr lang="en-US" smtClean="0"/>
              <a:t>5/1/2016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7A14DA1-E49A-400B-8BCA-E76D05E0E345}" type="slidenum">
              <a:rPr lang="en-US" smtClean="0"/>
              <a:t>‹#›</a:t>
            </a:fld>
            <a:endParaRPr lang="en-US" dirty="0"/>
          </a:p>
        </p:txBody>
      </p:sp>
    </p:spTree>
    <p:extLst>
      <p:ext uri="{BB962C8B-B14F-4D97-AF65-F5344CB8AC3E}">
        <p14:creationId xmlns:p14="http://schemas.microsoft.com/office/powerpoint/2010/main" val="12137878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9CA2691-E861-4A73-9AB6-609C4BC4800A}" type="datetimeFigureOut">
              <a:rPr lang="en-US" smtClean="0"/>
              <a:t>5/1/2016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7A14DA1-E49A-400B-8BCA-E76D05E0E345}" type="slidenum">
              <a:rPr lang="en-US" smtClean="0"/>
              <a:t>‹#›</a:t>
            </a:fld>
            <a:endParaRPr lang="en-US" dirty="0"/>
          </a:p>
        </p:txBody>
      </p:sp>
    </p:spTree>
    <p:extLst>
      <p:ext uri="{BB962C8B-B14F-4D97-AF65-F5344CB8AC3E}">
        <p14:creationId xmlns:p14="http://schemas.microsoft.com/office/powerpoint/2010/main" val="39150228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9CA2691-E861-4A73-9AB6-609C4BC4800A}" type="datetimeFigureOut">
              <a:rPr lang="en-US" smtClean="0"/>
              <a:t>5/1/2016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97A14DA1-E49A-400B-8BCA-E76D05E0E345}" type="slidenum">
              <a:rPr lang="en-US" smtClean="0"/>
              <a:t>‹#›</a:t>
            </a:fld>
            <a:endParaRPr lang="en-US" dirty="0"/>
          </a:p>
        </p:txBody>
      </p:sp>
    </p:spTree>
    <p:extLst>
      <p:ext uri="{BB962C8B-B14F-4D97-AF65-F5344CB8AC3E}">
        <p14:creationId xmlns:p14="http://schemas.microsoft.com/office/powerpoint/2010/main" val="21069874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9CA2691-E861-4A73-9AB6-609C4BC4800A}" type="datetimeFigureOut">
              <a:rPr lang="en-US" smtClean="0"/>
              <a:t>5/1/2016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97A14DA1-E49A-400B-8BCA-E76D05E0E345}" type="slidenum">
              <a:rPr lang="en-US" smtClean="0"/>
              <a:t>‹#›</a:t>
            </a:fld>
            <a:endParaRPr lang="en-US" dirty="0"/>
          </a:p>
        </p:txBody>
      </p:sp>
    </p:spTree>
    <p:extLst>
      <p:ext uri="{BB962C8B-B14F-4D97-AF65-F5344CB8AC3E}">
        <p14:creationId xmlns:p14="http://schemas.microsoft.com/office/powerpoint/2010/main" val="15237702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9CA2691-E861-4A73-9AB6-609C4BC4800A}" type="datetimeFigureOut">
              <a:rPr lang="en-US" smtClean="0"/>
              <a:t>5/1/2016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97A14DA1-E49A-400B-8BCA-E76D05E0E345}" type="slidenum">
              <a:rPr lang="en-US" smtClean="0"/>
              <a:t>‹#›</a:t>
            </a:fld>
            <a:endParaRPr lang="en-US" dirty="0"/>
          </a:p>
        </p:txBody>
      </p:sp>
    </p:spTree>
    <p:extLst>
      <p:ext uri="{BB962C8B-B14F-4D97-AF65-F5344CB8AC3E}">
        <p14:creationId xmlns:p14="http://schemas.microsoft.com/office/powerpoint/2010/main" val="24470689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9CA2691-E861-4A73-9AB6-609C4BC4800A}" type="datetimeFigureOut">
              <a:rPr lang="en-US" smtClean="0"/>
              <a:t>5/1/2016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7A14DA1-E49A-400B-8BCA-E76D05E0E345}" type="slidenum">
              <a:rPr lang="en-US" smtClean="0"/>
              <a:t>‹#›</a:t>
            </a:fld>
            <a:endParaRPr lang="en-US" dirty="0"/>
          </a:p>
        </p:txBody>
      </p:sp>
    </p:spTree>
    <p:extLst>
      <p:ext uri="{BB962C8B-B14F-4D97-AF65-F5344CB8AC3E}">
        <p14:creationId xmlns:p14="http://schemas.microsoft.com/office/powerpoint/2010/main" val="27103216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9CA2691-E861-4A73-9AB6-609C4BC4800A}" type="datetimeFigureOut">
              <a:rPr lang="en-US" smtClean="0"/>
              <a:t>5/1/2016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7A14DA1-E49A-400B-8BCA-E76D05E0E345}" type="slidenum">
              <a:rPr lang="en-US" smtClean="0"/>
              <a:t>‹#›</a:t>
            </a:fld>
            <a:endParaRPr lang="en-US" dirty="0"/>
          </a:p>
        </p:txBody>
      </p:sp>
    </p:spTree>
    <p:extLst>
      <p:ext uri="{BB962C8B-B14F-4D97-AF65-F5344CB8AC3E}">
        <p14:creationId xmlns:p14="http://schemas.microsoft.com/office/powerpoint/2010/main" val="39118034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E697">
            <a:alpha val="54000"/>
          </a:srgb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9CA2691-E861-4A73-9AB6-609C4BC4800A}" type="datetimeFigureOut">
              <a:rPr lang="en-US" smtClean="0"/>
              <a:t>5/1/2016</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A14DA1-E49A-400B-8BCA-E76D05E0E345}" type="slidenum">
              <a:rPr lang="en-US" smtClean="0"/>
              <a:t>‹#›</a:t>
            </a:fld>
            <a:endParaRPr lang="en-US" dirty="0"/>
          </a:p>
        </p:txBody>
      </p:sp>
    </p:spTree>
    <p:extLst>
      <p:ext uri="{BB962C8B-B14F-4D97-AF65-F5344CB8AC3E}">
        <p14:creationId xmlns:p14="http://schemas.microsoft.com/office/powerpoint/2010/main" val="941009044"/>
      </p:ext>
    </p:extLst>
  </p:cSld>
  <p:clrMap bg1="lt1" tx1="dk1" bg2="lt2" tx2="dk2" accent1="accent1" accent2="accent2" accent3="accent3" accent4="accent4" accent5="accent5" accent6="accent6" hlink="hlink" folHlink="folHlink"/>
  <p:sldLayoutIdLst>
    <p:sldLayoutId id="2147483859" r:id="rId1"/>
    <p:sldLayoutId id="2147483860" r:id="rId2"/>
    <p:sldLayoutId id="2147483861" r:id="rId3"/>
    <p:sldLayoutId id="2147483862" r:id="rId4"/>
    <p:sldLayoutId id="2147483863" r:id="rId5"/>
    <p:sldLayoutId id="2147483864" r:id="rId6"/>
    <p:sldLayoutId id="2147483865" r:id="rId7"/>
    <p:sldLayoutId id="2147483866" r:id="rId8"/>
    <p:sldLayoutId id="2147483867" r:id="rId9"/>
    <p:sldLayoutId id="2147483868" r:id="rId10"/>
    <p:sldLayoutId id="2147483869" r:id="rId11"/>
    <p:sldLayoutId id="214748387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2.pn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eg"/><Relationship Id="rId1" Type="http://schemas.openxmlformats.org/officeDocument/2006/relationships/slideLayout" Target="../slideLayouts/slideLayout6.xml"/><Relationship Id="rId5" Type="http://schemas.openxmlformats.org/officeDocument/2006/relationships/image" Target="../media/image4.png"/><Relationship Id="rId4" Type="http://schemas.openxmlformats.org/officeDocument/2006/relationships/hyperlink" Target="mailto:andrea@peopledemandingaction.org"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hyperlink" Target="http://www.popularresistance.org/" TargetMode="External"/><Relationship Id="rId7" Type="http://schemas.openxmlformats.org/officeDocument/2006/relationships/image" Target="../media/image4.png"/><Relationship Id="rId2" Type="http://schemas.openxmlformats.org/officeDocument/2006/relationships/hyperlink" Target="http://www.itsoureconomy.us/" TargetMode="External"/><Relationship Id="rId1" Type="http://schemas.openxmlformats.org/officeDocument/2006/relationships/slideLayout" Target="../slideLayouts/slideLayout7.xml"/><Relationship Id="rId6" Type="http://schemas.openxmlformats.org/officeDocument/2006/relationships/image" Target="../media/image23.jpeg"/><Relationship Id="rId5" Type="http://schemas.openxmlformats.org/officeDocument/2006/relationships/hyperlink" Target="http://www.flushthetpp.org/" TargetMode="External"/><Relationship Id="rId4" Type="http://schemas.openxmlformats.org/officeDocument/2006/relationships/hyperlink" Target="http://www.clearingthefogradio.org/" TargetMode="External"/></Relationships>
</file>

<file path=ppt/slides/_rels/slide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mailto:marajai51@gmail.com" TargetMode="External"/><Relationship Id="rId1" Type="http://schemas.openxmlformats.org/officeDocument/2006/relationships/slideLayout" Target="../slideLayouts/slideLayout6.xml"/><Relationship Id="rId4" Type="http://schemas.openxmlformats.org/officeDocument/2006/relationships/image" Target="../media/image24.png"/></Relationships>
</file>

<file path=ppt/slides/_rels/slide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27.png"/><Relationship Id="rId7" Type="http://schemas.openxmlformats.org/officeDocument/2006/relationships/hyperlink" Target="mailto:adam@tradejustice.net" TargetMode="External"/><Relationship Id="rId2" Type="http://schemas.openxmlformats.org/officeDocument/2006/relationships/image" Target="../media/image26.png"/><Relationship Id="rId1" Type="http://schemas.openxmlformats.org/officeDocument/2006/relationships/slideLayout" Target="../slideLayouts/slideLayout6.xml"/><Relationship Id="rId6" Type="http://schemas.openxmlformats.org/officeDocument/2006/relationships/hyperlink" Target="http://www.tradejustice.net/news" TargetMode="External"/><Relationship Id="rId5" Type="http://schemas.openxmlformats.org/officeDocument/2006/relationships/hyperlink" Target="http://tradejustice.net/events" TargetMode="External"/><Relationship Id="rId4" Type="http://schemas.openxmlformats.org/officeDocument/2006/relationships/hyperlink" Target="http://www.tradejustice.net/" TargetMode="External"/></Relationships>
</file>

<file path=ppt/slides/_rels/slide2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3.jpeg"/><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24.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6.xml"/><Relationship Id="rId4" Type="http://schemas.openxmlformats.org/officeDocument/2006/relationships/image" Target="../media/image4.png"/></Relationships>
</file>

<file path=ppt/slides/_rels/slide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mailto:TWHocking@gmail.com" TargetMode="External"/><Relationship Id="rId1" Type="http://schemas.openxmlformats.org/officeDocument/2006/relationships/slideLayout" Target="../slideLayouts/slideLayout6.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jp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hyperlink" Target="https://www.facebook.com/groups/GlobalTPPTeam" TargetMode="External"/><Relationship Id="rId1" Type="http://schemas.openxmlformats.org/officeDocument/2006/relationships/slideLayout" Target="../slideLayouts/slideLayout12.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hyperlink" Target="https://www.facebook.com/groups/GlobalTPPTeam" TargetMode="External"/><Relationship Id="rId2" Type="http://schemas.openxmlformats.org/officeDocument/2006/relationships/image" Target="../media/image10.jpg"/><Relationship Id="rId1" Type="http://schemas.openxmlformats.org/officeDocument/2006/relationships/slideLayout" Target="../slideLayouts/slideLayout6.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hyperlink" Target="mailto:eslsk8r@optonline.net" TargetMode="External"/><Relationship Id="rId2" Type="http://schemas.openxmlformats.org/officeDocument/2006/relationships/image" Target="../media/image11.jpeg"/><Relationship Id="rId1" Type="http://schemas.openxmlformats.org/officeDocument/2006/relationships/slideLayout" Target="../slideLayouts/slideLayout6.xml"/><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png"/><Relationship Id="rId1" Type="http://schemas.openxmlformats.org/officeDocument/2006/relationships/slideLayout" Target="../slideLayouts/slideLayout6.xml"/><Relationship Id="rId5" Type="http://schemas.openxmlformats.org/officeDocument/2006/relationships/image" Target="../media/image4.png"/><Relationship Id="rId4" Type="http://schemas.openxmlformats.org/officeDocument/2006/relationships/hyperlink" Target="https://www.facebook.com/groups/GlobalTPPTea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50269" y="1353880"/>
            <a:ext cx="6792724" cy="3162130"/>
          </a:xfrm>
          <a:prstGeom prst="rect">
            <a:avLst/>
          </a:prstGeom>
        </p:spPr>
      </p:pic>
      <p:sp>
        <p:nvSpPr>
          <p:cNvPr id="4" name="TextBox 3"/>
          <p:cNvSpPr txBox="1"/>
          <p:nvPr/>
        </p:nvSpPr>
        <p:spPr>
          <a:xfrm>
            <a:off x="411480" y="625018"/>
            <a:ext cx="11292841" cy="523220"/>
          </a:xfrm>
          <a:prstGeom prst="rect">
            <a:avLst/>
          </a:prstGeom>
          <a:noFill/>
        </p:spPr>
        <p:txBody>
          <a:bodyPr wrap="square" rtlCol="0">
            <a:spAutoFit/>
          </a:bodyPr>
          <a:lstStyle/>
          <a:p>
            <a:pPr algn="ctr"/>
            <a:r>
              <a:rPr lang="en-US" sz="2800" b="1" dirty="0">
                <a:solidFill>
                  <a:srgbClr val="002060"/>
                </a:solidFill>
              </a:rPr>
              <a:t>TPP: GOLD STANDARD FOR GLOBAL LABOR RIGHTS?</a:t>
            </a:r>
          </a:p>
        </p:txBody>
      </p:sp>
      <p:sp>
        <p:nvSpPr>
          <p:cNvPr id="9" name="TextBox 8"/>
          <p:cNvSpPr txBox="1"/>
          <p:nvPr/>
        </p:nvSpPr>
        <p:spPr>
          <a:xfrm>
            <a:off x="2099256" y="309093"/>
            <a:ext cx="7894750" cy="400110"/>
          </a:xfrm>
          <a:prstGeom prst="rect">
            <a:avLst/>
          </a:prstGeom>
          <a:noFill/>
        </p:spPr>
        <p:txBody>
          <a:bodyPr wrap="square" rtlCol="0">
            <a:spAutoFit/>
          </a:bodyPr>
          <a:lstStyle/>
          <a:p>
            <a:pPr algn="ctr"/>
            <a:r>
              <a:rPr lang="en-US" sz="2000" dirty="0">
                <a:solidFill>
                  <a:srgbClr val="002060"/>
                </a:solidFill>
              </a:rPr>
              <a:t>TRADE JUSTICE ALLIANCE WEBINAR MAY 01, 2016</a:t>
            </a:r>
          </a:p>
        </p:txBody>
      </p:sp>
      <p:sp>
        <p:nvSpPr>
          <p:cNvPr id="3" name="Rectangle 2"/>
          <p:cNvSpPr/>
          <p:nvPr/>
        </p:nvSpPr>
        <p:spPr>
          <a:xfrm>
            <a:off x="1133475" y="4607352"/>
            <a:ext cx="10763250" cy="1200329"/>
          </a:xfrm>
          <a:prstGeom prst="rect">
            <a:avLst/>
          </a:prstGeom>
        </p:spPr>
        <p:txBody>
          <a:bodyPr wrap="square">
            <a:spAutoFit/>
          </a:bodyPr>
          <a:lstStyle/>
          <a:p>
            <a:pPr algn="ctr"/>
            <a:r>
              <a:rPr lang="en-US" b="1" dirty="0">
                <a:solidFill>
                  <a:srgbClr val="002060"/>
                </a:solidFill>
                <a:latin typeface="Georgia" panose="02040502050405020303" pitchFamily="18" charset="0"/>
              </a:rPr>
              <a:t>CELESTE DRAKE, AFL-CIO </a:t>
            </a:r>
          </a:p>
          <a:p>
            <a:pPr algn="ctr"/>
            <a:r>
              <a:rPr lang="en-US" b="1" dirty="0">
                <a:solidFill>
                  <a:srgbClr val="002060"/>
                </a:solidFill>
                <a:latin typeface="Georgia" panose="02040502050405020303" pitchFamily="18" charset="0"/>
              </a:rPr>
              <a:t>ANGELLA MACEWEN, CANADIAN LABOUR CONGRESS </a:t>
            </a:r>
          </a:p>
          <a:p>
            <a:pPr algn="ctr"/>
            <a:r>
              <a:rPr lang="en-US" b="1" dirty="0">
                <a:solidFill>
                  <a:srgbClr val="002060"/>
                </a:solidFill>
                <a:latin typeface="Georgia" panose="02040502050405020303" pitchFamily="18" charset="0"/>
              </a:rPr>
              <a:t>KHRISTYN BRIMNEIER, COALITION FOR BETTER TRADE </a:t>
            </a:r>
          </a:p>
          <a:p>
            <a:pPr algn="ctr"/>
            <a:r>
              <a:rPr lang="en-US" b="1" dirty="0">
                <a:solidFill>
                  <a:srgbClr val="002060"/>
                </a:solidFill>
                <a:latin typeface="Georgia" panose="02040502050405020303" pitchFamily="18" charset="0"/>
              </a:rPr>
              <a:t>DR. MARGARET FLOWERS, POPULAR RESISTANCE </a:t>
            </a:r>
          </a:p>
        </p:txBody>
      </p:sp>
      <p:sp>
        <p:nvSpPr>
          <p:cNvPr id="5" name="TextBox 4"/>
          <p:cNvSpPr txBox="1"/>
          <p:nvPr/>
        </p:nvSpPr>
        <p:spPr>
          <a:xfrm>
            <a:off x="2390775" y="6067425"/>
            <a:ext cx="7858125" cy="523220"/>
          </a:xfrm>
          <a:prstGeom prst="rect">
            <a:avLst/>
          </a:prstGeom>
          <a:noFill/>
        </p:spPr>
        <p:txBody>
          <a:bodyPr wrap="square" rtlCol="0">
            <a:spAutoFit/>
          </a:bodyPr>
          <a:lstStyle/>
          <a:p>
            <a:pPr algn="ctr"/>
            <a:r>
              <a:rPr lang="en-US" sz="2800" b="1" dirty="0">
                <a:solidFill>
                  <a:srgbClr val="C00000"/>
                </a:solidFill>
              </a:rPr>
              <a:t>For Audio Dial: 605-562-3140 PIN: 802787#</a:t>
            </a:r>
          </a:p>
        </p:txBody>
      </p:sp>
    </p:spTree>
    <p:extLst>
      <p:ext uri="{BB962C8B-B14F-4D97-AF65-F5344CB8AC3E}">
        <p14:creationId xmlns:p14="http://schemas.microsoft.com/office/powerpoint/2010/main" val="42701708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59862" y="1365161"/>
            <a:ext cx="8625806" cy="5022760"/>
          </a:xfrm>
          <a:prstGeom prst="rect">
            <a:avLst/>
          </a:prstGeom>
        </p:spPr>
      </p:pic>
      <p:sp>
        <p:nvSpPr>
          <p:cNvPr id="3" name="TextBox 2"/>
          <p:cNvSpPr txBox="1"/>
          <p:nvPr/>
        </p:nvSpPr>
        <p:spPr>
          <a:xfrm>
            <a:off x="0" y="360608"/>
            <a:ext cx="12093263" cy="707886"/>
          </a:xfrm>
          <a:prstGeom prst="rect">
            <a:avLst/>
          </a:prstGeom>
          <a:noFill/>
        </p:spPr>
        <p:txBody>
          <a:bodyPr wrap="square" rtlCol="0">
            <a:spAutoFit/>
          </a:bodyPr>
          <a:lstStyle/>
          <a:p>
            <a:pPr algn="ctr"/>
            <a:r>
              <a:rPr lang="en-US" sz="4000" b="1" dirty="0">
                <a:solidFill>
                  <a:srgbClr val="002060"/>
                </a:solidFill>
              </a:rPr>
              <a:t>THE TPP IS NOT A GOLD STANDARD FOR WORKERS</a:t>
            </a:r>
          </a:p>
        </p:txBody>
      </p:sp>
    </p:spTree>
    <p:extLst>
      <p:ext uri="{BB962C8B-B14F-4D97-AF65-F5344CB8AC3E}">
        <p14:creationId xmlns:p14="http://schemas.microsoft.com/office/powerpoint/2010/main" val="18387449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08338" y="669701"/>
            <a:ext cx="10522039" cy="5447645"/>
          </a:xfrm>
          <a:prstGeom prst="rect">
            <a:avLst/>
          </a:prstGeom>
          <a:noFill/>
        </p:spPr>
        <p:txBody>
          <a:bodyPr wrap="square" rtlCol="0">
            <a:spAutoFit/>
          </a:bodyPr>
          <a:lstStyle/>
          <a:p>
            <a:pPr marL="285750" indent="-285750">
              <a:buFont typeface="Wingdings" panose="05000000000000000000" pitchFamily="2" charset="2"/>
              <a:buChar char="§"/>
            </a:pPr>
            <a:r>
              <a:rPr lang="en-US" sz="2400" dirty="0">
                <a:solidFill>
                  <a:srgbClr val="002060"/>
                </a:solidFill>
              </a:rPr>
              <a:t>The Labor Chapter, despite tiny improvements over the Bush-era provisions, won’t protect workers and, even if it were perfect, it could not counterbalance all of the harms that TPP will cause to working families.</a:t>
            </a:r>
          </a:p>
          <a:p>
            <a:pPr marL="285750" indent="-285750">
              <a:buFont typeface="Wingdings" panose="05000000000000000000" pitchFamily="2" charset="2"/>
              <a:buChar char="§"/>
            </a:pPr>
            <a:endParaRPr lang="en-US" sz="2400" dirty="0">
              <a:solidFill>
                <a:srgbClr val="002060"/>
              </a:solidFill>
            </a:endParaRPr>
          </a:p>
          <a:p>
            <a:pPr marL="285750" indent="-285750">
              <a:buFont typeface="Wingdings" panose="05000000000000000000" pitchFamily="2" charset="2"/>
              <a:buChar char="§"/>
            </a:pPr>
            <a:r>
              <a:rPr lang="en-US" sz="2400" dirty="0">
                <a:solidFill>
                  <a:srgbClr val="002060"/>
                </a:solidFill>
              </a:rPr>
              <a:t>The TPP’s labor commitments are “enforceable,” at least in theory, but its provisions don’t require governments to act on labor abuses by trading partners.</a:t>
            </a:r>
          </a:p>
          <a:p>
            <a:pPr marL="285750" indent="-285750">
              <a:buFont typeface="Wingdings" panose="05000000000000000000" pitchFamily="2" charset="2"/>
              <a:buChar char="§"/>
            </a:pPr>
            <a:endParaRPr lang="en-US" sz="2400" dirty="0">
              <a:solidFill>
                <a:srgbClr val="002060"/>
              </a:solidFill>
            </a:endParaRPr>
          </a:p>
          <a:p>
            <a:pPr marL="285750" indent="-285750">
              <a:buFont typeface="Wingdings" panose="05000000000000000000" pitchFamily="2" charset="2"/>
              <a:buChar char="§"/>
            </a:pPr>
            <a:r>
              <a:rPr lang="en-US" sz="2400" dirty="0">
                <a:solidFill>
                  <a:srgbClr val="002060"/>
                </a:solidFill>
              </a:rPr>
              <a:t>The changes to the Labor Chapter from the Bush era are minor—and left out key recommendations from the international labor movement.</a:t>
            </a:r>
          </a:p>
          <a:p>
            <a:pPr marL="285750" indent="-285750">
              <a:buFont typeface="Wingdings" panose="05000000000000000000" pitchFamily="2" charset="2"/>
              <a:buChar char="§"/>
            </a:pPr>
            <a:endParaRPr lang="en-US" sz="2400" dirty="0">
              <a:solidFill>
                <a:srgbClr val="002060"/>
              </a:solidFill>
            </a:endParaRPr>
          </a:p>
          <a:p>
            <a:pPr marL="285750" indent="-285750">
              <a:buFont typeface="Wingdings" panose="05000000000000000000" pitchFamily="2" charset="2"/>
              <a:buChar char="§"/>
            </a:pPr>
            <a:r>
              <a:rPr lang="en-US" sz="2400" dirty="0">
                <a:solidFill>
                  <a:srgbClr val="002060"/>
                </a:solidFill>
              </a:rPr>
              <a:t>It doesn’t prohibit trade in goods made with forced labor.</a:t>
            </a:r>
          </a:p>
          <a:p>
            <a:pPr marL="285750" indent="-285750">
              <a:buFont typeface="Wingdings" panose="05000000000000000000" pitchFamily="2" charset="2"/>
              <a:buChar char="§"/>
            </a:pPr>
            <a:endParaRPr lang="en-US" sz="2400" dirty="0">
              <a:solidFill>
                <a:srgbClr val="002060"/>
              </a:solidFill>
            </a:endParaRPr>
          </a:p>
          <a:p>
            <a:pPr marL="285750" indent="-285750">
              <a:buFont typeface="Wingdings" panose="05000000000000000000" pitchFamily="2" charset="2"/>
              <a:buChar char="§"/>
            </a:pPr>
            <a:r>
              <a:rPr lang="en-US" sz="2400" dirty="0">
                <a:solidFill>
                  <a:srgbClr val="002060"/>
                </a:solidFill>
              </a:rPr>
              <a:t>It doesn’t set meaningful standards for wages or on the job safety.</a:t>
            </a:r>
          </a:p>
          <a:p>
            <a:pPr marL="285750" indent="-285750">
              <a:buFont typeface="Wingdings" panose="05000000000000000000" pitchFamily="2" charset="2"/>
              <a:buChar char="§"/>
            </a:pPr>
            <a:endParaRPr lang="en-US" dirty="0">
              <a:solidFill>
                <a:srgbClr val="002060"/>
              </a:solidFill>
            </a:endParaRPr>
          </a:p>
          <a:p>
            <a:pPr marL="285750" indent="-285750">
              <a:buFont typeface="Wingdings" panose="05000000000000000000" pitchFamily="2" charset="2"/>
              <a:buChar char="§"/>
            </a:pPr>
            <a:endParaRPr lang="en-US" dirty="0"/>
          </a:p>
        </p:txBody>
      </p:sp>
    </p:spTree>
    <p:extLst>
      <p:ext uri="{BB962C8B-B14F-4D97-AF65-F5344CB8AC3E}">
        <p14:creationId xmlns:p14="http://schemas.microsoft.com/office/powerpoint/2010/main" val="30213190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93185" y="1414646"/>
            <a:ext cx="5447762" cy="3970318"/>
          </a:xfrm>
          <a:prstGeom prst="rect">
            <a:avLst/>
          </a:prstGeom>
          <a:noFill/>
        </p:spPr>
        <p:txBody>
          <a:bodyPr wrap="square" rtlCol="0">
            <a:spAutoFit/>
          </a:bodyPr>
          <a:lstStyle/>
          <a:p>
            <a:pPr marL="285750" indent="-285750">
              <a:buFont typeface="Wingdings" panose="05000000000000000000" pitchFamily="2" charset="2"/>
              <a:buChar char="§"/>
            </a:pPr>
            <a:r>
              <a:rPr lang="en-US" sz="2400" dirty="0">
                <a:solidFill>
                  <a:srgbClr val="002060"/>
                </a:solidFill>
              </a:rPr>
              <a:t>The TPP does not fix Malaysia’s human trafficking problem.</a:t>
            </a:r>
          </a:p>
          <a:p>
            <a:pPr marL="285750" indent="-285750">
              <a:buFont typeface="Wingdings" panose="05000000000000000000" pitchFamily="2" charset="2"/>
              <a:buChar char="§"/>
            </a:pPr>
            <a:endParaRPr lang="en-US" sz="2400" dirty="0">
              <a:solidFill>
                <a:srgbClr val="002060"/>
              </a:solidFill>
            </a:endParaRPr>
          </a:p>
          <a:p>
            <a:pPr marL="285750" indent="-285750">
              <a:buFont typeface="Wingdings" panose="05000000000000000000" pitchFamily="2" charset="2"/>
              <a:buChar char="§"/>
            </a:pPr>
            <a:r>
              <a:rPr lang="en-US" sz="2400" dirty="0">
                <a:solidFill>
                  <a:srgbClr val="002060"/>
                </a:solidFill>
              </a:rPr>
              <a:t>It does not eliminate discrimination in employment.</a:t>
            </a:r>
          </a:p>
          <a:p>
            <a:pPr marL="285750" indent="-285750">
              <a:buFont typeface="Wingdings" panose="05000000000000000000" pitchFamily="2" charset="2"/>
              <a:buChar char="§"/>
            </a:pPr>
            <a:endParaRPr lang="en-US" sz="2400" dirty="0">
              <a:solidFill>
                <a:srgbClr val="002060"/>
              </a:solidFill>
            </a:endParaRPr>
          </a:p>
          <a:p>
            <a:pPr marL="285750" indent="-285750">
              <a:buFont typeface="Wingdings" panose="05000000000000000000" pitchFamily="2" charset="2"/>
              <a:buChar char="§"/>
            </a:pPr>
            <a:r>
              <a:rPr lang="en-US" sz="2400" dirty="0">
                <a:solidFill>
                  <a:srgbClr val="002060"/>
                </a:solidFill>
              </a:rPr>
              <a:t>It’s not likely the U.S. or any other country will act to enforce the labor provisions. </a:t>
            </a:r>
          </a:p>
          <a:p>
            <a:pPr marL="285750" indent="-285750">
              <a:buFont typeface="Wingdings" panose="05000000000000000000" pitchFamily="2" charset="2"/>
              <a:buChar char="§"/>
            </a:pPr>
            <a:endParaRPr lang="en-US" dirty="0"/>
          </a:p>
          <a:p>
            <a:pPr marL="285750" indent="-285750">
              <a:buFont typeface="Wingdings" panose="05000000000000000000" pitchFamily="2" charset="2"/>
              <a:buChar char="§"/>
            </a:pPr>
            <a:endParaRPr lang="en-US"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31100" y="791513"/>
            <a:ext cx="6040192" cy="4786500"/>
          </a:xfrm>
          <a:prstGeom prst="rect">
            <a:avLst/>
          </a:prstGeom>
        </p:spPr>
      </p:pic>
    </p:spTree>
    <p:extLst>
      <p:ext uri="{BB962C8B-B14F-4D97-AF65-F5344CB8AC3E}">
        <p14:creationId xmlns:p14="http://schemas.microsoft.com/office/powerpoint/2010/main" val="16242453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14537" y="1537044"/>
            <a:ext cx="7285542" cy="4387237"/>
          </a:xfrm>
          <a:prstGeom prst="rect">
            <a:avLst/>
          </a:prstGeom>
        </p:spPr>
      </p:pic>
      <p:sp>
        <p:nvSpPr>
          <p:cNvPr id="5" name="TextBox 4"/>
          <p:cNvSpPr txBox="1"/>
          <p:nvPr/>
        </p:nvSpPr>
        <p:spPr>
          <a:xfrm>
            <a:off x="270457" y="502276"/>
            <a:ext cx="10934164" cy="954107"/>
          </a:xfrm>
          <a:prstGeom prst="rect">
            <a:avLst/>
          </a:prstGeom>
          <a:noFill/>
        </p:spPr>
        <p:txBody>
          <a:bodyPr wrap="square" rtlCol="0">
            <a:spAutoFit/>
          </a:bodyPr>
          <a:lstStyle/>
          <a:p>
            <a:pPr marL="342900" indent="-342900">
              <a:buFont typeface="Wingdings" panose="05000000000000000000" pitchFamily="2" charset="2"/>
              <a:buChar char="§"/>
            </a:pPr>
            <a:r>
              <a:rPr lang="en-US" sz="2800" dirty="0">
                <a:solidFill>
                  <a:srgbClr val="002060"/>
                </a:solidFill>
              </a:rPr>
              <a:t>But what is likely is that workers in all countries will see a race to the bottom in wages and deteriorating working conditions.</a:t>
            </a:r>
          </a:p>
        </p:txBody>
      </p:sp>
      <p:sp>
        <p:nvSpPr>
          <p:cNvPr id="6" name="TextBox 5"/>
          <p:cNvSpPr txBox="1"/>
          <p:nvPr/>
        </p:nvSpPr>
        <p:spPr>
          <a:xfrm>
            <a:off x="171326" y="2353198"/>
            <a:ext cx="4117339" cy="3046988"/>
          </a:xfrm>
          <a:prstGeom prst="rect">
            <a:avLst/>
          </a:prstGeom>
          <a:noFill/>
        </p:spPr>
        <p:txBody>
          <a:bodyPr wrap="square" rtlCol="0">
            <a:spAutoFit/>
          </a:bodyPr>
          <a:lstStyle/>
          <a:p>
            <a:pPr marL="342900" indent="-342900">
              <a:buFont typeface="Wingdings" panose="05000000000000000000" pitchFamily="2" charset="2"/>
              <a:buChar char="§"/>
            </a:pPr>
            <a:r>
              <a:rPr lang="en-US" sz="2400" dirty="0">
                <a:solidFill>
                  <a:srgbClr val="002060"/>
                </a:solidFill>
              </a:rPr>
              <a:t>The study Trading Down by Jeronim Capaldo predicts that the U.S. will lose 448,000 jobs and that the share of the U.S. GDP that goes to working people instead of capital will fall by 1.3%.</a:t>
            </a:r>
          </a:p>
        </p:txBody>
      </p:sp>
    </p:spTree>
    <p:extLst>
      <p:ext uri="{BB962C8B-B14F-4D97-AF65-F5344CB8AC3E}">
        <p14:creationId xmlns:p14="http://schemas.microsoft.com/office/powerpoint/2010/main" val="15409035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Angella MacEwen's Profile Phot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08589" y="1781908"/>
            <a:ext cx="3287331" cy="3287332"/>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559488" y="1781908"/>
            <a:ext cx="6181859" cy="3108543"/>
          </a:xfrm>
          <a:prstGeom prst="rect">
            <a:avLst/>
          </a:prstGeom>
          <a:noFill/>
        </p:spPr>
        <p:txBody>
          <a:bodyPr wrap="square" rtlCol="0">
            <a:spAutoFit/>
          </a:bodyPr>
          <a:lstStyle/>
          <a:p>
            <a:r>
              <a:rPr lang="en-CA" sz="2800" dirty="0">
                <a:solidFill>
                  <a:schemeClr val="accent1">
                    <a:lumMod val="50000"/>
                  </a:schemeClr>
                </a:solidFill>
              </a:rPr>
              <a:t>Angella MacEwen is an economist with the Canadian Labour Congress, and a policy fellow with the Broadbent Institute. </a:t>
            </a:r>
          </a:p>
          <a:p>
            <a:endParaRPr lang="en-CA" sz="2800" dirty="0">
              <a:solidFill>
                <a:schemeClr val="accent1">
                  <a:lumMod val="50000"/>
                </a:schemeClr>
              </a:solidFill>
            </a:endParaRPr>
          </a:p>
          <a:p>
            <a:r>
              <a:rPr lang="en-CA" sz="2800" dirty="0">
                <a:solidFill>
                  <a:schemeClr val="accent1">
                    <a:lumMod val="50000"/>
                  </a:schemeClr>
                </a:solidFill>
              </a:rPr>
              <a:t>Her areas of expertise include labour market issues and social policy analysis.</a:t>
            </a:r>
          </a:p>
        </p:txBody>
      </p:sp>
      <p:sp>
        <p:nvSpPr>
          <p:cNvPr id="5" name="TextBox 4"/>
          <p:cNvSpPr txBox="1"/>
          <p:nvPr/>
        </p:nvSpPr>
        <p:spPr>
          <a:xfrm>
            <a:off x="559488" y="917088"/>
            <a:ext cx="5215944" cy="646331"/>
          </a:xfrm>
          <a:prstGeom prst="rect">
            <a:avLst/>
          </a:prstGeom>
          <a:noFill/>
        </p:spPr>
        <p:txBody>
          <a:bodyPr wrap="square" rtlCol="0">
            <a:spAutoFit/>
          </a:bodyPr>
          <a:lstStyle/>
          <a:p>
            <a:r>
              <a:rPr lang="en-US" sz="3600" b="1" dirty="0">
                <a:solidFill>
                  <a:schemeClr val="accent1">
                    <a:lumMod val="50000"/>
                  </a:schemeClr>
                </a:solidFill>
              </a:rPr>
              <a:t>Angella MacEwen</a:t>
            </a:r>
          </a:p>
        </p:txBody>
      </p:sp>
      <p:pic>
        <p:nvPicPr>
          <p:cNvPr id="6" name="Picture 5"/>
          <p:cNvPicPr>
            <a:picLocks noChangeAspect="1"/>
          </p:cNvPicPr>
          <p:nvPr/>
        </p:nvPicPr>
        <p:blipFill>
          <a:blip r:embed="rId3"/>
          <a:stretch>
            <a:fillRect/>
          </a:stretch>
        </p:blipFill>
        <p:spPr>
          <a:xfrm>
            <a:off x="11102934" y="195859"/>
            <a:ext cx="838052" cy="1081087"/>
          </a:xfrm>
          <a:prstGeom prst="rect">
            <a:avLst/>
          </a:prstGeom>
        </p:spPr>
      </p:pic>
      <p:cxnSp>
        <p:nvCxnSpPr>
          <p:cNvPr id="7" name="Straight Connector 6"/>
          <p:cNvCxnSpPr/>
          <p:nvPr/>
        </p:nvCxnSpPr>
        <p:spPr>
          <a:xfrm>
            <a:off x="559488" y="1563419"/>
            <a:ext cx="7189673"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0146781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2231" y="630848"/>
            <a:ext cx="9306824" cy="596167"/>
          </a:xfrm>
        </p:spPr>
        <p:txBody>
          <a:bodyPr>
            <a:normAutofit fontScale="90000"/>
          </a:bodyPr>
          <a:lstStyle/>
          <a:p>
            <a:r>
              <a:rPr lang="en-CA" b="1" dirty="0">
                <a:solidFill>
                  <a:srgbClr val="002060"/>
                </a:solidFill>
              </a:rPr>
              <a:t>Trade Justice Network Canada</a:t>
            </a:r>
            <a:br>
              <a:rPr lang="en-CA" b="1" dirty="0">
                <a:solidFill>
                  <a:srgbClr val="002060"/>
                </a:solidFill>
              </a:rPr>
            </a:br>
            <a:endParaRPr lang="en-CA" b="1" dirty="0">
              <a:solidFill>
                <a:srgbClr val="002060"/>
              </a:solidFill>
            </a:endParaRP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984092" y="1298453"/>
            <a:ext cx="5801784" cy="4351338"/>
          </a:xfrm>
        </p:spPr>
      </p:pic>
      <p:pic>
        <p:nvPicPr>
          <p:cNvPr id="5" name="Picture 4"/>
          <p:cNvPicPr>
            <a:picLocks noChangeAspect="1"/>
          </p:cNvPicPr>
          <p:nvPr/>
        </p:nvPicPr>
        <p:blipFill>
          <a:blip r:embed="rId3"/>
          <a:stretch>
            <a:fillRect/>
          </a:stretch>
        </p:blipFill>
        <p:spPr>
          <a:xfrm>
            <a:off x="11009801" y="217366"/>
            <a:ext cx="838052" cy="1081087"/>
          </a:xfrm>
          <a:prstGeom prst="rect">
            <a:avLst/>
          </a:prstGeom>
        </p:spPr>
      </p:pic>
      <p:sp>
        <p:nvSpPr>
          <p:cNvPr id="3" name="Rectangle 2"/>
          <p:cNvSpPr/>
          <p:nvPr/>
        </p:nvSpPr>
        <p:spPr>
          <a:xfrm>
            <a:off x="2047632" y="5893750"/>
            <a:ext cx="7166706" cy="461665"/>
          </a:xfrm>
          <a:prstGeom prst="rect">
            <a:avLst/>
          </a:prstGeom>
        </p:spPr>
        <p:txBody>
          <a:bodyPr wrap="square">
            <a:spAutoFit/>
          </a:bodyPr>
          <a:lstStyle/>
          <a:p>
            <a:pPr algn="ctr"/>
            <a:r>
              <a:rPr lang="en-CA" sz="2400" b="1" dirty="0">
                <a:solidFill>
                  <a:srgbClr val="002060"/>
                </a:solidFill>
              </a:rPr>
              <a:t>http://tradejustice.ca/en/</a:t>
            </a:r>
            <a:endParaRPr lang="en-US" sz="2400" dirty="0"/>
          </a:p>
        </p:txBody>
      </p:sp>
      <p:cxnSp>
        <p:nvCxnSpPr>
          <p:cNvPr id="6" name="Straight Connector 5"/>
          <p:cNvCxnSpPr/>
          <p:nvPr/>
        </p:nvCxnSpPr>
        <p:spPr>
          <a:xfrm>
            <a:off x="645457" y="1047604"/>
            <a:ext cx="7189673"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557140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9376508" cy="1325563"/>
          </a:xfrm>
        </p:spPr>
        <p:txBody>
          <a:bodyPr>
            <a:normAutofit/>
          </a:bodyPr>
          <a:lstStyle/>
          <a:p>
            <a:r>
              <a:rPr lang="en-CA" b="1" dirty="0">
                <a:solidFill>
                  <a:srgbClr val="002060"/>
                </a:solidFill>
              </a:rPr>
              <a:t>TJN is organizing around government consultations - letstalktpp.ca</a:t>
            </a: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273039" y="1825625"/>
            <a:ext cx="7645922" cy="4351338"/>
          </a:xfrm>
        </p:spPr>
      </p:pic>
      <p:pic>
        <p:nvPicPr>
          <p:cNvPr id="5" name="Picture 4"/>
          <p:cNvPicPr>
            <a:picLocks noChangeAspect="1"/>
          </p:cNvPicPr>
          <p:nvPr/>
        </p:nvPicPr>
        <p:blipFill>
          <a:blip r:embed="rId3"/>
          <a:stretch>
            <a:fillRect/>
          </a:stretch>
        </p:blipFill>
        <p:spPr>
          <a:xfrm>
            <a:off x="10962909" y="5391151"/>
            <a:ext cx="838052" cy="1081087"/>
          </a:xfrm>
          <a:prstGeom prst="rect">
            <a:avLst/>
          </a:prstGeom>
        </p:spPr>
      </p:pic>
    </p:spTree>
    <p:extLst>
      <p:ext uri="{BB962C8B-B14F-4D97-AF65-F5344CB8AC3E}">
        <p14:creationId xmlns:p14="http://schemas.microsoft.com/office/powerpoint/2010/main" val="251795921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2467" y="365125"/>
            <a:ext cx="11362266" cy="1325563"/>
          </a:xfrm>
        </p:spPr>
        <p:txBody>
          <a:bodyPr>
            <a:normAutofit/>
          </a:bodyPr>
          <a:lstStyle/>
          <a:p>
            <a:r>
              <a:rPr lang="en-CA" sz="4200" b="1" dirty="0">
                <a:solidFill>
                  <a:srgbClr val="002060"/>
                </a:solidFill>
              </a:rPr>
              <a:t>Canada needs to stop the Trans-Pacific Partnership </a:t>
            </a: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430851" y="1549319"/>
            <a:ext cx="6493591" cy="3948684"/>
          </a:xfrm>
        </p:spPr>
      </p:pic>
      <p:pic>
        <p:nvPicPr>
          <p:cNvPr id="5" name="Picture 4"/>
          <p:cNvPicPr>
            <a:picLocks noChangeAspect="1"/>
          </p:cNvPicPr>
          <p:nvPr/>
        </p:nvPicPr>
        <p:blipFill>
          <a:blip r:embed="rId3"/>
          <a:stretch>
            <a:fillRect/>
          </a:stretch>
        </p:blipFill>
        <p:spPr>
          <a:xfrm>
            <a:off x="10922000" y="5356633"/>
            <a:ext cx="838052" cy="1081087"/>
          </a:xfrm>
          <a:prstGeom prst="rect">
            <a:avLst/>
          </a:prstGeom>
        </p:spPr>
      </p:pic>
      <p:sp>
        <p:nvSpPr>
          <p:cNvPr id="3" name="Rectangle 2"/>
          <p:cNvSpPr/>
          <p:nvPr/>
        </p:nvSpPr>
        <p:spPr>
          <a:xfrm>
            <a:off x="2501190" y="5826667"/>
            <a:ext cx="7387877" cy="461665"/>
          </a:xfrm>
          <a:prstGeom prst="rect">
            <a:avLst/>
          </a:prstGeom>
        </p:spPr>
        <p:txBody>
          <a:bodyPr wrap="square">
            <a:spAutoFit/>
          </a:bodyPr>
          <a:lstStyle/>
          <a:p>
            <a:pPr algn="ctr"/>
            <a:r>
              <a:rPr lang="en-CA" sz="2400" b="1" dirty="0">
                <a:solidFill>
                  <a:srgbClr val="002060"/>
                </a:solidFill>
              </a:rPr>
              <a:t>http://canadianlabour.ca/stoptpp</a:t>
            </a:r>
            <a:endParaRPr lang="en-US" sz="2400" dirty="0"/>
          </a:p>
        </p:txBody>
      </p:sp>
    </p:spTree>
    <p:extLst>
      <p:ext uri="{BB962C8B-B14F-4D97-AF65-F5344CB8AC3E}">
        <p14:creationId xmlns:p14="http://schemas.microsoft.com/office/powerpoint/2010/main" val="144314980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3335" y="533400"/>
            <a:ext cx="10579398" cy="765054"/>
          </a:xfrm>
        </p:spPr>
        <p:txBody>
          <a:bodyPr>
            <a:normAutofit fontScale="90000"/>
          </a:bodyPr>
          <a:lstStyle/>
          <a:p>
            <a:r>
              <a:rPr lang="en-CA" b="1" dirty="0">
                <a:solidFill>
                  <a:srgbClr val="002060"/>
                </a:solidFill>
              </a:rPr>
              <a:t>Trade and Investment Research Project</a:t>
            </a:r>
            <a:br>
              <a:rPr lang="en-CA" dirty="0">
                <a:solidFill>
                  <a:srgbClr val="002060"/>
                </a:solidFill>
              </a:rPr>
            </a:br>
            <a:endParaRPr lang="en-CA" sz="2000" b="1" dirty="0">
              <a:solidFill>
                <a:srgbClr val="002060"/>
              </a:solidFill>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708695" y="1178007"/>
            <a:ext cx="6074919" cy="4351338"/>
          </a:xfrm>
        </p:spPr>
      </p:pic>
      <p:pic>
        <p:nvPicPr>
          <p:cNvPr id="5" name="Picture 4"/>
          <p:cNvPicPr>
            <a:picLocks noChangeAspect="1"/>
          </p:cNvPicPr>
          <p:nvPr/>
        </p:nvPicPr>
        <p:blipFill>
          <a:blip r:embed="rId3"/>
          <a:stretch>
            <a:fillRect/>
          </a:stretch>
        </p:blipFill>
        <p:spPr>
          <a:xfrm>
            <a:off x="11009801" y="217366"/>
            <a:ext cx="838052" cy="1081087"/>
          </a:xfrm>
          <a:prstGeom prst="rect">
            <a:avLst/>
          </a:prstGeom>
        </p:spPr>
      </p:pic>
      <p:sp>
        <p:nvSpPr>
          <p:cNvPr id="3" name="Rectangle 2"/>
          <p:cNvSpPr/>
          <p:nvPr/>
        </p:nvSpPr>
        <p:spPr>
          <a:xfrm>
            <a:off x="2525034" y="5628902"/>
            <a:ext cx="7380966" cy="646331"/>
          </a:xfrm>
          <a:prstGeom prst="rect">
            <a:avLst/>
          </a:prstGeom>
        </p:spPr>
        <p:txBody>
          <a:bodyPr wrap="square">
            <a:spAutoFit/>
          </a:bodyPr>
          <a:lstStyle/>
          <a:p>
            <a:r>
              <a:rPr lang="en-CA" b="1" dirty="0">
                <a:solidFill>
                  <a:srgbClr val="002060"/>
                </a:solidFill>
              </a:rPr>
              <a:t>https://www.policyalternatives.ca/newsroom/updates/what’s-big-deal-understanding-trans-pacific-partnership</a:t>
            </a:r>
            <a:endParaRPr lang="en-US" dirty="0"/>
          </a:p>
        </p:txBody>
      </p:sp>
      <p:cxnSp>
        <p:nvCxnSpPr>
          <p:cNvPr id="6" name="Straight Connector 5"/>
          <p:cNvCxnSpPr/>
          <p:nvPr/>
        </p:nvCxnSpPr>
        <p:spPr>
          <a:xfrm>
            <a:off x="377133" y="1072570"/>
            <a:ext cx="7189673"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911171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6387920" y="1998807"/>
            <a:ext cx="3090931" cy="3448956"/>
          </a:xfrm>
          <a:prstGeom prst="rect">
            <a:avLst/>
          </a:prstGeom>
          <a:effectLst/>
        </p:spPr>
      </p:pic>
      <p:pic>
        <p:nvPicPr>
          <p:cNvPr id="3" name="Picture 2" descr="Angella MacEwen's Profile 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15594" y="1998807"/>
            <a:ext cx="3448955" cy="3448956"/>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1262130" y="914400"/>
            <a:ext cx="8422783" cy="584775"/>
          </a:xfrm>
          <a:prstGeom prst="rect">
            <a:avLst/>
          </a:prstGeom>
          <a:noFill/>
        </p:spPr>
        <p:txBody>
          <a:bodyPr wrap="square" rtlCol="0">
            <a:spAutoFit/>
          </a:bodyPr>
          <a:lstStyle/>
          <a:p>
            <a:r>
              <a:rPr lang="en-US" sz="3200" b="1" dirty="0">
                <a:solidFill>
                  <a:schemeClr val="accent1">
                    <a:lumMod val="50000"/>
                  </a:schemeClr>
                </a:solidFill>
              </a:rPr>
              <a:t>Q&amp;A With Celeste Drake and Angella MacEwen</a:t>
            </a:r>
          </a:p>
        </p:txBody>
      </p:sp>
      <p:pic>
        <p:nvPicPr>
          <p:cNvPr id="5" name="Picture 4"/>
          <p:cNvPicPr>
            <a:picLocks noChangeAspect="1"/>
          </p:cNvPicPr>
          <p:nvPr/>
        </p:nvPicPr>
        <p:blipFill>
          <a:blip r:embed="rId4"/>
          <a:stretch>
            <a:fillRect/>
          </a:stretch>
        </p:blipFill>
        <p:spPr>
          <a:xfrm>
            <a:off x="11009801" y="217366"/>
            <a:ext cx="838052" cy="1081087"/>
          </a:xfrm>
          <a:prstGeom prst="rect">
            <a:avLst/>
          </a:prstGeom>
        </p:spPr>
      </p:pic>
      <p:cxnSp>
        <p:nvCxnSpPr>
          <p:cNvPr id="6" name="Straight Connector 5"/>
          <p:cNvCxnSpPr/>
          <p:nvPr/>
        </p:nvCxnSpPr>
        <p:spPr>
          <a:xfrm>
            <a:off x="1354056" y="1564940"/>
            <a:ext cx="7189673"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178177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694579" y="4937921"/>
            <a:ext cx="1252821" cy="1251212"/>
          </a:xfrm>
          <a:prstGeom prst="rect">
            <a:avLst/>
          </a:prstGeom>
        </p:spPr>
      </p:pic>
      <p:sp>
        <p:nvSpPr>
          <p:cNvPr id="6" name="TextBox 5"/>
          <p:cNvSpPr txBox="1"/>
          <p:nvPr/>
        </p:nvSpPr>
        <p:spPr>
          <a:xfrm>
            <a:off x="498060" y="2596598"/>
            <a:ext cx="7397423" cy="3231654"/>
          </a:xfrm>
          <a:prstGeom prst="rect">
            <a:avLst/>
          </a:prstGeom>
          <a:noFill/>
        </p:spPr>
        <p:txBody>
          <a:bodyPr wrap="square" rtlCol="0">
            <a:spAutoFit/>
          </a:bodyPr>
          <a:lstStyle/>
          <a:p>
            <a:r>
              <a:rPr lang="en-US" sz="2400" b="1" dirty="0">
                <a:solidFill>
                  <a:schemeClr val="accent1">
                    <a:lumMod val="50000"/>
                  </a:schemeClr>
                </a:solidFill>
              </a:rPr>
              <a:t>Call Structure and Norms: </a:t>
            </a:r>
          </a:p>
          <a:p>
            <a:pPr marL="342900" indent="-342900">
              <a:buFontTx/>
              <a:buChar char="-"/>
            </a:pPr>
            <a:r>
              <a:rPr lang="en-US" sz="2000" b="1" dirty="0">
                <a:solidFill>
                  <a:schemeClr val="accent1">
                    <a:lumMod val="50000"/>
                  </a:schemeClr>
                </a:solidFill>
              </a:rPr>
              <a:t>Audio is PHONE ONLY; you must call in</a:t>
            </a:r>
          </a:p>
          <a:p>
            <a:pPr marL="342900" indent="-342900">
              <a:buFontTx/>
              <a:buChar char="-"/>
            </a:pPr>
            <a:r>
              <a:rPr lang="en-US" sz="2000" b="1" dirty="0">
                <a:solidFill>
                  <a:schemeClr val="accent1">
                    <a:lumMod val="50000"/>
                  </a:schemeClr>
                </a:solidFill>
              </a:rPr>
              <a:t>Do not enable your video camera</a:t>
            </a:r>
          </a:p>
          <a:p>
            <a:pPr marL="342900" indent="-342900">
              <a:buFontTx/>
              <a:buChar char="-"/>
            </a:pPr>
            <a:r>
              <a:rPr lang="en-US" sz="2000" dirty="0">
                <a:solidFill>
                  <a:schemeClr val="accent1">
                    <a:lumMod val="50000"/>
                  </a:schemeClr>
                </a:solidFill>
              </a:rPr>
              <a:t>All calls are recorded; a link is available after the call </a:t>
            </a:r>
          </a:p>
          <a:p>
            <a:pPr marL="342900" indent="-342900">
              <a:buFontTx/>
              <a:buChar char="-"/>
            </a:pPr>
            <a:r>
              <a:rPr lang="en-US" sz="2000" b="1" dirty="0">
                <a:solidFill>
                  <a:schemeClr val="accent1">
                    <a:lumMod val="50000"/>
                  </a:schemeClr>
                </a:solidFill>
              </a:rPr>
              <a:t>Q &amp; A mode: </a:t>
            </a:r>
            <a:r>
              <a:rPr lang="en-US" sz="2000" dirty="0">
                <a:solidFill>
                  <a:schemeClr val="accent1">
                    <a:lumMod val="50000"/>
                  </a:schemeClr>
                </a:solidFill>
              </a:rPr>
              <a:t>To eliminate background noise we mute everyone when we begin recording. </a:t>
            </a:r>
          </a:p>
          <a:p>
            <a:pPr marL="342900" indent="-342900">
              <a:buFontTx/>
              <a:buChar char="-"/>
            </a:pPr>
            <a:r>
              <a:rPr lang="en-US" sz="2000" b="1" dirty="0">
                <a:solidFill>
                  <a:schemeClr val="accent1">
                    <a:lumMod val="50000"/>
                  </a:schemeClr>
                </a:solidFill>
              </a:rPr>
              <a:t>Press *6</a:t>
            </a:r>
            <a:r>
              <a:rPr lang="en-US" sz="2000" dirty="0">
                <a:solidFill>
                  <a:schemeClr val="accent1">
                    <a:lumMod val="50000"/>
                  </a:schemeClr>
                </a:solidFill>
              </a:rPr>
              <a:t> (when prompted) to ask a question; say your name, your organization, if any, and location. Be courteous and brief; give others a chance to ask questions too.</a:t>
            </a:r>
          </a:p>
          <a:p>
            <a:pPr marL="342900" indent="-342900">
              <a:buFontTx/>
              <a:buChar char="-"/>
            </a:pPr>
            <a:r>
              <a:rPr lang="en-US" sz="2000" b="1" dirty="0">
                <a:solidFill>
                  <a:schemeClr val="accent1">
                    <a:lumMod val="50000"/>
                  </a:schemeClr>
                </a:solidFill>
              </a:rPr>
              <a:t>Keep chat room discussions on topic and professional</a:t>
            </a: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770513" y="1721925"/>
            <a:ext cx="2833352" cy="2934121"/>
          </a:xfrm>
          <a:prstGeom prst="rect">
            <a:avLst/>
          </a:prstGeom>
        </p:spPr>
      </p:pic>
      <p:sp>
        <p:nvSpPr>
          <p:cNvPr id="3" name="Rectangle 2"/>
          <p:cNvSpPr/>
          <p:nvPr/>
        </p:nvSpPr>
        <p:spPr>
          <a:xfrm>
            <a:off x="405086" y="901934"/>
            <a:ext cx="7583370" cy="1323439"/>
          </a:xfrm>
          <a:prstGeom prst="rect">
            <a:avLst/>
          </a:prstGeom>
        </p:spPr>
        <p:txBody>
          <a:bodyPr wrap="square">
            <a:spAutoFit/>
          </a:bodyPr>
          <a:lstStyle/>
          <a:p>
            <a:r>
              <a:rPr lang="en-US" sz="3200" b="1" dirty="0">
                <a:solidFill>
                  <a:srgbClr val="C00000"/>
                </a:solidFill>
              </a:rPr>
              <a:t>Andrea Miller, Executive Director</a:t>
            </a:r>
            <a:br>
              <a:rPr lang="en-US" sz="3200" b="1" dirty="0">
                <a:solidFill>
                  <a:srgbClr val="C00000"/>
                </a:solidFill>
              </a:rPr>
            </a:br>
            <a:r>
              <a:rPr lang="en-US" sz="2800" dirty="0">
                <a:solidFill>
                  <a:schemeClr val="accent1">
                    <a:lumMod val="50000"/>
                  </a:schemeClr>
                </a:solidFill>
              </a:rPr>
              <a:t>People Demanding Action</a:t>
            </a:r>
            <a:br>
              <a:rPr lang="en-US" sz="2800" dirty="0">
                <a:solidFill>
                  <a:schemeClr val="accent1">
                    <a:lumMod val="50000"/>
                  </a:schemeClr>
                </a:solidFill>
              </a:rPr>
            </a:br>
            <a:r>
              <a:rPr lang="en-US" sz="2000" dirty="0">
                <a:solidFill>
                  <a:schemeClr val="accent1">
                    <a:lumMod val="50000"/>
                  </a:schemeClr>
                </a:solidFill>
                <a:hlinkClick r:id="rId4"/>
              </a:rPr>
              <a:t>andrea@peopledemandingaction.org</a:t>
            </a:r>
            <a:endParaRPr lang="en-US" sz="2000" dirty="0">
              <a:solidFill>
                <a:schemeClr val="accent1">
                  <a:lumMod val="50000"/>
                </a:schemeClr>
              </a:solidFill>
            </a:endParaRPr>
          </a:p>
        </p:txBody>
      </p:sp>
      <p:sp>
        <p:nvSpPr>
          <p:cNvPr id="5" name="Title 4"/>
          <p:cNvSpPr>
            <a:spLocks noGrp="1"/>
          </p:cNvSpPr>
          <p:nvPr>
            <p:ph type="title"/>
          </p:nvPr>
        </p:nvSpPr>
        <p:spPr>
          <a:xfrm>
            <a:off x="312113" y="230527"/>
            <a:ext cx="9001219" cy="874672"/>
          </a:xfrm>
        </p:spPr>
        <p:txBody>
          <a:bodyPr/>
          <a:lstStyle/>
          <a:p>
            <a:pPr algn="l"/>
            <a:r>
              <a:rPr lang="en-US" sz="4000" b="1" dirty="0">
                <a:solidFill>
                  <a:schemeClr val="accent1">
                    <a:lumMod val="50000"/>
                  </a:schemeClr>
                </a:solidFill>
              </a:rPr>
              <a:t> Introduction and Welcome</a:t>
            </a:r>
          </a:p>
        </p:txBody>
      </p:sp>
      <p:pic>
        <p:nvPicPr>
          <p:cNvPr id="8" name="Picture 7"/>
          <p:cNvPicPr>
            <a:picLocks noChangeAspect="1"/>
          </p:cNvPicPr>
          <p:nvPr/>
        </p:nvPicPr>
        <p:blipFill>
          <a:blip r:embed="rId5"/>
          <a:stretch>
            <a:fillRect/>
          </a:stretch>
        </p:blipFill>
        <p:spPr>
          <a:xfrm>
            <a:off x="11009801" y="217366"/>
            <a:ext cx="838052" cy="1081087"/>
          </a:xfrm>
          <a:prstGeom prst="rect">
            <a:avLst/>
          </a:prstGeom>
        </p:spPr>
      </p:pic>
      <p:cxnSp>
        <p:nvCxnSpPr>
          <p:cNvPr id="9" name="Straight Connector 8"/>
          <p:cNvCxnSpPr/>
          <p:nvPr/>
        </p:nvCxnSpPr>
        <p:spPr>
          <a:xfrm>
            <a:off x="498060" y="901934"/>
            <a:ext cx="7189673"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5893856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15276" y="1416677"/>
            <a:ext cx="3714348" cy="3150348"/>
          </a:xfrm>
          <a:prstGeom prst="rect">
            <a:avLst/>
          </a:prstGeom>
        </p:spPr>
      </p:pic>
      <p:sp>
        <p:nvSpPr>
          <p:cNvPr id="3" name="TextBox 2"/>
          <p:cNvSpPr txBox="1"/>
          <p:nvPr/>
        </p:nvSpPr>
        <p:spPr>
          <a:xfrm>
            <a:off x="549071" y="808226"/>
            <a:ext cx="4500878" cy="584775"/>
          </a:xfrm>
          <a:prstGeom prst="rect">
            <a:avLst/>
          </a:prstGeom>
          <a:noFill/>
        </p:spPr>
        <p:txBody>
          <a:bodyPr wrap="square" rtlCol="0">
            <a:spAutoFit/>
          </a:bodyPr>
          <a:lstStyle/>
          <a:p>
            <a:r>
              <a:rPr lang="en-US" sz="3200" b="1" dirty="0">
                <a:solidFill>
                  <a:schemeClr val="accent1">
                    <a:lumMod val="50000"/>
                  </a:schemeClr>
                </a:solidFill>
              </a:rPr>
              <a:t>Khristyn Brimneier</a:t>
            </a:r>
          </a:p>
        </p:txBody>
      </p:sp>
      <p:sp>
        <p:nvSpPr>
          <p:cNvPr id="4" name="TextBox 3"/>
          <p:cNvSpPr txBox="1"/>
          <p:nvPr/>
        </p:nvSpPr>
        <p:spPr>
          <a:xfrm>
            <a:off x="523875" y="1416677"/>
            <a:ext cx="6971629" cy="4370427"/>
          </a:xfrm>
          <a:prstGeom prst="rect">
            <a:avLst/>
          </a:prstGeom>
          <a:noFill/>
        </p:spPr>
        <p:txBody>
          <a:bodyPr wrap="square" rtlCol="0">
            <a:spAutoFit/>
          </a:bodyPr>
          <a:lstStyle/>
          <a:p>
            <a:r>
              <a:rPr lang="en-US" sz="2000" dirty="0">
                <a:solidFill>
                  <a:srgbClr val="002060"/>
                </a:solidFill>
              </a:rPr>
              <a:t>Khristyn Brimneier is the Communication Director for the Coalition for Better Trade. </a:t>
            </a:r>
          </a:p>
          <a:p>
            <a:endParaRPr lang="en-US" sz="2000" dirty="0">
              <a:solidFill>
                <a:srgbClr val="002060"/>
              </a:solidFill>
            </a:endParaRPr>
          </a:p>
          <a:p>
            <a:r>
              <a:rPr lang="en-US" sz="2000" dirty="0">
                <a:solidFill>
                  <a:srgbClr val="002060"/>
                </a:solidFill>
              </a:rPr>
              <a:t>Khristyn began her career in politics, and her recent clients have included SpaceX, Seventh Generation, Oxfam America, the Bloomberg Foundation, Clinton Climate Initiative, and the National Governors Association. </a:t>
            </a:r>
          </a:p>
          <a:p>
            <a:endParaRPr lang="en-US" sz="2000" dirty="0">
              <a:solidFill>
                <a:srgbClr val="002060"/>
              </a:solidFill>
            </a:endParaRPr>
          </a:p>
          <a:p>
            <a:r>
              <a:rPr lang="en-US" sz="2000" dirty="0">
                <a:solidFill>
                  <a:srgbClr val="002060"/>
                </a:solidFill>
              </a:rPr>
              <a:t>During the 2008 election cycle, she successfully developed and executed an advocacy campaign for the Alliance for American Manufacturing built around a series of town halls that was credited by The Wall Street Journal for focusing the Obama and Clinton campaigns’ debate on trade. </a:t>
            </a:r>
          </a:p>
          <a:p>
            <a:endParaRPr lang="en-US" dirty="0">
              <a:solidFill>
                <a:schemeClr val="accent1">
                  <a:lumMod val="50000"/>
                </a:schemeClr>
              </a:solidFill>
            </a:endParaRPr>
          </a:p>
        </p:txBody>
      </p:sp>
      <p:pic>
        <p:nvPicPr>
          <p:cNvPr id="5" name="Picture 4"/>
          <p:cNvPicPr>
            <a:picLocks noChangeAspect="1"/>
          </p:cNvPicPr>
          <p:nvPr/>
        </p:nvPicPr>
        <p:blipFill>
          <a:blip r:embed="rId3"/>
          <a:stretch>
            <a:fillRect/>
          </a:stretch>
        </p:blipFill>
        <p:spPr>
          <a:xfrm>
            <a:off x="11009801" y="217366"/>
            <a:ext cx="838052" cy="1081087"/>
          </a:xfrm>
          <a:prstGeom prst="rect">
            <a:avLst/>
          </a:prstGeom>
        </p:spPr>
      </p:pic>
      <p:cxnSp>
        <p:nvCxnSpPr>
          <p:cNvPr id="6" name="Straight Connector 5"/>
          <p:cNvCxnSpPr/>
          <p:nvPr/>
        </p:nvCxnSpPr>
        <p:spPr>
          <a:xfrm>
            <a:off x="549071" y="1393001"/>
            <a:ext cx="7189673"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0202774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18564" y="288566"/>
            <a:ext cx="10328173" cy="461665"/>
          </a:xfrm>
          <a:prstGeom prst="rect">
            <a:avLst/>
          </a:prstGeom>
          <a:noFill/>
        </p:spPr>
        <p:txBody>
          <a:bodyPr wrap="square" rtlCol="0">
            <a:spAutoFit/>
          </a:bodyPr>
          <a:lstStyle/>
          <a:p>
            <a:pPr algn="ctr"/>
            <a:r>
              <a:rPr lang="en-US" sz="2400" b="1" u="sng" dirty="0">
                <a:solidFill>
                  <a:srgbClr val="002060"/>
                </a:solidFill>
              </a:rPr>
              <a:t>COALITION FOR BETTER TRADE--WHO ARE WE?</a:t>
            </a:r>
            <a:r>
              <a:rPr lang="en-US" dirty="0">
                <a:solidFill>
                  <a:srgbClr val="002060"/>
                </a:solidFill>
              </a:rPr>
              <a:t> </a:t>
            </a:r>
          </a:p>
        </p:txBody>
      </p:sp>
      <p:sp>
        <p:nvSpPr>
          <p:cNvPr id="3" name="TextBox 2"/>
          <p:cNvSpPr txBox="1"/>
          <p:nvPr/>
        </p:nvSpPr>
        <p:spPr>
          <a:xfrm>
            <a:off x="748147" y="2689223"/>
            <a:ext cx="9116290" cy="523220"/>
          </a:xfrm>
          <a:prstGeom prst="rect">
            <a:avLst/>
          </a:prstGeom>
          <a:noFill/>
        </p:spPr>
        <p:txBody>
          <a:bodyPr wrap="square" rtlCol="0">
            <a:spAutoFit/>
          </a:bodyPr>
          <a:lstStyle/>
          <a:p>
            <a:pPr algn="ctr"/>
            <a:r>
              <a:rPr lang="en-US" sz="2800" b="1" dirty="0">
                <a:solidFill>
                  <a:srgbClr val="002060"/>
                </a:solidFill>
              </a:rPr>
              <a:t>Coalition Partners:</a:t>
            </a:r>
          </a:p>
        </p:txBody>
      </p:sp>
      <p:sp>
        <p:nvSpPr>
          <p:cNvPr id="5" name="TextBox 4"/>
          <p:cNvSpPr txBox="1"/>
          <p:nvPr/>
        </p:nvSpPr>
        <p:spPr>
          <a:xfrm>
            <a:off x="539839" y="3181665"/>
            <a:ext cx="5070763" cy="3231654"/>
          </a:xfrm>
          <a:prstGeom prst="rect">
            <a:avLst/>
          </a:prstGeom>
          <a:noFill/>
        </p:spPr>
        <p:txBody>
          <a:bodyPr wrap="square" rtlCol="0">
            <a:spAutoFit/>
          </a:bodyPr>
          <a:lstStyle/>
          <a:p>
            <a:r>
              <a:rPr lang="en-US" dirty="0">
                <a:solidFill>
                  <a:srgbClr val="002060"/>
                </a:solidFill>
              </a:rPr>
              <a:t>AFL-CIO</a:t>
            </a:r>
          </a:p>
          <a:p>
            <a:r>
              <a:rPr lang="en-US" dirty="0">
                <a:solidFill>
                  <a:srgbClr val="002060"/>
                </a:solidFill>
              </a:rPr>
              <a:t>Alliance for Retired Americans</a:t>
            </a:r>
          </a:p>
          <a:p>
            <a:r>
              <a:rPr lang="en-US" dirty="0">
                <a:solidFill>
                  <a:srgbClr val="002060"/>
                </a:solidFill>
              </a:rPr>
              <a:t>Amalgamated Transit Union</a:t>
            </a:r>
          </a:p>
          <a:p>
            <a:r>
              <a:rPr lang="en-US" dirty="0">
                <a:solidFill>
                  <a:srgbClr val="002060"/>
                </a:solidFill>
              </a:rPr>
              <a:t>American </a:t>
            </a:r>
            <a:r>
              <a:rPr lang="en-US" sz="2000" dirty="0">
                <a:solidFill>
                  <a:srgbClr val="002060"/>
                </a:solidFill>
              </a:rPr>
              <a:t>Federation</a:t>
            </a:r>
            <a:r>
              <a:rPr lang="en-US" dirty="0">
                <a:solidFill>
                  <a:srgbClr val="002060"/>
                </a:solidFill>
              </a:rPr>
              <a:t> of State, County and Municipal Employees</a:t>
            </a:r>
          </a:p>
          <a:p>
            <a:r>
              <a:rPr lang="en-US" dirty="0">
                <a:solidFill>
                  <a:srgbClr val="002060"/>
                </a:solidFill>
              </a:rPr>
              <a:t>Citizens Trade Campaign</a:t>
            </a:r>
          </a:p>
          <a:p>
            <a:r>
              <a:rPr lang="en-US" dirty="0">
                <a:solidFill>
                  <a:srgbClr val="002060"/>
                </a:solidFill>
              </a:rPr>
              <a:t>Communication Workers of America</a:t>
            </a:r>
          </a:p>
          <a:p>
            <a:r>
              <a:rPr lang="en-US" dirty="0">
                <a:solidFill>
                  <a:srgbClr val="002060"/>
                </a:solidFill>
              </a:rPr>
              <a:t>Public Citizen’s Global Trade Watch</a:t>
            </a:r>
          </a:p>
          <a:p>
            <a:r>
              <a:rPr lang="en-US" dirty="0">
                <a:solidFill>
                  <a:srgbClr val="002060"/>
                </a:solidFill>
              </a:rPr>
              <a:t>International Association of Machinists and Aerospace Workers</a:t>
            </a:r>
          </a:p>
          <a:p>
            <a:r>
              <a:rPr lang="en-US" dirty="0">
                <a:solidFill>
                  <a:srgbClr val="002060"/>
                </a:solidFill>
              </a:rPr>
              <a:t>International Brotherhood of Boilermakers</a:t>
            </a:r>
          </a:p>
        </p:txBody>
      </p:sp>
      <p:sp>
        <p:nvSpPr>
          <p:cNvPr id="6" name="TextBox 5"/>
          <p:cNvSpPr txBox="1"/>
          <p:nvPr/>
        </p:nvSpPr>
        <p:spPr>
          <a:xfrm>
            <a:off x="5776175" y="3243220"/>
            <a:ext cx="4970562" cy="3170099"/>
          </a:xfrm>
          <a:prstGeom prst="rect">
            <a:avLst/>
          </a:prstGeom>
          <a:noFill/>
        </p:spPr>
        <p:txBody>
          <a:bodyPr wrap="square" rtlCol="0">
            <a:spAutoFit/>
          </a:bodyPr>
          <a:lstStyle/>
          <a:p>
            <a:r>
              <a:rPr lang="en-US" sz="2000" dirty="0">
                <a:solidFill>
                  <a:srgbClr val="002060"/>
                </a:solidFill>
              </a:rPr>
              <a:t>International Brotherhood of Electrical Workers</a:t>
            </a:r>
          </a:p>
          <a:p>
            <a:r>
              <a:rPr lang="en-US" sz="2000" dirty="0">
                <a:solidFill>
                  <a:srgbClr val="002060"/>
                </a:solidFill>
              </a:rPr>
              <a:t>International Brotherhood of Teamsters</a:t>
            </a:r>
          </a:p>
          <a:p>
            <a:r>
              <a:rPr lang="en-US" sz="2000" dirty="0">
                <a:solidFill>
                  <a:srgbClr val="002060"/>
                </a:solidFill>
              </a:rPr>
              <a:t>National Association of Letter Carriers</a:t>
            </a:r>
          </a:p>
          <a:p>
            <a:r>
              <a:rPr lang="es-ES_tradnl" sz="2000" dirty="0">
                <a:solidFill>
                  <a:srgbClr val="002060"/>
                </a:solidFill>
              </a:rPr>
              <a:t>Sierra Club</a:t>
            </a:r>
            <a:endParaRPr lang="en-US" sz="2000" dirty="0">
              <a:solidFill>
                <a:srgbClr val="002060"/>
              </a:solidFill>
            </a:endParaRPr>
          </a:p>
          <a:p>
            <a:r>
              <a:rPr lang="en-US" sz="2000" dirty="0">
                <a:solidFill>
                  <a:srgbClr val="002060"/>
                </a:solidFill>
              </a:rPr>
              <a:t>Transport Workers of America</a:t>
            </a:r>
          </a:p>
          <a:p>
            <a:r>
              <a:rPr lang="en-US" sz="2000" dirty="0">
                <a:solidFill>
                  <a:srgbClr val="002060"/>
                </a:solidFill>
              </a:rPr>
              <a:t>United Auto Workers</a:t>
            </a:r>
          </a:p>
          <a:p>
            <a:r>
              <a:rPr lang="en-US" sz="2000" dirty="0">
                <a:solidFill>
                  <a:srgbClr val="002060"/>
                </a:solidFill>
              </a:rPr>
              <a:t>United Brotherhood of Carpenters</a:t>
            </a:r>
          </a:p>
          <a:p>
            <a:r>
              <a:rPr lang="en-US" sz="2000" dirty="0">
                <a:solidFill>
                  <a:srgbClr val="002060"/>
                </a:solidFill>
              </a:rPr>
              <a:t>United Food and Commercial Workers</a:t>
            </a:r>
          </a:p>
          <a:p>
            <a:r>
              <a:rPr lang="en-US" sz="2000" dirty="0">
                <a:solidFill>
                  <a:srgbClr val="002060"/>
                </a:solidFill>
              </a:rPr>
              <a:t>United Steelworkers</a:t>
            </a:r>
          </a:p>
        </p:txBody>
      </p:sp>
      <p:pic>
        <p:nvPicPr>
          <p:cNvPr id="7" name="Picture 6"/>
          <p:cNvPicPr>
            <a:picLocks noChangeAspect="1"/>
          </p:cNvPicPr>
          <p:nvPr/>
        </p:nvPicPr>
        <p:blipFill>
          <a:blip r:embed="rId2"/>
          <a:stretch>
            <a:fillRect/>
          </a:stretch>
        </p:blipFill>
        <p:spPr>
          <a:xfrm>
            <a:off x="11009801" y="217366"/>
            <a:ext cx="838052" cy="1081087"/>
          </a:xfrm>
          <a:prstGeom prst="rect">
            <a:avLst/>
          </a:prstGeom>
        </p:spPr>
      </p:pic>
      <p:sp>
        <p:nvSpPr>
          <p:cNvPr id="4" name="Rectangle 3"/>
          <p:cNvSpPr/>
          <p:nvPr/>
        </p:nvSpPr>
        <p:spPr>
          <a:xfrm>
            <a:off x="618067" y="904119"/>
            <a:ext cx="10128670" cy="1477328"/>
          </a:xfrm>
          <a:prstGeom prst="rect">
            <a:avLst/>
          </a:prstGeom>
        </p:spPr>
        <p:txBody>
          <a:bodyPr wrap="square">
            <a:spAutoFit/>
          </a:bodyPr>
          <a:lstStyle/>
          <a:p>
            <a:r>
              <a:rPr lang="en-US" dirty="0">
                <a:solidFill>
                  <a:srgbClr val="002060"/>
                </a:solidFill>
              </a:rPr>
              <a:t>The Coalition for Better Trade is a band of progressive organizations dedicated to improving trade policy and legislation to protect America's working families, environment and natural resources from short-sighted and corporate profit-driven trade deals.</a:t>
            </a:r>
          </a:p>
          <a:p>
            <a:endParaRPr lang="en-US" dirty="0">
              <a:solidFill>
                <a:srgbClr val="002060"/>
              </a:solidFill>
            </a:endParaRPr>
          </a:p>
          <a:p>
            <a:r>
              <a:rPr lang="en-US" dirty="0">
                <a:solidFill>
                  <a:srgbClr val="002060"/>
                </a:solidFill>
              </a:rPr>
              <a:t>Follow us on Twitter: @</a:t>
            </a:r>
            <a:r>
              <a:rPr lang="en-US" dirty="0" err="1">
                <a:solidFill>
                  <a:srgbClr val="002060"/>
                </a:solidFill>
              </a:rPr>
              <a:t>BetterTradeNow</a:t>
            </a:r>
            <a:endParaRPr lang="en-US" dirty="0">
              <a:solidFill>
                <a:srgbClr val="002060"/>
              </a:solidFill>
            </a:endParaRPr>
          </a:p>
        </p:txBody>
      </p:sp>
    </p:spTree>
    <p:extLst>
      <p:ext uri="{BB962C8B-B14F-4D97-AF65-F5344CB8AC3E}">
        <p14:creationId xmlns:p14="http://schemas.microsoft.com/office/powerpoint/2010/main" val="102799233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38200" y="1453246"/>
            <a:ext cx="9327290" cy="3416320"/>
          </a:xfrm>
          <a:prstGeom prst="rect">
            <a:avLst/>
          </a:prstGeom>
          <a:noFill/>
        </p:spPr>
        <p:txBody>
          <a:bodyPr wrap="square" rtlCol="0">
            <a:spAutoFit/>
          </a:bodyPr>
          <a:lstStyle/>
          <a:p>
            <a:endParaRPr lang="en-US" dirty="0"/>
          </a:p>
          <a:p>
            <a:r>
              <a:rPr lang="en-US" sz="3000" dirty="0">
                <a:solidFill>
                  <a:srgbClr val="002060"/>
                </a:solidFill>
              </a:rPr>
              <a:t>The Coalition for Better Trade serves a coordinating function for the members of the coalition on a variety of campaign activities including direct member outreach in Washington, field activities, and communications work. We hold weekly meetings for both broad coalition activity as well as a weekly communications team call. </a:t>
            </a:r>
          </a:p>
          <a:p>
            <a:endParaRPr lang="en-US" dirty="0">
              <a:solidFill>
                <a:srgbClr val="002060"/>
              </a:solidFill>
            </a:endParaRPr>
          </a:p>
        </p:txBody>
      </p:sp>
      <p:pic>
        <p:nvPicPr>
          <p:cNvPr id="3" name="Picture 2"/>
          <p:cNvPicPr>
            <a:picLocks noChangeAspect="1"/>
          </p:cNvPicPr>
          <p:nvPr/>
        </p:nvPicPr>
        <p:blipFill>
          <a:blip r:embed="rId2"/>
          <a:stretch>
            <a:fillRect/>
          </a:stretch>
        </p:blipFill>
        <p:spPr>
          <a:xfrm>
            <a:off x="10764268" y="327167"/>
            <a:ext cx="838052" cy="1081087"/>
          </a:xfrm>
          <a:prstGeom prst="rect">
            <a:avLst/>
          </a:prstGeom>
        </p:spPr>
      </p:pic>
      <p:sp>
        <p:nvSpPr>
          <p:cNvPr id="4" name="Title 3"/>
          <p:cNvSpPr>
            <a:spLocks noGrp="1"/>
          </p:cNvSpPr>
          <p:nvPr>
            <p:ph type="title"/>
          </p:nvPr>
        </p:nvSpPr>
        <p:spPr/>
        <p:txBody>
          <a:bodyPr/>
          <a:lstStyle/>
          <a:p>
            <a:r>
              <a:rPr lang="en-US" b="1" dirty="0">
                <a:solidFill>
                  <a:schemeClr val="accent1">
                    <a:lumMod val="50000"/>
                  </a:schemeClr>
                </a:solidFill>
              </a:rPr>
              <a:t>The Role of the Coalition</a:t>
            </a:r>
          </a:p>
        </p:txBody>
      </p:sp>
      <p:cxnSp>
        <p:nvCxnSpPr>
          <p:cNvPr id="5" name="Straight Connector 4"/>
          <p:cNvCxnSpPr/>
          <p:nvPr/>
        </p:nvCxnSpPr>
        <p:spPr>
          <a:xfrm>
            <a:off x="549071" y="1393001"/>
            <a:ext cx="7189673"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7909926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460810" y="1839951"/>
            <a:ext cx="8374566" cy="3785652"/>
          </a:xfrm>
          <a:prstGeom prst="rect">
            <a:avLst/>
          </a:prstGeom>
          <a:noFill/>
        </p:spPr>
        <p:txBody>
          <a:bodyPr wrap="square" rtlCol="0">
            <a:spAutoFit/>
          </a:bodyPr>
          <a:lstStyle/>
          <a:p>
            <a:r>
              <a:rPr lang="en-US" sz="2400" dirty="0">
                <a:solidFill>
                  <a:srgbClr val="002060"/>
                </a:solidFill>
              </a:rPr>
              <a:t>Recent communications activities include the following:</a:t>
            </a:r>
          </a:p>
          <a:p>
            <a:r>
              <a:rPr lang="en-US" sz="2400" dirty="0">
                <a:solidFill>
                  <a:srgbClr val="002060"/>
                </a:solidFill>
              </a:rPr>
              <a:t> </a:t>
            </a:r>
          </a:p>
          <a:p>
            <a:r>
              <a:rPr lang="en-US" sz="2400" dirty="0">
                <a:solidFill>
                  <a:srgbClr val="002060"/>
                </a:solidFill>
              </a:rPr>
              <a:t>* Sierra Club released an interactive map and report that reveals that new proposed trade deals would threaten the climate protections </a:t>
            </a:r>
          </a:p>
          <a:p>
            <a:r>
              <a:rPr lang="en-US" sz="2400" dirty="0">
                <a:solidFill>
                  <a:srgbClr val="002060"/>
                </a:solidFill>
              </a:rPr>
              <a:t>* Drafted and placed an op-ed for Louise Slaughter on International Women’s Day </a:t>
            </a:r>
          </a:p>
          <a:p>
            <a:r>
              <a:rPr lang="en-US" sz="2400" dirty="0">
                <a:solidFill>
                  <a:srgbClr val="002060"/>
                </a:solidFill>
              </a:rPr>
              <a:t>* Sierra Club's Ilana Solomon authored a blog post on the 10th anniversary of the Peru Trade Deal. </a:t>
            </a:r>
          </a:p>
          <a:p>
            <a:r>
              <a:rPr lang="en-US" sz="2400" dirty="0">
                <a:solidFill>
                  <a:srgbClr val="002060"/>
                </a:solidFill>
              </a:rPr>
              <a:t>* Worked with coalition members on Rapid Response efforts: </a:t>
            </a:r>
          </a:p>
        </p:txBody>
      </p:sp>
      <p:pic>
        <p:nvPicPr>
          <p:cNvPr id="5" name="Picture 4"/>
          <p:cNvPicPr>
            <a:picLocks noChangeAspect="1"/>
          </p:cNvPicPr>
          <p:nvPr/>
        </p:nvPicPr>
        <p:blipFill>
          <a:blip r:embed="rId2"/>
          <a:stretch>
            <a:fillRect/>
          </a:stretch>
        </p:blipFill>
        <p:spPr>
          <a:xfrm>
            <a:off x="11009801" y="217366"/>
            <a:ext cx="838052" cy="1081087"/>
          </a:xfrm>
          <a:prstGeom prst="rect">
            <a:avLst/>
          </a:prstGeom>
        </p:spPr>
      </p:pic>
      <p:sp>
        <p:nvSpPr>
          <p:cNvPr id="2" name="Title 1"/>
          <p:cNvSpPr>
            <a:spLocks noGrp="1"/>
          </p:cNvSpPr>
          <p:nvPr>
            <p:ph type="title"/>
          </p:nvPr>
        </p:nvSpPr>
        <p:spPr>
          <a:xfrm>
            <a:off x="799124" y="593373"/>
            <a:ext cx="9144000" cy="799628"/>
          </a:xfrm>
        </p:spPr>
        <p:txBody>
          <a:bodyPr/>
          <a:lstStyle/>
          <a:p>
            <a:r>
              <a:rPr lang="en-US" b="1" dirty="0">
                <a:solidFill>
                  <a:schemeClr val="accent1">
                    <a:lumMod val="50000"/>
                  </a:schemeClr>
                </a:solidFill>
              </a:rPr>
              <a:t>Coalition Rapid Response</a:t>
            </a:r>
          </a:p>
        </p:txBody>
      </p:sp>
      <p:cxnSp>
        <p:nvCxnSpPr>
          <p:cNvPr id="6" name="Straight Connector 5"/>
          <p:cNvCxnSpPr/>
          <p:nvPr/>
        </p:nvCxnSpPr>
        <p:spPr>
          <a:xfrm>
            <a:off x="549071" y="1393001"/>
            <a:ext cx="7189673"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0324920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96445" y="2176531"/>
            <a:ext cx="3396029" cy="3150348"/>
          </a:xfrm>
          <a:prstGeom prst="rect">
            <a:avLst/>
          </a:prstGeom>
        </p:spPr>
      </p:pic>
      <p:sp>
        <p:nvSpPr>
          <p:cNvPr id="3" name="TextBox 2"/>
          <p:cNvSpPr txBox="1"/>
          <p:nvPr/>
        </p:nvSpPr>
        <p:spPr>
          <a:xfrm>
            <a:off x="462209" y="815270"/>
            <a:ext cx="8409904" cy="646331"/>
          </a:xfrm>
          <a:prstGeom prst="rect">
            <a:avLst/>
          </a:prstGeom>
          <a:noFill/>
        </p:spPr>
        <p:txBody>
          <a:bodyPr wrap="square" rtlCol="0">
            <a:spAutoFit/>
          </a:bodyPr>
          <a:lstStyle/>
          <a:p>
            <a:r>
              <a:rPr lang="en-US" sz="3600" b="1" dirty="0">
                <a:solidFill>
                  <a:srgbClr val="002060"/>
                </a:solidFill>
              </a:rPr>
              <a:t>Q&amp;A WITH KHRISTYN BRIMNEIER</a:t>
            </a:r>
          </a:p>
        </p:txBody>
      </p:sp>
      <p:pic>
        <p:nvPicPr>
          <p:cNvPr id="4" name="Picture 3"/>
          <p:cNvPicPr>
            <a:picLocks noChangeAspect="1"/>
          </p:cNvPicPr>
          <p:nvPr/>
        </p:nvPicPr>
        <p:blipFill>
          <a:blip r:embed="rId3"/>
          <a:stretch>
            <a:fillRect/>
          </a:stretch>
        </p:blipFill>
        <p:spPr>
          <a:xfrm>
            <a:off x="11009801" y="217366"/>
            <a:ext cx="838052" cy="1081087"/>
          </a:xfrm>
          <a:prstGeom prst="rect">
            <a:avLst/>
          </a:prstGeom>
        </p:spPr>
      </p:pic>
      <p:cxnSp>
        <p:nvCxnSpPr>
          <p:cNvPr id="5" name="Straight Connector 4"/>
          <p:cNvCxnSpPr/>
          <p:nvPr/>
        </p:nvCxnSpPr>
        <p:spPr>
          <a:xfrm>
            <a:off x="549071" y="1393001"/>
            <a:ext cx="7189673"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3180820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59852" y="1486105"/>
            <a:ext cx="6774289" cy="5693866"/>
          </a:xfrm>
          <a:prstGeom prst="rect">
            <a:avLst/>
          </a:prstGeom>
          <a:noFill/>
        </p:spPr>
        <p:txBody>
          <a:bodyPr wrap="square" rtlCol="0">
            <a:spAutoFit/>
          </a:bodyPr>
          <a:lstStyle/>
          <a:p>
            <a:r>
              <a:rPr lang="en-US" sz="2000" b="1" dirty="0">
                <a:solidFill>
                  <a:srgbClr val="002060"/>
                </a:solidFill>
                <a:latin typeface="Times New Roman" panose="02020603050405020304" pitchFamily="18" charset="0"/>
                <a:cs typeface="Times New Roman" panose="02020603050405020304" pitchFamily="18" charset="0"/>
              </a:rPr>
              <a:t>Dr. Margaret Flowers is a pediatrician and co-chair of the Maryland chapter of Physicians for a National Health Program (PNHP). Margaret is also Co-Director of PopularResistance.org and It's Our Economy, Co-Organizer of Flush the TPP (flushthetpp.org</a:t>
            </a:r>
            <a:r>
              <a:rPr lang="en-US" sz="2000" b="1" dirty="0">
                <a:solidFill>
                  <a:srgbClr val="002060"/>
                </a:solidFill>
              </a:rPr>
              <a:t>).</a:t>
            </a:r>
          </a:p>
          <a:p>
            <a:endParaRPr lang="en-US" sz="2000" b="1" dirty="0"/>
          </a:p>
          <a:p>
            <a:r>
              <a:rPr lang="en-US" sz="2000" b="1" dirty="0">
                <a:solidFill>
                  <a:srgbClr val="002060"/>
                </a:solidFill>
              </a:rPr>
              <a:t>Its Our Economy (</a:t>
            </a:r>
            <a:r>
              <a:rPr lang="en-US" sz="2000" b="1" dirty="0">
                <a:solidFill>
                  <a:srgbClr val="002060"/>
                </a:solidFill>
                <a:hlinkClick r:id="rId2"/>
              </a:rPr>
              <a:t>www.itsoureconomy.US</a:t>
            </a:r>
            <a:r>
              <a:rPr lang="en-US" sz="2000" b="1" dirty="0">
                <a:solidFill>
                  <a:srgbClr val="002060"/>
                </a:solidFill>
              </a:rPr>
              <a:t>)</a:t>
            </a:r>
          </a:p>
          <a:p>
            <a:r>
              <a:rPr lang="en-US" sz="2000" b="1" dirty="0">
                <a:solidFill>
                  <a:srgbClr val="002060"/>
                </a:solidFill>
              </a:rPr>
              <a:t>Popular Resistance (</a:t>
            </a:r>
            <a:r>
              <a:rPr lang="en-US" sz="2000" b="1" dirty="0">
                <a:solidFill>
                  <a:srgbClr val="002060"/>
                </a:solidFill>
                <a:hlinkClick r:id="rId3"/>
              </a:rPr>
              <a:t>www.popularresistance.org</a:t>
            </a:r>
            <a:endParaRPr lang="en-US" sz="2000" b="1" dirty="0">
              <a:solidFill>
                <a:srgbClr val="002060"/>
              </a:solidFill>
            </a:endParaRPr>
          </a:p>
          <a:p>
            <a:r>
              <a:rPr lang="en-US" sz="2000" b="1" dirty="0">
                <a:solidFill>
                  <a:srgbClr val="002060"/>
                </a:solidFill>
              </a:rPr>
              <a:t>Democratize the Media / Forces of Greed</a:t>
            </a:r>
          </a:p>
          <a:p>
            <a:r>
              <a:rPr lang="en-US" sz="2000" b="1" dirty="0">
                <a:solidFill>
                  <a:srgbClr val="002060"/>
                </a:solidFill>
              </a:rPr>
              <a:t>Radio: </a:t>
            </a:r>
            <a:r>
              <a:rPr lang="en-US" sz="2000" b="1" dirty="0">
                <a:solidFill>
                  <a:srgbClr val="002060"/>
                </a:solidFill>
                <a:hlinkClick r:id="rId4"/>
              </a:rPr>
              <a:t>http://www.ClearingtheFOGRadio.org</a:t>
            </a:r>
            <a:endParaRPr lang="en-US" sz="2000" b="1" dirty="0">
              <a:solidFill>
                <a:srgbClr val="002060"/>
              </a:solidFill>
            </a:endParaRPr>
          </a:p>
          <a:p>
            <a:r>
              <a:rPr lang="en-US" sz="2000" b="1" dirty="0">
                <a:solidFill>
                  <a:srgbClr val="002060"/>
                </a:solidFill>
              </a:rPr>
              <a:t>TPP Campaigns: </a:t>
            </a:r>
            <a:r>
              <a:rPr lang="en-US" sz="2000" b="1" dirty="0">
                <a:solidFill>
                  <a:srgbClr val="002060"/>
                </a:solidFill>
                <a:hlinkClick r:id="rId5"/>
              </a:rPr>
              <a:t>www.flushthetpp.org</a:t>
            </a:r>
            <a:endParaRPr lang="en-US" sz="2000" b="1" dirty="0">
              <a:solidFill>
                <a:srgbClr val="002060"/>
              </a:solidFill>
            </a:endParaRPr>
          </a:p>
          <a:p>
            <a:endParaRPr lang="en-US" sz="2400" b="1" dirty="0"/>
          </a:p>
          <a:p>
            <a:pPr algn="ctr"/>
            <a:endParaRPr lang="en-US" sz="2400" dirty="0">
              <a:latin typeface="Times New Roman" panose="02020603050405020304" pitchFamily="18" charset="0"/>
              <a:cs typeface="Times New Roman" panose="02020603050405020304" pitchFamily="18" charset="0"/>
            </a:endParaRPr>
          </a:p>
          <a:p>
            <a:endParaRPr lang="en-US" sz="2400" b="1" dirty="0"/>
          </a:p>
          <a:p>
            <a:endParaRPr lang="en-US" sz="2400" b="1" dirty="0"/>
          </a:p>
          <a:p>
            <a:endParaRPr lang="en-US" sz="2400" b="1" dirty="0"/>
          </a:p>
          <a:p>
            <a:endParaRPr lang="en-US" sz="2400" b="1" dirty="0"/>
          </a:p>
        </p:txBody>
      </p:sp>
      <p:sp>
        <p:nvSpPr>
          <p:cNvPr id="4" name="TextBox 3"/>
          <p:cNvSpPr txBox="1"/>
          <p:nvPr/>
        </p:nvSpPr>
        <p:spPr>
          <a:xfrm>
            <a:off x="289006" y="808226"/>
            <a:ext cx="5411600" cy="584775"/>
          </a:xfrm>
          <a:prstGeom prst="rect">
            <a:avLst/>
          </a:prstGeom>
          <a:noFill/>
        </p:spPr>
        <p:txBody>
          <a:bodyPr wrap="square" rtlCol="0">
            <a:spAutoFit/>
          </a:bodyPr>
          <a:lstStyle/>
          <a:p>
            <a:pPr algn="ctr"/>
            <a:r>
              <a:rPr lang="en-US" sz="3200" b="1" dirty="0">
                <a:solidFill>
                  <a:srgbClr val="002060"/>
                </a:solidFill>
              </a:rPr>
              <a:t>DR. MARGARET FLOWERS</a:t>
            </a:r>
          </a:p>
        </p:txBody>
      </p:sp>
      <p:pic>
        <p:nvPicPr>
          <p:cNvPr id="4098" name="Picture 2" descr="https://scontent.ftpa1-1.fna.fbcdn.net/t31.0-8/s720x720/52789_1735527154140_4684939_o.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998809" y="1173840"/>
            <a:ext cx="2536109" cy="3804164"/>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p:cNvPicPr>
            <a:picLocks noChangeAspect="1"/>
          </p:cNvPicPr>
          <p:nvPr/>
        </p:nvPicPr>
        <p:blipFill>
          <a:blip r:embed="rId7"/>
          <a:stretch>
            <a:fillRect/>
          </a:stretch>
        </p:blipFill>
        <p:spPr>
          <a:xfrm>
            <a:off x="11009801" y="217366"/>
            <a:ext cx="838052" cy="1081087"/>
          </a:xfrm>
          <a:prstGeom prst="rect">
            <a:avLst/>
          </a:prstGeom>
        </p:spPr>
      </p:pic>
      <p:cxnSp>
        <p:nvCxnSpPr>
          <p:cNvPr id="6" name="Straight Connector 5"/>
          <p:cNvCxnSpPr/>
          <p:nvPr/>
        </p:nvCxnSpPr>
        <p:spPr>
          <a:xfrm>
            <a:off x="549071" y="1393001"/>
            <a:ext cx="7189673"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7349164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549071" y="1828692"/>
            <a:ext cx="5095740" cy="3416320"/>
          </a:xfrm>
          <a:prstGeom prst="rect">
            <a:avLst/>
          </a:prstGeom>
          <a:noFill/>
        </p:spPr>
        <p:txBody>
          <a:bodyPr wrap="square" rtlCol="0">
            <a:spAutoFit/>
          </a:bodyPr>
          <a:lstStyle/>
          <a:p>
            <a:pPr algn="ctr"/>
            <a:r>
              <a:rPr lang="en-US" sz="3200" b="1" dirty="0">
                <a:solidFill>
                  <a:srgbClr val="C00000"/>
                </a:solidFill>
              </a:rPr>
              <a:t>Mara Cohen </a:t>
            </a:r>
          </a:p>
          <a:p>
            <a:pPr algn="ctr"/>
            <a:endParaRPr lang="en-US" sz="3200" b="1" dirty="0">
              <a:solidFill>
                <a:schemeClr val="accent1">
                  <a:lumMod val="50000"/>
                </a:schemeClr>
              </a:solidFill>
            </a:endParaRPr>
          </a:p>
          <a:p>
            <a:pPr algn="ctr"/>
            <a:r>
              <a:rPr lang="en-US" sz="3200" b="1" dirty="0">
                <a:solidFill>
                  <a:schemeClr val="accent1">
                    <a:lumMod val="50000"/>
                  </a:schemeClr>
                </a:solidFill>
              </a:rPr>
              <a:t>End Mass Criminalization Team</a:t>
            </a:r>
            <a:endParaRPr lang="en-US" sz="1400" b="1" dirty="0">
              <a:solidFill>
                <a:schemeClr val="accent1">
                  <a:lumMod val="50000"/>
                </a:schemeClr>
              </a:solidFill>
            </a:endParaRPr>
          </a:p>
          <a:p>
            <a:pPr algn="ctr"/>
            <a:endParaRPr lang="en-US" sz="1200" b="1" dirty="0">
              <a:solidFill>
                <a:schemeClr val="accent1">
                  <a:lumMod val="50000"/>
                </a:schemeClr>
              </a:solidFill>
            </a:endParaRPr>
          </a:p>
          <a:p>
            <a:pPr algn="ctr"/>
            <a:r>
              <a:rPr lang="en-US" sz="3200" b="1" dirty="0">
                <a:solidFill>
                  <a:schemeClr val="accent1">
                    <a:lumMod val="50000"/>
                  </a:schemeClr>
                </a:solidFill>
              </a:rPr>
              <a:t>Agitator Radio</a:t>
            </a:r>
          </a:p>
          <a:p>
            <a:pPr algn="ctr"/>
            <a:endParaRPr lang="en-US" sz="1200" b="1" dirty="0">
              <a:solidFill>
                <a:schemeClr val="accent1">
                  <a:lumMod val="50000"/>
                </a:schemeClr>
              </a:solidFill>
            </a:endParaRPr>
          </a:p>
          <a:p>
            <a:pPr algn="ctr"/>
            <a:r>
              <a:rPr lang="en-US" sz="3200" b="1" dirty="0">
                <a:solidFill>
                  <a:schemeClr val="accent1">
                    <a:lumMod val="50000"/>
                  </a:schemeClr>
                </a:solidFill>
              </a:rPr>
              <a:t>Organizers’ Resource Hub</a:t>
            </a:r>
          </a:p>
        </p:txBody>
      </p:sp>
      <p:sp>
        <p:nvSpPr>
          <p:cNvPr id="2" name="TextBox 1"/>
          <p:cNvSpPr txBox="1"/>
          <p:nvPr/>
        </p:nvSpPr>
        <p:spPr>
          <a:xfrm>
            <a:off x="6947063" y="4584880"/>
            <a:ext cx="4504566" cy="1569660"/>
          </a:xfrm>
          <a:prstGeom prst="rect">
            <a:avLst/>
          </a:prstGeom>
          <a:noFill/>
        </p:spPr>
        <p:txBody>
          <a:bodyPr wrap="none" rtlCol="0">
            <a:spAutoFit/>
          </a:bodyPr>
          <a:lstStyle/>
          <a:p>
            <a:pPr algn="ctr"/>
            <a:r>
              <a:rPr lang="en-US" sz="3200" dirty="0">
                <a:solidFill>
                  <a:srgbClr val="002060"/>
                </a:solidFill>
              </a:rPr>
              <a:t>People Demanding Action</a:t>
            </a:r>
          </a:p>
          <a:p>
            <a:pPr algn="ctr"/>
            <a:r>
              <a:rPr lang="en-US" sz="3200" dirty="0">
                <a:solidFill>
                  <a:srgbClr val="002060"/>
                </a:solidFill>
              </a:rPr>
              <a:t>Popular Resistance.org</a:t>
            </a:r>
            <a:endParaRPr lang="en-US" sz="1600" dirty="0">
              <a:solidFill>
                <a:srgbClr val="002060"/>
              </a:solidFill>
            </a:endParaRPr>
          </a:p>
          <a:p>
            <a:pPr algn="ctr"/>
            <a:r>
              <a:rPr lang="en-US" sz="3200" dirty="0">
                <a:hlinkClick r:id="rId2"/>
              </a:rPr>
              <a:t>marajai51@gmail.com</a:t>
            </a:r>
            <a:endParaRPr lang="en-US" sz="3200" dirty="0"/>
          </a:p>
        </p:txBody>
      </p:sp>
      <p:pic>
        <p:nvPicPr>
          <p:cNvPr id="6" name="Picture 5"/>
          <p:cNvPicPr>
            <a:picLocks noChangeAspect="1"/>
          </p:cNvPicPr>
          <p:nvPr/>
        </p:nvPicPr>
        <p:blipFill>
          <a:blip r:embed="rId3"/>
          <a:stretch>
            <a:fillRect/>
          </a:stretch>
        </p:blipFill>
        <p:spPr>
          <a:xfrm>
            <a:off x="11009801" y="217366"/>
            <a:ext cx="838052" cy="1081087"/>
          </a:xfrm>
          <a:prstGeom prst="rect">
            <a:avLst/>
          </a:prstGeom>
        </p:spPr>
      </p:pic>
      <p:pic>
        <p:nvPicPr>
          <p:cNvPr id="7" name="Picture 6"/>
          <p:cNvPicPr>
            <a:picLocks noChangeAspect="1"/>
          </p:cNvPicPr>
          <p:nvPr/>
        </p:nvPicPr>
        <p:blipFill>
          <a:blip r:embed="rId4"/>
          <a:stretch>
            <a:fillRect/>
          </a:stretch>
        </p:blipFill>
        <p:spPr>
          <a:xfrm>
            <a:off x="7776307" y="1986683"/>
            <a:ext cx="2500923" cy="2598197"/>
          </a:xfrm>
          <a:prstGeom prst="rect">
            <a:avLst/>
          </a:prstGeom>
        </p:spPr>
      </p:pic>
      <p:sp>
        <p:nvSpPr>
          <p:cNvPr id="3" name="Title 2"/>
          <p:cNvSpPr>
            <a:spLocks noGrp="1"/>
          </p:cNvSpPr>
          <p:nvPr>
            <p:ph type="title"/>
          </p:nvPr>
        </p:nvSpPr>
        <p:spPr>
          <a:xfrm>
            <a:off x="549071" y="538935"/>
            <a:ext cx="7946292" cy="852204"/>
          </a:xfrm>
        </p:spPr>
        <p:txBody>
          <a:bodyPr/>
          <a:lstStyle/>
          <a:p>
            <a:r>
              <a:rPr lang="en-US" b="1" dirty="0">
                <a:solidFill>
                  <a:schemeClr val="accent1">
                    <a:lumMod val="50000"/>
                  </a:schemeClr>
                </a:solidFill>
              </a:rPr>
              <a:t>Call Planning Team</a:t>
            </a:r>
          </a:p>
        </p:txBody>
      </p:sp>
      <p:cxnSp>
        <p:nvCxnSpPr>
          <p:cNvPr id="8" name="Straight Connector 7"/>
          <p:cNvCxnSpPr/>
          <p:nvPr/>
        </p:nvCxnSpPr>
        <p:spPr>
          <a:xfrm>
            <a:off x="549071" y="1393001"/>
            <a:ext cx="7189673"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7278406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71222" y="154546"/>
            <a:ext cx="9195515" cy="6455922"/>
          </a:xfrm>
          <a:prstGeom prst="rect">
            <a:avLst/>
          </a:prstGeom>
        </p:spPr>
      </p:pic>
      <p:pic>
        <p:nvPicPr>
          <p:cNvPr id="3" name="Picture 2"/>
          <p:cNvPicPr>
            <a:picLocks noChangeAspect="1"/>
          </p:cNvPicPr>
          <p:nvPr/>
        </p:nvPicPr>
        <p:blipFill>
          <a:blip r:embed="rId3"/>
          <a:stretch>
            <a:fillRect/>
          </a:stretch>
        </p:blipFill>
        <p:spPr>
          <a:xfrm>
            <a:off x="11009801" y="217366"/>
            <a:ext cx="838052" cy="1081087"/>
          </a:xfrm>
          <a:prstGeom prst="rect">
            <a:avLst/>
          </a:prstGeom>
        </p:spPr>
      </p:pic>
    </p:spTree>
    <p:extLst>
      <p:ext uri="{BB962C8B-B14F-4D97-AF65-F5344CB8AC3E}">
        <p14:creationId xmlns:p14="http://schemas.microsoft.com/office/powerpoint/2010/main" val="93371211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8860666" y="2150194"/>
            <a:ext cx="2364062" cy="2434344"/>
          </a:xfrm>
          <a:prstGeom prst="rect">
            <a:avLst/>
          </a:prstGeom>
        </p:spPr>
      </p:pic>
      <p:pic>
        <p:nvPicPr>
          <p:cNvPr id="7" name="Picture 6"/>
          <p:cNvPicPr>
            <a:picLocks noChangeAspect="1"/>
          </p:cNvPicPr>
          <p:nvPr/>
        </p:nvPicPr>
        <p:blipFill>
          <a:blip r:embed="rId3"/>
          <a:stretch>
            <a:fillRect/>
          </a:stretch>
        </p:blipFill>
        <p:spPr>
          <a:xfrm>
            <a:off x="8985541" y="5279831"/>
            <a:ext cx="2114312" cy="635366"/>
          </a:xfrm>
          <a:prstGeom prst="rect">
            <a:avLst/>
          </a:prstGeom>
        </p:spPr>
      </p:pic>
      <p:sp>
        <p:nvSpPr>
          <p:cNvPr id="3" name="Rectangle 2"/>
          <p:cNvSpPr/>
          <p:nvPr/>
        </p:nvSpPr>
        <p:spPr>
          <a:xfrm>
            <a:off x="709127" y="1695450"/>
            <a:ext cx="7334205" cy="4801314"/>
          </a:xfrm>
          <a:prstGeom prst="rect">
            <a:avLst/>
          </a:prstGeom>
        </p:spPr>
        <p:txBody>
          <a:bodyPr wrap="square">
            <a:spAutoFit/>
          </a:bodyPr>
          <a:lstStyle/>
          <a:p>
            <a:r>
              <a:rPr lang="en-US" sz="2800" b="1" dirty="0">
                <a:solidFill>
                  <a:schemeClr val="accent5">
                    <a:lumMod val="75000"/>
                  </a:schemeClr>
                </a:solidFill>
              </a:rPr>
              <a:t>Adam Weissman </a:t>
            </a:r>
            <a:br>
              <a:rPr lang="en-US" sz="2800" b="1" dirty="0">
                <a:solidFill>
                  <a:schemeClr val="accent5">
                    <a:lumMod val="75000"/>
                  </a:schemeClr>
                </a:solidFill>
              </a:rPr>
            </a:br>
            <a:r>
              <a:rPr lang="en-US" sz="2800" b="1" dirty="0">
                <a:solidFill>
                  <a:schemeClr val="accent5">
                    <a:lumMod val="75000"/>
                  </a:schemeClr>
                </a:solidFill>
              </a:rPr>
              <a:t>Global Justice for Animals and the Environment </a:t>
            </a:r>
          </a:p>
          <a:p>
            <a:r>
              <a:rPr lang="en-US" sz="2800" b="1" dirty="0">
                <a:solidFill>
                  <a:schemeClr val="accent5">
                    <a:lumMod val="75000"/>
                  </a:schemeClr>
                </a:solidFill>
              </a:rPr>
              <a:t>TradeJustice </a:t>
            </a:r>
            <a:br>
              <a:rPr lang="en-US" sz="2800" b="1" dirty="0">
                <a:solidFill>
                  <a:schemeClr val="accent5">
                    <a:lumMod val="75000"/>
                  </a:schemeClr>
                </a:solidFill>
              </a:rPr>
            </a:br>
            <a:br>
              <a:rPr lang="en-US" dirty="0">
                <a:solidFill>
                  <a:schemeClr val="accent5">
                    <a:lumMod val="75000"/>
                  </a:schemeClr>
                </a:solidFill>
              </a:rPr>
            </a:br>
            <a:r>
              <a:rPr lang="en-US" sz="2400" b="1" dirty="0">
                <a:solidFill>
                  <a:srgbClr val="C00000"/>
                </a:solidFill>
                <a:hlinkClick r:id="rId4"/>
              </a:rPr>
              <a:t>www.TRADEJUSTICE.NET</a:t>
            </a:r>
            <a:br>
              <a:rPr lang="en-US" dirty="0">
                <a:solidFill>
                  <a:schemeClr val="accent5">
                    <a:lumMod val="75000"/>
                  </a:schemeClr>
                </a:solidFill>
              </a:rPr>
            </a:br>
            <a:br>
              <a:rPr lang="en-US" b="1" dirty="0">
                <a:solidFill>
                  <a:schemeClr val="accent5">
                    <a:lumMod val="75000"/>
                  </a:schemeClr>
                </a:solidFill>
                <a:latin typeface="Arial Black" panose="020B0A04020102020204" pitchFamily="34" charset="0"/>
              </a:rPr>
            </a:br>
            <a:r>
              <a:rPr lang="en-US" sz="2400" dirty="0">
                <a:solidFill>
                  <a:schemeClr val="accent5">
                    <a:lumMod val="75000"/>
                  </a:schemeClr>
                </a:solidFill>
              </a:rPr>
              <a:t>*Call Planning Team</a:t>
            </a:r>
            <a:br>
              <a:rPr lang="en-US" sz="2400" dirty="0">
                <a:solidFill>
                  <a:schemeClr val="accent5">
                    <a:lumMod val="75000"/>
                  </a:schemeClr>
                </a:solidFill>
              </a:rPr>
            </a:br>
            <a:r>
              <a:rPr lang="en-US" sz="2400" dirty="0">
                <a:solidFill>
                  <a:schemeClr val="accent5">
                    <a:lumMod val="75000"/>
                  </a:schemeClr>
                </a:solidFill>
              </a:rPr>
              <a:t>*Speaker Recruitment</a:t>
            </a:r>
            <a:br>
              <a:rPr lang="en-US" sz="2400" dirty="0">
                <a:solidFill>
                  <a:schemeClr val="accent5">
                    <a:lumMod val="75000"/>
                  </a:schemeClr>
                </a:solidFill>
              </a:rPr>
            </a:br>
            <a:r>
              <a:rPr lang="en-US" sz="2400" dirty="0">
                <a:solidFill>
                  <a:schemeClr val="accent5">
                    <a:lumMod val="75000"/>
                  </a:schemeClr>
                </a:solidFill>
              </a:rPr>
              <a:t>*Events, news stories and actions</a:t>
            </a:r>
            <a:br>
              <a:rPr lang="en-US" sz="2400" dirty="0">
                <a:solidFill>
                  <a:schemeClr val="accent5">
                    <a:lumMod val="75000"/>
                  </a:schemeClr>
                </a:solidFill>
              </a:rPr>
            </a:br>
            <a:br>
              <a:rPr lang="en-US" sz="2400" dirty="0">
                <a:solidFill>
                  <a:schemeClr val="bg1"/>
                </a:solidFill>
              </a:rPr>
            </a:br>
            <a:r>
              <a:rPr lang="en-US" sz="2400" b="1" dirty="0">
                <a:solidFill>
                  <a:srgbClr val="C00000"/>
                </a:solidFill>
                <a:hlinkClick r:id="rId5"/>
              </a:rPr>
              <a:t>http://tradejustice.net/events</a:t>
            </a:r>
            <a:endParaRPr lang="en-US" sz="2400" b="1" dirty="0">
              <a:solidFill>
                <a:srgbClr val="C00000"/>
              </a:solidFill>
            </a:endParaRPr>
          </a:p>
          <a:p>
            <a:r>
              <a:rPr lang="en-US" sz="2400" b="1" dirty="0">
                <a:solidFill>
                  <a:srgbClr val="C00000"/>
                </a:solidFill>
                <a:hlinkClick r:id="rId6"/>
              </a:rPr>
              <a:t>http://www.tradejustice.net/news</a:t>
            </a:r>
            <a:br>
              <a:rPr lang="en-US" b="1" dirty="0">
                <a:solidFill>
                  <a:srgbClr val="C00000"/>
                </a:solidFill>
              </a:rPr>
            </a:br>
            <a:endParaRPr lang="en-US" dirty="0">
              <a:solidFill>
                <a:srgbClr val="C00000"/>
              </a:solidFill>
            </a:endParaRPr>
          </a:p>
        </p:txBody>
      </p:sp>
      <p:sp>
        <p:nvSpPr>
          <p:cNvPr id="4" name="Title 3"/>
          <p:cNvSpPr>
            <a:spLocks noGrp="1"/>
          </p:cNvSpPr>
          <p:nvPr>
            <p:ph type="title"/>
          </p:nvPr>
        </p:nvSpPr>
        <p:spPr>
          <a:xfrm>
            <a:off x="654419" y="559670"/>
            <a:ext cx="7567366" cy="946840"/>
          </a:xfrm>
        </p:spPr>
        <p:txBody>
          <a:bodyPr/>
          <a:lstStyle/>
          <a:p>
            <a:pPr algn="l"/>
            <a:r>
              <a:rPr lang="en-US" sz="4000" b="1" dirty="0">
                <a:solidFill>
                  <a:schemeClr val="accent1">
                    <a:lumMod val="50000"/>
                  </a:schemeClr>
                </a:solidFill>
              </a:rPr>
              <a:t>Call Planning Team</a:t>
            </a:r>
          </a:p>
        </p:txBody>
      </p:sp>
      <p:sp>
        <p:nvSpPr>
          <p:cNvPr id="5" name="TextBox 4"/>
          <p:cNvSpPr txBox="1"/>
          <p:nvPr/>
        </p:nvSpPr>
        <p:spPr>
          <a:xfrm>
            <a:off x="8846051" y="4702442"/>
            <a:ext cx="2712122" cy="369332"/>
          </a:xfrm>
          <a:prstGeom prst="rect">
            <a:avLst/>
          </a:prstGeom>
          <a:noFill/>
        </p:spPr>
        <p:txBody>
          <a:bodyPr wrap="square" rtlCol="0">
            <a:spAutoFit/>
          </a:bodyPr>
          <a:lstStyle/>
          <a:p>
            <a:r>
              <a:rPr lang="en-US" b="1" dirty="0">
                <a:hlinkClick r:id="rId7"/>
              </a:rPr>
              <a:t>adam@tradejustice.net</a:t>
            </a:r>
            <a:endParaRPr lang="en-US" dirty="0"/>
          </a:p>
        </p:txBody>
      </p:sp>
      <p:pic>
        <p:nvPicPr>
          <p:cNvPr id="11" name="Picture 10"/>
          <p:cNvPicPr>
            <a:picLocks noChangeAspect="1"/>
          </p:cNvPicPr>
          <p:nvPr/>
        </p:nvPicPr>
        <p:blipFill>
          <a:blip r:embed="rId8"/>
          <a:stretch>
            <a:fillRect/>
          </a:stretch>
        </p:blipFill>
        <p:spPr>
          <a:xfrm>
            <a:off x="11009801" y="217366"/>
            <a:ext cx="838052" cy="1081087"/>
          </a:xfrm>
          <a:prstGeom prst="rect">
            <a:avLst/>
          </a:prstGeom>
        </p:spPr>
      </p:pic>
      <p:cxnSp>
        <p:nvCxnSpPr>
          <p:cNvPr id="12" name="Straight Connector 11"/>
          <p:cNvCxnSpPr/>
          <p:nvPr/>
        </p:nvCxnSpPr>
        <p:spPr>
          <a:xfrm>
            <a:off x="549071" y="1393001"/>
            <a:ext cx="7189673"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2428114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3506" y="460360"/>
            <a:ext cx="11307650" cy="523220"/>
          </a:xfrm>
          <a:prstGeom prst="rect">
            <a:avLst/>
          </a:prstGeom>
          <a:noFill/>
        </p:spPr>
        <p:txBody>
          <a:bodyPr wrap="square" rtlCol="0">
            <a:spAutoFit/>
          </a:bodyPr>
          <a:lstStyle/>
          <a:p>
            <a:pPr algn="ctr"/>
            <a:r>
              <a:rPr lang="en-US" sz="2800" b="1" dirty="0">
                <a:solidFill>
                  <a:srgbClr val="002060"/>
                </a:solidFill>
              </a:rPr>
              <a:t>Q&amp;A WITH MARGARET FLOWERS, MARA COHEN, AND ADAM WEISSMAN</a:t>
            </a:r>
          </a:p>
        </p:txBody>
      </p:sp>
      <p:pic>
        <p:nvPicPr>
          <p:cNvPr id="2050" name="Picture 2" descr="https://scontent.ftpa1-1.fna.fbcdn.net/t31.0-8/s720x720/52789_1735527154140_4684939_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12862" y="2201817"/>
            <a:ext cx="2735384" cy="321527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p:cNvPicPr>
            <a:picLocks noChangeAspect="1"/>
          </p:cNvPicPr>
          <p:nvPr/>
        </p:nvPicPr>
        <p:blipFill>
          <a:blip r:embed="rId3"/>
          <a:stretch>
            <a:fillRect/>
          </a:stretch>
        </p:blipFill>
        <p:spPr>
          <a:xfrm>
            <a:off x="8745415" y="2178072"/>
            <a:ext cx="2743199" cy="3239015"/>
          </a:xfrm>
          <a:prstGeom prst="rect">
            <a:avLst/>
          </a:prstGeom>
        </p:spPr>
      </p:pic>
      <p:pic>
        <p:nvPicPr>
          <p:cNvPr id="3" name="Picture 2"/>
          <p:cNvPicPr>
            <a:picLocks noChangeAspect="1"/>
          </p:cNvPicPr>
          <p:nvPr/>
        </p:nvPicPr>
        <p:blipFill>
          <a:blip r:embed="rId4"/>
          <a:stretch>
            <a:fillRect/>
          </a:stretch>
        </p:blipFill>
        <p:spPr>
          <a:xfrm>
            <a:off x="1320800" y="2201817"/>
            <a:ext cx="3094893" cy="3215270"/>
          </a:xfrm>
          <a:prstGeom prst="rect">
            <a:avLst/>
          </a:prstGeom>
        </p:spPr>
      </p:pic>
      <p:pic>
        <p:nvPicPr>
          <p:cNvPr id="7" name="Picture 6"/>
          <p:cNvPicPr>
            <a:picLocks noChangeAspect="1"/>
          </p:cNvPicPr>
          <p:nvPr/>
        </p:nvPicPr>
        <p:blipFill>
          <a:blip r:embed="rId5"/>
          <a:stretch>
            <a:fillRect/>
          </a:stretch>
        </p:blipFill>
        <p:spPr>
          <a:xfrm>
            <a:off x="11069588" y="5695950"/>
            <a:ext cx="838052" cy="1081087"/>
          </a:xfrm>
          <a:prstGeom prst="rect">
            <a:avLst/>
          </a:prstGeom>
        </p:spPr>
      </p:pic>
      <p:cxnSp>
        <p:nvCxnSpPr>
          <p:cNvPr id="8" name="Straight Connector 7"/>
          <p:cNvCxnSpPr/>
          <p:nvPr/>
        </p:nvCxnSpPr>
        <p:spPr>
          <a:xfrm>
            <a:off x="455287" y="1087162"/>
            <a:ext cx="7189673"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642088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883576" y="4742224"/>
            <a:ext cx="747714" cy="790852"/>
          </a:xfrm>
          <a:prstGeom prst="rect">
            <a:avLst/>
          </a:prstGeom>
        </p:spPr>
      </p:pic>
      <p:sp>
        <p:nvSpPr>
          <p:cNvPr id="6" name="TextBox 5"/>
          <p:cNvSpPr txBox="1"/>
          <p:nvPr/>
        </p:nvSpPr>
        <p:spPr>
          <a:xfrm>
            <a:off x="498060" y="1541501"/>
            <a:ext cx="8652588" cy="4154984"/>
          </a:xfrm>
          <a:prstGeom prst="rect">
            <a:avLst/>
          </a:prstGeom>
          <a:noFill/>
        </p:spPr>
        <p:txBody>
          <a:bodyPr wrap="square" rtlCol="0">
            <a:spAutoFit/>
          </a:bodyPr>
          <a:lstStyle/>
          <a:p>
            <a:r>
              <a:rPr lang="en-US" sz="2400" b="1" dirty="0">
                <a:solidFill>
                  <a:schemeClr val="accent5">
                    <a:lumMod val="75000"/>
                  </a:schemeClr>
                </a:solidFill>
              </a:rPr>
              <a:t>Audio is available only via phone</a:t>
            </a:r>
          </a:p>
          <a:p>
            <a:r>
              <a:rPr lang="en-US" sz="2400" dirty="0">
                <a:solidFill>
                  <a:schemeClr val="accent5">
                    <a:lumMod val="75000"/>
                  </a:schemeClr>
                </a:solidFill>
              </a:rPr>
              <a:t>DIAL IN: </a:t>
            </a:r>
            <a:r>
              <a:rPr lang="en-US" sz="2400" b="1" dirty="0">
                <a:solidFill>
                  <a:schemeClr val="accent5">
                    <a:lumMod val="75000"/>
                  </a:schemeClr>
                </a:solidFill>
              </a:rPr>
              <a:t>605 562 3140     </a:t>
            </a:r>
            <a:r>
              <a:rPr lang="en-US" sz="2400" dirty="0">
                <a:solidFill>
                  <a:schemeClr val="accent5">
                    <a:lumMod val="75000"/>
                  </a:schemeClr>
                </a:solidFill>
              </a:rPr>
              <a:t>ACCESS CODE: </a:t>
            </a:r>
            <a:r>
              <a:rPr lang="en-US" sz="2400" b="1" dirty="0">
                <a:solidFill>
                  <a:schemeClr val="accent5">
                    <a:lumMod val="75000"/>
                  </a:schemeClr>
                </a:solidFill>
              </a:rPr>
              <a:t>802787#</a:t>
            </a:r>
          </a:p>
          <a:p>
            <a:r>
              <a:rPr lang="en-US" sz="2400" b="1" dirty="0">
                <a:solidFill>
                  <a:schemeClr val="accent5">
                    <a:lumMod val="75000"/>
                  </a:schemeClr>
                </a:solidFill>
              </a:rPr>
              <a:t>Meeting Room Functions</a:t>
            </a:r>
            <a:br>
              <a:rPr lang="en-US" sz="2400" b="1" dirty="0">
                <a:solidFill>
                  <a:schemeClr val="accent5">
                    <a:lumMod val="75000"/>
                  </a:schemeClr>
                </a:solidFill>
              </a:rPr>
            </a:br>
            <a:r>
              <a:rPr lang="en-US" sz="2400" dirty="0">
                <a:solidFill>
                  <a:schemeClr val="accent5">
                    <a:lumMod val="75000"/>
                  </a:schemeClr>
                </a:solidFill>
              </a:rPr>
              <a:t>	- Chat</a:t>
            </a:r>
            <a:br>
              <a:rPr lang="en-US" sz="2400" dirty="0">
                <a:solidFill>
                  <a:schemeClr val="accent5">
                    <a:lumMod val="75000"/>
                  </a:schemeClr>
                </a:solidFill>
              </a:rPr>
            </a:br>
            <a:r>
              <a:rPr lang="en-US" sz="2400" dirty="0">
                <a:solidFill>
                  <a:schemeClr val="accent5">
                    <a:lumMod val="75000"/>
                  </a:schemeClr>
                </a:solidFill>
              </a:rPr>
              <a:t>	- Share</a:t>
            </a:r>
          </a:p>
          <a:p>
            <a:r>
              <a:rPr lang="en-US" sz="2400" b="1" dirty="0">
                <a:solidFill>
                  <a:schemeClr val="accent5">
                    <a:lumMod val="75000"/>
                  </a:schemeClr>
                </a:solidFill>
              </a:rPr>
              <a:t>Use the Share button in the Meeting Room: </a:t>
            </a:r>
          </a:p>
          <a:p>
            <a:endParaRPr lang="en-US" sz="2400" b="1" dirty="0">
              <a:solidFill>
                <a:schemeClr val="accent5">
                  <a:lumMod val="75000"/>
                </a:schemeClr>
              </a:solidFill>
            </a:endParaRPr>
          </a:p>
          <a:p>
            <a:r>
              <a:rPr lang="en-US" sz="2400" b="1" dirty="0">
                <a:solidFill>
                  <a:schemeClr val="accent5">
                    <a:lumMod val="75000"/>
                  </a:schemeClr>
                </a:solidFill>
              </a:rPr>
              <a:t>After the call, </a:t>
            </a:r>
            <a:r>
              <a:rPr lang="en-US" sz="2400" dirty="0">
                <a:solidFill>
                  <a:schemeClr val="accent5">
                    <a:lumMod val="75000"/>
                  </a:schemeClr>
                </a:solidFill>
              </a:rPr>
              <a:t>click the unique link below to download this week's PowerPoint, recording link and other materials: </a:t>
            </a:r>
            <a:r>
              <a:rPr lang="en-US" sz="2400" b="1" dirty="0">
                <a:solidFill>
                  <a:srgbClr val="C00000"/>
                </a:solidFill>
              </a:rPr>
              <a:t>http://www.peopledemandingaction.org/downloads/tpp/trade-justice-call-5-1-2016</a:t>
            </a:r>
            <a:endParaRPr lang="en-US" sz="1500" b="1" dirty="0">
              <a:solidFill>
                <a:srgbClr val="C00000"/>
              </a:solidFill>
            </a:endParaRPr>
          </a:p>
        </p:txBody>
      </p:sp>
      <p:pic>
        <p:nvPicPr>
          <p:cNvPr id="7" name="Picture 6"/>
          <p:cNvPicPr>
            <a:picLocks noChangeAspect="1"/>
          </p:cNvPicPr>
          <p:nvPr/>
        </p:nvPicPr>
        <p:blipFill>
          <a:blip r:embed="rId3"/>
          <a:stretch>
            <a:fillRect/>
          </a:stretch>
        </p:blipFill>
        <p:spPr>
          <a:xfrm>
            <a:off x="2497710" y="3095536"/>
            <a:ext cx="358346" cy="284915"/>
          </a:xfrm>
          <a:prstGeom prst="rect">
            <a:avLst/>
          </a:prstGeom>
        </p:spPr>
      </p:pic>
      <p:sp>
        <p:nvSpPr>
          <p:cNvPr id="3" name="Title 2"/>
          <p:cNvSpPr>
            <a:spLocks noGrp="1"/>
          </p:cNvSpPr>
          <p:nvPr>
            <p:ph type="title"/>
          </p:nvPr>
        </p:nvSpPr>
        <p:spPr>
          <a:xfrm>
            <a:off x="367976" y="138622"/>
            <a:ext cx="10515600" cy="966545"/>
          </a:xfrm>
        </p:spPr>
        <p:txBody>
          <a:bodyPr/>
          <a:lstStyle/>
          <a:p>
            <a:pPr algn="l"/>
            <a:r>
              <a:rPr lang="en-US" sz="4000" b="1" dirty="0">
                <a:solidFill>
                  <a:schemeClr val="accent1">
                    <a:lumMod val="50000"/>
                  </a:schemeClr>
                </a:solidFill>
              </a:rPr>
              <a:t>Technical Information</a:t>
            </a:r>
          </a:p>
        </p:txBody>
      </p:sp>
      <p:pic>
        <p:nvPicPr>
          <p:cNvPr id="2" name="Picture 1"/>
          <p:cNvPicPr>
            <a:picLocks noChangeAspect="1"/>
          </p:cNvPicPr>
          <p:nvPr/>
        </p:nvPicPr>
        <p:blipFill>
          <a:blip r:embed="rId4"/>
          <a:stretch>
            <a:fillRect/>
          </a:stretch>
        </p:blipFill>
        <p:spPr>
          <a:xfrm>
            <a:off x="9601200" y="953186"/>
            <a:ext cx="1956085" cy="2523350"/>
          </a:xfrm>
          <a:prstGeom prst="rect">
            <a:avLst/>
          </a:prstGeom>
        </p:spPr>
      </p:pic>
      <p:cxnSp>
        <p:nvCxnSpPr>
          <p:cNvPr id="8" name="Straight Connector 7"/>
          <p:cNvCxnSpPr/>
          <p:nvPr/>
        </p:nvCxnSpPr>
        <p:spPr>
          <a:xfrm>
            <a:off x="498060" y="901934"/>
            <a:ext cx="7189673"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8460253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49071" y="685115"/>
            <a:ext cx="7096260" cy="707886"/>
          </a:xfrm>
          <a:prstGeom prst="rect">
            <a:avLst/>
          </a:prstGeom>
          <a:noFill/>
        </p:spPr>
        <p:txBody>
          <a:bodyPr wrap="square" rtlCol="0">
            <a:spAutoFit/>
          </a:bodyPr>
          <a:lstStyle/>
          <a:p>
            <a:r>
              <a:rPr lang="en-US" sz="4000" b="1" dirty="0">
                <a:solidFill>
                  <a:srgbClr val="002060"/>
                </a:solidFill>
              </a:rPr>
              <a:t>FUTURE WEBINARS</a:t>
            </a:r>
          </a:p>
        </p:txBody>
      </p:sp>
      <p:pic>
        <p:nvPicPr>
          <p:cNvPr id="5122" name="Picture 2" descr="2016-5-15_1the_new_confessions-john-perkins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00283" y="1704880"/>
            <a:ext cx="9048750" cy="441960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p:cNvPicPr>
            <a:picLocks noChangeAspect="1"/>
          </p:cNvPicPr>
          <p:nvPr/>
        </p:nvPicPr>
        <p:blipFill>
          <a:blip r:embed="rId3"/>
          <a:stretch>
            <a:fillRect/>
          </a:stretch>
        </p:blipFill>
        <p:spPr>
          <a:xfrm>
            <a:off x="11009801" y="217366"/>
            <a:ext cx="838052" cy="1081087"/>
          </a:xfrm>
          <a:prstGeom prst="rect">
            <a:avLst/>
          </a:prstGeom>
        </p:spPr>
      </p:pic>
      <p:cxnSp>
        <p:nvCxnSpPr>
          <p:cNvPr id="5" name="Straight Connector 4"/>
          <p:cNvCxnSpPr/>
          <p:nvPr/>
        </p:nvCxnSpPr>
        <p:spPr>
          <a:xfrm>
            <a:off x="549071" y="1393001"/>
            <a:ext cx="7189673"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799903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838200" y="1841036"/>
            <a:ext cx="6045974" cy="2262158"/>
          </a:xfrm>
          <a:prstGeom prst="rect">
            <a:avLst/>
          </a:prstGeom>
          <a:noFill/>
        </p:spPr>
        <p:txBody>
          <a:bodyPr wrap="square" rtlCol="0">
            <a:spAutoFit/>
          </a:bodyPr>
          <a:lstStyle/>
          <a:p>
            <a:r>
              <a:rPr lang="en-US" sz="2800" b="1" dirty="0">
                <a:solidFill>
                  <a:srgbClr val="C00000"/>
                </a:solidFill>
              </a:rPr>
              <a:t>Tom Hocking, Technical Advisor</a:t>
            </a:r>
            <a:br>
              <a:rPr lang="en-US" sz="2400" dirty="0">
                <a:solidFill>
                  <a:srgbClr val="C00000"/>
                </a:solidFill>
              </a:rPr>
            </a:br>
            <a:r>
              <a:rPr lang="en-US" sz="2400" dirty="0">
                <a:solidFill>
                  <a:schemeClr val="accent5">
                    <a:lumMod val="75000"/>
                  </a:schemeClr>
                </a:solidFill>
              </a:rPr>
              <a:t>MoveOn, PA</a:t>
            </a:r>
            <a:br>
              <a:rPr lang="en-US" sz="2400" dirty="0">
                <a:solidFill>
                  <a:schemeClr val="accent5">
                    <a:lumMod val="75000"/>
                  </a:schemeClr>
                </a:solidFill>
              </a:rPr>
            </a:br>
            <a:r>
              <a:rPr lang="en-US" sz="2000" dirty="0">
                <a:solidFill>
                  <a:schemeClr val="accent5">
                    <a:lumMod val="75000"/>
                  </a:schemeClr>
                </a:solidFill>
                <a:hlinkClick r:id="rId2"/>
              </a:rPr>
              <a:t>TWHocking@Gmail.com</a:t>
            </a:r>
            <a:br>
              <a:rPr lang="en-US" sz="1050" b="1" dirty="0">
                <a:solidFill>
                  <a:schemeClr val="accent5">
                    <a:lumMod val="75000"/>
                  </a:schemeClr>
                </a:solidFill>
              </a:rPr>
            </a:br>
            <a:br>
              <a:rPr lang="en-US" sz="1050" b="1" dirty="0">
                <a:solidFill>
                  <a:schemeClr val="accent5">
                    <a:lumMod val="75000"/>
                  </a:schemeClr>
                </a:solidFill>
              </a:rPr>
            </a:br>
            <a:br>
              <a:rPr lang="en-US" sz="1050" b="1" dirty="0">
                <a:solidFill>
                  <a:schemeClr val="accent5">
                    <a:lumMod val="75000"/>
                  </a:schemeClr>
                </a:solidFill>
              </a:rPr>
            </a:br>
            <a:r>
              <a:rPr lang="en-US" sz="2400" dirty="0">
                <a:solidFill>
                  <a:schemeClr val="accent5">
                    <a:lumMod val="75000"/>
                  </a:schemeClr>
                </a:solidFill>
              </a:rPr>
              <a:t>*Pre/Post Call Technical Questions</a:t>
            </a:r>
          </a:p>
          <a:p>
            <a:r>
              <a:rPr lang="en-US" sz="2400" dirty="0">
                <a:solidFill>
                  <a:schemeClr val="accent5">
                    <a:lumMod val="75000"/>
                  </a:schemeClr>
                </a:solidFill>
              </a:rPr>
              <a:t>*Global TPP Team Facebook Page Manager</a:t>
            </a:r>
          </a:p>
        </p:txBody>
      </p:sp>
      <p:pic>
        <p:nvPicPr>
          <p:cNvPr id="9" name="Picture 8"/>
          <p:cNvPicPr>
            <a:picLocks noChangeAspect="1"/>
          </p:cNvPicPr>
          <p:nvPr/>
        </p:nvPicPr>
        <p:blipFill>
          <a:blip r:embed="rId3"/>
          <a:stretch>
            <a:fillRect/>
          </a:stretch>
        </p:blipFill>
        <p:spPr>
          <a:xfrm>
            <a:off x="8062366" y="2047742"/>
            <a:ext cx="2947435" cy="2949261"/>
          </a:xfrm>
          <a:prstGeom prst="rect">
            <a:avLst/>
          </a:prstGeom>
        </p:spPr>
      </p:pic>
      <p:sp>
        <p:nvSpPr>
          <p:cNvPr id="5" name="Rectangle 4"/>
          <p:cNvSpPr/>
          <p:nvPr/>
        </p:nvSpPr>
        <p:spPr>
          <a:xfrm>
            <a:off x="602786" y="3279470"/>
            <a:ext cx="7459580" cy="1846659"/>
          </a:xfrm>
          <a:prstGeom prst="rect">
            <a:avLst/>
          </a:prstGeom>
        </p:spPr>
        <p:txBody>
          <a:bodyPr wrap="square">
            <a:spAutoFit/>
          </a:bodyPr>
          <a:lstStyle/>
          <a:p>
            <a:endParaRPr lang="en-US" b="1" dirty="0">
              <a:solidFill>
                <a:srgbClr val="404040"/>
              </a:solidFill>
              <a:latin typeface="Arial Black" panose="020B0A04020102020204" pitchFamily="34" charset="0"/>
            </a:endParaRPr>
          </a:p>
          <a:p>
            <a:endParaRPr lang="en-US" b="1" dirty="0">
              <a:solidFill>
                <a:srgbClr val="404040"/>
              </a:solidFill>
              <a:latin typeface="Arial Black" panose="020B0A04020102020204" pitchFamily="34" charset="0"/>
            </a:endParaRPr>
          </a:p>
          <a:p>
            <a:endParaRPr lang="en-US" b="1" dirty="0">
              <a:solidFill>
                <a:srgbClr val="404040"/>
              </a:solidFill>
              <a:latin typeface="Arial Black" panose="020B0A04020102020204" pitchFamily="34" charset="0"/>
            </a:endParaRPr>
          </a:p>
          <a:p>
            <a:endParaRPr lang="en-US" b="1" dirty="0">
              <a:solidFill>
                <a:srgbClr val="404040"/>
              </a:solidFill>
              <a:latin typeface="Arial Black" panose="020B0A04020102020204" pitchFamily="34" charset="0"/>
            </a:endParaRPr>
          </a:p>
          <a:p>
            <a:r>
              <a:rPr lang="en-US" sz="2100" dirty="0">
                <a:solidFill>
                  <a:schemeClr val="accent5">
                    <a:lumMod val="75000"/>
                  </a:schemeClr>
                </a:solidFill>
              </a:rPr>
              <a:t>Facebook: </a:t>
            </a:r>
            <a:endParaRPr lang="en-US" sz="2100" dirty="0">
              <a:solidFill>
                <a:schemeClr val="accent5">
                  <a:lumMod val="75000"/>
                </a:schemeClr>
              </a:solidFill>
              <a:hlinkClick r:id=""/>
            </a:endParaRPr>
          </a:p>
          <a:p>
            <a:r>
              <a:rPr lang="en-US" sz="2100" dirty="0">
                <a:solidFill>
                  <a:srgbClr val="C00000"/>
                </a:solidFill>
                <a:hlinkClick r:id=""/>
              </a:rPr>
              <a:t>https://www.facebook.com/groups/GlobalTPPTeam</a:t>
            </a:r>
            <a:endParaRPr lang="en-US" sz="2100" dirty="0">
              <a:solidFill>
                <a:srgbClr val="C00000"/>
              </a:solidFill>
            </a:endParaRPr>
          </a:p>
        </p:txBody>
      </p:sp>
      <p:sp>
        <p:nvSpPr>
          <p:cNvPr id="3" name="Title 2"/>
          <p:cNvSpPr>
            <a:spLocks noGrp="1"/>
          </p:cNvSpPr>
          <p:nvPr>
            <p:ph type="title"/>
          </p:nvPr>
        </p:nvSpPr>
        <p:spPr>
          <a:xfrm>
            <a:off x="382653" y="147802"/>
            <a:ext cx="10515600" cy="1016864"/>
          </a:xfrm>
        </p:spPr>
        <p:txBody>
          <a:bodyPr>
            <a:normAutofit/>
          </a:bodyPr>
          <a:lstStyle/>
          <a:p>
            <a:pPr algn="l"/>
            <a:r>
              <a:rPr lang="en-US" sz="4000" b="1" dirty="0">
                <a:solidFill>
                  <a:schemeClr val="accent1">
                    <a:lumMod val="50000"/>
                  </a:schemeClr>
                </a:solidFill>
              </a:rPr>
              <a:t>Technical Advisor/Facebook Page Manager</a:t>
            </a:r>
          </a:p>
        </p:txBody>
      </p:sp>
      <p:pic>
        <p:nvPicPr>
          <p:cNvPr id="2" name="Picture 1"/>
          <p:cNvPicPr>
            <a:picLocks noChangeAspect="1"/>
          </p:cNvPicPr>
          <p:nvPr/>
        </p:nvPicPr>
        <p:blipFill>
          <a:blip r:embed="rId4"/>
          <a:stretch>
            <a:fillRect/>
          </a:stretch>
        </p:blipFill>
        <p:spPr>
          <a:xfrm>
            <a:off x="11009801" y="217366"/>
            <a:ext cx="838052" cy="1081087"/>
          </a:xfrm>
          <a:prstGeom prst="rect">
            <a:avLst/>
          </a:prstGeom>
        </p:spPr>
      </p:pic>
      <p:cxnSp>
        <p:nvCxnSpPr>
          <p:cNvPr id="7" name="Straight Connector 6"/>
          <p:cNvCxnSpPr/>
          <p:nvPr/>
        </p:nvCxnSpPr>
        <p:spPr>
          <a:xfrm>
            <a:off x="498060" y="901934"/>
            <a:ext cx="7189673"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616540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91673" y="1920302"/>
            <a:ext cx="4714897" cy="2554545"/>
          </a:xfrm>
          <a:prstGeom prst="rect">
            <a:avLst/>
          </a:prstGeom>
          <a:noFill/>
        </p:spPr>
        <p:txBody>
          <a:bodyPr wrap="square" rtlCol="0">
            <a:spAutoFit/>
          </a:bodyPr>
          <a:lstStyle/>
          <a:p>
            <a:r>
              <a:rPr lang="en-US" sz="2000" dirty="0">
                <a:solidFill>
                  <a:schemeClr val="accent1">
                    <a:lumMod val="50000"/>
                  </a:schemeClr>
                </a:solidFill>
              </a:rPr>
              <a:t>Trade Justice Alliance Outreach Team </a:t>
            </a:r>
          </a:p>
          <a:p>
            <a:endParaRPr lang="en-US" sz="2000" dirty="0">
              <a:solidFill>
                <a:schemeClr val="accent1">
                  <a:lumMod val="50000"/>
                </a:schemeClr>
              </a:solidFill>
            </a:endParaRPr>
          </a:p>
          <a:p>
            <a:r>
              <a:rPr lang="en-US" sz="2000" dirty="0">
                <a:solidFill>
                  <a:schemeClr val="accent1">
                    <a:lumMod val="50000"/>
                  </a:schemeClr>
                </a:solidFill>
              </a:rPr>
              <a:t>Social Media Development Coordinator</a:t>
            </a:r>
          </a:p>
          <a:p>
            <a:endParaRPr lang="en-US" sz="2000" dirty="0">
              <a:solidFill>
                <a:schemeClr val="accent1">
                  <a:lumMod val="50000"/>
                </a:schemeClr>
              </a:solidFill>
            </a:endParaRPr>
          </a:p>
          <a:p>
            <a:r>
              <a:rPr lang="en-US" sz="2000" dirty="0">
                <a:solidFill>
                  <a:schemeClr val="accent1">
                    <a:lumMod val="50000"/>
                  </a:schemeClr>
                </a:solidFill>
              </a:rPr>
              <a:t>Citizen journalist with Occupy Hawaii and Iowa99Media</a:t>
            </a:r>
          </a:p>
          <a:p>
            <a:endParaRPr lang="en-US" sz="2000" dirty="0">
              <a:solidFill>
                <a:schemeClr val="accent1">
                  <a:lumMod val="50000"/>
                </a:schemeClr>
              </a:solidFill>
            </a:endParaRPr>
          </a:p>
          <a:p>
            <a:r>
              <a:rPr lang="en-US" sz="2000" dirty="0">
                <a:solidFill>
                  <a:schemeClr val="accent1">
                    <a:lumMod val="50000"/>
                  </a:schemeClr>
                </a:solidFill>
              </a:rPr>
              <a:t>YouTube Channel Publicity Tech</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50415" y="1457957"/>
            <a:ext cx="3150408" cy="3569048"/>
          </a:xfrm>
          <a:prstGeom prst="rect">
            <a:avLst/>
          </a:prstGeom>
        </p:spPr>
      </p:pic>
      <p:sp>
        <p:nvSpPr>
          <p:cNvPr id="6" name="TextBox 5"/>
          <p:cNvSpPr txBox="1"/>
          <p:nvPr/>
        </p:nvSpPr>
        <p:spPr>
          <a:xfrm>
            <a:off x="1083733" y="1126351"/>
            <a:ext cx="4393089" cy="646331"/>
          </a:xfrm>
          <a:prstGeom prst="rect">
            <a:avLst/>
          </a:prstGeom>
          <a:noFill/>
        </p:spPr>
        <p:txBody>
          <a:bodyPr wrap="square" rtlCol="0">
            <a:spAutoFit/>
          </a:bodyPr>
          <a:lstStyle/>
          <a:p>
            <a:r>
              <a:rPr lang="en-US" sz="3600" b="1" dirty="0">
                <a:solidFill>
                  <a:srgbClr val="C00000"/>
                </a:solidFill>
              </a:rPr>
              <a:t>Kerri Marks</a:t>
            </a:r>
          </a:p>
        </p:txBody>
      </p:sp>
      <p:pic>
        <p:nvPicPr>
          <p:cNvPr id="5" name="Picture 4"/>
          <p:cNvPicPr>
            <a:picLocks noChangeAspect="1"/>
          </p:cNvPicPr>
          <p:nvPr/>
        </p:nvPicPr>
        <p:blipFill>
          <a:blip r:embed="rId3"/>
          <a:stretch>
            <a:fillRect/>
          </a:stretch>
        </p:blipFill>
        <p:spPr>
          <a:xfrm>
            <a:off x="11051744" y="202467"/>
            <a:ext cx="838052" cy="1081087"/>
          </a:xfrm>
          <a:prstGeom prst="rect">
            <a:avLst/>
          </a:prstGeom>
        </p:spPr>
      </p:pic>
      <p:cxnSp>
        <p:nvCxnSpPr>
          <p:cNvPr id="7" name="Straight Connector 6"/>
          <p:cNvCxnSpPr/>
          <p:nvPr/>
        </p:nvCxnSpPr>
        <p:spPr>
          <a:xfrm>
            <a:off x="498060" y="901934"/>
            <a:ext cx="7189673"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
        <p:nvSpPr>
          <p:cNvPr id="4" name="Title 3"/>
          <p:cNvSpPr>
            <a:spLocks noGrp="1"/>
          </p:cNvSpPr>
          <p:nvPr>
            <p:ph type="title"/>
          </p:nvPr>
        </p:nvSpPr>
        <p:spPr>
          <a:xfrm>
            <a:off x="800353" y="168254"/>
            <a:ext cx="7425266" cy="958097"/>
          </a:xfrm>
        </p:spPr>
        <p:txBody>
          <a:bodyPr/>
          <a:lstStyle/>
          <a:p>
            <a:r>
              <a:rPr lang="en-US" b="1" dirty="0">
                <a:solidFill>
                  <a:schemeClr val="accent1">
                    <a:lumMod val="50000"/>
                  </a:schemeClr>
                </a:solidFill>
              </a:rPr>
              <a:t>Call Planning Team</a:t>
            </a:r>
          </a:p>
        </p:txBody>
      </p:sp>
    </p:spTree>
    <p:extLst>
      <p:ext uri="{BB962C8B-B14F-4D97-AF65-F5344CB8AC3E}">
        <p14:creationId xmlns:p14="http://schemas.microsoft.com/office/powerpoint/2010/main" val="4759539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513108"/>
            <a:ext cx="10515600" cy="871075"/>
          </a:xfrm>
        </p:spPr>
        <p:txBody>
          <a:bodyPr/>
          <a:lstStyle/>
          <a:p>
            <a:r>
              <a:rPr lang="en-US" b="1" dirty="0"/>
              <a:t>Call Planning Team</a:t>
            </a:r>
          </a:p>
        </p:txBody>
      </p:sp>
      <p:sp>
        <p:nvSpPr>
          <p:cNvPr id="3" name="Content Placeholder 2"/>
          <p:cNvSpPr>
            <a:spLocks noGrp="1"/>
          </p:cNvSpPr>
          <p:nvPr>
            <p:ph type="body" idx="1"/>
          </p:nvPr>
        </p:nvSpPr>
        <p:spPr>
          <a:xfrm>
            <a:off x="838199" y="1852246"/>
            <a:ext cx="6461369" cy="3194415"/>
          </a:xfrm>
        </p:spPr>
        <p:txBody>
          <a:bodyPr>
            <a:normAutofit/>
          </a:bodyPr>
          <a:lstStyle/>
          <a:p>
            <a:pPr marL="0" indent="0">
              <a:buNone/>
            </a:pPr>
            <a:r>
              <a:rPr lang="en-US" sz="3200" b="1" dirty="0">
                <a:solidFill>
                  <a:srgbClr val="C00000"/>
                </a:solidFill>
              </a:rPr>
              <a:t>Harriet Heywood</a:t>
            </a:r>
            <a:br>
              <a:rPr lang="en-US" b="1" dirty="0"/>
            </a:br>
            <a:r>
              <a:rPr lang="en-US" sz="2400" b="1" dirty="0">
                <a:solidFill>
                  <a:srgbClr val="C00000"/>
                </a:solidFill>
                <a:latin typeface="Arial Black" panose="020B0A04020102020204" pitchFamily="34" charset="0"/>
                <a:hlinkClick r:id="rId2"/>
              </a:rPr>
              <a:t>harrietheywood@gmail.com</a:t>
            </a:r>
          </a:p>
          <a:p>
            <a:pPr marL="0" indent="0">
              <a:buNone/>
            </a:pPr>
            <a:endParaRPr lang="en-US" b="1" dirty="0">
              <a:solidFill>
                <a:srgbClr val="404040"/>
              </a:solidFill>
              <a:latin typeface="Arial Black" panose="020B0A04020102020204" pitchFamily="34" charset="0"/>
              <a:hlinkClick r:id="rId2"/>
            </a:endParaRPr>
          </a:p>
          <a:p>
            <a:r>
              <a:rPr lang="en-US" dirty="0"/>
              <a:t>Call Co-Organizer</a:t>
            </a:r>
          </a:p>
          <a:p>
            <a:r>
              <a:rPr lang="en-US" dirty="0"/>
              <a:t>Florida State Leader – </a:t>
            </a:r>
            <a:br>
              <a:rPr lang="en-US" dirty="0"/>
            </a:br>
            <a:r>
              <a:rPr lang="en-US" dirty="0"/>
              <a:t>People Demanding Action</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81034" y="2041934"/>
            <a:ext cx="2377968" cy="2873944"/>
          </a:xfrm>
          <a:prstGeom prst="rect">
            <a:avLst/>
          </a:prstGeom>
        </p:spPr>
      </p:pic>
      <p:pic>
        <p:nvPicPr>
          <p:cNvPr id="5" name="Picture 4"/>
          <p:cNvPicPr>
            <a:picLocks noChangeAspect="1"/>
          </p:cNvPicPr>
          <p:nvPr/>
        </p:nvPicPr>
        <p:blipFill>
          <a:blip r:embed="rId4"/>
          <a:stretch>
            <a:fillRect/>
          </a:stretch>
        </p:blipFill>
        <p:spPr>
          <a:xfrm>
            <a:off x="11009801" y="217366"/>
            <a:ext cx="838052" cy="1081087"/>
          </a:xfrm>
          <a:prstGeom prst="rect">
            <a:avLst/>
          </a:prstGeom>
        </p:spPr>
      </p:pic>
      <p:cxnSp>
        <p:nvCxnSpPr>
          <p:cNvPr id="6" name="Straight Connector 5"/>
          <p:cNvCxnSpPr/>
          <p:nvPr/>
        </p:nvCxnSpPr>
        <p:spPr>
          <a:xfrm>
            <a:off x="526322" y="1277520"/>
            <a:ext cx="7189673"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8080510"/>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38744" y="1938338"/>
            <a:ext cx="3305491" cy="3305491"/>
          </a:xfrm>
          <a:prstGeom prst="rect">
            <a:avLst/>
          </a:prstGeom>
        </p:spPr>
      </p:pic>
      <p:sp>
        <p:nvSpPr>
          <p:cNvPr id="4" name="Rectangle 3"/>
          <p:cNvSpPr/>
          <p:nvPr/>
        </p:nvSpPr>
        <p:spPr>
          <a:xfrm>
            <a:off x="985474" y="1847534"/>
            <a:ext cx="5486400" cy="3170099"/>
          </a:xfrm>
          <a:prstGeom prst="rect">
            <a:avLst/>
          </a:prstGeom>
        </p:spPr>
        <p:txBody>
          <a:bodyPr wrap="square">
            <a:spAutoFit/>
          </a:bodyPr>
          <a:lstStyle/>
          <a:p>
            <a:r>
              <a:rPr lang="en-US" sz="3200" b="1" dirty="0">
                <a:solidFill>
                  <a:srgbClr val="C00000"/>
                </a:solidFill>
              </a:rPr>
              <a:t>Linda Brewster</a:t>
            </a:r>
            <a:br>
              <a:rPr lang="en-US" sz="2400" dirty="0">
                <a:solidFill>
                  <a:srgbClr val="C00000"/>
                </a:solidFill>
              </a:rPr>
            </a:br>
            <a:r>
              <a:rPr lang="en-US" sz="2400" dirty="0">
                <a:solidFill>
                  <a:schemeClr val="accent5">
                    <a:lumMod val="75000"/>
                  </a:schemeClr>
                </a:solidFill>
                <a:hlinkClick r:id="rId3"/>
              </a:rPr>
              <a:t>LindaJBrewster@msn.com</a:t>
            </a:r>
            <a:br>
              <a:rPr lang="en-US" sz="2400" dirty="0">
                <a:solidFill>
                  <a:schemeClr val="accent5">
                    <a:lumMod val="75000"/>
                  </a:schemeClr>
                </a:solidFill>
                <a:hlinkClick r:id="rId3"/>
              </a:rPr>
            </a:br>
            <a:br>
              <a:rPr lang="en-US" sz="2400" dirty="0">
                <a:solidFill>
                  <a:schemeClr val="accent5">
                    <a:lumMod val="75000"/>
                  </a:schemeClr>
                </a:solidFill>
                <a:hlinkClick r:id="rId3"/>
              </a:rPr>
            </a:br>
            <a:br>
              <a:rPr lang="en-US" sz="2400" b="1" dirty="0">
                <a:solidFill>
                  <a:schemeClr val="accent5">
                    <a:lumMod val="75000"/>
                  </a:schemeClr>
                </a:solidFill>
                <a:latin typeface="Arial Black" panose="020B0A04020102020204" pitchFamily="34" charset="0"/>
              </a:rPr>
            </a:br>
            <a:r>
              <a:rPr lang="en-US" sz="2400" b="1" dirty="0">
                <a:solidFill>
                  <a:schemeClr val="accent5">
                    <a:lumMod val="75000"/>
                  </a:schemeClr>
                </a:solidFill>
                <a:latin typeface="Arial Black" panose="020B0A04020102020204" pitchFamily="34" charset="0"/>
              </a:rPr>
              <a:t>*</a:t>
            </a:r>
            <a:r>
              <a:rPr lang="en-US" sz="2400" dirty="0">
                <a:solidFill>
                  <a:schemeClr val="accent5">
                    <a:lumMod val="75000"/>
                  </a:schemeClr>
                </a:solidFill>
              </a:rPr>
              <a:t>Call Planning</a:t>
            </a:r>
            <a:br>
              <a:rPr lang="en-US" sz="2400" dirty="0">
                <a:solidFill>
                  <a:schemeClr val="accent5">
                    <a:lumMod val="75000"/>
                  </a:schemeClr>
                </a:solidFill>
              </a:rPr>
            </a:br>
            <a:r>
              <a:rPr lang="en-US" sz="2400" dirty="0">
                <a:solidFill>
                  <a:schemeClr val="accent5">
                    <a:lumMod val="75000"/>
                  </a:schemeClr>
                </a:solidFill>
              </a:rPr>
              <a:t>*Information and event sharing</a:t>
            </a:r>
            <a:br>
              <a:rPr lang="en-US" sz="2400" dirty="0">
                <a:solidFill>
                  <a:schemeClr val="accent5">
                    <a:lumMod val="75000"/>
                  </a:schemeClr>
                </a:solidFill>
              </a:rPr>
            </a:br>
            <a:r>
              <a:rPr lang="en-US" sz="2400" dirty="0">
                <a:solidFill>
                  <a:schemeClr val="accent5">
                    <a:lumMod val="75000"/>
                  </a:schemeClr>
                </a:solidFill>
              </a:rPr>
              <a:t>*MoveOn Organizer (WA)</a:t>
            </a:r>
            <a:br>
              <a:rPr lang="en-US" sz="2400" dirty="0">
                <a:solidFill>
                  <a:schemeClr val="accent5">
                    <a:lumMod val="75000"/>
                  </a:schemeClr>
                </a:solidFill>
              </a:rPr>
            </a:br>
            <a:endParaRPr lang="en-US" sz="2400" dirty="0">
              <a:solidFill>
                <a:schemeClr val="accent5">
                  <a:lumMod val="75000"/>
                </a:schemeClr>
              </a:solidFill>
            </a:endParaRPr>
          </a:p>
        </p:txBody>
      </p:sp>
      <p:sp>
        <p:nvSpPr>
          <p:cNvPr id="5" name="Title 4"/>
          <p:cNvSpPr>
            <a:spLocks noGrp="1"/>
          </p:cNvSpPr>
          <p:nvPr>
            <p:ph type="title"/>
          </p:nvPr>
        </p:nvSpPr>
        <p:spPr>
          <a:xfrm>
            <a:off x="838200" y="612775"/>
            <a:ext cx="10515600" cy="964355"/>
          </a:xfrm>
        </p:spPr>
        <p:txBody>
          <a:bodyPr/>
          <a:lstStyle/>
          <a:p>
            <a:r>
              <a:rPr lang="en-US" b="1" dirty="0">
                <a:solidFill>
                  <a:schemeClr val="accent1">
                    <a:lumMod val="50000"/>
                  </a:schemeClr>
                </a:solidFill>
              </a:rPr>
              <a:t>Call Planning Team</a:t>
            </a:r>
          </a:p>
        </p:txBody>
      </p:sp>
      <p:pic>
        <p:nvPicPr>
          <p:cNvPr id="6" name="Picture 5"/>
          <p:cNvPicPr>
            <a:picLocks noChangeAspect="1"/>
          </p:cNvPicPr>
          <p:nvPr/>
        </p:nvPicPr>
        <p:blipFill>
          <a:blip r:embed="rId4"/>
          <a:stretch>
            <a:fillRect/>
          </a:stretch>
        </p:blipFill>
        <p:spPr>
          <a:xfrm>
            <a:off x="11009801" y="217366"/>
            <a:ext cx="838052" cy="1081087"/>
          </a:xfrm>
          <a:prstGeom prst="rect">
            <a:avLst/>
          </a:prstGeom>
        </p:spPr>
      </p:pic>
      <p:cxnSp>
        <p:nvCxnSpPr>
          <p:cNvPr id="7" name="Straight Connector 6"/>
          <p:cNvCxnSpPr/>
          <p:nvPr/>
        </p:nvCxnSpPr>
        <p:spPr>
          <a:xfrm>
            <a:off x="549071" y="1393001"/>
            <a:ext cx="7189673"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377151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Mara Cohen head shot.jpg"/>
          <p:cNvPicPr>
            <a:picLocks noChangeAspect="1"/>
          </p:cNvPicPr>
          <p:nvPr/>
        </p:nvPicPr>
        <p:blipFill>
          <a:blip r:embed="rId2" cstate="screen">
            <a:extLst>
              <a:ext uri="{28A0092B-C50C-407E-A947-70E740481C1C}">
                <a14:useLocalDpi xmlns:a14="http://schemas.microsoft.com/office/drawing/2010/main"/>
              </a:ext>
            </a:extLst>
          </a:blip>
          <a:srcRect b="-2362"/>
          <a:stretch>
            <a:fillRect/>
          </a:stretch>
        </p:blipFill>
        <p:spPr>
          <a:xfrm>
            <a:off x="7654542" y="1820793"/>
            <a:ext cx="2674076" cy="3310764"/>
          </a:xfrm>
          <a:prstGeom prst="rect">
            <a:avLst/>
          </a:prstGeom>
        </p:spPr>
      </p:pic>
      <p:sp>
        <p:nvSpPr>
          <p:cNvPr id="3" name="Rectangle 2"/>
          <p:cNvSpPr/>
          <p:nvPr/>
        </p:nvSpPr>
        <p:spPr>
          <a:xfrm>
            <a:off x="1490631" y="2207159"/>
            <a:ext cx="5028578" cy="2800767"/>
          </a:xfrm>
          <a:prstGeom prst="rect">
            <a:avLst/>
          </a:prstGeom>
        </p:spPr>
        <p:txBody>
          <a:bodyPr wrap="square">
            <a:spAutoFit/>
          </a:bodyPr>
          <a:lstStyle/>
          <a:p>
            <a:r>
              <a:rPr lang="en-US" sz="3200" b="1" dirty="0">
                <a:solidFill>
                  <a:srgbClr val="C00000"/>
                </a:solidFill>
              </a:rPr>
              <a:t>Lisa Oldendorp</a:t>
            </a:r>
            <a:br>
              <a:rPr lang="en-US" sz="2400" dirty="0">
                <a:solidFill>
                  <a:srgbClr val="C00000"/>
                </a:solidFill>
              </a:rPr>
            </a:br>
            <a:r>
              <a:rPr lang="en-US" sz="2400" dirty="0">
                <a:solidFill>
                  <a:schemeClr val="accent5">
                    <a:lumMod val="75000"/>
                  </a:schemeClr>
                </a:solidFill>
              </a:rPr>
              <a:t>MoveOn, New York</a:t>
            </a:r>
            <a:br>
              <a:rPr lang="en-US" sz="2400" b="1" dirty="0">
                <a:solidFill>
                  <a:schemeClr val="accent5">
                    <a:lumMod val="75000"/>
                  </a:schemeClr>
                </a:solidFill>
              </a:rPr>
            </a:br>
            <a:r>
              <a:rPr lang="en-US" sz="2400" b="1" dirty="0">
                <a:solidFill>
                  <a:schemeClr val="accent5">
                    <a:lumMod val="75000"/>
                  </a:schemeClr>
                </a:solidFill>
                <a:hlinkClick r:id="rId3"/>
              </a:rPr>
              <a:t>eslsk8r@optonline.net</a:t>
            </a:r>
            <a:br>
              <a:rPr lang="en-US" sz="2400" b="1" dirty="0">
                <a:solidFill>
                  <a:schemeClr val="accent5">
                    <a:lumMod val="75000"/>
                  </a:schemeClr>
                </a:solidFill>
                <a:hlinkClick r:id="rId3"/>
              </a:rPr>
            </a:br>
            <a:br>
              <a:rPr lang="en-US" sz="2400" b="1" dirty="0">
                <a:solidFill>
                  <a:schemeClr val="accent5">
                    <a:lumMod val="75000"/>
                  </a:schemeClr>
                </a:solidFill>
              </a:rPr>
            </a:br>
            <a:r>
              <a:rPr lang="en-US" sz="2400" dirty="0">
                <a:solidFill>
                  <a:schemeClr val="accent5">
                    <a:lumMod val="75000"/>
                  </a:schemeClr>
                </a:solidFill>
              </a:rPr>
              <a:t>*Chat Host</a:t>
            </a:r>
            <a:br>
              <a:rPr lang="en-US" sz="2400" dirty="0">
                <a:solidFill>
                  <a:schemeClr val="accent5">
                    <a:lumMod val="75000"/>
                  </a:schemeClr>
                </a:solidFill>
              </a:rPr>
            </a:br>
            <a:r>
              <a:rPr lang="en-US" sz="2400" dirty="0">
                <a:solidFill>
                  <a:schemeClr val="accent5">
                    <a:lumMod val="75000"/>
                  </a:schemeClr>
                </a:solidFill>
              </a:rPr>
              <a:t>*Call Planning Team</a:t>
            </a:r>
            <a:br>
              <a:rPr lang="en-US" sz="2400" dirty="0">
                <a:solidFill>
                  <a:schemeClr val="accent5">
                    <a:lumMod val="75000"/>
                  </a:schemeClr>
                </a:solidFill>
              </a:rPr>
            </a:br>
            <a:endParaRPr lang="en-US" sz="2400" dirty="0">
              <a:solidFill>
                <a:schemeClr val="accent5">
                  <a:lumMod val="75000"/>
                </a:schemeClr>
              </a:solidFill>
            </a:endParaRPr>
          </a:p>
        </p:txBody>
      </p:sp>
      <p:sp>
        <p:nvSpPr>
          <p:cNvPr id="4" name="Title 3"/>
          <p:cNvSpPr>
            <a:spLocks noGrp="1"/>
          </p:cNvSpPr>
          <p:nvPr>
            <p:ph type="title"/>
          </p:nvPr>
        </p:nvSpPr>
        <p:spPr>
          <a:xfrm>
            <a:off x="790575" y="603251"/>
            <a:ext cx="10515600" cy="990658"/>
          </a:xfrm>
        </p:spPr>
        <p:txBody>
          <a:bodyPr/>
          <a:lstStyle/>
          <a:p>
            <a:r>
              <a:rPr lang="en-US" b="1" dirty="0">
                <a:solidFill>
                  <a:schemeClr val="accent1">
                    <a:lumMod val="50000"/>
                  </a:schemeClr>
                </a:solidFill>
              </a:rPr>
              <a:t>Chat Host/Call Planning Team</a:t>
            </a:r>
          </a:p>
        </p:txBody>
      </p:sp>
      <p:pic>
        <p:nvPicPr>
          <p:cNvPr id="6" name="Picture 5"/>
          <p:cNvPicPr>
            <a:picLocks noChangeAspect="1"/>
          </p:cNvPicPr>
          <p:nvPr/>
        </p:nvPicPr>
        <p:blipFill>
          <a:blip r:embed="rId4"/>
          <a:stretch>
            <a:fillRect/>
          </a:stretch>
        </p:blipFill>
        <p:spPr>
          <a:xfrm>
            <a:off x="11009801" y="217366"/>
            <a:ext cx="838052" cy="1081087"/>
          </a:xfrm>
          <a:prstGeom prst="rect">
            <a:avLst/>
          </a:prstGeom>
        </p:spPr>
      </p:pic>
      <p:cxnSp>
        <p:nvCxnSpPr>
          <p:cNvPr id="7" name="Straight Connector 6"/>
          <p:cNvCxnSpPr/>
          <p:nvPr/>
        </p:nvCxnSpPr>
        <p:spPr>
          <a:xfrm>
            <a:off x="675860" y="1469201"/>
            <a:ext cx="7189673"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197960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9304986" y="1429341"/>
            <a:ext cx="2232089" cy="2536464"/>
          </a:xfrm>
          <a:prstGeom prst="rect">
            <a:avLst/>
          </a:prstGeom>
          <a:effectLst/>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574708" y="4045505"/>
            <a:ext cx="1815920" cy="1363621"/>
          </a:xfrm>
          <a:prstGeom prst="rect">
            <a:avLst/>
          </a:prstGeom>
        </p:spPr>
      </p:pic>
      <p:sp>
        <p:nvSpPr>
          <p:cNvPr id="7" name="Rectangle 6"/>
          <p:cNvSpPr/>
          <p:nvPr/>
        </p:nvSpPr>
        <p:spPr>
          <a:xfrm>
            <a:off x="167426" y="1275523"/>
            <a:ext cx="8216720" cy="5324535"/>
          </a:xfrm>
          <a:prstGeom prst="rect">
            <a:avLst/>
          </a:prstGeom>
        </p:spPr>
        <p:txBody>
          <a:bodyPr wrap="square">
            <a:spAutoFit/>
          </a:bodyPr>
          <a:lstStyle/>
          <a:p>
            <a:r>
              <a:rPr lang="en-US" sz="2800" b="1" dirty="0">
                <a:solidFill>
                  <a:srgbClr val="C00000"/>
                </a:solidFill>
              </a:rPr>
              <a:t>Celeste Drake</a:t>
            </a:r>
          </a:p>
          <a:p>
            <a:r>
              <a:rPr lang="en-US" sz="2400" dirty="0">
                <a:solidFill>
                  <a:srgbClr val="002060"/>
                </a:solidFill>
              </a:rPr>
              <a:t>Celeste Drake is a Trade &amp; Globalization Policy Specialist at the AFL-CIO. Celeste works to improve U.S. trade policy so it doesn’t send more jobs overseas, and to improve labor rights for workers overseas so that workers globally can race to the top instead of having global corporations push us to the bottom. </a:t>
            </a:r>
          </a:p>
          <a:p>
            <a:r>
              <a:rPr lang="en-US" sz="2400" dirty="0">
                <a:solidFill>
                  <a:srgbClr val="002060"/>
                </a:solidFill>
              </a:rPr>
              <a:t> </a:t>
            </a:r>
          </a:p>
          <a:p>
            <a:r>
              <a:rPr lang="en-US" sz="2400" dirty="0">
                <a:solidFill>
                  <a:srgbClr val="002060"/>
                </a:solidFill>
              </a:rPr>
              <a:t>Celeste has been a public school teacher (and vice president of her local) a law clerk for a federal judge, and congressional aide on Capitol Hill.  While Legislative Director for Rep. Linda Sanchez (D-CA), Celeste coordinated the Labor and Working Families Caucus, one of the largest caucuses in the U.S. House of Representatives.  Celeste earned a BA, a JD, and an MPP from UCLA.  </a:t>
            </a:r>
          </a:p>
        </p:txBody>
      </p:sp>
      <p:sp>
        <p:nvSpPr>
          <p:cNvPr id="2" name="TextBox 1"/>
          <p:cNvSpPr txBox="1"/>
          <p:nvPr/>
        </p:nvSpPr>
        <p:spPr>
          <a:xfrm>
            <a:off x="9008036" y="5551510"/>
            <a:ext cx="2949263" cy="461665"/>
          </a:xfrm>
          <a:prstGeom prst="rect">
            <a:avLst/>
          </a:prstGeom>
          <a:noFill/>
        </p:spPr>
        <p:txBody>
          <a:bodyPr wrap="square" rtlCol="0">
            <a:spAutoFit/>
          </a:bodyPr>
          <a:lstStyle/>
          <a:p>
            <a:pPr algn="ctr"/>
            <a:r>
              <a:rPr lang="en-US" sz="2400" b="1" dirty="0">
                <a:solidFill>
                  <a:srgbClr val="C00000"/>
                </a:solidFill>
                <a:hlinkClick r:id="rId4"/>
              </a:rPr>
              <a:t>Cdrake@AFLCIO.org</a:t>
            </a:r>
            <a:endParaRPr lang="en-US" sz="2400" dirty="0"/>
          </a:p>
        </p:txBody>
      </p:sp>
      <p:sp>
        <p:nvSpPr>
          <p:cNvPr id="8" name="Title 4"/>
          <p:cNvSpPr txBox="1">
            <a:spLocks/>
          </p:cNvSpPr>
          <p:nvPr/>
        </p:nvSpPr>
        <p:spPr>
          <a:xfrm>
            <a:off x="167426" y="113571"/>
            <a:ext cx="8138374" cy="9643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solidFill>
                  <a:schemeClr val="accent1">
                    <a:lumMod val="50000"/>
                  </a:schemeClr>
                </a:solidFill>
              </a:rPr>
              <a:t>Call Planning Team</a:t>
            </a:r>
          </a:p>
        </p:txBody>
      </p:sp>
      <p:cxnSp>
        <p:nvCxnSpPr>
          <p:cNvPr id="9" name="Straight Connector 8"/>
          <p:cNvCxnSpPr/>
          <p:nvPr/>
        </p:nvCxnSpPr>
        <p:spPr>
          <a:xfrm>
            <a:off x="167426" y="961200"/>
            <a:ext cx="7189673"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p:nvPicPr>
        <p:blipFill>
          <a:blip r:embed="rId5"/>
          <a:stretch>
            <a:fillRect/>
          </a:stretch>
        </p:blipFill>
        <p:spPr>
          <a:xfrm>
            <a:off x="11079875" y="144920"/>
            <a:ext cx="838052" cy="1081087"/>
          </a:xfrm>
          <a:prstGeom prst="rect">
            <a:avLst/>
          </a:prstGeom>
        </p:spPr>
      </p:pic>
    </p:spTree>
    <p:extLst>
      <p:ext uri="{BB962C8B-B14F-4D97-AF65-F5344CB8AC3E}">
        <p14:creationId xmlns:p14="http://schemas.microsoft.com/office/powerpoint/2010/main" val="184597609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4822</TotalTime>
  <Words>1031</Words>
  <Application>Microsoft Office PowerPoint</Application>
  <PresentationFormat>Widescreen</PresentationFormat>
  <Paragraphs>155</Paragraphs>
  <Slides>30</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30</vt:i4>
      </vt:variant>
    </vt:vector>
  </HeadingPairs>
  <TitlesOfParts>
    <vt:vector size="38" baseType="lpstr">
      <vt:lpstr>Arial</vt:lpstr>
      <vt:lpstr>Arial Black</vt:lpstr>
      <vt:lpstr>Calibri</vt:lpstr>
      <vt:lpstr>Calibri Light</vt:lpstr>
      <vt:lpstr>Georgia</vt:lpstr>
      <vt:lpstr>Times New Roman</vt:lpstr>
      <vt:lpstr>Wingdings</vt:lpstr>
      <vt:lpstr>Office Theme</vt:lpstr>
      <vt:lpstr>PowerPoint Presentation</vt:lpstr>
      <vt:lpstr> Introduction and Welcome</vt:lpstr>
      <vt:lpstr>Technical Information</vt:lpstr>
      <vt:lpstr>Technical Advisor/Facebook Page Manager</vt:lpstr>
      <vt:lpstr>Call Planning Team</vt:lpstr>
      <vt:lpstr>Call Planning Team</vt:lpstr>
      <vt:lpstr>Call Planning Team</vt:lpstr>
      <vt:lpstr>Chat Host/Call Planning Team</vt:lpstr>
      <vt:lpstr>PowerPoint Presentation</vt:lpstr>
      <vt:lpstr>PowerPoint Presentation</vt:lpstr>
      <vt:lpstr>PowerPoint Presentation</vt:lpstr>
      <vt:lpstr>PowerPoint Presentation</vt:lpstr>
      <vt:lpstr>PowerPoint Presentation</vt:lpstr>
      <vt:lpstr>PowerPoint Presentation</vt:lpstr>
      <vt:lpstr>Trade Justice Network Canada </vt:lpstr>
      <vt:lpstr>TJN is organizing around government consultations - letstalktpp.ca</vt:lpstr>
      <vt:lpstr>Canada needs to stop the Trans-Pacific Partnership </vt:lpstr>
      <vt:lpstr>Trade and Investment Research Project </vt:lpstr>
      <vt:lpstr>PowerPoint Presentation</vt:lpstr>
      <vt:lpstr>PowerPoint Presentation</vt:lpstr>
      <vt:lpstr>PowerPoint Presentation</vt:lpstr>
      <vt:lpstr>The Role of the Coalition</vt:lpstr>
      <vt:lpstr>Coalition Rapid Response</vt:lpstr>
      <vt:lpstr>PowerPoint Presentation</vt:lpstr>
      <vt:lpstr>PowerPoint Presentation</vt:lpstr>
      <vt:lpstr>Call Planning Team</vt:lpstr>
      <vt:lpstr>PowerPoint Presentation</vt:lpstr>
      <vt:lpstr>Call Planning Team</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Harriet Heywood</dc:creator>
  <cp:lastModifiedBy>Andrea Miller</cp:lastModifiedBy>
  <cp:revision>73</cp:revision>
  <dcterms:created xsi:type="dcterms:W3CDTF">2016-04-23T03:21:24Z</dcterms:created>
  <dcterms:modified xsi:type="dcterms:W3CDTF">2016-05-01T22:00:59Z</dcterms:modified>
</cp:coreProperties>
</file>