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78" r:id="rId2"/>
    <p:sldId id="279" r:id="rId3"/>
    <p:sldId id="280" r:id="rId4"/>
    <p:sldId id="281" r:id="rId5"/>
    <p:sldId id="282" r:id="rId6"/>
    <p:sldId id="283" r:id="rId7"/>
    <p:sldId id="285" r:id="rId8"/>
    <p:sldId id="286" r:id="rId9"/>
    <p:sldId id="259" r:id="rId10"/>
    <p:sldId id="258" r:id="rId11"/>
    <p:sldId id="265" r:id="rId12"/>
    <p:sldId id="257" r:id="rId13"/>
    <p:sldId id="256" r:id="rId14"/>
    <p:sldId id="293" r:id="rId15"/>
    <p:sldId id="287" r:id="rId16"/>
    <p:sldId id="270" r:id="rId17"/>
    <p:sldId id="266" r:id="rId18"/>
    <p:sldId id="263" r:id="rId19"/>
    <p:sldId id="269" r:id="rId20"/>
    <p:sldId id="267" r:id="rId21"/>
    <p:sldId id="268" r:id="rId22"/>
    <p:sldId id="271" r:id="rId23"/>
    <p:sldId id="272" r:id="rId24"/>
    <p:sldId id="273" r:id="rId25"/>
    <p:sldId id="274" r:id="rId26"/>
    <p:sldId id="260" r:id="rId27"/>
    <p:sldId id="275" r:id="rId28"/>
    <p:sldId id="277" r:id="rId29"/>
    <p:sldId id="262" r:id="rId30"/>
    <p:sldId id="284" r:id="rId31"/>
    <p:sldId id="289" r:id="rId32"/>
    <p:sldId id="290" r:id="rId33"/>
    <p:sldId id="291" r:id="rId34"/>
    <p:sldId id="288" r:id="rId35"/>
    <p:sldId id="261" r:id="rId36"/>
    <p:sldId id="292" r:id="rId37"/>
    <p:sldId id="294"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891" autoAdjust="0"/>
    <p:restoredTop sz="94660"/>
  </p:normalViewPr>
  <p:slideViewPr>
    <p:cSldViewPr snapToGrid="0">
      <p:cViewPr varScale="1">
        <p:scale>
          <a:sx n="90" d="100"/>
          <a:sy n="90" d="100"/>
        </p:scale>
        <p:origin x="82" y="24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FA9C1D-8121-460D-964C-0C3F65706C39}" type="datetimeFigureOut">
              <a:rPr lang="en-US" smtClean="0"/>
              <a:t>3/20/2016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A34672-29EB-4402-8AAD-148F57955499}"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3161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FA9C1D-8121-460D-964C-0C3F65706C39}" type="datetimeFigureOut">
              <a:rPr lang="en-US" smtClean="0"/>
              <a:t>3/20/2016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A34672-29EB-4402-8AAD-148F57955499}" type="slidenum">
              <a:rPr lang="en-US" smtClean="0"/>
              <a:t>‹#›</a:t>
            </a:fld>
            <a:endParaRPr lang="en-US" dirty="0"/>
          </a:p>
        </p:txBody>
      </p:sp>
    </p:spTree>
    <p:extLst>
      <p:ext uri="{BB962C8B-B14F-4D97-AF65-F5344CB8AC3E}">
        <p14:creationId xmlns:p14="http://schemas.microsoft.com/office/powerpoint/2010/main" val="1649991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FA9C1D-8121-460D-964C-0C3F65706C39}" type="datetimeFigureOut">
              <a:rPr lang="en-US" smtClean="0"/>
              <a:t>3/20/2016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A34672-29EB-4402-8AAD-148F57955499}" type="slidenum">
              <a:rPr lang="en-US" smtClean="0"/>
              <a:t>‹#›</a:t>
            </a:fld>
            <a:endParaRPr lang="en-US" dirty="0"/>
          </a:p>
        </p:txBody>
      </p:sp>
    </p:spTree>
    <p:extLst>
      <p:ext uri="{BB962C8B-B14F-4D97-AF65-F5344CB8AC3E}">
        <p14:creationId xmlns:p14="http://schemas.microsoft.com/office/powerpoint/2010/main" val="2090147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ntent, 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706967" y="1694329"/>
            <a:ext cx="4011084" cy="914400"/>
          </a:xfrm>
        </p:spPr>
        <p:txBody>
          <a:bodyPr anchor="b">
            <a:normAutofit/>
          </a:bodyPr>
          <a:lstStyle>
            <a:lvl1pPr algn="l">
              <a:defRPr sz="2800" b="0"/>
            </a:lvl1pPr>
          </a:lstStyle>
          <a:p>
            <a:r>
              <a:rPr lang="en-US"/>
              <a:t>Click to edit Master title style</a:t>
            </a:r>
            <a:endParaRPr dirty="0"/>
          </a:p>
        </p:txBody>
      </p:sp>
      <p:sp>
        <p:nvSpPr>
          <p:cNvPr id="3" name="Content Placeholder 2"/>
          <p:cNvSpPr>
            <a:spLocks noGrp="1"/>
          </p:cNvSpPr>
          <p:nvPr>
            <p:ph idx="1"/>
          </p:nvPr>
        </p:nvSpPr>
        <p:spPr>
          <a:xfrm>
            <a:off x="5771092" y="609601"/>
            <a:ext cx="54864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706967" y="2672323"/>
            <a:ext cx="4011084"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3/20/2016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dirty="0"/>
          </a:p>
        </p:txBody>
      </p:sp>
      <p:sp>
        <p:nvSpPr>
          <p:cNvPr id="17" name="Picture Placeholder 16"/>
          <p:cNvSpPr>
            <a:spLocks noGrp="1"/>
          </p:cNvSpPr>
          <p:nvPr>
            <p:ph type="pic" sz="quarter" idx="13"/>
          </p:nvPr>
        </p:nvSpPr>
        <p:spPr>
          <a:xfrm>
            <a:off x="470523" y="310123"/>
            <a:ext cx="4531783" cy="1204912"/>
          </a:xfrm>
        </p:spPr>
        <p:txBody>
          <a:bodyPr>
            <a:normAutofit/>
          </a:bodyPr>
          <a:lstStyle>
            <a:lvl1pPr>
              <a:buNone/>
              <a:defRPr sz="1800"/>
            </a:lvl1pPr>
          </a:lstStyle>
          <a:p>
            <a:r>
              <a:rPr lang="en-US" dirty="0"/>
              <a:t>Drag picture to placeholder or click icon to add</a:t>
            </a:r>
            <a:endParaRPr dirty="0"/>
          </a:p>
        </p:txBody>
      </p:sp>
    </p:spTree>
    <p:extLst>
      <p:ext uri="{BB962C8B-B14F-4D97-AF65-F5344CB8AC3E}">
        <p14:creationId xmlns:p14="http://schemas.microsoft.com/office/powerpoint/2010/main" val="31399740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grpSp>
        <p:nvGrpSpPr>
          <p:cNvPr id="55" name="Group 55"/>
          <p:cNvGrpSpPr/>
          <p:nvPr/>
        </p:nvGrpSpPr>
        <p:grpSpPr>
          <a:xfrm>
            <a:off x="-2" y="1584324"/>
            <a:ext cx="12192003" cy="44452"/>
            <a:chOff x="0" y="0"/>
            <a:chExt cx="9144000" cy="44450"/>
          </a:xfrm>
        </p:grpSpPr>
        <p:sp>
          <p:nvSpPr>
            <p:cNvPr id="53"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4"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
        <p:nvSpPr>
          <p:cNvPr id="56" name="Shape 56"/>
          <p:cNvSpPr>
            <a:spLocks noGrp="1"/>
          </p:cNvSpPr>
          <p:nvPr>
            <p:ph type="title"/>
          </p:nvPr>
        </p:nvSpPr>
        <p:spPr>
          <a:prstGeom prst="rect">
            <a:avLst/>
          </a:prstGeom>
        </p:spPr>
        <p:txBody>
          <a:bodyPr/>
          <a:lstStyle>
            <a:lvl1pPr>
              <a:defRPr b="1">
                <a:solidFill>
                  <a:schemeClr val="accent1">
                    <a:lumMod val="50000"/>
                  </a:schemeClr>
                </a:solidFill>
              </a:defRPr>
            </a:lvl1pPr>
          </a:lstStyle>
          <a:p>
            <a:pPr lvl="0">
              <a:defRPr sz="1800"/>
            </a:pPr>
            <a:r>
              <a:rPr sz="4800" dirty="0"/>
              <a:t>Click to edit Master title style</a:t>
            </a:r>
          </a:p>
        </p:txBody>
      </p:sp>
      <p:sp>
        <p:nvSpPr>
          <p:cNvPr id="57" name="Shape 57"/>
          <p:cNvSpPr>
            <a:spLocks noGrp="1"/>
          </p:cNvSpPr>
          <p:nvPr>
            <p:ph type="body" idx="1"/>
          </p:nvPr>
        </p:nvSpPr>
        <p:spPr>
          <a:prstGeom prst="rect">
            <a:avLst/>
          </a:prstGeo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sz="1800"/>
            </a:pPr>
            <a:r>
              <a:rPr sz="2400" dirty="0"/>
              <a:t>Click to edit Master text styles</a:t>
            </a:r>
          </a:p>
          <a:p>
            <a:pPr lvl="1">
              <a:defRPr sz="1800"/>
            </a:pPr>
            <a:r>
              <a:rPr sz="2400" dirty="0"/>
              <a:t>Second level</a:t>
            </a:r>
          </a:p>
          <a:p>
            <a:pPr lvl="2">
              <a:defRPr sz="1800"/>
            </a:pPr>
            <a:r>
              <a:rPr sz="2400" dirty="0"/>
              <a:t>Third level</a:t>
            </a:r>
          </a:p>
          <a:p>
            <a:pPr lvl="3">
              <a:defRPr sz="1800"/>
            </a:pPr>
            <a:r>
              <a:rPr sz="2400" dirty="0"/>
              <a:t>Fourth level</a:t>
            </a:r>
          </a:p>
          <a:p>
            <a:pPr lvl="4">
              <a:defRPr sz="1800"/>
            </a:pPr>
            <a:r>
              <a:rPr sz="2400" dirty="0"/>
              <a:t>Fifth level</a:t>
            </a:r>
          </a:p>
        </p:txBody>
      </p:sp>
      <p:sp>
        <p:nvSpPr>
          <p:cNvPr id="58" name="Shape 58"/>
          <p:cNvSpPr>
            <a:spLocks noGrp="1"/>
          </p:cNvSpPr>
          <p:nvPr>
            <p:ph type="sldNum" sz="quarter" idx="2"/>
          </p:nvPr>
        </p:nvSpPr>
        <p:spPr>
          <a:prstGeom prst="rect">
            <a:avLst/>
          </a:prstGeom>
        </p:spPr>
        <p:txBody>
          <a:bodyPr/>
          <a:lstStyle/>
          <a:p>
            <a:pPr lvl="0"/>
            <a:fld id="{86CB4B4D-7CA3-9044-876B-883B54F8677D}" type="slidenum">
              <a:t>‹#›</a:t>
            </a:fld>
            <a:endParaRPr/>
          </a:p>
        </p:txBody>
      </p:sp>
    </p:spTree>
    <p:extLst>
      <p:ext uri="{BB962C8B-B14F-4D97-AF65-F5344CB8AC3E}">
        <p14:creationId xmlns:p14="http://schemas.microsoft.com/office/powerpoint/2010/main" val="5346929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FA9C1D-8121-460D-964C-0C3F65706C39}" type="datetimeFigureOut">
              <a:rPr lang="en-US" smtClean="0"/>
              <a:t>3/20/2016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A34672-29EB-4402-8AAD-148F57955499}" type="slidenum">
              <a:rPr lang="en-US" smtClean="0"/>
              <a:t>‹#›</a:t>
            </a:fld>
            <a:endParaRPr lang="en-US" dirty="0"/>
          </a:p>
        </p:txBody>
      </p:sp>
    </p:spTree>
    <p:extLst>
      <p:ext uri="{BB962C8B-B14F-4D97-AF65-F5344CB8AC3E}">
        <p14:creationId xmlns:p14="http://schemas.microsoft.com/office/powerpoint/2010/main" val="363561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FA9C1D-8121-460D-964C-0C3F65706C39}" type="datetimeFigureOut">
              <a:rPr lang="en-US" smtClean="0"/>
              <a:t>3/20/2016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A34672-29EB-4402-8AAD-148F57955499}"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512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FA9C1D-8121-460D-964C-0C3F65706C39}" type="datetimeFigureOut">
              <a:rPr lang="en-US" smtClean="0"/>
              <a:t>3/20/2016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A34672-29EB-4402-8AAD-148F57955499}" type="slidenum">
              <a:rPr lang="en-US" smtClean="0"/>
              <a:t>‹#›</a:t>
            </a:fld>
            <a:endParaRPr lang="en-US" dirty="0"/>
          </a:p>
        </p:txBody>
      </p:sp>
    </p:spTree>
    <p:extLst>
      <p:ext uri="{BB962C8B-B14F-4D97-AF65-F5344CB8AC3E}">
        <p14:creationId xmlns:p14="http://schemas.microsoft.com/office/powerpoint/2010/main" val="3466296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FA9C1D-8121-460D-964C-0C3F65706C39}" type="datetimeFigureOut">
              <a:rPr lang="en-US" smtClean="0"/>
              <a:t>3/20/2016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7A34672-29EB-4402-8AAD-148F57955499}" type="slidenum">
              <a:rPr lang="en-US" smtClean="0"/>
              <a:t>‹#›</a:t>
            </a:fld>
            <a:endParaRPr lang="en-US" dirty="0"/>
          </a:p>
        </p:txBody>
      </p:sp>
    </p:spTree>
    <p:extLst>
      <p:ext uri="{BB962C8B-B14F-4D97-AF65-F5344CB8AC3E}">
        <p14:creationId xmlns:p14="http://schemas.microsoft.com/office/powerpoint/2010/main" val="2104045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FA9C1D-8121-460D-964C-0C3F65706C39}" type="datetimeFigureOut">
              <a:rPr lang="en-US" smtClean="0"/>
              <a:t>3/20/2016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7A34672-29EB-4402-8AAD-148F57955499}" type="slidenum">
              <a:rPr lang="en-US" smtClean="0"/>
              <a:t>‹#›</a:t>
            </a:fld>
            <a:endParaRPr lang="en-US" dirty="0"/>
          </a:p>
        </p:txBody>
      </p:sp>
    </p:spTree>
    <p:extLst>
      <p:ext uri="{BB962C8B-B14F-4D97-AF65-F5344CB8AC3E}">
        <p14:creationId xmlns:p14="http://schemas.microsoft.com/office/powerpoint/2010/main" val="540789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FA9C1D-8121-460D-964C-0C3F65706C39}" type="datetimeFigureOut">
              <a:rPr lang="en-US" smtClean="0"/>
              <a:t>3/20/2016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87A34672-29EB-4402-8AAD-148F57955499}" type="slidenum">
              <a:rPr lang="en-US" smtClean="0"/>
              <a:t>‹#›</a:t>
            </a:fld>
            <a:endParaRPr lang="en-US" dirty="0"/>
          </a:p>
        </p:txBody>
      </p:sp>
    </p:spTree>
    <p:extLst>
      <p:ext uri="{BB962C8B-B14F-4D97-AF65-F5344CB8AC3E}">
        <p14:creationId xmlns:p14="http://schemas.microsoft.com/office/powerpoint/2010/main" val="1769918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DFA9C1D-8121-460D-964C-0C3F65706C39}" type="datetimeFigureOut">
              <a:rPr lang="en-US" smtClean="0"/>
              <a:t>3/20/2016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7A34672-29EB-4402-8AAD-148F57955499}" type="slidenum">
              <a:rPr lang="en-US" smtClean="0"/>
              <a:t>‹#›</a:t>
            </a:fld>
            <a:endParaRPr lang="en-US" dirty="0"/>
          </a:p>
        </p:txBody>
      </p:sp>
    </p:spTree>
    <p:extLst>
      <p:ext uri="{BB962C8B-B14F-4D97-AF65-F5344CB8AC3E}">
        <p14:creationId xmlns:p14="http://schemas.microsoft.com/office/powerpoint/2010/main" val="2573791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DFA9C1D-8121-460D-964C-0C3F65706C39}" type="datetimeFigureOut">
              <a:rPr lang="en-US" smtClean="0"/>
              <a:t>3/20/2016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A34672-29EB-4402-8AAD-148F57955499}" type="slidenum">
              <a:rPr lang="en-US" smtClean="0"/>
              <a:t>‹#›</a:t>
            </a:fld>
            <a:endParaRPr lang="en-US" dirty="0"/>
          </a:p>
        </p:txBody>
      </p:sp>
    </p:spTree>
    <p:extLst>
      <p:ext uri="{BB962C8B-B14F-4D97-AF65-F5344CB8AC3E}">
        <p14:creationId xmlns:p14="http://schemas.microsoft.com/office/powerpoint/2010/main" val="3209778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DFA9C1D-8121-460D-964C-0C3F65706C39}" type="datetimeFigureOut">
              <a:rPr lang="en-US" smtClean="0"/>
              <a:t>3/20/2016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7A34672-29EB-4402-8AAD-148F57955499}"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4549621"/>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grain.org/media/BAhbBlsHOgZmSSImMjAxNS8xMS8xMS8wNF80MV80M183OTRfcmFtb24uanBnBjoGRVQ" TargetMode="Externa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grain.org/media/BAhbBlsHOgZmSSImMjAxNS8xMS8xMS8wNF80MV80M183OTRfcmFtb24uanBnBjoGRVQ" TargetMode="External"/><Relationship Id="rId1" Type="http://schemas.openxmlformats.org/officeDocument/2006/relationships/slideLayout" Target="../slideLayouts/slideLayout6.xml"/><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hyperlink" Target="mailto:adam@tradejustice.net" TargetMode="External"/><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hyperlink" Target="http://www.tradejustice.net/news" TargetMode="External"/><Relationship Id="rId5" Type="http://schemas.openxmlformats.org/officeDocument/2006/relationships/hyperlink" Target="http://tradejustice.net/events" TargetMode="External"/><Relationship Id="rId4" Type="http://schemas.openxmlformats.org/officeDocument/2006/relationships/hyperlink" Target="http://www.tradejustice.ne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gulf-times.com/story/482975/Hydrocarbon-based-economies-must-diversify-says-WT" TargetMode="External"/><Relationship Id="rId7" Type="http://schemas.openxmlformats.org/officeDocument/2006/relationships/hyperlink" Target="http://tradejustice.net/news" TargetMode="External"/><Relationship Id="rId2" Type="http://schemas.openxmlformats.org/officeDocument/2006/relationships/hyperlink" Target="https://www.byline.com/project/40/article/778" TargetMode="External"/><Relationship Id="rId1" Type="http://schemas.openxmlformats.org/officeDocument/2006/relationships/slideLayout" Target="../slideLayouts/slideLayout7.xml"/><Relationship Id="rId6" Type="http://schemas.openxmlformats.org/officeDocument/2006/relationships/hyperlink" Target="http://thinkprogress.org/climate/2016/03/09/3757348/tpp-opposition-letter-to-congress/" TargetMode="External"/><Relationship Id="rId5" Type="http://schemas.openxmlformats.org/officeDocument/2006/relationships/hyperlink" Target="http://www.jdsupra.com/legalnews/after-wto-battle-usda-issues-final-rule-33261/" TargetMode="External"/><Relationship Id="rId4" Type="http://schemas.openxmlformats.org/officeDocument/2006/relationships/hyperlink" Target="http://www.huffingtonpost.com/ilana-solomon/investigating-perus-illeg_b_9408944.html"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salon.com/2016/03/15/bernie_sanders_the_death_of_tpp_why_his_stunning_michigan_upset_could_be_the_final_nail_in_the_free_trade_coffin/" TargetMode="External"/><Relationship Id="rId2" Type="http://schemas.openxmlformats.org/officeDocument/2006/relationships/hyperlink" Target="http://fortune.com/2016/03/15/hillary-clinton-john-kasich-free-trade-win-ohio/" TargetMode="External"/><Relationship Id="rId1" Type="http://schemas.openxmlformats.org/officeDocument/2006/relationships/slideLayout" Target="../slideLayouts/slideLayout7.xml"/><Relationship Id="rId5" Type="http://schemas.openxmlformats.org/officeDocument/2006/relationships/hyperlink" Target="http://www.salon.com/2016/03/18/hillary_clinton_doesnt_get_it_paul_krugman_bernie_sanders_and_the_truth_about_the_free_trade_scam/" TargetMode="External"/><Relationship Id="rId4" Type="http://schemas.openxmlformats.org/officeDocument/2006/relationships/hyperlink" Target="https://www.washingtonpost.com/news/post-politics/wp/2016/03/12/in-ohio-hillary-clinton-will-voice-support-for-tougher-trade-rule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citizen.org/documents/FTA-V-No-FTA-Factsheet.pdf" TargetMode="External"/><Relationship Id="rId2" Type="http://schemas.openxmlformats.org/officeDocument/2006/relationships/hyperlink" Target="http://www.epi.org/publication/trans-pacific-partnership-currency-manipulation-trade-and-jobs/" TargetMode="External"/><Relationship Id="rId1" Type="http://schemas.openxmlformats.org/officeDocument/2006/relationships/slideLayout" Target="../slideLayouts/slideLayout7.xml"/><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s://www.grain.org/article/entries/5317-trade-deals-boosting-climate-change-the-food-factor" TargetMode="External"/><Relationship Id="rId2" Type="http://schemas.openxmlformats.org/officeDocument/2006/relationships/hyperlink" Target="http://www.iatp.org/documents/big-meat-swallows-the-trans-pacific-partnership" TargetMode="Externa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25.jpg"/></Relationships>
</file>

<file path=ppt/slides/_rels/slide21.xml.rels><?xml version="1.0" encoding="UTF-8" standalone="yes"?>
<Relationships xmlns="http://schemas.openxmlformats.org/package/2006/relationships"><Relationship Id="rId3" Type="http://schemas.openxmlformats.org/officeDocument/2006/relationships/hyperlink" Target="http://content.sierraclub.org/press-releases/2016/02/new-report-transcanadas-15-billion-usd-case-reveals-reckless-trade-provisions" TargetMode="External"/><Relationship Id="rId2" Type="http://schemas.openxmlformats.org/officeDocument/2006/relationships/hyperlink" Target="https://law.lclark.edu/live/files/20857-assessing-the-tpp-environmental-chapter" TargetMode="External"/><Relationship Id="rId1" Type="http://schemas.openxmlformats.org/officeDocument/2006/relationships/slideLayout" Target="../slideLayouts/slideLayout7.xml"/><Relationship Id="rId4" Type="http://schemas.openxmlformats.org/officeDocument/2006/relationships/hyperlink" Target="https://www.sierraclub.org/sites/www.sierraclub.org/files/uploads-wysiwig/transcanada-trade-letter.pdf"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www.youtube.com/watch?v=xqkSTPjmgy8" TargetMode="External"/><Relationship Id="rId2" Type="http://schemas.openxmlformats.org/officeDocument/2006/relationships/hyperlink" Target="https://www.youtube.com/watch?v=ShLHEr6EsD8" TargetMode="External"/><Relationship Id="rId1" Type="http://schemas.openxmlformats.org/officeDocument/2006/relationships/slideLayout" Target="../slideLayouts/slideLayout7.xml"/><Relationship Id="rId6" Type="http://schemas.openxmlformats.org/officeDocument/2006/relationships/hyperlink" Target="https://www.youtube.com/watch?v=BYm6nGCF46I" TargetMode="External"/><Relationship Id="rId5" Type="http://schemas.openxmlformats.org/officeDocument/2006/relationships/hyperlink" Target="https://www.youtube.com/watch?v=LW-TEHIScvw" TargetMode="External"/><Relationship Id="rId4" Type="http://schemas.openxmlformats.org/officeDocument/2006/relationships/hyperlink" Target="http://tppdebate.org/en/articles/tpp-impacts-on-the-environment-workshop-by-sanya-reid-smith/"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hyperlink" Target="http://gjae.org/tpplit"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gjae.org/?page=TPPIndex" TargetMode="External"/><Relationship Id="rId7" Type="http://schemas.openxmlformats.org/officeDocument/2006/relationships/image" Target="../media/image28.jpg"/><Relationship Id="rId2" Type="http://schemas.openxmlformats.org/officeDocument/2006/relationships/hyperlink" Target="http://www.sierraclub.org/trade/trans-pacific-partnership" TargetMode="External"/><Relationship Id="rId1" Type="http://schemas.openxmlformats.org/officeDocument/2006/relationships/slideLayout" Target="../slideLayouts/slideLayout7.xml"/><Relationship Id="rId6" Type="http://schemas.openxmlformats.org/officeDocument/2006/relationships/hyperlink" Target="https://www.grain.org/entries?utf8=%E2%9C%93&amp;q=trade" TargetMode="External"/><Relationship Id="rId5" Type="http://schemas.openxmlformats.org/officeDocument/2006/relationships/hyperlink" Target="http://iatp.org/issue/trade" TargetMode="External"/><Relationship Id="rId4" Type="http://schemas.openxmlformats.org/officeDocument/2006/relationships/hyperlink" Target="http://www.foe.org/projects/economics-for-the-earth/trade/trans-pacific-partnership"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mailto:marajai51@gmail.com" TargetMode="External"/><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itsoureconomy.us/" TargetMode="External"/><Relationship Id="rId2" Type="http://schemas.openxmlformats.org/officeDocument/2006/relationships/image" Target="../media/image30.jpg"/><Relationship Id="rId1" Type="http://schemas.openxmlformats.org/officeDocument/2006/relationships/slideLayout" Target="../slideLayouts/slideLayout7.xml"/><Relationship Id="rId6" Type="http://schemas.openxmlformats.org/officeDocument/2006/relationships/hyperlink" Target="http://www.flushthetpp.org/" TargetMode="External"/><Relationship Id="rId5" Type="http://schemas.openxmlformats.org/officeDocument/2006/relationships/hyperlink" Target="http://www.clearingthefogradio.org/" TargetMode="External"/><Relationship Id="rId4" Type="http://schemas.openxmlformats.org/officeDocument/2006/relationships/hyperlink" Target="http://www.popularresistance.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hyperlink" Target="mailto:andrea@peopledemandingaction.org"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tradejustice.net/nj5" TargetMode="External"/><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7.xml"/><Relationship Id="rId5" Type="http://schemas.openxmlformats.org/officeDocument/2006/relationships/image" Target="../media/image42.jpg"/><Relationship Id="rId4" Type="http://schemas.openxmlformats.org/officeDocument/2006/relationships/image" Target="../media/image41.jpg"/></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38.jpeg"/><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mailto:TWHocking@gmail.com"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mailto:eslsk8r@optonline.net" TargetMode="Externa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hyperlink" Target="https://www.facebook.com/groups/GlobalTPPTea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53354" y="4884181"/>
            <a:ext cx="9848850" cy="1569660"/>
          </a:xfrm>
          <a:prstGeom prst="rect">
            <a:avLst/>
          </a:prstGeom>
          <a:noFill/>
        </p:spPr>
        <p:txBody>
          <a:bodyPr wrap="square" rtlCol="0">
            <a:spAutoFit/>
          </a:bodyPr>
          <a:lstStyle/>
          <a:p>
            <a:r>
              <a:rPr lang="en-US" sz="2400" b="1" dirty="0"/>
              <a:t>For Audio use phone or Skype</a:t>
            </a:r>
            <a:endParaRPr lang="en-US" dirty="0"/>
          </a:p>
          <a:p>
            <a:r>
              <a:rPr lang="en-US" sz="2400" b="1" dirty="0"/>
              <a:t>Call: 605-562-3140</a:t>
            </a:r>
          </a:p>
          <a:p>
            <a:r>
              <a:rPr lang="en-US" sz="2400" b="1" dirty="0"/>
              <a:t>PIN: 951146#</a:t>
            </a:r>
          </a:p>
          <a:p>
            <a:endParaRPr lang="en-US" sz="2400" b="1" dirty="0"/>
          </a:p>
        </p:txBody>
      </p:sp>
      <p:sp>
        <p:nvSpPr>
          <p:cNvPr id="4" name="TextBox 3"/>
          <p:cNvSpPr txBox="1"/>
          <p:nvPr/>
        </p:nvSpPr>
        <p:spPr>
          <a:xfrm>
            <a:off x="1124125" y="578840"/>
            <a:ext cx="9823508" cy="1354217"/>
          </a:xfrm>
          <a:prstGeom prst="rect">
            <a:avLst/>
          </a:prstGeom>
          <a:noFill/>
        </p:spPr>
        <p:txBody>
          <a:bodyPr wrap="square" rtlCol="0">
            <a:spAutoFit/>
          </a:bodyPr>
          <a:lstStyle/>
          <a:p>
            <a:r>
              <a:rPr lang="en-US" sz="3200" b="1" dirty="0"/>
              <a:t>TPP, PALM OIL &amp; ANIMAL AG = FOREST, WATER AND CLIMATE CATASTROPHE </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125" y="2111163"/>
            <a:ext cx="10058400" cy="2437425"/>
          </a:xfrm>
          <a:prstGeom prst="rect">
            <a:avLst/>
          </a:prstGeom>
        </p:spPr>
      </p:pic>
    </p:spTree>
    <p:extLst>
      <p:ext uri="{BB962C8B-B14F-4D97-AF65-F5344CB8AC3E}">
        <p14:creationId xmlns:p14="http://schemas.microsoft.com/office/powerpoint/2010/main" val="3569289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0316" y="1373477"/>
            <a:ext cx="7832921" cy="4434895"/>
          </a:xfrm>
          <a:prstGeom prst="rect">
            <a:avLst/>
          </a:prstGeom>
        </p:spPr>
      </p:pic>
    </p:spTree>
    <p:extLst>
      <p:ext uri="{BB962C8B-B14F-4D97-AF65-F5344CB8AC3E}">
        <p14:creationId xmlns:p14="http://schemas.microsoft.com/office/powerpoint/2010/main" val="563051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799" y="367200"/>
            <a:ext cx="8010659" cy="1780056"/>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799" y="2147256"/>
            <a:ext cx="8010659" cy="1683693"/>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799" y="3927312"/>
            <a:ext cx="8010659" cy="1825559"/>
          </a:xfrm>
          <a:prstGeom prst="rect">
            <a:avLst/>
          </a:prstGeom>
        </p:spPr>
      </p:pic>
    </p:spTree>
    <p:extLst>
      <p:ext uri="{BB962C8B-B14F-4D97-AF65-F5344CB8AC3E}">
        <p14:creationId xmlns:p14="http://schemas.microsoft.com/office/powerpoint/2010/main" val="2747246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519" y="838250"/>
            <a:ext cx="3048000" cy="3086100"/>
          </a:xfrm>
          <a:prstGeom prst="rect">
            <a:avLst/>
          </a:prstGeom>
        </p:spPr>
      </p:pic>
      <p:sp>
        <p:nvSpPr>
          <p:cNvPr id="4" name="TextBox 3"/>
          <p:cNvSpPr txBox="1"/>
          <p:nvPr/>
        </p:nvSpPr>
        <p:spPr>
          <a:xfrm>
            <a:off x="3992451" y="166954"/>
            <a:ext cx="7662929" cy="6124754"/>
          </a:xfrm>
          <a:prstGeom prst="rect">
            <a:avLst/>
          </a:prstGeom>
          <a:noFill/>
        </p:spPr>
        <p:txBody>
          <a:bodyPr wrap="square" rtlCol="0">
            <a:spAutoFit/>
          </a:bodyPr>
          <a:lstStyle/>
          <a:p>
            <a:pPr algn="ctr"/>
            <a:r>
              <a:rPr lang="en-US" sz="2400" b="1" dirty="0">
                <a:latin typeface="Arial Rounded MT Bold" panose="020F0704030504030204" pitchFamily="34" charset="0"/>
              </a:rPr>
              <a:t>Ben Lilliston</a:t>
            </a:r>
          </a:p>
          <a:p>
            <a:pPr algn="ctr"/>
            <a:endParaRPr lang="en-US" sz="1400" dirty="0">
              <a:latin typeface="Arial Rounded MT Bold" panose="020F0704030504030204" pitchFamily="34" charset="0"/>
            </a:endParaRPr>
          </a:p>
          <a:p>
            <a:r>
              <a:rPr lang="en-US" sz="2000" b="1" dirty="0"/>
              <a:t>Ben Lilliston oversees the Institute for Agriculture and Trade Policy’s climate work. He has been working and writing about international trade issues and how they intersect with U.S. agricultural and climate policy since 2000.  </a:t>
            </a:r>
          </a:p>
          <a:p>
            <a:endParaRPr lang="en-US" sz="2000" b="1" dirty="0"/>
          </a:p>
          <a:p>
            <a:r>
              <a:rPr lang="en-US" sz="2000" b="1" dirty="0"/>
              <a:t>Mr. Lilliston recently authored a report on how the global meat industry will benefit from the Trans Pacific Partnership, and contributed to the UN Committee on Trade and Development (UNCTAD) Trade and Environmental Review 2013.  </a:t>
            </a:r>
          </a:p>
          <a:p>
            <a:endParaRPr lang="en-US" sz="2000" b="1" dirty="0"/>
          </a:p>
          <a:p>
            <a:r>
              <a:rPr lang="en-US" sz="2000" b="1" dirty="0"/>
              <a:t>He has worked as a researcher, writer and editor at the Center for Study of Responsive Law, the </a:t>
            </a:r>
            <a:r>
              <a:rPr lang="en-US" sz="2000" b="1" i="1" dirty="0"/>
              <a:t>Corporate Crime Reporter</a:t>
            </a:r>
            <a:r>
              <a:rPr lang="en-US" sz="2000" b="1" dirty="0"/>
              <a:t>, and the </a:t>
            </a:r>
            <a:r>
              <a:rPr lang="en-US" sz="2000" b="1" i="1" dirty="0"/>
              <a:t>Multinational Monitor</a:t>
            </a:r>
            <a:r>
              <a:rPr lang="en-US" sz="2000" b="1" dirty="0"/>
              <a:t>. </a:t>
            </a:r>
          </a:p>
          <a:p>
            <a:endParaRPr lang="en-US" sz="2000" b="1" dirty="0"/>
          </a:p>
          <a:p>
            <a:r>
              <a:rPr lang="en-US" sz="2000" b="1" dirty="0"/>
              <a:t>Ben is a widely published writer, most recently, contributing to the book </a:t>
            </a:r>
            <a:r>
              <a:rPr lang="en-US" sz="2000" b="1" i="1" dirty="0"/>
              <a:t>Mandate for Change</a:t>
            </a:r>
            <a:r>
              <a:rPr lang="en-US" sz="2000" b="1" dirty="0"/>
              <a:t> (Lexington), and previously co-authored the book, </a:t>
            </a:r>
            <a:r>
              <a:rPr lang="en-US" sz="2000" b="1" i="1" dirty="0"/>
              <a:t>Genetically Engineered Foods: A Guide for Consumers</a:t>
            </a:r>
            <a:r>
              <a:rPr lang="en-US" sz="2000" b="1" dirty="0"/>
              <a:t> (Avalon</a:t>
            </a:r>
            <a:r>
              <a:rPr lang="en-US" sz="2000" dirty="0"/>
              <a:t>).</a:t>
            </a:r>
            <a:endParaRPr lang="en-US" sz="2000" b="1" dirty="0">
              <a:latin typeface="Arial Rounded MT Bold" panose="020F070403050403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0310" y="4138922"/>
            <a:ext cx="2014894" cy="1901116"/>
          </a:xfrm>
          <a:prstGeom prst="rect">
            <a:avLst/>
          </a:prstGeom>
        </p:spPr>
      </p:pic>
    </p:spTree>
    <p:extLst>
      <p:ext uri="{BB962C8B-B14F-4D97-AF65-F5344CB8AC3E}">
        <p14:creationId xmlns:p14="http://schemas.microsoft.com/office/powerpoint/2010/main" val="1880681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40546" y="1369704"/>
            <a:ext cx="6915589" cy="3908762"/>
          </a:xfrm>
          <a:prstGeom prst="rect">
            <a:avLst/>
          </a:prstGeom>
          <a:noFill/>
        </p:spPr>
        <p:txBody>
          <a:bodyPr wrap="square" rtlCol="0">
            <a:spAutoFit/>
          </a:bodyPr>
          <a:lstStyle/>
          <a:p>
            <a:endParaRPr lang="en-US" sz="3200" dirty="0"/>
          </a:p>
          <a:p>
            <a:r>
              <a:rPr lang="en-US" sz="2400" b="1" dirty="0"/>
              <a:t>Ramón Vera- Herrera</a:t>
            </a:r>
            <a:r>
              <a:rPr lang="en-US" sz="2400" dirty="0"/>
              <a:t>, one of the GRAIN staff, is the overall editor of Biodiversidad, Sustento y Culturas, a magazine (electronic and printed in hard copies) published by GRAIN and 8 other organizations and movements throughout Latin America: Argentina, Brazil, Chile, Colombia, Costa Rica, Ecuador, México, Paraguay and Uruguay.</a:t>
            </a:r>
          </a:p>
          <a:p>
            <a:endParaRPr lang="en-US" sz="2400" dirty="0"/>
          </a:p>
          <a:p>
            <a:endParaRPr lang="en-US" sz="2400" dirty="0"/>
          </a:p>
        </p:txBody>
      </p:sp>
      <p:sp>
        <p:nvSpPr>
          <p:cNvPr id="5" name="TextBox 4"/>
          <p:cNvSpPr txBox="1"/>
          <p:nvPr/>
        </p:nvSpPr>
        <p:spPr>
          <a:xfrm>
            <a:off x="246528" y="371437"/>
            <a:ext cx="4094018" cy="646331"/>
          </a:xfrm>
          <a:prstGeom prst="rect">
            <a:avLst/>
          </a:prstGeom>
          <a:noFill/>
        </p:spPr>
        <p:txBody>
          <a:bodyPr wrap="square" rtlCol="0">
            <a:spAutoFit/>
          </a:bodyPr>
          <a:lstStyle/>
          <a:p>
            <a:r>
              <a:rPr lang="en-US" sz="3600" b="1" dirty="0"/>
              <a:t>Ramón Vera Herrera</a:t>
            </a:r>
            <a:endParaRPr lang="en-US" sz="3600" dirty="0"/>
          </a:p>
        </p:txBody>
      </p:sp>
      <p:pic>
        <p:nvPicPr>
          <p:cNvPr id="8" name="Picture 7" descr="http://www.grain.org/media/BAhbB1sHOgZmSSImMjAxNS8xMS8xMS8wNF80MV80M183OTRfcmFtb24uanBnBjoGRVRbCDoGcDoKdGh1bWJJIgkyMDB4BjsGV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850554" y="1191332"/>
            <a:ext cx="2885965" cy="3400957"/>
          </a:xfrm>
          <a:prstGeom prst="rect">
            <a:avLst/>
          </a:prstGeom>
          <a:noFill/>
          <a:ln>
            <a:noFill/>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1255" y="4592289"/>
            <a:ext cx="2704564" cy="1154403"/>
          </a:xfrm>
          <a:prstGeom prst="rect">
            <a:avLst/>
          </a:prstGeom>
        </p:spPr>
      </p:pic>
    </p:spTree>
    <p:extLst>
      <p:ext uri="{BB962C8B-B14F-4D97-AF65-F5344CB8AC3E}">
        <p14:creationId xmlns:p14="http://schemas.microsoft.com/office/powerpoint/2010/main" val="1783556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Q&amp;A Ben and Ramon</a:t>
            </a:r>
          </a:p>
        </p:txBody>
      </p:sp>
      <p:pic>
        <p:nvPicPr>
          <p:cNvPr id="3" name="Picture 2" descr="http://www.grain.org/media/BAhbB1sHOgZmSSImMjAxNS8xMS8xMS8wNF80MV80M183OTRfcmFtb24uanBnBjoGRVRbCDoGcDoKdGh1bWJJIgkyMDB4BjsGV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7420687" y="2105732"/>
            <a:ext cx="2885965" cy="3400957"/>
          </a:xfrm>
          <a:prstGeom prst="rect">
            <a:avLst/>
          </a:prstGeom>
          <a:noFill/>
          <a:ln>
            <a:noFill/>
          </a:ln>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1319" y="2105732"/>
            <a:ext cx="3048000" cy="3086100"/>
          </a:xfrm>
          <a:prstGeom prst="rect">
            <a:avLst/>
          </a:prstGeom>
        </p:spPr>
      </p:pic>
    </p:spTree>
    <p:extLst>
      <p:ext uri="{BB962C8B-B14F-4D97-AF65-F5344CB8AC3E}">
        <p14:creationId xmlns:p14="http://schemas.microsoft.com/office/powerpoint/2010/main" val="4449893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9440222" y="2061377"/>
            <a:ext cx="1784505" cy="2195449"/>
          </a:xfrm>
          <a:prstGeom prst="rect">
            <a:avLst/>
          </a:prstGeom>
        </p:spPr>
      </p:pic>
      <p:pic>
        <p:nvPicPr>
          <p:cNvPr id="7" name="Picture 6"/>
          <p:cNvPicPr>
            <a:picLocks noChangeAspect="1"/>
          </p:cNvPicPr>
          <p:nvPr/>
        </p:nvPicPr>
        <p:blipFill>
          <a:blip r:embed="rId3"/>
          <a:stretch>
            <a:fillRect/>
          </a:stretch>
        </p:blipFill>
        <p:spPr>
          <a:xfrm>
            <a:off x="9440222" y="5189679"/>
            <a:ext cx="2114312" cy="635366"/>
          </a:xfrm>
          <a:prstGeom prst="rect">
            <a:avLst/>
          </a:prstGeom>
        </p:spPr>
      </p:pic>
      <p:sp>
        <p:nvSpPr>
          <p:cNvPr id="3" name="Rectangle 2"/>
          <p:cNvSpPr/>
          <p:nvPr/>
        </p:nvSpPr>
        <p:spPr>
          <a:xfrm>
            <a:off x="709127" y="1695450"/>
            <a:ext cx="7334205" cy="4801314"/>
          </a:xfrm>
          <a:prstGeom prst="rect">
            <a:avLst/>
          </a:prstGeom>
        </p:spPr>
        <p:txBody>
          <a:bodyPr wrap="square">
            <a:spAutoFit/>
          </a:bodyPr>
          <a:lstStyle/>
          <a:p>
            <a:r>
              <a:rPr lang="en-US" sz="2800" b="1" dirty="0">
                <a:solidFill>
                  <a:schemeClr val="accent5">
                    <a:lumMod val="75000"/>
                  </a:schemeClr>
                </a:solidFill>
              </a:rPr>
              <a:t>Adam Weissman </a:t>
            </a:r>
            <a:br>
              <a:rPr lang="en-US" sz="2800" b="1" dirty="0">
                <a:solidFill>
                  <a:schemeClr val="accent5">
                    <a:lumMod val="75000"/>
                  </a:schemeClr>
                </a:solidFill>
              </a:rPr>
            </a:br>
            <a:r>
              <a:rPr lang="en-US" sz="2800" b="1" dirty="0">
                <a:solidFill>
                  <a:schemeClr val="accent5">
                    <a:lumMod val="75000"/>
                  </a:schemeClr>
                </a:solidFill>
              </a:rPr>
              <a:t>Global Justice for Animals and the Environment </a:t>
            </a:r>
          </a:p>
          <a:p>
            <a:r>
              <a:rPr lang="en-US" sz="2800" b="1" dirty="0" err="1">
                <a:solidFill>
                  <a:schemeClr val="accent5">
                    <a:lumMod val="75000"/>
                  </a:schemeClr>
                </a:solidFill>
              </a:rPr>
              <a:t>TradeJustice</a:t>
            </a:r>
            <a:r>
              <a:rPr lang="en-US" sz="2800" b="1" dirty="0">
                <a:solidFill>
                  <a:schemeClr val="accent5">
                    <a:lumMod val="75000"/>
                  </a:schemeClr>
                </a:solidFill>
              </a:rPr>
              <a:t> </a:t>
            </a:r>
            <a:br>
              <a:rPr lang="en-US" sz="2800" b="1" dirty="0">
                <a:solidFill>
                  <a:schemeClr val="accent5">
                    <a:lumMod val="75000"/>
                  </a:schemeClr>
                </a:solidFill>
              </a:rPr>
            </a:br>
            <a:br>
              <a:rPr lang="en-US" dirty="0">
                <a:solidFill>
                  <a:schemeClr val="accent5">
                    <a:lumMod val="75000"/>
                  </a:schemeClr>
                </a:solidFill>
              </a:rPr>
            </a:br>
            <a:r>
              <a:rPr lang="en-US" sz="2400" b="1" dirty="0">
                <a:solidFill>
                  <a:srgbClr val="C00000"/>
                </a:solidFill>
                <a:hlinkClick r:id="rId4"/>
              </a:rPr>
              <a:t>www.TRADEJUSTICE.NET</a:t>
            </a:r>
            <a:br>
              <a:rPr lang="en-US" dirty="0">
                <a:solidFill>
                  <a:schemeClr val="accent5">
                    <a:lumMod val="75000"/>
                  </a:schemeClr>
                </a:solidFill>
              </a:rPr>
            </a:br>
            <a:br>
              <a:rPr lang="en-US" b="1" dirty="0">
                <a:solidFill>
                  <a:schemeClr val="accent5">
                    <a:lumMod val="75000"/>
                  </a:schemeClr>
                </a:solidFill>
                <a:latin typeface="Arial Black" panose="020B0A04020102020204" pitchFamily="34" charset="0"/>
              </a:rPr>
            </a:br>
            <a:r>
              <a:rPr lang="en-US" sz="2400" dirty="0">
                <a:solidFill>
                  <a:schemeClr val="accent5">
                    <a:lumMod val="75000"/>
                  </a:schemeClr>
                </a:solidFill>
              </a:rPr>
              <a:t>*Call Planning Team</a:t>
            </a:r>
            <a:br>
              <a:rPr lang="en-US" sz="2400" dirty="0">
                <a:solidFill>
                  <a:schemeClr val="accent5">
                    <a:lumMod val="75000"/>
                  </a:schemeClr>
                </a:solidFill>
              </a:rPr>
            </a:br>
            <a:r>
              <a:rPr lang="en-US" sz="2400" dirty="0">
                <a:solidFill>
                  <a:schemeClr val="accent5">
                    <a:lumMod val="75000"/>
                  </a:schemeClr>
                </a:solidFill>
              </a:rPr>
              <a:t>*Speaker Recruitment</a:t>
            </a:r>
            <a:br>
              <a:rPr lang="en-US" sz="2400" dirty="0">
                <a:solidFill>
                  <a:schemeClr val="accent5">
                    <a:lumMod val="75000"/>
                  </a:schemeClr>
                </a:solidFill>
              </a:rPr>
            </a:br>
            <a:r>
              <a:rPr lang="en-US" sz="2400" dirty="0">
                <a:solidFill>
                  <a:schemeClr val="accent5">
                    <a:lumMod val="75000"/>
                  </a:schemeClr>
                </a:solidFill>
              </a:rPr>
              <a:t>*Events, news stories and actions</a:t>
            </a:r>
            <a:br>
              <a:rPr lang="en-US" sz="2400" dirty="0">
                <a:solidFill>
                  <a:schemeClr val="accent5">
                    <a:lumMod val="75000"/>
                  </a:schemeClr>
                </a:solidFill>
              </a:rPr>
            </a:br>
            <a:br>
              <a:rPr lang="en-US" sz="2400" dirty="0">
                <a:solidFill>
                  <a:schemeClr val="bg1"/>
                </a:solidFill>
              </a:rPr>
            </a:br>
            <a:r>
              <a:rPr lang="en-US" sz="2400" b="1" dirty="0">
                <a:solidFill>
                  <a:srgbClr val="C00000"/>
                </a:solidFill>
                <a:hlinkClick r:id="rId5"/>
              </a:rPr>
              <a:t>http://tradejustice.net/events</a:t>
            </a:r>
            <a:endParaRPr lang="en-US" sz="2400" b="1" dirty="0">
              <a:solidFill>
                <a:srgbClr val="C00000"/>
              </a:solidFill>
            </a:endParaRPr>
          </a:p>
          <a:p>
            <a:r>
              <a:rPr lang="en-US" sz="2400" b="1" dirty="0">
                <a:solidFill>
                  <a:srgbClr val="C00000"/>
                </a:solidFill>
                <a:hlinkClick r:id="rId6"/>
              </a:rPr>
              <a:t>http://www.tradejustice.net/news</a:t>
            </a:r>
            <a:br>
              <a:rPr lang="en-US" b="1" dirty="0">
                <a:solidFill>
                  <a:srgbClr val="C00000"/>
                </a:solidFill>
              </a:rPr>
            </a:br>
            <a:endParaRPr lang="en-US" dirty="0">
              <a:solidFill>
                <a:srgbClr val="C00000"/>
              </a:solidFill>
            </a:endParaRPr>
          </a:p>
        </p:txBody>
      </p:sp>
      <p:sp>
        <p:nvSpPr>
          <p:cNvPr id="4" name="Title 3"/>
          <p:cNvSpPr>
            <a:spLocks noGrp="1"/>
          </p:cNvSpPr>
          <p:nvPr>
            <p:ph type="title"/>
          </p:nvPr>
        </p:nvSpPr>
        <p:spPr>
          <a:xfrm>
            <a:off x="709127" y="269102"/>
            <a:ext cx="10515600" cy="946840"/>
          </a:xfrm>
        </p:spPr>
        <p:txBody>
          <a:bodyPr/>
          <a:lstStyle/>
          <a:p>
            <a:pPr algn="l"/>
            <a:r>
              <a:rPr lang="en-US" sz="4000" b="1" dirty="0">
                <a:solidFill>
                  <a:schemeClr val="accent1">
                    <a:lumMod val="50000"/>
                  </a:schemeClr>
                </a:solidFill>
              </a:rPr>
              <a:t>Call Planning Team</a:t>
            </a:r>
          </a:p>
        </p:txBody>
      </p:sp>
      <p:sp>
        <p:nvSpPr>
          <p:cNvPr id="5" name="TextBox 4"/>
          <p:cNvSpPr txBox="1"/>
          <p:nvPr/>
        </p:nvSpPr>
        <p:spPr>
          <a:xfrm>
            <a:off x="8621287" y="4538586"/>
            <a:ext cx="3422374" cy="369332"/>
          </a:xfrm>
          <a:prstGeom prst="rect">
            <a:avLst/>
          </a:prstGeom>
          <a:noFill/>
        </p:spPr>
        <p:txBody>
          <a:bodyPr wrap="square" rtlCol="0">
            <a:spAutoFit/>
          </a:bodyPr>
          <a:lstStyle/>
          <a:p>
            <a:r>
              <a:rPr lang="en-US" b="1" dirty="0">
                <a:hlinkClick r:id="rId7"/>
              </a:rPr>
              <a:t>adam@tradejustice.net</a:t>
            </a:r>
            <a:endParaRPr lang="en-US" dirty="0"/>
          </a:p>
        </p:txBody>
      </p:sp>
      <p:grpSp>
        <p:nvGrpSpPr>
          <p:cNvPr id="8" name="Group 55"/>
          <p:cNvGrpSpPr/>
          <p:nvPr/>
        </p:nvGrpSpPr>
        <p:grpSpPr>
          <a:xfrm>
            <a:off x="-2" y="1584324"/>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871950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7425" y="592428"/>
            <a:ext cx="11655382" cy="5170646"/>
          </a:xfrm>
          <a:prstGeom prst="rect">
            <a:avLst/>
          </a:prstGeom>
          <a:noFill/>
        </p:spPr>
        <p:txBody>
          <a:bodyPr wrap="square" rtlCol="0">
            <a:spAutoFit/>
          </a:bodyPr>
          <a:lstStyle/>
          <a:p>
            <a:pPr algn="ctr"/>
            <a:endParaRPr lang="en-US" sz="2800" b="1" dirty="0"/>
          </a:p>
          <a:p>
            <a:pPr algn="ctr"/>
            <a:r>
              <a:rPr lang="en-US" sz="2800" b="1" dirty="0"/>
              <a:t>Recent News on Free Trade, Deforestation, </a:t>
            </a:r>
          </a:p>
          <a:p>
            <a:pPr algn="ctr"/>
            <a:r>
              <a:rPr lang="en-US" sz="2800" b="1" dirty="0"/>
              <a:t>Climate, and Animal Agriculture</a:t>
            </a:r>
            <a:br>
              <a:rPr lang="en-US" sz="2800" b="1" dirty="0"/>
            </a:br>
            <a:r>
              <a:rPr lang="en-US" sz="2400" b="1" dirty="0"/>
              <a:t>(excerpted from TradeJustice Alliance's 3/15/16 e-newsletter)</a:t>
            </a:r>
          </a:p>
          <a:p>
            <a:br>
              <a:rPr lang="en-US" sz="2400" b="1" dirty="0"/>
            </a:br>
            <a:r>
              <a:rPr lang="en-US" u="sng" dirty="0">
                <a:hlinkClick r:id="rId2"/>
              </a:rPr>
              <a:t>TRANS-PACIFIC PARTNERSHIP ‘FULL OF EMPTY PROMISES’ FOR THE ENVIRONMENT (Byline, 2/3/16)</a:t>
            </a:r>
            <a:br>
              <a:rPr lang="en-US" dirty="0"/>
            </a:br>
            <a:br>
              <a:rPr lang="en-US" b="1" dirty="0"/>
            </a:br>
            <a:r>
              <a:rPr lang="en-US" u="sng" dirty="0">
                <a:hlinkClick r:id="rId3"/>
              </a:rPr>
              <a:t>Hydrocarbon-based economies must diversify, says WTO chief (Gulf Times, 3/1/16)</a:t>
            </a:r>
            <a:br>
              <a:rPr lang="en-US" b="1" dirty="0"/>
            </a:br>
            <a:br>
              <a:rPr lang="en-US" b="1" dirty="0"/>
            </a:br>
            <a:r>
              <a:rPr lang="en-US" u="sng" dirty="0">
                <a:hlinkClick r:id="rId4"/>
              </a:rPr>
              <a:t>Investigating Peru's Illegal Timber Trade and the Failure of the US-Peru Trade Deal (Huffington Post, 3/8/16)</a:t>
            </a:r>
            <a:br>
              <a:rPr lang="en-US" b="1" dirty="0"/>
            </a:br>
            <a:br>
              <a:rPr lang="en-US" b="1" dirty="0"/>
            </a:br>
            <a:r>
              <a:rPr lang="en-US" u="sng" dirty="0">
                <a:hlinkClick r:id="rId5"/>
              </a:rPr>
              <a:t>After WTO Battle, USDA Issues Final Rule Lifting Pork and Beef COOL Requirements (JD Supra Business Advisor, 3/3/16)</a:t>
            </a:r>
            <a:br>
              <a:rPr lang="en-US" b="1" dirty="0"/>
            </a:br>
            <a:br>
              <a:rPr lang="en-US" b="1" dirty="0"/>
            </a:br>
            <a:r>
              <a:rPr lang="en-US" u="sng" dirty="0">
                <a:hlinkClick r:id="rId6"/>
              </a:rPr>
              <a:t>Environmental Advocates Tell Congress: Reject The TPP Think Progress, 3/9/16)</a:t>
            </a:r>
            <a:endParaRPr lang="en-US" u="sng" dirty="0"/>
          </a:p>
          <a:p>
            <a:br>
              <a:rPr lang="en-US" b="1" dirty="0"/>
            </a:br>
            <a:r>
              <a:rPr lang="en-US" b="1" dirty="0"/>
              <a:t>Read these and dozens more trade news stories at </a:t>
            </a:r>
            <a:r>
              <a:rPr lang="en-US" b="1" u="sng" dirty="0">
                <a:hlinkClick r:id="rId7"/>
              </a:rPr>
              <a:t>http://tradejustice.net/news</a:t>
            </a:r>
            <a:endParaRPr lang="en-US" dirty="0"/>
          </a:p>
        </p:txBody>
      </p:sp>
    </p:spTree>
    <p:extLst>
      <p:ext uri="{BB962C8B-B14F-4D97-AF65-F5344CB8AC3E}">
        <p14:creationId xmlns:p14="http://schemas.microsoft.com/office/powerpoint/2010/main" val="1095967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653825" y="1545465"/>
            <a:ext cx="5988676" cy="1969770"/>
          </a:xfrm>
          <a:prstGeom prst="rect">
            <a:avLst/>
          </a:prstGeom>
          <a:noFill/>
        </p:spPr>
        <p:txBody>
          <a:bodyPr wrap="square" rtlCol="0">
            <a:spAutoFit/>
          </a:bodyPr>
          <a:lstStyle/>
          <a:p>
            <a:pPr algn="ctr"/>
            <a:r>
              <a:rPr lang="en-US" sz="3200" b="1" dirty="0"/>
              <a:t>Recess &amp; Earth Day Coming Up!</a:t>
            </a:r>
            <a:br>
              <a:rPr lang="en-US" b="1" dirty="0"/>
            </a:br>
            <a:br>
              <a:rPr lang="en-US" dirty="0"/>
            </a:br>
            <a:r>
              <a:rPr lang="en-US" sz="2400" dirty="0"/>
              <a:t>Congressional Recess - March 24-April 11</a:t>
            </a:r>
            <a:br>
              <a:rPr lang="en-US" sz="2400" dirty="0"/>
            </a:br>
            <a:br>
              <a:rPr lang="en-US" sz="2400" dirty="0"/>
            </a:br>
            <a:r>
              <a:rPr lang="en-US" sz="2400" dirty="0"/>
              <a:t>Earth Day - Friday, April 22</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077" y="1024139"/>
            <a:ext cx="5067837" cy="4635246"/>
          </a:xfrm>
          <a:prstGeom prst="rect">
            <a:avLst/>
          </a:prstGeom>
        </p:spPr>
      </p:pic>
    </p:spTree>
    <p:extLst>
      <p:ext uri="{BB962C8B-B14F-4D97-AF65-F5344CB8AC3E}">
        <p14:creationId xmlns:p14="http://schemas.microsoft.com/office/powerpoint/2010/main" val="778301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4546" y="1030310"/>
            <a:ext cx="12037454" cy="3631763"/>
          </a:xfrm>
          <a:prstGeom prst="rect">
            <a:avLst/>
          </a:prstGeom>
          <a:noFill/>
        </p:spPr>
        <p:txBody>
          <a:bodyPr wrap="square" rtlCol="0">
            <a:spAutoFit/>
          </a:bodyPr>
          <a:lstStyle/>
          <a:p>
            <a:pPr algn="ctr"/>
            <a:r>
              <a:rPr lang="en-US" sz="3200" b="1" dirty="0"/>
              <a:t>TPP is Becoming a Major Election Story</a:t>
            </a:r>
          </a:p>
          <a:p>
            <a:br>
              <a:rPr lang="en-US" dirty="0"/>
            </a:br>
            <a:r>
              <a:rPr lang="en-US" sz="2000" u="sng" dirty="0">
                <a:hlinkClick r:id="rId2"/>
              </a:rPr>
              <a:t>Hillary Clinton and John Kasich Win Ohio, and So Does Free Trade</a:t>
            </a:r>
            <a:r>
              <a:rPr lang="en-US" sz="2000" b="1" u="sng" dirty="0">
                <a:hlinkClick r:id="rId2"/>
              </a:rPr>
              <a:t> </a:t>
            </a:r>
            <a:r>
              <a:rPr lang="en-US" sz="2000" u="sng" dirty="0">
                <a:hlinkClick r:id="rId2"/>
              </a:rPr>
              <a:t>(Forbes, 3/15/16)</a:t>
            </a:r>
            <a:r>
              <a:rPr lang="en-US" sz="2000" b="1" u="sng" dirty="0">
                <a:hlinkClick r:id="rId2"/>
              </a:rPr>
              <a:t> </a:t>
            </a:r>
            <a:br>
              <a:rPr lang="en-US" sz="2000" b="1" u="sng" dirty="0">
                <a:hlinkClick r:id="rId2"/>
              </a:rPr>
            </a:br>
            <a:br>
              <a:rPr lang="en-US" sz="2000" dirty="0"/>
            </a:br>
            <a:r>
              <a:rPr lang="en-US" sz="2000" u="sng" dirty="0">
                <a:hlinkClick r:id="rId3"/>
              </a:rPr>
              <a:t>Bernie Sanders &amp; the death of TPP: Why his stunning Michigan upset could be the final nail in the free-trade coffin (Salon, 3/15/16)</a:t>
            </a:r>
            <a:br>
              <a:rPr lang="en-US" sz="2000" dirty="0"/>
            </a:br>
            <a:br>
              <a:rPr lang="en-US" sz="2000" dirty="0"/>
            </a:br>
            <a:r>
              <a:rPr lang="en-US" sz="2000" u="sng" dirty="0">
                <a:hlinkClick r:id="rId4"/>
              </a:rPr>
              <a:t>In Ohio, Hillary Clinton strengthens opposition to Trans-Pacific Partnership (The Washington Post, 3/12/16)</a:t>
            </a:r>
            <a:br>
              <a:rPr lang="en-US" sz="2000" dirty="0"/>
            </a:br>
            <a:br>
              <a:rPr lang="en-US" sz="2000" u="sng" dirty="0">
                <a:hlinkClick r:id="rId5"/>
              </a:rPr>
            </a:br>
            <a:r>
              <a:rPr lang="en-US" sz="2000" u="sng" dirty="0">
                <a:hlinkClick r:id="rId5"/>
              </a:rPr>
              <a:t>Hillary Clinton doesn’t get it: Paul Krugman, Bernie Sanders and the truth about the free trade scam (Salon, 3/18/16)</a:t>
            </a:r>
            <a:endParaRPr lang="en-US" sz="2000" dirty="0"/>
          </a:p>
        </p:txBody>
      </p:sp>
    </p:spTree>
    <p:extLst>
      <p:ext uri="{BB962C8B-B14F-4D97-AF65-F5344CB8AC3E}">
        <p14:creationId xmlns:p14="http://schemas.microsoft.com/office/powerpoint/2010/main" val="1374309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510064"/>
            <a:ext cx="1752403"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panose="020B0604020202020204" pitchFamily="34" charset="0"/>
              </a:rPr>
              <a:t>Adam's Slides</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TextBox 4"/>
          <p:cNvSpPr txBox="1"/>
          <p:nvPr/>
        </p:nvSpPr>
        <p:spPr>
          <a:xfrm>
            <a:off x="4945488" y="1223493"/>
            <a:ext cx="6851560" cy="3816429"/>
          </a:xfrm>
          <a:prstGeom prst="rect">
            <a:avLst/>
          </a:prstGeom>
          <a:noFill/>
        </p:spPr>
        <p:txBody>
          <a:bodyPr wrap="square" rtlCol="0">
            <a:spAutoFit/>
          </a:bodyPr>
          <a:lstStyle/>
          <a:p>
            <a:pPr algn="ctr"/>
            <a:r>
              <a:rPr lang="en-US" sz="3200" b="1" dirty="0"/>
              <a:t>Free Trade Agreements Kill Jobs, TPP Will Kill More</a:t>
            </a:r>
          </a:p>
          <a:p>
            <a:br>
              <a:rPr lang="en-US" dirty="0"/>
            </a:br>
            <a:r>
              <a:rPr lang="en-US" sz="2000" u="sng" dirty="0">
                <a:hlinkClick r:id="rId2"/>
              </a:rPr>
              <a:t>Trans-Pacific Partnership, currency manipulation, trade, and jobs: U.S. trade deficit with the TPP countries cost 2 million jobs in 2015, with job losses in every state (Economic Policy Institute, 3/3/16)</a:t>
            </a:r>
            <a:endParaRPr lang="en-US" sz="2000" u="sng" dirty="0"/>
          </a:p>
          <a:p>
            <a:endParaRPr lang="en-US" sz="2000" u="sng" dirty="0"/>
          </a:p>
          <a:p>
            <a:r>
              <a:rPr lang="en-US" sz="2000" u="sng" dirty="0">
                <a:hlinkClick r:id="rId3"/>
              </a:rPr>
              <a:t>Job-Killing Trade Deficits Surge under FTAs: U.S. Trade Deficits Grow 418% with FTA Countries, but Decline 6% with Non-FTA Countries (Public Citizen, 3/9/16)</a:t>
            </a:r>
            <a:r>
              <a:rPr lang="en-US" sz="2000" b="1" u="sng" dirty="0">
                <a:hlinkClick r:id="rId3"/>
              </a:rPr>
              <a:t> </a:t>
            </a:r>
            <a:endParaRPr lang="en-US" sz="20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5744" y="618186"/>
            <a:ext cx="3969913" cy="5293217"/>
          </a:xfrm>
          <a:prstGeom prst="rect">
            <a:avLst/>
          </a:prstGeom>
        </p:spPr>
      </p:pic>
    </p:spTree>
    <p:extLst>
      <p:ext uri="{BB962C8B-B14F-4D97-AF65-F5344CB8AC3E}">
        <p14:creationId xmlns:p14="http://schemas.microsoft.com/office/powerpoint/2010/main" val="3481608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5434" y="1965560"/>
            <a:ext cx="11040979" cy="3108543"/>
          </a:xfrm>
          <a:prstGeom prst="rect">
            <a:avLst/>
          </a:prstGeom>
          <a:noFill/>
        </p:spPr>
        <p:txBody>
          <a:bodyPr wrap="square" rtlCol="0">
            <a:spAutoFit/>
          </a:bodyPr>
          <a:lstStyle/>
          <a:p>
            <a:r>
              <a:rPr lang="en-US" sz="2800" b="1" dirty="0"/>
              <a:t>Ben </a:t>
            </a:r>
            <a:r>
              <a:rPr lang="en-US" sz="2800" b="1" dirty="0" err="1"/>
              <a:t>Lilliston</a:t>
            </a:r>
            <a:r>
              <a:rPr lang="en-US" sz="2800" b="1" dirty="0"/>
              <a:t>, </a:t>
            </a:r>
            <a:r>
              <a:rPr lang="en-US" sz="2800" dirty="0"/>
              <a:t>Institute for Agriculture and Trade Policy</a:t>
            </a:r>
          </a:p>
          <a:p>
            <a:r>
              <a:rPr lang="en-US" sz="2800" b="1" dirty="0"/>
              <a:t>Ramón Vera Herrera, </a:t>
            </a:r>
            <a:r>
              <a:rPr lang="en-US" sz="2800" dirty="0"/>
              <a:t>GRAIN staff and Editor of </a:t>
            </a:r>
            <a:r>
              <a:rPr lang="en-US" sz="2800" dirty="0" err="1"/>
              <a:t>Biodiversidad</a:t>
            </a:r>
            <a:r>
              <a:rPr lang="en-US" sz="2800" dirty="0"/>
              <a:t>, </a:t>
            </a:r>
            <a:r>
              <a:rPr lang="en-US" sz="2800" dirty="0" err="1"/>
              <a:t>Sustento</a:t>
            </a:r>
            <a:r>
              <a:rPr lang="en-US" sz="2800" dirty="0"/>
              <a:t> y </a:t>
            </a:r>
            <a:r>
              <a:rPr lang="en-US" sz="2800" dirty="0" err="1"/>
              <a:t>Culturas</a:t>
            </a:r>
            <a:endParaRPr lang="en-US" sz="2800" dirty="0"/>
          </a:p>
          <a:p>
            <a:r>
              <a:rPr lang="en-US" sz="2800" b="1" dirty="0"/>
              <a:t>Dr. Margaret Flowers</a:t>
            </a:r>
            <a:r>
              <a:rPr lang="en-US" sz="2800" dirty="0"/>
              <a:t>, Co-Director Popular Resistance, </a:t>
            </a:r>
            <a:br>
              <a:rPr lang="en-US" sz="2800" dirty="0"/>
            </a:br>
            <a:r>
              <a:rPr lang="en-US" sz="2800" dirty="0"/>
              <a:t>Co-Organizer Flush the TPP</a:t>
            </a:r>
          </a:p>
          <a:p>
            <a:r>
              <a:rPr lang="en-US" sz="2800" b="1" dirty="0"/>
              <a:t>Adam Weissman</a:t>
            </a:r>
            <a:r>
              <a:rPr lang="en-US" sz="2800" dirty="0"/>
              <a:t>, Global Justice for Animals and the Environment/ </a:t>
            </a:r>
            <a:r>
              <a:rPr lang="en-US" sz="2800" dirty="0" err="1"/>
              <a:t>TradeJustice</a:t>
            </a:r>
            <a:r>
              <a:rPr lang="en-US" sz="2800" dirty="0"/>
              <a:t> New York/ </a:t>
            </a:r>
            <a:endParaRPr lang="en-US" sz="3200" dirty="0"/>
          </a:p>
        </p:txBody>
      </p:sp>
      <p:sp>
        <p:nvSpPr>
          <p:cNvPr id="5" name="Title 4"/>
          <p:cNvSpPr>
            <a:spLocks noGrp="1"/>
          </p:cNvSpPr>
          <p:nvPr>
            <p:ph type="title"/>
          </p:nvPr>
        </p:nvSpPr>
        <p:spPr>
          <a:xfrm>
            <a:off x="718123" y="552922"/>
            <a:ext cx="10515600" cy="931488"/>
          </a:xfrm>
        </p:spPr>
        <p:txBody>
          <a:bodyPr/>
          <a:lstStyle/>
          <a:p>
            <a:r>
              <a:rPr lang="en-US" b="1" dirty="0">
                <a:solidFill>
                  <a:schemeClr val="accent1">
                    <a:lumMod val="50000"/>
                  </a:schemeClr>
                </a:solidFill>
              </a:rPr>
              <a:t>Speakers</a:t>
            </a:r>
          </a:p>
        </p:txBody>
      </p:sp>
    </p:spTree>
    <p:extLst>
      <p:ext uri="{BB962C8B-B14F-4D97-AF65-F5344CB8AC3E}">
        <p14:creationId xmlns:p14="http://schemas.microsoft.com/office/powerpoint/2010/main" val="30443963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1999" y="1751526"/>
            <a:ext cx="6735651" cy="3052292"/>
          </a:xfrm>
          <a:prstGeom prst="rect">
            <a:avLst/>
          </a:prstGeom>
          <a:noFill/>
        </p:spPr>
        <p:txBody>
          <a:bodyPr wrap="square" rtlCol="0">
            <a:spAutoFit/>
          </a:bodyPr>
          <a:lstStyle/>
          <a:p>
            <a:endParaRPr lang="en-US" dirty="0"/>
          </a:p>
        </p:txBody>
      </p:sp>
      <p:sp>
        <p:nvSpPr>
          <p:cNvPr id="5" name="TextBox 4"/>
          <p:cNvSpPr txBox="1"/>
          <p:nvPr/>
        </p:nvSpPr>
        <p:spPr>
          <a:xfrm>
            <a:off x="437883" y="736296"/>
            <a:ext cx="10753858" cy="1938992"/>
          </a:xfrm>
          <a:prstGeom prst="rect">
            <a:avLst/>
          </a:prstGeom>
          <a:noFill/>
        </p:spPr>
        <p:txBody>
          <a:bodyPr wrap="square" rtlCol="0">
            <a:spAutoFit/>
          </a:bodyPr>
          <a:lstStyle/>
          <a:p>
            <a:pPr algn="ctr"/>
            <a:r>
              <a:rPr lang="en-US" sz="2400" b="1" dirty="0"/>
              <a:t>IATP &amp; GRAIN's Reports</a:t>
            </a:r>
            <a:br>
              <a:rPr lang="en-US" sz="2400" b="1" dirty="0"/>
            </a:br>
            <a:br>
              <a:rPr lang="en-US" sz="2400" dirty="0"/>
            </a:br>
            <a:r>
              <a:rPr lang="en-US" sz="2400" u="sng" dirty="0">
                <a:hlinkClick r:id="rId2"/>
              </a:rPr>
              <a:t>Big Meat Swallows the Trans-Pacific Partnership (IATP)</a:t>
            </a:r>
            <a:br>
              <a:rPr lang="en-US" sz="2400" dirty="0"/>
            </a:br>
            <a:br>
              <a:rPr lang="en-US" sz="2400" dirty="0"/>
            </a:br>
            <a:r>
              <a:rPr lang="en-US" sz="2400" u="sng" dirty="0">
                <a:hlinkClick r:id="rId3"/>
              </a:rPr>
              <a:t>Trade deals boosting climate change: the food factor (GRAIN)</a:t>
            </a:r>
            <a:endParaRPr lang="en-US" sz="2400"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6180" y="2843129"/>
            <a:ext cx="4636393" cy="3334266"/>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32586" y="2975020"/>
            <a:ext cx="5048518" cy="3070485"/>
          </a:xfrm>
          <a:prstGeom prst="rect">
            <a:avLst/>
          </a:prstGeom>
        </p:spPr>
      </p:pic>
    </p:spTree>
    <p:extLst>
      <p:ext uri="{BB962C8B-B14F-4D97-AF65-F5344CB8AC3E}">
        <p14:creationId xmlns:p14="http://schemas.microsoft.com/office/powerpoint/2010/main" val="14104871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75020" y="2382592"/>
            <a:ext cx="4984124" cy="463639"/>
          </a:xfrm>
          <a:prstGeom prst="rect">
            <a:avLst/>
          </a:prstGeom>
          <a:noFill/>
        </p:spPr>
        <p:txBody>
          <a:bodyPr wrap="square" rtlCol="0">
            <a:spAutoFit/>
          </a:bodyPr>
          <a:lstStyle/>
          <a:p>
            <a:endParaRPr lang="en-US" dirty="0"/>
          </a:p>
        </p:txBody>
      </p:sp>
      <p:sp>
        <p:nvSpPr>
          <p:cNvPr id="4" name="TextBox 3"/>
          <p:cNvSpPr txBox="1"/>
          <p:nvPr/>
        </p:nvSpPr>
        <p:spPr>
          <a:xfrm>
            <a:off x="1378038" y="1004552"/>
            <a:ext cx="9053849" cy="4708981"/>
          </a:xfrm>
          <a:prstGeom prst="rect">
            <a:avLst/>
          </a:prstGeom>
          <a:noFill/>
        </p:spPr>
        <p:txBody>
          <a:bodyPr wrap="square" rtlCol="0">
            <a:spAutoFit/>
          </a:bodyPr>
          <a:lstStyle/>
          <a:p>
            <a:pPr algn="ctr"/>
            <a:r>
              <a:rPr lang="en-US" sz="3200" b="1" dirty="0"/>
              <a:t>New Reports, Letters, and Analyses on TPP and the Environment</a:t>
            </a:r>
            <a:br>
              <a:rPr lang="en-US" dirty="0"/>
            </a:br>
            <a:br>
              <a:rPr lang="en-US" dirty="0"/>
            </a:br>
            <a:r>
              <a:rPr lang="en-US" sz="2000" u="sng" dirty="0">
                <a:hlinkClick r:id="rId2"/>
              </a:rPr>
              <a:t>Empty Promises and Missed Opportunities: An Assessment of the Environmental Chapter of the Trans-Pacific Partnership (Professor Chris </a:t>
            </a:r>
            <a:r>
              <a:rPr lang="en-US" sz="2000" u="sng" dirty="0" err="1">
                <a:hlinkClick r:id="rId2"/>
              </a:rPr>
              <a:t>Wold</a:t>
            </a:r>
            <a:r>
              <a:rPr lang="en-US" sz="2000" u="sng" dirty="0">
                <a:hlinkClick r:id="rId2"/>
              </a:rPr>
              <a:t>,  January 4, 2016)</a:t>
            </a:r>
            <a:br>
              <a:rPr lang="en-US" sz="2000" dirty="0"/>
            </a:br>
            <a:br>
              <a:rPr lang="en-US" sz="2000" dirty="0"/>
            </a:br>
            <a:r>
              <a:rPr lang="en-US" sz="2000" u="sng" dirty="0">
                <a:hlinkClick r:id="rId3"/>
              </a:rPr>
              <a:t>NEW REPORT: TRANSCANADA'S $15 BILLION USD CASE REVEALS RECKLESS TRADE PROVISIONS: Trade Rules Empower Corporations To Demand Compensation, Threaten Our Communities and Climate (Sierra Club, 2/22/16)</a:t>
            </a:r>
            <a:br>
              <a:rPr lang="en-US" sz="2000" dirty="0"/>
            </a:br>
            <a:br>
              <a:rPr lang="en-US" sz="2000" dirty="0"/>
            </a:br>
            <a:r>
              <a:rPr lang="en-US" sz="2000" u="sng" dirty="0">
                <a:hlinkClick r:id="rId4"/>
              </a:rPr>
              <a:t>Re: Following Announcement of TransCanada’s Investor-State Case against the United States, Environmental Organizations Urge Opposition to Trans-Pacific Partnership (Letter from Dozens of Enviro Groups, 3/9/16)</a:t>
            </a:r>
            <a:br>
              <a:rPr lang="en-US" u="sng" dirty="0">
                <a:hlinkClick r:id="rId4"/>
              </a:rPr>
            </a:br>
            <a:endParaRPr lang="en-US" dirty="0"/>
          </a:p>
        </p:txBody>
      </p:sp>
    </p:spTree>
    <p:extLst>
      <p:ext uri="{BB962C8B-B14F-4D97-AF65-F5344CB8AC3E}">
        <p14:creationId xmlns:p14="http://schemas.microsoft.com/office/powerpoint/2010/main" val="11854360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96213"/>
            <a:ext cx="5267459" cy="5142553"/>
          </a:xfrm>
          <a:prstGeom prst="rect">
            <a:avLst/>
          </a:prstGeom>
        </p:spPr>
      </p:pic>
      <p:sp>
        <p:nvSpPr>
          <p:cNvPr id="4" name="TextBox 3"/>
          <p:cNvSpPr txBox="1"/>
          <p:nvPr/>
        </p:nvSpPr>
        <p:spPr>
          <a:xfrm>
            <a:off x="5589431" y="1116331"/>
            <a:ext cx="6117465" cy="3785652"/>
          </a:xfrm>
          <a:prstGeom prst="rect">
            <a:avLst/>
          </a:prstGeom>
          <a:noFill/>
        </p:spPr>
        <p:txBody>
          <a:bodyPr wrap="square" rtlCol="0">
            <a:spAutoFit/>
          </a:bodyPr>
          <a:lstStyle/>
          <a:p>
            <a:r>
              <a:rPr lang="en-US" sz="2000" dirty="0"/>
              <a:t>*Organize a Film Screening -- or screen this webinar!</a:t>
            </a:r>
          </a:p>
          <a:p>
            <a:br>
              <a:rPr lang="en-US" sz="2000" dirty="0"/>
            </a:br>
            <a:r>
              <a:rPr lang="en-US" sz="2000" dirty="0"/>
              <a:t>* Leaflet or table &amp; get letters to Congress signed at Earth Day events in your community</a:t>
            </a:r>
          </a:p>
          <a:p>
            <a:br>
              <a:rPr lang="en-US" sz="2000" dirty="0"/>
            </a:br>
            <a:r>
              <a:rPr lang="en-US" sz="2000" dirty="0"/>
              <a:t>* Invite a speaker -- live or via Skype</a:t>
            </a:r>
          </a:p>
          <a:p>
            <a:br>
              <a:rPr lang="en-US" sz="2000" dirty="0"/>
            </a:br>
            <a:r>
              <a:rPr lang="en-US" sz="2000" dirty="0"/>
              <a:t>* Protest at the office of a member of Congress who has remained silent on TPP</a:t>
            </a:r>
          </a:p>
          <a:p>
            <a:br>
              <a:rPr lang="en-US" sz="2000" dirty="0"/>
            </a:br>
            <a:r>
              <a:rPr lang="en-US" sz="2000" dirty="0"/>
              <a:t>* Reach out to environmental groups in your community to co-sponsor these activities</a:t>
            </a:r>
          </a:p>
        </p:txBody>
      </p:sp>
    </p:spTree>
    <p:extLst>
      <p:ext uri="{BB962C8B-B14F-4D97-AF65-F5344CB8AC3E}">
        <p14:creationId xmlns:p14="http://schemas.microsoft.com/office/powerpoint/2010/main" val="1471614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9093" y="553791"/>
            <a:ext cx="11526592" cy="4616648"/>
          </a:xfrm>
          <a:prstGeom prst="rect">
            <a:avLst/>
          </a:prstGeom>
          <a:noFill/>
        </p:spPr>
        <p:txBody>
          <a:bodyPr wrap="square" rtlCol="0">
            <a:spAutoFit/>
          </a:bodyPr>
          <a:lstStyle/>
          <a:p>
            <a:pPr algn="ctr"/>
            <a:r>
              <a:rPr lang="en-US" sz="3600" b="1" dirty="0"/>
              <a:t>Videos on TPP and the Environment</a:t>
            </a:r>
            <a:br>
              <a:rPr lang="en-US" b="1" dirty="0"/>
            </a:br>
            <a:br>
              <a:rPr lang="en-US" b="1" u="sng" dirty="0">
                <a:hlinkClick r:id="rId2"/>
              </a:rPr>
            </a:br>
            <a:r>
              <a:rPr lang="en-US" sz="2000" u="sng" dirty="0">
                <a:hlinkClick r:id="rId2"/>
              </a:rPr>
              <a:t>The Trans-Pacific Partnership and the Environment </a:t>
            </a:r>
          </a:p>
          <a:p>
            <a:pPr algn="ctr"/>
            <a:r>
              <a:rPr lang="en-US" sz="2000" u="sng" dirty="0">
                <a:hlinkClick r:id="rId2"/>
              </a:rPr>
              <a:t>Global Justice for Animals and the Environment)</a:t>
            </a:r>
            <a:br>
              <a:rPr lang="en-US" sz="2000" dirty="0"/>
            </a:br>
            <a:br>
              <a:rPr lang="en-US" sz="2000" dirty="0"/>
            </a:br>
            <a:r>
              <a:rPr lang="en-US" sz="2000" u="sng" dirty="0">
                <a:hlinkClick r:id="rId3"/>
              </a:rPr>
              <a:t>Trading Views TPP Forum - Environment Chapter (Ways and Means Committee hearing featuring Sierra Club and Environmental Investigation Agency reps)</a:t>
            </a:r>
            <a:br>
              <a:rPr lang="en-US" sz="2000" dirty="0"/>
            </a:br>
            <a:br>
              <a:rPr lang="en-US" sz="2000" dirty="0"/>
            </a:br>
            <a:r>
              <a:rPr lang="en-US" sz="2000" u="sng" dirty="0">
                <a:hlinkClick r:id="rId4"/>
              </a:rPr>
              <a:t>TPP Impacts: On the Environment </a:t>
            </a:r>
          </a:p>
          <a:p>
            <a:pPr algn="ctr"/>
            <a:r>
              <a:rPr lang="en-US" sz="2000" u="sng" dirty="0">
                <a:hlinkClick r:id="rId4"/>
              </a:rPr>
              <a:t>(Workshop by </a:t>
            </a:r>
            <a:r>
              <a:rPr lang="en-US" sz="2000" u="sng" dirty="0" err="1">
                <a:hlinkClick r:id="rId4"/>
              </a:rPr>
              <a:t>Sanya</a:t>
            </a:r>
            <a:r>
              <a:rPr lang="en-US" sz="2000" u="sng" dirty="0">
                <a:hlinkClick r:id="rId4"/>
              </a:rPr>
              <a:t> Reid Smith, Public Services International)</a:t>
            </a:r>
            <a:br>
              <a:rPr lang="en-US" sz="2000" dirty="0"/>
            </a:br>
            <a:br>
              <a:rPr lang="en-US" sz="2000" dirty="0"/>
            </a:br>
            <a:r>
              <a:rPr lang="en-US" sz="2000" u="sng" dirty="0">
                <a:hlinkClick r:id="rId5"/>
              </a:rPr>
              <a:t>Peril in the Pacific: No to the TPP (Friends of the Earth)</a:t>
            </a:r>
            <a:br>
              <a:rPr lang="en-US" sz="2000" dirty="0"/>
            </a:br>
            <a:br>
              <a:rPr lang="en-US" sz="2000" dirty="0"/>
            </a:br>
            <a:r>
              <a:rPr lang="en-US" sz="2000" u="sng" dirty="0">
                <a:hlinkClick r:id="rId6"/>
              </a:rPr>
              <a:t>What is the TPP? (Trans-Pacific Partnership) (Sierra Club)</a:t>
            </a:r>
            <a:endParaRPr lang="en-US" sz="2000" dirty="0"/>
          </a:p>
        </p:txBody>
      </p:sp>
    </p:spTree>
    <p:extLst>
      <p:ext uri="{BB962C8B-B14F-4D97-AF65-F5344CB8AC3E}">
        <p14:creationId xmlns:p14="http://schemas.microsoft.com/office/powerpoint/2010/main" val="29012793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82613" y="1854559"/>
            <a:ext cx="5692463" cy="1938992"/>
          </a:xfrm>
          <a:prstGeom prst="rect">
            <a:avLst/>
          </a:prstGeom>
          <a:noFill/>
        </p:spPr>
        <p:txBody>
          <a:bodyPr wrap="square" rtlCol="0">
            <a:spAutoFit/>
          </a:bodyPr>
          <a:lstStyle/>
          <a:p>
            <a:pPr algn="ctr"/>
            <a:r>
              <a:rPr lang="en-US" sz="3200" b="1" dirty="0"/>
              <a:t>Literature on TPP, Climate, </a:t>
            </a:r>
          </a:p>
          <a:p>
            <a:pPr algn="ctr"/>
            <a:r>
              <a:rPr lang="en-US" sz="3200" b="1" dirty="0"/>
              <a:t>Palm Oil, Animal Ag, etc.</a:t>
            </a:r>
            <a:br>
              <a:rPr lang="en-US" sz="3200" dirty="0"/>
            </a:br>
            <a:br>
              <a:rPr lang="en-US" sz="2800" dirty="0"/>
            </a:br>
            <a:r>
              <a:rPr lang="en-US" sz="2800" u="sng" dirty="0">
                <a:hlinkClick r:id="rId2"/>
              </a:rPr>
              <a:t>http://gjae.org/tpplit</a:t>
            </a:r>
            <a:endParaRPr lang="en-US" sz="28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982" y="473924"/>
            <a:ext cx="4964539" cy="5489852"/>
          </a:xfrm>
          <a:prstGeom prst="rect">
            <a:avLst/>
          </a:prstGeom>
        </p:spPr>
      </p:pic>
    </p:spTree>
    <p:extLst>
      <p:ext uri="{BB962C8B-B14F-4D97-AF65-F5344CB8AC3E}">
        <p14:creationId xmlns:p14="http://schemas.microsoft.com/office/powerpoint/2010/main" val="5225246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44734" y="1326524"/>
            <a:ext cx="6220496" cy="3693319"/>
          </a:xfrm>
          <a:prstGeom prst="rect">
            <a:avLst/>
          </a:prstGeom>
          <a:noFill/>
        </p:spPr>
        <p:txBody>
          <a:bodyPr wrap="square" rtlCol="0">
            <a:spAutoFit/>
          </a:bodyPr>
          <a:lstStyle/>
          <a:p>
            <a:pPr algn="ctr"/>
            <a:r>
              <a:rPr lang="en-US" sz="3600" b="1" dirty="0"/>
              <a:t>Links for More Info</a:t>
            </a:r>
            <a:endParaRPr lang="en-US" sz="3600" dirty="0"/>
          </a:p>
          <a:p>
            <a:br>
              <a:rPr lang="en-US" u="sng" dirty="0">
                <a:hlinkClick r:id="rId2"/>
              </a:rPr>
            </a:br>
            <a:r>
              <a:rPr lang="en-US" sz="2000" u="sng" dirty="0">
                <a:hlinkClick r:id="rId2"/>
              </a:rPr>
              <a:t>Sierra Club TPP Page</a:t>
            </a:r>
            <a:br>
              <a:rPr lang="en-US" sz="2000" dirty="0"/>
            </a:br>
            <a:br>
              <a:rPr lang="en-US" sz="2000" u="sng" dirty="0">
                <a:hlinkClick r:id="rId3"/>
              </a:rPr>
            </a:br>
            <a:r>
              <a:rPr lang="en-US" sz="2000" u="sng" dirty="0">
                <a:hlinkClick r:id="rId3"/>
              </a:rPr>
              <a:t>Global Justice for Animals and the Environment TPP Page</a:t>
            </a:r>
            <a:br>
              <a:rPr lang="en-US" sz="2000" dirty="0"/>
            </a:br>
            <a:br>
              <a:rPr lang="en-US" sz="2000" dirty="0"/>
            </a:br>
            <a:r>
              <a:rPr lang="en-US" sz="2000" u="sng" dirty="0">
                <a:hlinkClick r:id="rId4"/>
              </a:rPr>
              <a:t>Friends of the Earth TPP Page</a:t>
            </a:r>
            <a:br>
              <a:rPr lang="en-US" sz="2000" dirty="0"/>
            </a:br>
            <a:br>
              <a:rPr lang="en-US" sz="2000" dirty="0"/>
            </a:br>
            <a:r>
              <a:rPr lang="en-US" sz="2000" u="sng" dirty="0">
                <a:hlinkClick r:id="rId5"/>
              </a:rPr>
              <a:t>Institute for Agriculture and Trade Policy Trade Page</a:t>
            </a:r>
            <a:br>
              <a:rPr lang="en-US" sz="2000" dirty="0"/>
            </a:br>
            <a:br>
              <a:rPr lang="en-US" sz="2000" dirty="0"/>
            </a:br>
            <a:r>
              <a:rPr lang="en-US" sz="2000" u="sng" dirty="0">
                <a:hlinkClick r:id="rId6"/>
              </a:rPr>
              <a:t>GRAIN Trade Resources</a:t>
            </a:r>
            <a:endParaRPr lang="en-US" sz="2000" dirty="0"/>
          </a:p>
        </p:txBody>
      </p:sp>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6226" y="1775020"/>
            <a:ext cx="4502040" cy="3376530"/>
          </a:xfrm>
          <a:prstGeom prst="rect">
            <a:avLst/>
          </a:prstGeom>
        </p:spPr>
      </p:pic>
    </p:spTree>
    <p:extLst>
      <p:ext uri="{BB962C8B-B14F-4D97-AF65-F5344CB8AC3E}">
        <p14:creationId xmlns:p14="http://schemas.microsoft.com/office/powerpoint/2010/main" val="30441790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lum bright="26000"/>
            <a:extLst>
              <a:ext uri="{28A0092B-C50C-407E-A947-70E740481C1C}">
                <a14:useLocalDpi xmlns:a14="http://schemas.microsoft.com/office/drawing/2010/main" val="0"/>
              </a:ext>
            </a:extLst>
          </a:blip>
          <a:stretch>
            <a:fillRect/>
          </a:stretch>
        </p:blipFill>
        <p:spPr>
          <a:xfrm>
            <a:off x="6670293" y="695461"/>
            <a:ext cx="4781336" cy="3251308"/>
          </a:xfrm>
          <a:prstGeom prst="rect">
            <a:avLst/>
          </a:prstGeom>
        </p:spPr>
      </p:pic>
      <p:sp>
        <p:nvSpPr>
          <p:cNvPr id="5" name="TextBox 4"/>
          <p:cNvSpPr txBox="1"/>
          <p:nvPr/>
        </p:nvSpPr>
        <p:spPr>
          <a:xfrm>
            <a:off x="313387" y="695461"/>
            <a:ext cx="5095740" cy="5016758"/>
          </a:xfrm>
          <a:prstGeom prst="rect">
            <a:avLst/>
          </a:prstGeom>
          <a:noFill/>
        </p:spPr>
        <p:txBody>
          <a:bodyPr wrap="square" rtlCol="0">
            <a:spAutoFit/>
          </a:bodyPr>
          <a:lstStyle/>
          <a:p>
            <a:pPr algn="ctr"/>
            <a:r>
              <a:rPr lang="en-US" sz="7200" dirty="0"/>
              <a:t>Mara Cohen </a:t>
            </a:r>
            <a:endParaRPr lang="en-US" sz="3600" dirty="0"/>
          </a:p>
          <a:p>
            <a:pPr algn="ctr"/>
            <a:r>
              <a:rPr lang="en-US" sz="3200" dirty="0"/>
              <a:t>Trade Justice Alliance Planning Team</a:t>
            </a:r>
          </a:p>
          <a:p>
            <a:pPr algn="ctr"/>
            <a:endParaRPr lang="en-US" sz="3200" dirty="0"/>
          </a:p>
          <a:p>
            <a:pPr algn="ctr"/>
            <a:r>
              <a:rPr lang="en-US" sz="3200" dirty="0"/>
              <a:t>End Mass Criminalization Team</a:t>
            </a:r>
            <a:endParaRPr lang="en-US" sz="1400" dirty="0"/>
          </a:p>
          <a:p>
            <a:pPr algn="ctr"/>
            <a:endParaRPr lang="en-US" sz="1200" dirty="0"/>
          </a:p>
          <a:p>
            <a:pPr algn="ctr"/>
            <a:r>
              <a:rPr lang="en-US" sz="3200" dirty="0"/>
              <a:t>Agitator Radio</a:t>
            </a:r>
          </a:p>
          <a:p>
            <a:pPr algn="ctr"/>
            <a:endParaRPr lang="en-US" sz="1200" dirty="0"/>
          </a:p>
          <a:p>
            <a:pPr algn="ctr"/>
            <a:r>
              <a:rPr lang="en-US" sz="3200" dirty="0"/>
              <a:t>Organizers’ Resource Hub</a:t>
            </a:r>
          </a:p>
        </p:txBody>
      </p:sp>
      <p:sp>
        <p:nvSpPr>
          <p:cNvPr id="2" name="TextBox 1"/>
          <p:cNvSpPr txBox="1"/>
          <p:nvPr/>
        </p:nvSpPr>
        <p:spPr>
          <a:xfrm>
            <a:off x="6486031" y="4623516"/>
            <a:ext cx="4504566" cy="1077218"/>
          </a:xfrm>
          <a:prstGeom prst="rect">
            <a:avLst/>
          </a:prstGeom>
          <a:noFill/>
        </p:spPr>
        <p:txBody>
          <a:bodyPr wrap="none" rtlCol="0">
            <a:spAutoFit/>
          </a:bodyPr>
          <a:lstStyle/>
          <a:p>
            <a:pPr algn="ctr"/>
            <a:r>
              <a:rPr lang="en-US" sz="3200" dirty="0"/>
              <a:t>People Demanding Action</a:t>
            </a:r>
            <a:endParaRPr lang="en-US" sz="1600" dirty="0"/>
          </a:p>
          <a:p>
            <a:pPr algn="ctr"/>
            <a:r>
              <a:rPr lang="en-US" sz="3200" dirty="0">
                <a:hlinkClick r:id="rId3"/>
              </a:rPr>
              <a:t>marajai51@gmail.com</a:t>
            </a:r>
            <a:endParaRPr lang="en-US" sz="3200" dirty="0"/>
          </a:p>
        </p:txBody>
      </p:sp>
    </p:spTree>
    <p:extLst>
      <p:ext uri="{BB962C8B-B14F-4D97-AF65-F5344CB8AC3E}">
        <p14:creationId xmlns:p14="http://schemas.microsoft.com/office/powerpoint/2010/main" val="12281683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50006"/>
            <a:ext cx="9735355" cy="621742"/>
          </a:xfrm>
        </p:spPr>
        <p:txBody>
          <a:bodyPr>
            <a:normAutofit/>
          </a:bodyPr>
          <a:lstStyle/>
          <a:p>
            <a:pPr algn="ctr"/>
            <a:r>
              <a:rPr lang="en-US" sz="3600" b="1" dirty="0"/>
              <a:t>What Is The Resource Hub?</a:t>
            </a:r>
          </a:p>
        </p:txBody>
      </p:sp>
      <p:sp>
        <p:nvSpPr>
          <p:cNvPr id="3" name="Content Placeholder 2"/>
          <p:cNvSpPr>
            <a:spLocks noGrp="1"/>
          </p:cNvSpPr>
          <p:nvPr>
            <p:ph idx="1"/>
          </p:nvPr>
        </p:nvSpPr>
        <p:spPr>
          <a:xfrm>
            <a:off x="2351915" y="1981348"/>
            <a:ext cx="7404279" cy="3328883"/>
          </a:xfrm>
        </p:spPr>
        <p:txBody>
          <a:bodyPr>
            <a:noAutofit/>
          </a:bodyPr>
          <a:lstStyle/>
          <a:p>
            <a:pPr>
              <a:buFont typeface="Wingdings" panose="05000000000000000000" pitchFamily="2" charset="2"/>
              <a:buChar char="Ø"/>
            </a:pPr>
            <a:r>
              <a:rPr lang="en-US" dirty="0"/>
              <a:t>One stop shop for organizing your rally or event</a:t>
            </a:r>
          </a:p>
          <a:p>
            <a:pPr>
              <a:buFont typeface="Wingdings" panose="05000000000000000000" pitchFamily="2" charset="2"/>
              <a:buChar char="Ø"/>
            </a:pPr>
            <a:r>
              <a:rPr lang="en-US" dirty="0"/>
              <a:t>Mentoring on all aspects of the effort</a:t>
            </a:r>
          </a:p>
          <a:p>
            <a:pPr>
              <a:buFont typeface="Wingdings" panose="05000000000000000000" pitchFamily="2" charset="2"/>
              <a:buChar char="Ø"/>
            </a:pPr>
            <a:r>
              <a:rPr lang="en-US" dirty="0"/>
              <a:t>Recruitment</a:t>
            </a:r>
          </a:p>
          <a:p>
            <a:pPr>
              <a:buFont typeface="Wingdings" panose="05000000000000000000" pitchFamily="2" charset="2"/>
              <a:buChar char="Ø"/>
            </a:pPr>
            <a:r>
              <a:rPr lang="en-US" dirty="0"/>
              <a:t>Preparing flyers</a:t>
            </a:r>
          </a:p>
          <a:p>
            <a:pPr>
              <a:buFont typeface="Wingdings" panose="05000000000000000000" pitchFamily="2" charset="2"/>
              <a:buChar char="Ø"/>
            </a:pPr>
            <a:r>
              <a:rPr lang="en-US" dirty="0"/>
              <a:t>Contacting the media </a:t>
            </a:r>
          </a:p>
          <a:p>
            <a:pPr>
              <a:buFont typeface="Wingdings" panose="05000000000000000000" pitchFamily="2" charset="2"/>
              <a:buChar char="Ø"/>
            </a:pPr>
            <a:r>
              <a:rPr lang="en-US" dirty="0"/>
              <a:t>PowerPoints</a:t>
            </a:r>
          </a:p>
          <a:p>
            <a:pPr>
              <a:buFont typeface="Wingdings" panose="05000000000000000000" pitchFamily="2" charset="2"/>
              <a:buChar char="Ø"/>
            </a:pPr>
            <a:r>
              <a:rPr lang="en-US" dirty="0"/>
              <a:t>Person-to-person, email or virtual assistance</a:t>
            </a:r>
          </a:p>
          <a:p>
            <a:endParaRPr lang="en-US" sz="3600" dirty="0"/>
          </a:p>
        </p:txBody>
      </p:sp>
    </p:spTree>
    <p:extLst>
      <p:ext uri="{BB962C8B-B14F-4D97-AF65-F5344CB8AC3E}">
        <p14:creationId xmlns:p14="http://schemas.microsoft.com/office/powerpoint/2010/main" val="2933003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809" y="746975"/>
            <a:ext cx="9065653" cy="578588"/>
          </a:xfrm>
        </p:spPr>
        <p:txBody>
          <a:bodyPr>
            <a:normAutofit fontScale="90000"/>
          </a:bodyPr>
          <a:lstStyle/>
          <a:p>
            <a:pPr algn="ctr"/>
            <a:r>
              <a:rPr lang="en-US" sz="5400" b="1" dirty="0"/>
              <a:t>How To Be Part of It</a:t>
            </a:r>
            <a:endParaRPr lang="en-US" b="1" dirty="0"/>
          </a:p>
        </p:txBody>
      </p:sp>
      <p:sp>
        <p:nvSpPr>
          <p:cNvPr id="3" name="Content Placeholder 2"/>
          <p:cNvSpPr>
            <a:spLocks noGrp="1"/>
          </p:cNvSpPr>
          <p:nvPr>
            <p:ph idx="1"/>
          </p:nvPr>
        </p:nvSpPr>
        <p:spPr>
          <a:xfrm>
            <a:off x="1198809" y="2147212"/>
            <a:ext cx="9889901" cy="2517067"/>
          </a:xfrm>
        </p:spPr>
        <p:txBody>
          <a:bodyPr>
            <a:noAutofit/>
          </a:bodyPr>
          <a:lstStyle/>
          <a:p>
            <a:pPr>
              <a:buFont typeface="Wingdings" panose="05000000000000000000" pitchFamily="2" charset="2"/>
              <a:buChar char="Ø"/>
            </a:pPr>
            <a:r>
              <a:rPr lang="en-US" dirty="0"/>
              <a:t>Accept our help, use our materials </a:t>
            </a:r>
          </a:p>
          <a:p>
            <a:pPr>
              <a:buFont typeface="Wingdings" panose="05000000000000000000" pitchFamily="2" charset="2"/>
              <a:buChar char="Ø"/>
            </a:pPr>
            <a:r>
              <a:rPr lang="en-US" dirty="0"/>
              <a:t>Provide feedback and help us improve our resources</a:t>
            </a:r>
          </a:p>
          <a:p>
            <a:pPr>
              <a:buFont typeface="Wingdings" panose="05000000000000000000" pitchFamily="2" charset="2"/>
              <a:buChar char="Ø"/>
            </a:pPr>
            <a:r>
              <a:rPr lang="en-US" dirty="0"/>
              <a:t>Contribute your time to our effort</a:t>
            </a:r>
          </a:p>
          <a:p>
            <a:pPr>
              <a:buFont typeface="Wingdings" panose="05000000000000000000" pitchFamily="2" charset="2"/>
              <a:buChar char="Ø"/>
            </a:pPr>
            <a:r>
              <a:rPr lang="en-US" dirty="0"/>
              <a:t>When you pull resources together for your event, let us share them on the hub</a:t>
            </a:r>
          </a:p>
          <a:p>
            <a:pPr>
              <a:buFont typeface="Wingdings" panose="05000000000000000000" pitchFamily="2" charset="2"/>
              <a:buChar char="Ø"/>
            </a:pPr>
            <a:r>
              <a:rPr lang="en-US" dirty="0"/>
              <a:t>Contribute your expertise - volunteer to research, write or organize for others </a:t>
            </a:r>
          </a:p>
          <a:p>
            <a:pPr marL="0" indent="0">
              <a:buNone/>
            </a:pPr>
            <a:endParaRPr lang="en-US" sz="3600" dirty="0"/>
          </a:p>
        </p:txBody>
      </p:sp>
    </p:spTree>
    <p:extLst>
      <p:ext uri="{BB962C8B-B14F-4D97-AF65-F5344CB8AC3E}">
        <p14:creationId xmlns:p14="http://schemas.microsoft.com/office/powerpoint/2010/main" val="928120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240" y="1453140"/>
            <a:ext cx="5221463" cy="4006521"/>
          </a:xfrm>
          <a:prstGeom prst="rect">
            <a:avLst/>
          </a:prstGeom>
        </p:spPr>
      </p:pic>
      <p:sp>
        <p:nvSpPr>
          <p:cNvPr id="3" name="TextBox 2"/>
          <p:cNvSpPr txBox="1"/>
          <p:nvPr/>
        </p:nvSpPr>
        <p:spPr>
          <a:xfrm>
            <a:off x="6014720" y="674501"/>
            <a:ext cx="6177280" cy="6555641"/>
          </a:xfrm>
          <a:prstGeom prst="rect">
            <a:avLst/>
          </a:prstGeom>
          <a:noFill/>
        </p:spPr>
        <p:txBody>
          <a:bodyPr wrap="square" rtlCol="0">
            <a:spAutoFit/>
          </a:bodyPr>
          <a:lstStyle/>
          <a:p>
            <a:pPr algn="ctr"/>
            <a:endParaRPr lang="en-US" sz="24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Dr. Margaret Flowers is a pediatrician and co-chair of the Maryland chapter of Physicians for a National Health Program (PNHP). Margaret is also Co-Director of PopularResistance.org and It's Our Economy, Co-Organizer of Flush the TPP (flushthetpp.org</a:t>
            </a:r>
            <a:r>
              <a:rPr lang="en-US" sz="2400" b="1" dirty="0"/>
              <a:t>).</a:t>
            </a:r>
          </a:p>
          <a:p>
            <a:endParaRPr lang="en-US" sz="800" b="1" dirty="0"/>
          </a:p>
          <a:p>
            <a:r>
              <a:rPr lang="en-US" sz="2000" b="1" dirty="0"/>
              <a:t>Its Our Economy (</a:t>
            </a:r>
            <a:r>
              <a:rPr lang="en-US" sz="2000" b="1" dirty="0">
                <a:hlinkClick r:id="rId3"/>
              </a:rPr>
              <a:t>www.itsoureconomy.US</a:t>
            </a:r>
            <a:r>
              <a:rPr lang="en-US" sz="2000" b="1" dirty="0"/>
              <a:t>)</a:t>
            </a:r>
          </a:p>
          <a:p>
            <a:r>
              <a:rPr lang="en-US" sz="2000" b="1" dirty="0"/>
              <a:t>Popular Resistance (</a:t>
            </a:r>
            <a:r>
              <a:rPr lang="en-US" sz="2000" b="1" dirty="0">
                <a:hlinkClick r:id="rId4"/>
              </a:rPr>
              <a:t>www.popularresistance.org</a:t>
            </a:r>
            <a:endParaRPr lang="en-US" sz="2000" b="1" dirty="0"/>
          </a:p>
          <a:p>
            <a:r>
              <a:rPr lang="en-US" sz="2000" b="1" dirty="0"/>
              <a:t>Democratize the Media / Forces of Greed</a:t>
            </a:r>
          </a:p>
          <a:p>
            <a:r>
              <a:rPr lang="en-US" sz="2000" b="1" dirty="0"/>
              <a:t>Radio: </a:t>
            </a:r>
            <a:r>
              <a:rPr lang="en-US" sz="2000" b="1" dirty="0">
                <a:hlinkClick r:id="rId5"/>
              </a:rPr>
              <a:t>http://www.ClearingtheFOGRadio.org</a:t>
            </a:r>
            <a:endParaRPr lang="en-US" sz="2000" b="1" dirty="0"/>
          </a:p>
          <a:p>
            <a:r>
              <a:rPr lang="en-US" sz="2000" b="1" dirty="0"/>
              <a:t>TPP Campaigns: </a:t>
            </a:r>
            <a:r>
              <a:rPr lang="en-US" sz="2000" b="1" dirty="0">
                <a:hlinkClick r:id="rId6"/>
              </a:rPr>
              <a:t>www.flushthetpp.org</a:t>
            </a:r>
            <a:endParaRPr lang="en-US" sz="2000" b="1" dirty="0"/>
          </a:p>
          <a:p>
            <a:endParaRPr lang="en-US" sz="2400" b="1" dirty="0"/>
          </a:p>
          <a:p>
            <a:endParaRPr lang="en-US" sz="2400" b="1" dirty="0"/>
          </a:p>
          <a:p>
            <a:endParaRPr lang="en-US" sz="2400" b="1" dirty="0"/>
          </a:p>
          <a:p>
            <a:endParaRPr lang="en-US" sz="2400" b="1" dirty="0"/>
          </a:p>
          <a:p>
            <a:endParaRPr lang="en-US" sz="2400" b="1" dirty="0"/>
          </a:p>
        </p:txBody>
      </p:sp>
      <p:sp>
        <p:nvSpPr>
          <p:cNvPr id="4" name="TextBox 3"/>
          <p:cNvSpPr txBox="1"/>
          <p:nvPr/>
        </p:nvSpPr>
        <p:spPr>
          <a:xfrm>
            <a:off x="230103" y="351335"/>
            <a:ext cx="5411600" cy="646331"/>
          </a:xfrm>
          <a:prstGeom prst="rect">
            <a:avLst/>
          </a:prstGeom>
          <a:noFill/>
        </p:spPr>
        <p:txBody>
          <a:bodyPr wrap="square" rtlCol="0">
            <a:spAutoFit/>
          </a:bodyPr>
          <a:lstStyle/>
          <a:p>
            <a:r>
              <a:rPr lang="en-US" sz="3600" b="1" dirty="0"/>
              <a:t>DR. MARGARET FLOWERS</a:t>
            </a:r>
          </a:p>
        </p:txBody>
      </p:sp>
    </p:spTree>
    <p:extLst>
      <p:ext uri="{BB962C8B-B14F-4D97-AF65-F5344CB8AC3E}">
        <p14:creationId xmlns:p14="http://schemas.microsoft.com/office/powerpoint/2010/main" val="3686187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99393" y="4499049"/>
            <a:ext cx="1085685" cy="1148320"/>
          </a:xfrm>
          <a:prstGeom prst="rect">
            <a:avLst/>
          </a:prstGeom>
        </p:spPr>
      </p:pic>
      <p:sp>
        <p:nvSpPr>
          <p:cNvPr id="6" name="TextBox 5"/>
          <p:cNvSpPr txBox="1"/>
          <p:nvPr/>
        </p:nvSpPr>
        <p:spPr>
          <a:xfrm>
            <a:off x="652460" y="3204534"/>
            <a:ext cx="7397423" cy="3231654"/>
          </a:xfrm>
          <a:prstGeom prst="rect">
            <a:avLst/>
          </a:prstGeom>
          <a:noFill/>
        </p:spPr>
        <p:txBody>
          <a:bodyPr wrap="square" rtlCol="0">
            <a:spAutoFit/>
          </a:bodyPr>
          <a:lstStyle/>
          <a:p>
            <a:r>
              <a:rPr lang="en-US" sz="2400" b="1" dirty="0">
                <a:solidFill>
                  <a:schemeClr val="accent1">
                    <a:lumMod val="50000"/>
                  </a:schemeClr>
                </a:solidFill>
              </a:rPr>
              <a:t>Call Structure and Norms: </a:t>
            </a:r>
          </a:p>
          <a:p>
            <a:pPr marL="342900" indent="-342900">
              <a:buFontTx/>
              <a:buChar char="-"/>
            </a:pPr>
            <a:r>
              <a:rPr lang="en-US" sz="2000" b="1" dirty="0">
                <a:solidFill>
                  <a:schemeClr val="accent1">
                    <a:lumMod val="50000"/>
                  </a:schemeClr>
                </a:solidFill>
              </a:rPr>
              <a:t>Audio is PHONE ONLY; you must call in</a:t>
            </a:r>
          </a:p>
          <a:p>
            <a:pPr marL="342900" indent="-342900">
              <a:buFontTx/>
              <a:buChar char="-"/>
            </a:pPr>
            <a:r>
              <a:rPr lang="en-US" sz="2000" b="1" dirty="0">
                <a:solidFill>
                  <a:schemeClr val="accent1">
                    <a:lumMod val="50000"/>
                  </a:schemeClr>
                </a:solidFill>
              </a:rPr>
              <a:t>Do not enable your video camera</a:t>
            </a:r>
          </a:p>
          <a:p>
            <a:pPr marL="342900" indent="-342900">
              <a:buFontTx/>
              <a:buChar char="-"/>
            </a:pPr>
            <a:r>
              <a:rPr lang="en-US" sz="2000" dirty="0">
                <a:solidFill>
                  <a:schemeClr val="accent1">
                    <a:lumMod val="50000"/>
                  </a:schemeClr>
                </a:solidFill>
              </a:rPr>
              <a:t>All calls are recorded; a link is available after the call </a:t>
            </a:r>
          </a:p>
          <a:p>
            <a:pPr marL="342900" indent="-342900">
              <a:buFontTx/>
              <a:buChar char="-"/>
            </a:pPr>
            <a:r>
              <a:rPr lang="en-US" sz="2000" b="1" dirty="0">
                <a:solidFill>
                  <a:schemeClr val="accent1">
                    <a:lumMod val="50000"/>
                  </a:schemeClr>
                </a:solidFill>
              </a:rPr>
              <a:t>Q &amp; A mode: </a:t>
            </a:r>
            <a:r>
              <a:rPr lang="en-US" sz="2000" dirty="0">
                <a:solidFill>
                  <a:schemeClr val="accent1">
                    <a:lumMod val="50000"/>
                  </a:schemeClr>
                </a:solidFill>
              </a:rPr>
              <a:t>To eliminate background noise we mute everyone when we begin recording. </a:t>
            </a:r>
          </a:p>
          <a:p>
            <a:pPr marL="342900" indent="-342900">
              <a:buFontTx/>
              <a:buChar char="-"/>
            </a:pPr>
            <a:r>
              <a:rPr lang="en-US" sz="2000" b="1" dirty="0">
                <a:solidFill>
                  <a:schemeClr val="accent1">
                    <a:lumMod val="50000"/>
                  </a:schemeClr>
                </a:solidFill>
              </a:rPr>
              <a:t>Press *6</a:t>
            </a:r>
            <a:r>
              <a:rPr lang="en-US" sz="2000" dirty="0">
                <a:solidFill>
                  <a:schemeClr val="accent1">
                    <a:lumMod val="50000"/>
                  </a:schemeClr>
                </a:solidFill>
              </a:rPr>
              <a:t> (when prompted) to ask a question; say your name, your organization, if any, and location. Be courteous and brief; give others a chance to ask questions too.</a:t>
            </a:r>
          </a:p>
          <a:p>
            <a:pPr marL="342900" indent="-342900">
              <a:buFontTx/>
              <a:buChar char="-"/>
            </a:pPr>
            <a:r>
              <a:rPr lang="en-US" sz="2000" b="1" dirty="0">
                <a:solidFill>
                  <a:schemeClr val="accent1">
                    <a:lumMod val="50000"/>
                  </a:schemeClr>
                </a:solidFill>
              </a:rPr>
              <a:t>Keep chat room discussions on topic and professional</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9727" y="2461140"/>
            <a:ext cx="1714500" cy="1714500"/>
          </a:xfrm>
          <a:prstGeom prst="rect">
            <a:avLst/>
          </a:prstGeom>
        </p:spPr>
      </p:pic>
      <p:sp>
        <p:nvSpPr>
          <p:cNvPr id="3" name="Rectangle 2"/>
          <p:cNvSpPr/>
          <p:nvPr/>
        </p:nvSpPr>
        <p:spPr>
          <a:xfrm>
            <a:off x="652460" y="1799420"/>
            <a:ext cx="7583370" cy="1323439"/>
          </a:xfrm>
          <a:prstGeom prst="rect">
            <a:avLst/>
          </a:prstGeom>
        </p:spPr>
        <p:txBody>
          <a:bodyPr wrap="square">
            <a:spAutoFit/>
          </a:bodyPr>
          <a:lstStyle/>
          <a:p>
            <a:r>
              <a:rPr lang="en-US" sz="3200" b="1" dirty="0">
                <a:solidFill>
                  <a:srgbClr val="C00000"/>
                </a:solidFill>
              </a:rPr>
              <a:t>Andrea Miller, Executive Director</a:t>
            </a:r>
            <a:br>
              <a:rPr lang="en-US" sz="3200" b="1" dirty="0">
                <a:solidFill>
                  <a:srgbClr val="C00000"/>
                </a:solidFill>
              </a:rPr>
            </a:br>
            <a:r>
              <a:rPr lang="en-US" sz="2800" dirty="0">
                <a:solidFill>
                  <a:schemeClr val="accent1">
                    <a:lumMod val="50000"/>
                  </a:schemeClr>
                </a:solidFill>
              </a:rPr>
              <a:t>People Demanding Action</a:t>
            </a:r>
            <a:br>
              <a:rPr lang="en-US" sz="2800" dirty="0">
                <a:solidFill>
                  <a:schemeClr val="accent1">
                    <a:lumMod val="50000"/>
                  </a:schemeClr>
                </a:solidFill>
              </a:rPr>
            </a:br>
            <a:r>
              <a:rPr lang="en-US" sz="2000" dirty="0">
                <a:solidFill>
                  <a:schemeClr val="accent1">
                    <a:lumMod val="50000"/>
                  </a:schemeClr>
                </a:solidFill>
                <a:hlinkClick r:id="rId4"/>
              </a:rPr>
              <a:t>andrea@peopledemandingaction.org</a:t>
            </a:r>
            <a:endParaRPr lang="en-US" sz="2000" dirty="0">
              <a:solidFill>
                <a:schemeClr val="accent1">
                  <a:lumMod val="50000"/>
                </a:schemeClr>
              </a:solidFill>
            </a:endParaRPr>
          </a:p>
        </p:txBody>
      </p:sp>
      <p:sp>
        <p:nvSpPr>
          <p:cNvPr id="5" name="Title 4"/>
          <p:cNvSpPr>
            <a:spLocks noGrp="1"/>
          </p:cNvSpPr>
          <p:nvPr>
            <p:ph type="title"/>
          </p:nvPr>
        </p:nvSpPr>
        <p:spPr>
          <a:xfrm>
            <a:off x="538160" y="429109"/>
            <a:ext cx="10686067" cy="874672"/>
          </a:xfrm>
        </p:spPr>
        <p:txBody>
          <a:bodyPr/>
          <a:lstStyle/>
          <a:p>
            <a:pPr algn="l"/>
            <a:r>
              <a:rPr lang="en-US" sz="4000" b="1" dirty="0">
                <a:solidFill>
                  <a:schemeClr val="accent1">
                    <a:lumMod val="50000"/>
                  </a:schemeClr>
                </a:solidFill>
              </a:rPr>
              <a:t>Introduction and Welcome</a:t>
            </a:r>
          </a:p>
        </p:txBody>
      </p:sp>
    </p:spTree>
    <p:extLst>
      <p:ext uri="{BB962C8B-B14F-4D97-AF65-F5344CB8AC3E}">
        <p14:creationId xmlns:p14="http://schemas.microsoft.com/office/powerpoint/2010/main" val="35614998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13108"/>
            <a:ext cx="10515600" cy="871075"/>
          </a:xfrm>
        </p:spPr>
        <p:txBody>
          <a:bodyPr/>
          <a:lstStyle/>
          <a:p>
            <a:r>
              <a:rPr lang="en-US" dirty="0" err="1"/>
              <a:t>Wendie</a:t>
            </a:r>
            <a:r>
              <a:rPr lang="en-US" dirty="0"/>
              <a:t> Goetz</a:t>
            </a:r>
            <a:endParaRPr lang="en-US" b="1" dirty="0"/>
          </a:p>
        </p:txBody>
      </p:sp>
      <p:pic>
        <p:nvPicPr>
          <p:cNvPr id="9" name="Picture 8"/>
          <p:cNvPicPr>
            <a:picLocks noChangeAspect="1"/>
          </p:cNvPicPr>
          <p:nvPr/>
        </p:nvPicPr>
        <p:blipFill>
          <a:blip r:embed="rId2"/>
          <a:stretch>
            <a:fillRect/>
          </a:stretch>
        </p:blipFill>
        <p:spPr>
          <a:xfrm>
            <a:off x="7742808" y="1950936"/>
            <a:ext cx="3945362" cy="3468352"/>
          </a:xfrm>
          <a:prstGeom prst="rect">
            <a:avLst/>
          </a:prstGeom>
        </p:spPr>
      </p:pic>
      <p:sp>
        <p:nvSpPr>
          <p:cNvPr id="25" name="Rectangle 17"/>
          <p:cNvSpPr>
            <a:spLocks noGrp="1" noChangeArrowheads="1"/>
          </p:cNvSpPr>
          <p:nvPr>
            <p:ph type="body" idx="1"/>
          </p:nvPr>
        </p:nvSpPr>
        <p:spPr bwMode="auto">
          <a:xfrm>
            <a:off x="291937" y="2122012"/>
            <a:ext cx="7134582"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1270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141823"/>
                </a:solidFill>
                <a:effectLst/>
                <a:latin typeface="helvetica" panose="020B0604020202020204" pitchFamily="34" charset="0"/>
              </a:rPr>
              <a:t>NJ 5  Garrett Constituents Against The TPP</a:t>
            </a:r>
            <a:br>
              <a:rPr kumimoji="0" lang="en-US" altLang="en-US" sz="2800" b="0" i="0" u="none" strike="noStrike" cap="none" normalizeH="0" baseline="0" dirty="0">
                <a:ln>
                  <a:noFill/>
                </a:ln>
                <a:solidFill>
                  <a:srgbClr val="141823"/>
                </a:solidFill>
                <a:effectLst/>
                <a:latin typeface="helvetica" panose="020B0604020202020204" pitchFamily="34" charset="0"/>
              </a:rPr>
            </a:br>
            <a:r>
              <a:rPr kumimoji="0" lang="en-US" altLang="en-US" sz="2800" b="0" i="0" u="none" strike="noStrike" cap="none" normalizeH="0" baseline="0" dirty="0">
                <a:ln>
                  <a:noFill/>
                </a:ln>
                <a:solidFill>
                  <a:srgbClr val="141823"/>
                </a:solidFill>
                <a:effectLst/>
                <a:latin typeface="helvetica" panose="020B0604020202020204" pitchFamily="34" charset="0"/>
                <a:hlinkClick r:id="rId3"/>
              </a:rPr>
              <a:t>http://tradejustice.net/nj5</a:t>
            </a:r>
            <a:r>
              <a:rPr kumimoji="0" lang="en-US" altLang="en-US" sz="2800" b="0" i="0" u="none" strike="noStrike" cap="none" normalizeH="0" baseline="0" dirty="0">
                <a:ln>
                  <a:noFill/>
                </a:ln>
                <a:solidFill>
                  <a:schemeClr val="tx1"/>
                </a:solidFill>
                <a:effectLst/>
              </a:rPr>
              <a:t> </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6380504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23875" y="598180"/>
            <a:ext cx="4165571" cy="5554095"/>
          </a:xfrm>
          <a:prstGeom prst="rect">
            <a:avLst/>
          </a:prstGeom>
        </p:spPr>
      </p:pic>
      <p:pic>
        <p:nvPicPr>
          <p:cNvPr id="7" name="Picture 6"/>
          <p:cNvPicPr>
            <a:picLocks noChangeAspect="1"/>
          </p:cNvPicPr>
          <p:nvPr/>
        </p:nvPicPr>
        <p:blipFill>
          <a:blip r:embed="rId3"/>
          <a:stretch>
            <a:fillRect/>
          </a:stretch>
        </p:blipFill>
        <p:spPr>
          <a:xfrm>
            <a:off x="5556307" y="1041514"/>
            <a:ext cx="6223233" cy="4667425"/>
          </a:xfrm>
          <a:prstGeom prst="rect">
            <a:avLst/>
          </a:prstGeom>
        </p:spPr>
      </p:pic>
    </p:spTree>
    <p:extLst>
      <p:ext uri="{BB962C8B-B14F-4D97-AF65-F5344CB8AC3E}">
        <p14:creationId xmlns:p14="http://schemas.microsoft.com/office/powerpoint/2010/main" val="41439780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23875" y="463957"/>
            <a:ext cx="4241072" cy="5654763"/>
          </a:xfrm>
          <a:prstGeom prst="rect">
            <a:avLst/>
          </a:prstGeom>
        </p:spPr>
      </p:pic>
      <p:pic>
        <p:nvPicPr>
          <p:cNvPr id="5" name="Picture 4"/>
          <p:cNvPicPr>
            <a:picLocks noChangeAspect="1"/>
          </p:cNvPicPr>
          <p:nvPr/>
        </p:nvPicPr>
        <p:blipFill>
          <a:blip r:embed="rId3"/>
          <a:stretch>
            <a:fillRect/>
          </a:stretch>
        </p:blipFill>
        <p:spPr>
          <a:xfrm>
            <a:off x="5208164" y="820780"/>
            <a:ext cx="6588155" cy="4941116"/>
          </a:xfrm>
          <a:prstGeom prst="rect">
            <a:avLst/>
          </a:prstGeom>
        </p:spPr>
      </p:pic>
    </p:spTree>
    <p:extLst>
      <p:ext uri="{BB962C8B-B14F-4D97-AF65-F5344CB8AC3E}">
        <p14:creationId xmlns:p14="http://schemas.microsoft.com/office/powerpoint/2010/main" val="8842059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90319" y="360727"/>
            <a:ext cx="4331079" cy="5774772"/>
          </a:xfrm>
          <a:prstGeom prst="rect">
            <a:avLst/>
          </a:prstGeom>
        </p:spPr>
      </p:pic>
      <p:pic>
        <p:nvPicPr>
          <p:cNvPr id="4" name="Picture 3"/>
          <p:cNvPicPr>
            <a:picLocks noChangeAspect="1"/>
          </p:cNvPicPr>
          <p:nvPr/>
        </p:nvPicPr>
        <p:blipFill>
          <a:blip r:embed="rId3"/>
          <a:stretch>
            <a:fillRect/>
          </a:stretch>
        </p:blipFill>
        <p:spPr>
          <a:xfrm>
            <a:off x="5469620" y="1090567"/>
            <a:ext cx="6335087" cy="4751315"/>
          </a:xfrm>
          <a:prstGeom prst="rect">
            <a:avLst/>
          </a:prstGeom>
        </p:spPr>
      </p:pic>
    </p:spTree>
    <p:extLst>
      <p:ext uri="{BB962C8B-B14F-4D97-AF65-F5344CB8AC3E}">
        <p14:creationId xmlns:p14="http://schemas.microsoft.com/office/powerpoint/2010/main" val="35914433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13108"/>
            <a:ext cx="10515600" cy="871075"/>
          </a:xfrm>
        </p:spPr>
        <p:txBody>
          <a:bodyPr/>
          <a:lstStyle/>
          <a:p>
            <a:r>
              <a:rPr lang="en-US" b="1" dirty="0"/>
              <a:t>Call Planning Team</a:t>
            </a:r>
          </a:p>
        </p:txBody>
      </p:sp>
      <p:sp>
        <p:nvSpPr>
          <p:cNvPr id="3" name="Content Placeholder 2"/>
          <p:cNvSpPr>
            <a:spLocks noGrp="1"/>
          </p:cNvSpPr>
          <p:nvPr>
            <p:ph type="body" idx="1"/>
          </p:nvPr>
        </p:nvSpPr>
        <p:spPr/>
        <p:txBody>
          <a:bodyPr/>
          <a:lstStyle/>
          <a:p>
            <a:pPr marL="0" indent="0">
              <a:buNone/>
            </a:pPr>
            <a:r>
              <a:rPr lang="en-US" sz="3200" b="1" dirty="0">
                <a:solidFill>
                  <a:srgbClr val="C00000"/>
                </a:solidFill>
              </a:rPr>
              <a:t>Harriet Heywood</a:t>
            </a:r>
            <a:br>
              <a:rPr lang="en-US" b="1" dirty="0"/>
            </a:br>
            <a:r>
              <a:rPr lang="en-US" sz="2400" b="1" dirty="0">
                <a:solidFill>
                  <a:srgbClr val="C00000"/>
                </a:solidFill>
                <a:latin typeface="Arial Black" panose="020B0A04020102020204" pitchFamily="34" charset="0"/>
                <a:hlinkClick r:id="rId2"/>
              </a:rPr>
              <a:t>harrietheywood@gmail.com</a:t>
            </a:r>
          </a:p>
          <a:p>
            <a:pPr marL="0" indent="0">
              <a:buNone/>
            </a:pPr>
            <a:endParaRPr lang="en-US" b="1" dirty="0">
              <a:solidFill>
                <a:srgbClr val="404040"/>
              </a:solidFill>
              <a:latin typeface="Arial Black" panose="020B0A04020102020204" pitchFamily="34" charset="0"/>
              <a:hlinkClick r:id="rId2"/>
            </a:endParaRPr>
          </a:p>
          <a:p>
            <a:r>
              <a:rPr lang="en-US" dirty="0"/>
              <a:t>Call Co-Organizer</a:t>
            </a:r>
          </a:p>
          <a:p>
            <a:r>
              <a:rPr lang="en-US" dirty="0"/>
              <a:t>Florida State Leader – </a:t>
            </a:r>
            <a:br>
              <a:rPr lang="en-US" dirty="0"/>
            </a:br>
            <a:r>
              <a:rPr lang="en-US" dirty="0"/>
              <a:t>People Demanding Action</a:t>
            </a:r>
          </a:p>
          <a:p>
            <a:r>
              <a:rPr lang="en-US" dirty="0"/>
              <a:t>TPP Free Zones (Tampa)</a:t>
            </a:r>
          </a:p>
        </p:txBody>
      </p:sp>
      <p:pic>
        <p:nvPicPr>
          <p:cNvPr id="5" name="Picture 4" descr="Harriet Heywood.jpg"/>
          <p:cNvPicPr>
            <a:picLocks noChangeAspect="1"/>
          </p:cNvPicPr>
          <p:nvPr/>
        </p:nvPicPr>
        <p:blipFill rotWithShape="1">
          <a:blip r:embed="rId3" cstate="print"/>
          <a:srcRect l="689" t="2500" r="990" b="-1831"/>
          <a:stretch/>
        </p:blipFill>
        <p:spPr>
          <a:xfrm>
            <a:off x="8426438" y="2286289"/>
            <a:ext cx="2609883" cy="2780275"/>
          </a:xfrm>
          <a:prstGeom prst="rect">
            <a:avLst/>
          </a:prstGeom>
        </p:spPr>
      </p:pic>
    </p:spTree>
    <p:extLst>
      <p:ext uri="{BB962C8B-B14F-4D97-AF65-F5344CB8AC3E}">
        <p14:creationId xmlns:p14="http://schemas.microsoft.com/office/powerpoint/2010/main" val="1750086293"/>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0681" y="3690416"/>
            <a:ext cx="7684207" cy="3083777"/>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1800" y="142485"/>
            <a:ext cx="3278252" cy="354793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7171" y="191586"/>
            <a:ext cx="4988836" cy="3498829"/>
          </a:xfrm>
          <a:prstGeom prst="rect">
            <a:avLst/>
          </a:prstGeom>
        </p:spPr>
      </p:pic>
      <p:sp>
        <p:nvSpPr>
          <p:cNvPr id="6" name="TextBox 5"/>
          <p:cNvSpPr txBox="1"/>
          <p:nvPr/>
        </p:nvSpPr>
        <p:spPr>
          <a:xfrm>
            <a:off x="229510" y="57929"/>
            <a:ext cx="4278096" cy="4247317"/>
          </a:xfrm>
          <a:prstGeom prst="rect">
            <a:avLst/>
          </a:prstGeom>
          <a:noFill/>
        </p:spPr>
        <p:txBody>
          <a:bodyPr wrap="square" rtlCol="0">
            <a:spAutoFit/>
          </a:bodyPr>
          <a:lstStyle/>
          <a:p>
            <a:r>
              <a:rPr lang="en-US" dirty="0"/>
              <a:t>BE IT RESOLVED BY THE CITY COUNCIL</a:t>
            </a:r>
          </a:p>
          <a:p>
            <a:r>
              <a:rPr lang="en-US" dirty="0"/>
              <a:t>OF THE CITY OF TAMPA, FLORIDA:</a:t>
            </a:r>
          </a:p>
          <a:p>
            <a:r>
              <a:rPr lang="en-US" dirty="0"/>
              <a:t>Section 1. That the City Council of the City of Tampa opposes the Trans-</a:t>
            </a:r>
          </a:p>
          <a:p>
            <a:r>
              <a:rPr lang="en-US" dirty="0"/>
              <a:t>Pacific Partnership and urges our elected officials in the United States Senate and the</a:t>
            </a:r>
          </a:p>
          <a:p>
            <a:r>
              <a:rPr lang="en-US" dirty="0"/>
              <a:t>U.S. House of Representatives to reject the TPP.</a:t>
            </a:r>
          </a:p>
          <a:p>
            <a:r>
              <a:rPr lang="en-US" dirty="0"/>
              <a:t>Section 2. That this resolution shall take effect immediately upon its</a:t>
            </a:r>
          </a:p>
          <a:p>
            <a:r>
              <a:rPr lang="en-US" dirty="0"/>
              <a:t>adoption.</a:t>
            </a:r>
          </a:p>
          <a:p>
            <a:pPr lvl="1"/>
            <a:r>
              <a:rPr lang="en-US" dirty="0"/>
              <a:t>PASSED AND ADOPTED BY THE CITY COUNCIL OF THE CITY OF</a:t>
            </a:r>
          </a:p>
          <a:p>
            <a:pPr lvl="1"/>
            <a:r>
              <a:rPr lang="en-US" dirty="0"/>
              <a:t>TAMPA, FLORIDA, ON MARCH 17, 2016.</a:t>
            </a:r>
          </a:p>
        </p:txBody>
      </p:sp>
      <p:sp>
        <p:nvSpPr>
          <p:cNvPr id="7" name="TextBox 6"/>
          <p:cNvSpPr txBox="1"/>
          <p:nvPr/>
        </p:nvSpPr>
        <p:spPr>
          <a:xfrm>
            <a:off x="4235916" y="2767087"/>
            <a:ext cx="3230611" cy="923330"/>
          </a:xfrm>
          <a:prstGeom prst="rect">
            <a:avLst/>
          </a:prstGeom>
          <a:noFill/>
        </p:spPr>
        <p:txBody>
          <a:bodyPr wrap="square" rtlCol="0">
            <a:spAutoFit/>
          </a:bodyPr>
          <a:lstStyle/>
          <a:p>
            <a:pPr algn="ctr"/>
            <a:r>
              <a:rPr lang="en-US" dirty="0">
                <a:solidFill>
                  <a:schemeClr val="bg1"/>
                </a:solidFill>
              </a:rPr>
              <a:t>Cheryl Schroeder, Executive Director, West Central Florida Federation of Labor</a:t>
            </a: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982" y="4268668"/>
            <a:ext cx="4244818" cy="2505525"/>
          </a:xfrm>
          <a:prstGeom prst="rect">
            <a:avLst/>
          </a:prstGeom>
        </p:spPr>
      </p:pic>
      <p:sp>
        <p:nvSpPr>
          <p:cNvPr id="9" name="TextBox 8"/>
          <p:cNvSpPr txBox="1"/>
          <p:nvPr/>
        </p:nvSpPr>
        <p:spPr>
          <a:xfrm>
            <a:off x="707811" y="5555829"/>
            <a:ext cx="3928583" cy="584775"/>
          </a:xfrm>
          <a:prstGeom prst="rect">
            <a:avLst/>
          </a:prstGeom>
          <a:noFill/>
        </p:spPr>
        <p:txBody>
          <a:bodyPr wrap="square" rtlCol="0">
            <a:spAutoFit/>
          </a:bodyPr>
          <a:lstStyle/>
          <a:p>
            <a:pPr algn="ctr"/>
            <a:r>
              <a:rPr lang="en-US" sz="1600" dirty="0">
                <a:solidFill>
                  <a:schemeClr val="bg1"/>
                </a:solidFill>
              </a:rPr>
              <a:t>Chris Radulich, Tampa MoveOn Council Organizer</a:t>
            </a:r>
          </a:p>
        </p:txBody>
      </p:sp>
      <p:sp>
        <p:nvSpPr>
          <p:cNvPr id="10" name="TextBox 9"/>
          <p:cNvSpPr txBox="1"/>
          <p:nvPr/>
        </p:nvSpPr>
        <p:spPr>
          <a:xfrm>
            <a:off x="9962723" y="5629151"/>
            <a:ext cx="2082165" cy="369332"/>
          </a:xfrm>
          <a:prstGeom prst="rect">
            <a:avLst/>
          </a:prstGeom>
          <a:noFill/>
        </p:spPr>
        <p:txBody>
          <a:bodyPr wrap="square" rtlCol="0">
            <a:spAutoFit/>
          </a:bodyPr>
          <a:lstStyle/>
          <a:p>
            <a:r>
              <a:rPr lang="en-US" dirty="0">
                <a:solidFill>
                  <a:schemeClr val="bg1"/>
                </a:solidFill>
              </a:rPr>
              <a:t>Tampa City Council</a:t>
            </a:r>
          </a:p>
        </p:txBody>
      </p:sp>
    </p:spTree>
    <p:extLst>
      <p:ext uri="{BB962C8B-B14F-4D97-AF65-F5344CB8AC3E}">
        <p14:creationId xmlns:p14="http://schemas.microsoft.com/office/powerpoint/2010/main" val="18414711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13108"/>
            <a:ext cx="10515600" cy="871075"/>
          </a:xfrm>
        </p:spPr>
        <p:txBody>
          <a:bodyPr/>
          <a:lstStyle/>
          <a:p>
            <a:r>
              <a:rPr lang="en-US" dirty="0"/>
              <a:t>Upcoming Call</a:t>
            </a:r>
            <a:endParaRPr lang="en-US" b="1" dirty="0"/>
          </a:p>
        </p:txBody>
      </p:sp>
      <p:sp>
        <p:nvSpPr>
          <p:cNvPr id="3" name="Content Placeholder 2"/>
          <p:cNvSpPr>
            <a:spLocks noGrp="1"/>
          </p:cNvSpPr>
          <p:nvPr>
            <p:ph type="body" idx="1"/>
          </p:nvPr>
        </p:nvSpPr>
        <p:spPr>
          <a:xfrm>
            <a:off x="1097280" y="1845734"/>
            <a:ext cx="5963920" cy="4023360"/>
          </a:xfrm>
        </p:spPr>
        <p:txBody>
          <a:bodyPr>
            <a:normAutofit lnSpcReduction="10000"/>
          </a:bodyPr>
          <a:lstStyle/>
          <a:p>
            <a:pPr marL="0" indent="0">
              <a:buNone/>
            </a:pPr>
            <a:r>
              <a:rPr lang="en-US" sz="3200" b="1" dirty="0">
                <a:solidFill>
                  <a:srgbClr val="C00000"/>
                </a:solidFill>
              </a:rPr>
              <a:t>Elizabeth Warren, Communication and Outreach Director – People Demanding Action</a:t>
            </a:r>
          </a:p>
          <a:p>
            <a:pPr marL="0" indent="0">
              <a:buNone/>
            </a:pPr>
            <a:br>
              <a:rPr lang="en-US" b="1" dirty="0"/>
            </a:br>
            <a:r>
              <a:rPr lang="en-US" sz="2400" b="1" dirty="0">
                <a:solidFill>
                  <a:srgbClr val="C00000"/>
                </a:solidFill>
                <a:latin typeface="Arial Black" panose="020B0A04020102020204" pitchFamily="34" charset="0"/>
                <a:hlinkClick r:id="rId2"/>
              </a:rPr>
              <a:t>liz@peopledemandingaction.org</a:t>
            </a:r>
          </a:p>
          <a:p>
            <a:pPr marL="0" indent="0">
              <a:buNone/>
            </a:pPr>
            <a:endParaRPr lang="en-US" sz="2400" b="1" dirty="0">
              <a:solidFill>
                <a:srgbClr val="C00000"/>
              </a:solidFill>
              <a:latin typeface="Arial Black" panose="020B0A04020102020204" pitchFamily="34" charset="0"/>
              <a:hlinkClick r:id="rId2"/>
            </a:endParaRPr>
          </a:p>
          <a:p>
            <a:pPr marL="0" indent="0">
              <a:buNone/>
            </a:pPr>
            <a:r>
              <a:rPr lang="en-US" sz="2400" dirty="0"/>
              <a:t>April 3</a:t>
            </a:r>
            <a:r>
              <a:rPr lang="en-US" sz="2400" baseline="30000" dirty="0"/>
              <a:t>rd</a:t>
            </a:r>
            <a:r>
              <a:rPr lang="en-US" sz="2400" dirty="0"/>
              <a:t> Call</a:t>
            </a:r>
          </a:p>
          <a:p>
            <a:pPr marL="0" indent="0">
              <a:buNone/>
            </a:pPr>
            <a:r>
              <a:rPr lang="en-US" sz="2400" dirty="0"/>
              <a:t>Why TPP Is a Feminist Issue w/ Terry O'Neill (President, National Organization for Women)</a:t>
            </a:r>
            <a:endParaRPr lang="en-US" sz="2400" b="1" dirty="0">
              <a:solidFill>
                <a:srgbClr val="C00000"/>
              </a:solidFill>
              <a:latin typeface="Arial Black" panose="020B0A04020102020204" pitchFamily="34" charset="0"/>
              <a:hlinkClick r:id="rId2"/>
            </a:endParaRPr>
          </a:p>
          <a:p>
            <a:pPr marL="0" indent="0">
              <a:buNone/>
            </a:pPr>
            <a:endParaRPr lang="en-US" sz="2400" b="1" dirty="0">
              <a:solidFill>
                <a:srgbClr val="C00000"/>
              </a:solidFill>
              <a:latin typeface="Arial Black" panose="020B0A04020102020204" pitchFamily="34" charset="0"/>
              <a:hlinkClick r:id="rId2"/>
            </a:endParaRPr>
          </a:p>
          <a:p>
            <a:pPr marL="0" indent="0">
              <a:buNone/>
            </a:pPr>
            <a:endParaRPr lang="en-US" sz="2400" b="1" dirty="0">
              <a:solidFill>
                <a:srgbClr val="C00000"/>
              </a:solidFill>
              <a:latin typeface="Arial Black" panose="020B0A04020102020204" pitchFamily="34" charset="0"/>
              <a:hlinkClick r:id="rId2"/>
            </a:endParaRPr>
          </a:p>
          <a:p>
            <a:pPr marL="0" indent="0">
              <a:buNone/>
            </a:pPr>
            <a:endParaRPr lang="en-US" b="1" dirty="0">
              <a:solidFill>
                <a:srgbClr val="404040"/>
              </a:solidFill>
              <a:latin typeface="Arial Black" panose="020B0A04020102020204" pitchFamily="34" charset="0"/>
              <a:hlinkClick r:id="rId2"/>
            </a:endParaRPr>
          </a:p>
        </p:txBody>
      </p:sp>
      <p:pic>
        <p:nvPicPr>
          <p:cNvPr id="4" name="Picture 3"/>
          <p:cNvPicPr>
            <a:picLocks noChangeAspect="1"/>
          </p:cNvPicPr>
          <p:nvPr/>
        </p:nvPicPr>
        <p:blipFill>
          <a:blip r:embed="rId3"/>
          <a:stretch>
            <a:fillRect/>
          </a:stretch>
        </p:blipFill>
        <p:spPr>
          <a:xfrm>
            <a:off x="8617316" y="2133602"/>
            <a:ext cx="2736484" cy="3081865"/>
          </a:xfrm>
          <a:prstGeom prst="rect">
            <a:avLst/>
          </a:prstGeom>
        </p:spPr>
      </p:pic>
    </p:spTree>
    <p:extLst>
      <p:ext uri="{BB962C8B-B14F-4D97-AF65-F5344CB8AC3E}">
        <p14:creationId xmlns:p14="http://schemas.microsoft.com/office/powerpoint/2010/main" val="3725886310"/>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Activist Q&amp;A</a:t>
            </a:r>
          </a:p>
        </p:txBody>
      </p:sp>
      <p:pic>
        <p:nvPicPr>
          <p:cNvPr id="6" name="Picture 5" descr="Harriet Heywood.jpg"/>
          <p:cNvPicPr>
            <a:picLocks noChangeAspect="1"/>
          </p:cNvPicPr>
          <p:nvPr/>
        </p:nvPicPr>
        <p:blipFill rotWithShape="1">
          <a:blip r:embed="rId2" cstate="print"/>
          <a:srcRect l="689" t="2500" r="990" b="-1831"/>
          <a:stretch/>
        </p:blipFill>
        <p:spPr>
          <a:xfrm>
            <a:off x="6258149" y="2096794"/>
            <a:ext cx="1877446" cy="214592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4959" y="2096794"/>
            <a:ext cx="2840564" cy="2068806"/>
          </a:xfrm>
          <a:prstGeom prst="rect">
            <a:avLst/>
          </a:prstGeom>
        </p:spPr>
      </p:pic>
      <p:pic>
        <p:nvPicPr>
          <p:cNvPr id="8" name="Picture 7"/>
          <p:cNvPicPr>
            <a:picLocks noChangeAspect="1"/>
          </p:cNvPicPr>
          <p:nvPr/>
        </p:nvPicPr>
        <p:blipFill>
          <a:blip r:embed="rId4" cstate="print">
            <a:lum bright="26000"/>
            <a:extLst>
              <a:ext uri="{28A0092B-C50C-407E-A947-70E740481C1C}">
                <a14:useLocalDpi xmlns:a14="http://schemas.microsoft.com/office/drawing/2010/main" val="0"/>
              </a:ext>
            </a:extLst>
          </a:blip>
          <a:stretch>
            <a:fillRect/>
          </a:stretch>
        </p:blipFill>
        <p:spPr>
          <a:xfrm>
            <a:off x="2883897" y="2096794"/>
            <a:ext cx="2823216" cy="2145920"/>
          </a:xfrm>
          <a:prstGeom prst="rect">
            <a:avLst/>
          </a:prstGeom>
        </p:spPr>
      </p:pic>
      <p:pic>
        <p:nvPicPr>
          <p:cNvPr id="9" name="Picture 8"/>
          <p:cNvPicPr>
            <a:picLocks noChangeAspect="1"/>
          </p:cNvPicPr>
          <p:nvPr/>
        </p:nvPicPr>
        <p:blipFill>
          <a:blip r:embed="rId5"/>
          <a:stretch>
            <a:fillRect/>
          </a:stretch>
        </p:blipFill>
        <p:spPr>
          <a:xfrm>
            <a:off x="660288" y="2096796"/>
            <a:ext cx="1744245" cy="2145918"/>
          </a:xfrm>
          <a:prstGeom prst="rect">
            <a:avLst/>
          </a:prstGeom>
        </p:spPr>
      </p:pic>
    </p:spTree>
    <p:extLst>
      <p:ext uri="{BB962C8B-B14F-4D97-AF65-F5344CB8AC3E}">
        <p14:creationId xmlns:p14="http://schemas.microsoft.com/office/powerpoint/2010/main" val="1805161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83576" y="4742224"/>
            <a:ext cx="747714" cy="790852"/>
          </a:xfrm>
          <a:prstGeom prst="rect">
            <a:avLst/>
          </a:prstGeom>
        </p:spPr>
      </p:pic>
      <p:sp>
        <p:nvSpPr>
          <p:cNvPr id="6" name="TextBox 5"/>
          <p:cNvSpPr txBox="1"/>
          <p:nvPr/>
        </p:nvSpPr>
        <p:spPr>
          <a:xfrm>
            <a:off x="565435" y="1887583"/>
            <a:ext cx="8652588" cy="4154984"/>
          </a:xfrm>
          <a:prstGeom prst="rect">
            <a:avLst/>
          </a:prstGeom>
          <a:noFill/>
        </p:spPr>
        <p:txBody>
          <a:bodyPr wrap="square" rtlCol="0">
            <a:spAutoFit/>
          </a:bodyPr>
          <a:lstStyle/>
          <a:p>
            <a:r>
              <a:rPr lang="en-US" sz="2400" b="1" dirty="0">
                <a:solidFill>
                  <a:schemeClr val="accent5">
                    <a:lumMod val="75000"/>
                  </a:schemeClr>
                </a:solidFill>
              </a:rPr>
              <a:t>Audio is available only via phone</a:t>
            </a:r>
          </a:p>
          <a:p>
            <a:r>
              <a:rPr lang="en-US" sz="2400" dirty="0">
                <a:solidFill>
                  <a:schemeClr val="accent5">
                    <a:lumMod val="75000"/>
                  </a:schemeClr>
                </a:solidFill>
              </a:rPr>
              <a:t>DIAL IN: </a:t>
            </a:r>
            <a:r>
              <a:rPr lang="en-US" sz="2400" b="1" dirty="0">
                <a:solidFill>
                  <a:schemeClr val="accent5">
                    <a:lumMod val="75000"/>
                  </a:schemeClr>
                </a:solidFill>
              </a:rPr>
              <a:t>605 562 3140     </a:t>
            </a:r>
            <a:r>
              <a:rPr lang="en-US" sz="2400" dirty="0">
                <a:solidFill>
                  <a:schemeClr val="accent5">
                    <a:lumMod val="75000"/>
                  </a:schemeClr>
                </a:solidFill>
              </a:rPr>
              <a:t>ACCESS CODE: </a:t>
            </a:r>
            <a:r>
              <a:rPr lang="en-US" sz="2400" b="1" dirty="0">
                <a:solidFill>
                  <a:schemeClr val="accent5">
                    <a:lumMod val="75000"/>
                  </a:schemeClr>
                </a:solidFill>
              </a:rPr>
              <a:t>951146#</a:t>
            </a:r>
          </a:p>
          <a:p>
            <a:r>
              <a:rPr lang="en-US" sz="2400" b="1" dirty="0">
                <a:solidFill>
                  <a:schemeClr val="accent5">
                    <a:lumMod val="75000"/>
                  </a:schemeClr>
                </a:solidFill>
              </a:rPr>
              <a:t>Meeting Room Functions</a:t>
            </a:r>
            <a:br>
              <a:rPr lang="en-US" sz="2400" b="1" dirty="0">
                <a:solidFill>
                  <a:schemeClr val="accent5">
                    <a:lumMod val="75000"/>
                  </a:schemeClr>
                </a:solidFill>
              </a:rPr>
            </a:br>
            <a:r>
              <a:rPr lang="en-US" sz="2400" dirty="0">
                <a:solidFill>
                  <a:schemeClr val="accent5">
                    <a:lumMod val="75000"/>
                  </a:schemeClr>
                </a:solidFill>
              </a:rPr>
              <a:t>	- Chat</a:t>
            </a:r>
            <a:br>
              <a:rPr lang="en-US" sz="2400" dirty="0">
                <a:solidFill>
                  <a:schemeClr val="accent5">
                    <a:lumMod val="75000"/>
                  </a:schemeClr>
                </a:solidFill>
              </a:rPr>
            </a:br>
            <a:r>
              <a:rPr lang="en-US" sz="2400" dirty="0">
                <a:solidFill>
                  <a:schemeClr val="accent5">
                    <a:lumMod val="75000"/>
                  </a:schemeClr>
                </a:solidFill>
              </a:rPr>
              <a:t>	- Share</a:t>
            </a:r>
          </a:p>
          <a:p>
            <a:r>
              <a:rPr lang="en-US" sz="2400" b="1" dirty="0">
                <a:solidFill>
                  <a:schemeClr val="accent5">
                    <a:lumMod val="75000"/>
                  </a:schemeClr>
                </a:solidFill>
              </a:rPr>
              <a:t>Use the Share button in the Meeting Room: </a:t>
            </a:r>
          </a:p>
          <a:p>
            <a:endParaRPr lang="en-US" sz="2400" b="1" dirty="0">
              <a:solidFill>
                <a:schemeClr val="accent5">
                  <a:lumMod val="75000"/>
                </a:schemeClr>
              </a:solidFill>
            </a:endParaRPr>
          </a:p>
          <a:p>
            <a:r>
              <a:rPr lang="en-US" sz="2400" b="1" dirty="0">
                <a:solidFill>
                  <a:schemeClr val="accent5">
                    <a:lumMod val="75000"/>
                  </a:schemeClr>
                </a:solidFill>
              </a:rPr>
              <a:t>After the call, </a:t>
            </a:r>
            <a:r>
              <a:rPr lang="en-US" sz="2400" dirty="0">
                <a:solidFill>
                  <a:schemeClr val="accent5">
                    <a:lumMod val="75000"/>
                  </a:schemeClr>
                </a:solidFill>
              </a:rPr>
              <a:t>click the unique link below to download this week's PowerPoint, recording link and other materials: </a:t>
            </a:r>
            <a:r>
              <a:rPr lang="en-US" sz="2400" b="1" dirty="0">
                <a:solidFill>
                  <a:srgbClr val="C00000"/>
                </a:solidFill>
              </a:rPr>
              <a:t>http://www.peopledemandingaction.org/downloads/tpp/trade-justice-call-3-20</a:t>
            </a:r>
            <a:endParaRPr lang="en-US" sz="1500" b="1" dirty="0">
              <a:solidFill>
                <a:srgbClr val="C00000"/>
              </a:solidFill>
            </a:endParaRPr>
          </a:p>
        </p:txBody>
      </p:sp>
      <p:pic>
        <p:nvPicPr>
          <p:cNvPr id="7" name="Picture 6"/>
          <p:cNvPicPr>
            <a:picLocks noChangeAspect="1"/>
          </p:cNvPicPr>
          <p:nvPr/>
        </p:nvPicPr>
        <p:blipFill>
          <a:blip r:embed="rId3"/>
          <a:stretch>
            <a:fillRect/>
          </a:stretch>
        </p:blipFill>
        <p:spPr>
          <a:xfrm>
            <a:off x="2633177" y="3476536"/>
            <a:ext cx="358346" cy="284915"/>
          </a:xfrm>
          <a:prstGeom prst="rect">
            <a:avLst/>
          </a:prstGeom>
        </p:spPr>
      </p:pic>
      <p:sp>
        <p:nvSpPr>
          <p:cNvPr id="3" name="Title 2"/>
          <p:cNvSpPr>
            <a:spLocks noGrp="1"/>
          </p:cNvSpPr>
          <p:nvPr>
            <p:ph type="title"/>
          </p:nvPr>
        </p:nvSpPr>
        <p:spPr>
          <a:xfrm>
            <a:off x="565435" y="342138"/>
            <a:ext cx="10515600" cy="966545"/>
          </a:xfrm>
        </p:spPr>
        <p:txBody>
          <a:bodyPr/>
          <a:lstStyle/>
          <a:p>
            <a:pPr algn="l"/>
            <a:r>
              <a:rPr lang="en-US" sz="4000" b="1" dirty="0">
                <a:solidFill>
                  <a:schemeClr val="accent1">
                    <a:lumMod val="50000"/>
                  </a:schemeClr>
                </a:solidFill>
              </a:rPr>
              <a:t>Technical Information</a:t>
            </a:r>
          </a:p>
        </p:txBody>
      </p:sp>
    </p:spTree>
    <p:extLst>
      <p:ext uri="{BB962C8B-B14F-4D97-AF65-F5344CB8AC3E}">
        <p14:creationId xmlns:p14="http://schemas.microsoft.com/office/powerpoint/2010/main" val="2784509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1841036"/>
            <a:ext cx="6045974" cy="2262158"/>
          </a:xfrm>
          <a:prstGeom prst="rect">
            <a:avLst/>
          </a:prstGeom>
          <a:noFill/>
        </p:spPr>
        <p:txBody>
          <a:bodyPr wrap="square" rtlCol="0">
            <a:spAutoFit/>
          </a:bodyPr>
          <a:lstStyle/>
          <a:p>
            <a:r>
              <a:rPr lang="en-US" sz="2800" b="1" dirty="0">
                <a:solidFill>
                  <a:srgbClr val="C00000"/>
                </a:solidFill>
              </a:rPr>
              <a:t>Tom Hocking, Technical Advisor</a:t>
            </a:r>
            <a:br>
              <a:rPr lang="en-US" sz="2400" dirty="0">
                <a:solidFill>
                  <a:srgbClr val="C00000"/>
                </a:solidFill>
              </a:rPr>
            </a:br>
            <a:r>
              <a:rPr lang="en-US" sz="2400" dirty="0">
                <a:solidFill>
                  <a:schemeClr val="accent5">
                    <a:lumMod val="75000"/>
                  </a:schemeClr>
                </a:solidFill>
              </a:rPr>
              <a:t>MoveOn, PA</a:t>
            </a:r>
            <a:br>
              <a:rPr lang="en-US" sz="2400" dirty="0">
                <a:solidFill>
                  <a:schemeClr val="accent5">
                    <a:lumMod val="75000"/>
                  </a:schemeClr>
                </a:solidFill>
              </a:rPr>
            </a:br>
            <a:r>
              <a:rPr lang="en-US" sz="2000" dirty="0">
                <a:solidFill>
                  <a:schemeClr val="accent5">
                    <a:lumMod val="75000"/>
                  </a:schemeClr>
                </a:solidFill>
                <a:hlinkClick r:id="rId2"/>
              </a:rPr>
              <a:t>TWHocking@Gmail.com</a:t>
            </a:r>
            <a:br>
              <a:rPr lang="en-US" sz="1050" b="1" dirty="0">
                <a:solidFill>
                  <a:schemeClr val="accent5">
                    <a:lumMod val="75000"/>
                  </a:schemeClr>
                </a:solidFill>
              </a:rPr>
            </a:br>
            <a:br>
              <a:rPr lang="en-US" sz="1050" b="1" dirty="0">
                <a:solidFill>
                  <a:schemeClr val="accent5">
                    <a:lumMod val="75000"/>
                  </a:schemeClr>
                </a:solidFill>
              </a:rPr>
            </a:br>
            <a:br>
              <a:rPr lang="en-US" sz="1050" b="1" dirty="0">
                <a:solidFill>
                  <a:schemeClr val="accent5">
                    <a:lumMod val="75000"/>
                  </a:schemeClr>
                </a:solidFill>
              </a:rPr>
            </a:br>
            <a:r>
              <a:rPr lang="en-US" sz="2400" dirty="0">
                <a:solidFill>
                  <a:schemeClr val="accent5">
                    <a:lumMod val="75000"/>
                  </a:schemeClr>
                </a:solidFill>
              </a:rPr>
              <a:t>*Pre/Post Call Technical Questions</a:t>
            </a:r>
          </a:p>
          <a:p>
            <a:r>
              <a:rPr lang="en-US" sz="2400" dirty="0">
                <a:solidFill>
                  <a:schemeClr val="accent5">
                    <a:lumMod val="75000"/>
                  </a:schemeClr>
                </a:solidFill>
              </a:rPr>
              <a:t>*Global TPP Team Facebook Page Manager</a:t>
            </a:r>
          </a:p>
        </p:txBody>
      </p:sp>
      <p:pic>
        <p:nvPicPr>
          <p:cNvPr id="9" name="Picture 8"/>
          <p:cNvPicPr>
            <a:picLocks noChangeAspect="1"/>
          </p:cNvPicPr>
          <p:nvPr/>
        </p:nvPicPr>
        <p:blipFill>
          <a:blip r:embed="rId3"/>
          <a:stretch>
            <a:fillRect/>
          </a:stretch>
        </p:blipFill>
        <p:spPr>
          <a:xfrm>
            <a:off x="8326269" y="2678255"/>
            <a:ext cx="1585436" cy="1663044"/>
          </a:xfrm>
          <a:prstGeom prst="rect">
            <a:avLst/>
          </a:prstGeom>
        </p:spPr>
      </p:pic>
      <p:sp>
        <p:nvSpPr>
          <p:cNvPr id="5" name="Rectangle 4"/>
          <p:cNvSpPr/>
          <p:nvPr/>
        </p:nvSpPr>
        <p:spPr>
          <a:xfrm>
            <a:off x="963395" y="3509777"/>
            <a:ext cx="7459580" cy="2677656"/>
          </a:xfrm>
          <a:prstGeom prst="rect">
            <a:avLst/>
          </a:prstGeom>
        </p:spPr>
        <p:txBody>
          <a:bodyPr wrap="square">
            <a:spAutoFit/>
          </a:bodyPr>
          <a:lstStyle/>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r>
              <a:rPr lang="en-US" sz="2100" dirty="0">
                <a:solidFill>
                  <a:schemeClr val="accent5">
                    <a:lumMod val="75000"/>
                  </a:schemeClr>
                </a:solidFill>
              </a:rPr>
              <a:t>Facebook: </a:t>
            </a:r>
            <a:endParaRPr lang="en-US" sz="2100" dirty="0">
              <a:solidFill>
                <a:schemeClr val="accent5">
                  <a:lumMod val="75000"/>
                </a:schemeClr>
              </a:solidFill>
              <a:hlinkClick r:id=""/>
            </a:endParaRPr>
          </a:p>
          <a:p>
            <a:r>
              <a:rPr lang="en-US" sz="2100" dirty="0">
                <a:solidFill>
                  <a:srgbClr val="C00000"/>
                </a:solidFill>
                <a:hlinkClick r:id=""/>
              </a:rPr>
              <a:t>https://www.facebook.com/groups/GlobalTPPTeam</a:t>
            </a:r>
            <a:endParaRPr lang="en-US" sz="2100" dirty="0">
              <a:solidFill>
                <a:srgbClr val="C00000"/>
              </a:solidFill>
            </a:endParaRPr>
          </a:p>
        </p:txBody>
      </p:sp>
      <p:sp>
        <p:nvSpPr>
          <p:cNvPr id="3" name="Title 2"/>
          <p:cNvSpPr>
            <a:spLocks noGrp="1"/>
          </p:cNvSpPr>
          <p:nvPr>
            <p:ph type="title"/>
          </p:nvPr>
        </p:nvSpPr>
        <p:spPr>
          <a:xfrm>
            <a:off x="838200" y="518322"/>
            <a:ext cx="10515600" cy="1016864"/>
          </a:xfrm>
        </p:spPr>
        <p:txBody>
          <a:bodyPr/>
          <a:lstStyle/>
          <a:p>
            <a:pPr algn="l"/>
            <a:r>
              <a:rPr lang="en-US" sz="4000" b="1" dirty="0">
                <a:solidFill>
                  <a:schemeClr val="accent1">
                    <a:lumMod val="50000"/>
                  </a:schemeClr>
                </a:solidFill>
              </a:rPr>
              <a:t>Technical Advisor/Facebook Page Manager</a:t>
            </a:r>
          </a:p>
        </p:txBody>
      </p:sp>
    </p:spTree>
    <p:extLst>
      <p:ext uri="{BB962C8B-B14F-4D97-AF65-F5344CB8AC3E}">
        <p14:creationId xmlns:p14="http://schemas.microsoft.com/office/powerpoint/2010/main" val="4110893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ra Cohen head shot.jpg"/>
          <p:cNvPicPr>
            <a:picLocks noChangeAspect="1"/>
          </p:cNvPicPr>
          <p:nvPr/>
        </p:nvPicPr>
        <p:blipFill>
          <a:blip r:embed="rId2" cstate="screen">
            <a:extLst>
              <a:ext uri="{28A0092B-C50C-407E-A947-70E740481C1C}">
                <a14:useLocalDpi xmlns:a14="http://schemas.microsoft.com/office/drawing/2010/main"/>
              </a:ext>
            </a:extLst>
          </a:blip>
          <a:srcRect b="-2362"/>
          <a:stretch>
            <a:fillRect/>
          </a:stretch>
        </p:blipFill>
        <p:spPr>
          <a:xfrm>
            <a:off x="8483600" y="2289639"/>
            <a:ext cx="1593708" cy="1973164"/>
          </a:xfrm>
          <a:prstGeom prst="rect">
            <a:avLst/>
          </a:prstGeom>
        </p:spPr>
      </p:pic>
      <p:sp>
        <p:nvSpPr>
          <p:cNvPr id="3" name="Rectangle 2"/>
          <p:cNvSpPr/>
          <p:nvPr/>
        </p:nvSpPr>
        <p:spPr>
          <a:xfrm>
            <a:off x="962789" y="1820793"/>
            <a:ext cx="6172200" cy="3170099"/>
          </a:xfrm>
          <a:prstGeom prst="rect">
            <a:avLst/>
          </a:prstGeom>
        </p:spPr>
        <p:txBody>
          <a:bodyPr wrap="square">
            <a:spAutoFit/>
          </a:bodyPr>
          <a:lstStyle/>
          <a:p>
            <a:r>
              <a:rPr lang="en-US" sz="3200" b="1" dirty="0">
                <a:solidFill>
                  <a:srgbClr val="C00000"/>
                </a:solidFill>
              </a:rPr>
              <a:t>Lisa </a:t>
            </a:r>
            <a:r>
              <a:rPr lang="en-US" sz="3200" b="1" dirty="0" err="1">
                <a:solidFill>
                  <a:srgbClr val="C00000"/>
                </a:solidFill>
              </a:rPr>
              <a:t>Oldendorp</a:t>
            </a:r>
            <a:br>
              <a:rPr lang="en-US" sz="2400" dirty="0">
                <a:solidFill>
                  <a:srgbClr val="C00000"/>
                </a:solidFill>
              </a:rPr>
            </a:br>
            <a:r>
              <a:rPr lang="en-US" sz="2400" dirty="0">
                <a:solidFill>
                  <a:schemeClr val="accent5">
                    <a:lumMod val="75000"/>
                  </a:schemeClr>
                </a:solidFill>
              </a:rPr>
              <a:t>MoveOn, New York</a:t>
            </a:r>
            <a:br>
              <a:rPr lang="en-US" sz="2400" b="1" dirty="0">
                <a:solidFill>
                  <a:schemeClr val="accent5">
                    <a:lumMod val="75000"/>
                  </a:schemeClr>
                </a:solidFill>
              </a:rPr>
            </a:br>
            <a:r>
              <a:rPr lang="en-US" sz="2400" b="1" dirty="0">
                <a:solidFill>
                  <a:schemeClr val="accent5">
                    <a:lumMod val="75000"/>
                  </a:schemeClr>
                </a:solidFill>
                <a:hlinkClick r:id="rId3"/>
              </a:rPr>
              <a:t>eslsk8r@optonline.net</a:t>
            </a:r>
            <a:br>
              <a:rPr lang="en-US" sz="2400" b="1" dirty="0">
                <a:solidFill>
                  <a:schemeClr val="accent5">
                    <a:lumMod val="75000"/>
                  </a:schemeClr>
                </a:solidFill>
                <a:hlinkClick r:id="rId3"/>
              </a:rPr>
            </a:br>
            <a:br>
              <a:rPr lang="en-US" sz="2400" b="1" dirty="0">
                <a:solidFill>
                  <a:schemeClr val="accent5">
                    <a:lumMod val="75000"/>
                  </a:schemeClr>
                </a:solidFill>
                <a:latin typeface="Arial Black" panose="020B0A04020102020204" pitchFamily="34" charset="0"/>
              </a:rPr>
            </a:br>
            <a:br>
              <a:rPr lang="en-US" sz="2400" b="1" dirty="0">
                <a:solidFill>
                  <a:schemeClr val="accent5">
                    <a:lumMod val="75000"/>
                  </a:schemeClr>
                </a:solidFill>
              </a:rPr>
            </a:br>
            <a:r>
              <a:rPr lang="en-US" sz="2400" dirty="0">
                <a:solidFill>
                  <a:schemeClr val="accent5">
                    <a:lumMod val="75000"/>
                  </a:schemeClr>
                </a:solidFill>
              </a:rPr>
              <a:t>*Chat Host</a:t>
            </a:r>
            <a:br>
              <a:rPr lang="en-US" sz="2400" dirty="0">
                <a:solidFill>
                  <a:schemeClr val="accent5">
                    <a:lumMod val="75000"/>
                  </a:schemeClr>
                </a:solidFill>
              </a:rPr>
            </a:br>
            <a:r>
              <a:rPr lang="en-US" sz="2400" dirty="0">
                <a:solidFill>
                  <a:schemeClr val="accent5">
                    <a:lumMod val="75000"/>
                  </a:schemeClr>
                </a:solidFill>
              </a:rPr>
              <a:t>*Call Planning Team</a:t>
            </a:r>
            <a:br>
              <a:rPr lang="en-US" sz="2400" dirty="0">
                <a:solidFill>
                  <a:schemeClr val="accent5">
                    <a:lumMod val="75000"/>
                  </a:schemeClr>
                </a:solidFill>
              </a:rPr>
            </a:br>
            <a:endParaRPr lang="en-US" sz="2400" dirty="0">
              <a:solidFill>
                <a:schemeClr val="accent5">
                  <a:lumMod val="75000"/>
                </a:schemeClr>
              </a:solidFill>
            </a:endParaRPr>
          </a:p>
        </p:txBody>
      </p:sp>
      <p:sp>
        <p:nvSpPr>
          <p:cNvPr id="4" name="Title 3"/>
          <p:cNvSpPr>
            <a:spLocks noGrp="1"/>
          </p:cNvSpPr>
          <p:nvPr>
            <p:ph type="title"/>
          </p:nvPr>
        </p:nvSpPr>
        <p:spPr>
          <a:xfrm>
            <a:off x="790575" y="603251"/>
            <a:ext cx="10515600" cy="990658"/>
          </a:xfrm>
        </p:spPr>
        <p:txBody>
          <a:bodyPr/>
          <a:lstStyle/>
          <a:p>
            <a:r>
              <a:rPr lang="en-US" b="1" dirty="0">
                <a:solidFill>
                  <a:schemeClr val="accent1">
                    <a:lumMod val="50000"/>
                  </a:schemeClr>
                </a:solidFill>
              </a:rPr>
              <a:t>Chat Host/Call Planning Team</a:t>
            </a:r>
          </a:p>
        </p:txBody>
      </p:sp>
    </p:spTree>
    <p:extLst>
      <p:ext uri="{BB962C8B-B14F-4D97-AF65-F5344CB8AC3E}">
        <p14:creationId xmlns:p14="http://schemas.microsoft.com/office/powerpoint/2010/main" val="2830791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569971" y="2082416"/>
            <a:ext cx="3014026" cy="3425030"/>
          </a:xfrm>
          <a:prstGeom prst="rect">
            <a:avLst/>
          </a:prstGeom>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9241" y="5605860"/>
            <a:ext cx="995486" cy="995486"/>
          </a:xfrm>
          <a:prstGeom prst="rect">
            <a:avLst/>
          </a:prstGeom>
        </p:spPr>
      </p:pic>
      <p:sp>
        <p:nvSpPr>
          <p:cNvPr id="6" name="Title 5"/>
          <p:cNvSpPr>
            <a:spLocks noGrp="1"/>
          </p:cNvSpPr>
          <p:nvPr>
            <p:ph type="title"/>
          </p:nvPr>
        </p:nvSpPr>
        <p:spPr>
          <a:xfrm>
            <a:off x="875892" y="560991"/>
            <a:ext cx="10515600" cy="1049696"/>
          </a:xfrm>
        </p:spPr>
        <p:txBody>
          <a:bodyPr/>
          <a:lstStyle/>
          <a:p>
            <a:r>
              <a:rPr lang="en-US" b="1" dirty="0">
                <a:solidFill>
                  <a:schemeClr val="accent1">
                    <a:lumMod val="50000"/>
                  </a:schemeClr>
                </a:solidFill>
              </a:rPr>
              <a:t>Call Planning Team</a:t>
            </a:r>
          </a:p>
        </p:txBody>
      </p:sp>
      <p:sp>
        <p:nvSpPr>
          <p:cNvPr id="7" name="Rectangle 6"/>
          <p:cNvSpPr/>
          <p:nvPr/>
        </p:nvSpPr>
        <p:spPr>
          <a:xfrm>
            <a:off x="985474" y="1847534"/>
            <a:ext cx="5486400" cy="2800767"/>
          </a:xfrm>
          <a:prstGeom prst="rect">
            <a:avLst/>
          </a:prstGeom>
        </p:spPr>
        <p:txBody>
          <a:bodyPr wrap="square">
            <a:spAutoFit/>
          </a:bodyPr>
          <a:lstStyle/>
          <a:p>
            <a:r>
              <a:rPr lang="en-US" sz="3200" b="1" dirty="0">
                <a:solidFill>
                  <a:srgbClr val="C00000"/>
                </a:solidFill>
              </a:rPr>
              <a:t>Celeste Drake</a:t>
            </a:r>
            <a:br>
              <a:rPr lang="en-US" sz="2400" dirty="0">
                <a:solidFill>
                  <a:srgbClr val="C00000"/>
                </a:solidFill>
              </a:rPr>
            </a:br>
            <a:r>
              <a:rPr lang="en-US" sz="2400" dirty="0">
                <a:solidFill>
                  <a:schemeClr val="accent1">
                    <a:lumMod val="50000"/>
                  </a:schemeClr>
                </a:solidFill>
              </a:rPr>
              <a:t>Trade and Globalization Policy Specialist,</a:t>
            </a:r>
            <a:br>
              <a:rPr lang="en-US" sz="2400" dirty="0">
                <a:solidFill>
                  <a:schemeClr val="accent1">
                    <a:lumMod val="50000"/>
                  </a:schemeClr>
                </a:solidFill>
              </a:rPr>
            </a:br>
            <a:r>
              <a:rPr lang="en-US" sz="2400" dirty="0">
                <a:solidFill>
                  <a:schemeClr val="accent1">
                    <a:lumMod val="50000"/>
                  </a:schemeClr>
                </a:solidFill>
              </a:rPr>
              <a:t>AFL-CIO</a:t>
            </a:r>
          </a:p>
          <a:p>
            <a:r>
              <a:rPr lang="en-US" sz="2400" b="1" dirty="0">
                <a:solidFill>
                  <a:srgbClr val="C00000"/>
                </a:solidFill>
                <a:hlinkClick r:id="rId4"/>
              </a:rPr>
              <a:t>Cdrake@AFLCIO.org</a:t>
            </a:r>
            <a:br>
              <a:rPr lang="en-US" sz="2400" dirty="0">
                <a:solidFill>
                  <a:schemeClr val="accent5">
                    <a:lumMod val="75000"/>
                  </a:schemeClr>
                </a:solidFill>
                <a:hlinkClick r:id="rId4"/>
              </a:rPr>
            </a:br>
            <a:br>
              <a:rPr lang="en-US" sz="2400" dirty="0">
                <a:solidFill>
                  <a:schemeClr val="accent5">
                    <a:lumMod val="75000"/>
                  </a:schemeClr>
                </a:solidFill>
                <a:hlinkClick r:id="rId4"/>
              </a:rPr>
            </a:br>
            <a:br>
              <a:rPr lang="en-US" sz="2400" b="1" dirty="0">
                <a:solidFill>
                  <a:schemeClr val="accent5">
                    <a:lumMod val="75000"/>
                  </a:schemeClr>
                </a:solidFill>
                <a:latin typeface="Arial Black" panose="020B0A04020102020204" pitchFamily="34" charset="0"/>
              </a:rPr>
            </a:br>
            <a:endParaRPr lang="en-US" sz="2400" dirty="0">
              <a:solidFill>
                <a:schemeClr val="accent1">
                  <a:lumMod val="50000"/>
                </a:schemeClr>
              </a:solidFill>
            </a:endParaRPr>
          </a:p>
        </p:txBody>
      </p:sp>
    </p:spTree>
    <p:extLst>
      <p:ext uri="{BB962C8B-B14F-4D97-AF65-F5344CB8AC3E}">
        <p14:creationId xmlns:p14="http://schemas.microsoft.com/office/powerpoint/2010/main" val="4239008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8744" y="1938338"/>
            <a:ext cx="3305491" cy="3305491"/>
          </a:xfrm>
          <a:prstGeom prst="rect">
            <a:avLst/>
          </a:prstGeom>
        </p:spPr>
      </p:pic>
      <p:sp>
        <p:nvSpPr>
          <p:cNvPr id="4" name="Rectangle 3"/>
          <p:cNvSpPr/>
          <p:nvPr/>
        </p:nvSpPr>
        <p:spPr>
          <a:xfrm>
            <a:off x="985474" y="1847534"/>
            <a:ext cx="5486400" cy="3170099"/>
          </a:xfrm>
          <a:prstGeom prst="rect">
            <a:avLst/>
          </a:prstGeom>
        </p:spPr>
        <p:txBody>
          <a:bodyPr wrap="square">
            <a:spAutoFit/>
          </a:bodyPr>
          <a:lstStyle/>
          <a:p>
            <a:r>
              <a:rPr lang="en-US" sz="3200" b="1" dirty="0">
                <a:solidFill>
                  <a:srgbClr val="C00000"/>
                </a:solidFill>
              </a:rPr>
              <a:t>Linda Brewster</a:t>
            </a:r>
            <a:br>
              <a:rPr lang="en-US" sz="2400" dirty="0">
                <a:solidFill>
                  <a:srgbClr val="C00000"/>
                </a:solidFill>
              </a:rPr>
            </a:br>
            <a:r>
              <a:rPr lang="en-US" sz="2400" dirty="0">
                <a:solidFill>
                  <a:schemeClr val="accent5">
                    <a:lumMod val="75000"/>
                  </a:schemeClr>
                </a:solidFill>
                <a:hlinkClick r:id="rId3"/>
              </a:rPr>
              <a:t>LindaJBrewster@msn.com</a:t>
            </a:r>
            <a:br>
              <a:rPr lang="en-US" sz="2400" dirty="0">
                <a:solidFill>
                  <a:schemeClr val="accent5">
                    <a:lumMod val="75000"/>
                  </a:schemeClr>
                </a:solidFill>
                <a:hlinkClick r:id="rId3"/>
              </a:rPr>
            </a:br>
            <a:br>
              <a:rPr lang="en-US" sz="2400" dirty="0">
                <a:solidFill>
                  <a:schemeClr val="accent5">
                    <a:lumMod val="75000"/>
                  </a:schemeClr>
                </a:solidFill>
                <a:hlinkClick r:id="rId3"/>
              </a:rPr>
            </a:br>
            <a:br>
              <a:rPr lang="en-US" sz="2400" b="1" dirty="0">
                <a:solidFill>
                  <a:schemeClr val="accent5">
                    <a:lumMod val="75000"/>
                  </a:schemeClr>
                </a:solidFill>
                <a:latin typeface="Arial Black" panose="020B0A04020102020204" pitchFamily="34" charset="0"/>
              </a:rPr>
            </a:br>
            <a:r>
              <a:rPr lang="en-US" sz="2400" b="1" dirty="0">
                <a:solidFill>
                  <a:schemeClr val="accent5">
                    <a:lumMod val="75000"/>
                  </a:schemeClr>
                </a:solidFill>
                <a:latin typeface="Arial Black" panose="020B0A04020102020204" pitchFamily="34" charset="0"/>
              </a:rPr>
              <a:t>*</a:t>
            </a:r>
            <a:r>
              <a:rPr lang="en-US" sz="2400" dirty="0">
                <a:solidFill>
                  <a:schemeClr val="accent5">
                    <a:lumMod val="75000"/>
                  </a:schemeClr>
                </a:solidFill>
              </a:rPr>
              <a:t>Call Planning</a:t>
            </a:r>
            <a:br>
              <a:rPr lang="en-US" sz="2400" dirty="0">
                <a:solidFill>
                  <a:schemeClr val="accent5">
                    <a:lumMod val="75000"/>
                  </a:schemeClr>
                </a:solidFill>
              </a:rPr>
            </a:br>
            <a:r>
              <a:rPr lang="en-US" sz="2400" dirty="0">
                <a:solidFill>
                  <a:schemeClr val="accent5">
                    <a:lumMod val="75000"/>
                  </a:schemeClr>
                </a:solidFill>
              </a:rPr>
              <a:t>*Information and event sharing</a:t>
            </a:r>
            <a:br>
              <a:rPr lang="en-US" sz="2400" dirty="0">
                <a:solidFill>
                  <a:schemeClr val="accent5">
                    <a:lumMod val="75000"/>
                  </a:schemeClr>
                </a:solidFill>
              </a:rPr>
            </a:br>
            <a:r>
              <a:rPr lang="en-US" sz="2400" dirty="0">
                <a:solidFill>
                  <a:schemeClr val="accent5">
                    <a:lumMod val="75000"/>
                  </a:schemeClr>
                </a:solidFill>
              </a:rPr>
              <a:t>*MoveOn Organizer (WA)</a:t>
            </a:r>
            <a:br>
              <a:rPr lang="en-US" sz="2400" dirty="0">
                <a:solidFill>
                  <a:schemeClr val="accent5">
                    <a:lumMod val="75000"/>
                  </a:schemeClr>
                </a:solidFill>
              </a:rPr>
            </a:br>
            <a:endParaRPr lang="en-US" sz="2400" dirty="0">
              <a:solidFill>
                <a:schemeClr val="accent5">
                  <a:lumMod val="75000"/>
                </a:schemeClr>
              </a:solidFill>
            </a:endParaRPr>
          </a:p>
        </p:txBody>
      </p:sp>
      <p:sp>
        <p:nvSpPr>
          <p:cNvPr id="5" name="Title 4"/>
          <p:cNvSpPr>
            <a:spLocks noGrp="1"/>
          </p:cNvSpPr>
          <p:nvPr>
            <p:ph type="title"/>
          </p:nvPr>
        </p:nvSpPr>
        <p:spPr>
          <a:xfrm>
            <a:off x="838200" y="612775"/>
            <a:ext cx="10515600" cy="964355"/>
          </a:xfrm>
        </p:spPr>
        <p:txBody>
          <a:bodyPr/>
          <a:lstStyle/>
          <a:p>
            <a:r>
              <a:rPr lang="en-US" b="1" dirty="0">
                <a:solidFill>
                  <a:schemeClr val="accent1">
                    <a:lumMod val="50000"/>
                  </a:schemeClr>
                </a:solidFill>
              </a:rPr>
              <a:t>Call Planning Team</a:t>
            </a:r>
          </a:p>
        </p:txBody>
      </p:sp>
    </p:spTree>
    <p:extLst>
      <p:ext uri="{BB962C8B-B14F-4D97-AF65-F5344CB8AC3E}">
        <p14:creationId xmlns:p14="http://schemas.microsoft.com/office/powerpoint/2010/main" val="1678877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61" y="2034863"/>
            <a:ext cx="4533363" cy="1495069"/>
          </a:xfrm>
        </p:spPr>
        <p:txBody>
          <a:bodyPr>
            <a:noAutofit/>
          </a:bodyPr>
          <a:lstStyle/>
          <a:p>
            <a:pPr algn="ctr"/>
            <a:r>
              <a:rPr lang="en-US" sz="2400" dirty="0">
                <a:solidFill>
                  <a:schemeClr val="tx1">
                    <a:lumMod val="65000"/>
                    <a:lumOff val="35000"/>
                  </a:schemeClr>
                </a:solidFill>
                <a:latin typeface="Avenir Next Condensed Medium"/>
                <a:cs typeface="Avenir Next Condensed Medium"/>
              </a:rPr>
              <a:t>Director, Social Media</a:t>
            </a:r>
            <a:br>
              <a:rPr lang="en-US" sz="2400" dirty="0">
                <a:solidFill>
                  <a:schemeClr val="tx1">
                    <a:lumMod val="65000"/>
                    <a:lumOff val="35000"/>
                  </a:schemeClr>
                </a:solidFill>
                <a:latin typeface="Avenir Next Condensed Medium"/>
                <a:cs typeface="Avenir Next Condensed Medium"/>
              </a:rPr>
            </a:br>
            <a:r>
              <a:rPr lang="en-US" sz="2400" dirty="0">
                <a:solidFill>
                  <a:srgbClr val="000090"/>
                </a:solidFill>
                <a:latin typeface="Avenir Next Condensed Demi Bold"/>
                <a:cs typeface="Avenir Next Condensed Demi Bold"/>
              </a:rPr>
              <a:t>@TPPMediaMarch</a:t>
            </a:r>
            <a:br>
              <a:rPr lang="en-US" sz="2400" dirty="0">
                <a:solidFill>
                  <a:srgbClr val="000090"/>
                </a:solidFill>
                <a:latin typeface="Avenir Next Condensed Demi Bold"/>
                <a:cs typeface="Avenir Next Condensed Demi Bold"/>
              </a:rPr>
            </a:br>
            <a:r>
              <a:rPr lang="en-US" sz="2400" dirty="0">
                <a:solidFill>
                  <a:srgbClr val="000090"/>
                </a:solidFill>
                <a:latin typeface="Avenir Next Condensed Demi Bold"/>
                <a:cs typeface="Avenir Next Condensed Demi Bold"/>
              </a:rPr>
              <a:t>Twitter.com/TPPMediaMarch</a:t>
            </a:r>
          </a:p>
        </p:txBody>
      </p:sp>
      <p:pic>
        <p:nvPicPr>
          <p:cNvPr id="6" name="Content Placeholder 5" descr="HEADSHOT NYC AUG-2014.jpg"/>
          <p:cNvPicPr>
            <a:picLocks noGrp="1" noChangeAspect="1"/>
          </p:cNvPicPr>
          <p:nvPr>
            <p:ph idx="1"/>
          </p:nvPr>
        </p:nvPicPr>
        <p:blipFill>
          <a:blip r:embed="rId2" cstate="email">
            <a:extLst>
              <a:ext uri="{28A0092B-C50C-407E-A947-70E740481C1C}">
                <a14:useLocalDpi xmlns:a14="http://schemas.microsoft.com/office/drawing/2010/main" val="0"/>
              </a:ext>
            </a:extLst>
          </a:blip>
          <a:srcRect l="13639" r="13639"/>
          <a:stretch>
            <a:fillRect/>
          </a:stretch>
        </p:blipFill>
        <p:spPr>
          <a:xfrm>
            <a:off x="6246254" y="858592"/>
            <a:ext cx="4275786" cy="5082861"/>
          </a:xfrm>
        </p:spPr>
      </p:pic>
      <p:sp>
        <p:nvSpPr>
          <p:cNvPr id="4" name="Text Placeholder 3"/>
          <p:cNvSpPr>
            <a:spLocks noGrp="1"/>
          </p:cNvSpPr>
          <p:nvPr>
            <p:ph type="body" sz="half" idx="2"/>
          </p:nvPr>
        </p:nvSpPr>
        <p:spPr>
          <a:xfrm>
            <a:off x="579549" y="3400023"/>
            <a:ext cx="4520485" cy="2675340"/>
          </a:xfrm>
        </p:spPr>
        <p:txBody>
          <a:bodyPr>
            <a:normAutofit lnSpcReduction="10000"/>
          </a:bodyPr>
          <a:lstStyle/>
          <a:p>
            <a:pPr algn="ctr"/>
            <a:endParaRPr lang="en-US" sz="2400" dirty="0">
              <a:latin typeface="Avenir Medium"/>
              <a:cs typeface="Avenir Medium"/>
            </a:endParaRPr>
          </a:p>
          <a:p>
            <a:pPr algn="ctr"/>
            <a:r>
              <a:rPr lang="en-US" sz="2400" dirty="0">
                <a:latin typeface="Avenir Next Medium"/>
                <a:cs typeface="Avenir Next Medium"/>
              </a:rPr>
              <a:t>Every #TPPTuesday</a:t>
            </a:r>
          </a:p>
          <a:p>
            <a:pPr algn="ctr"/>
            <a:r>
              <a:rPr lang="en-US" sz="2400" dirty="0">
                <a:latin typeface="Avenir Next Medium"/>
                <a:cs typeface="Avenir Next Medium"/>
              </a:rPr>
              <a:t>6pm PT | 9pm ET</a:t>
            </a:r>
          </a:p>
          <a:p>
            <a:pPr algn="ctr"/>
            <a:r>
              <a:rPr lang="en-US" sz="2800" dirty="0">
                <a:solidFill>
                  <a:srgbClr val="000090"/>
                </a:solidFill>
                <a:latin typeface="Avenir Next Demi Bold"/>
                <a:cs typeface="Avenir Next Demi Bold"/>
              </a:rPr>
              <a:t>Tweets:</a:t>
            </a:r>
          </a:p>
          <a:p>
            <a:pPr algn="ctr"/>
            <a:r>
              <a:rPr lang="en-US" sz="2000" dirty="0">
                <a:solidFill>
                  <a:srgbClr val="000090"/>
                </a:solidFill>
                <a:latin typeface="Avenir Next Demi Bold"/>
                <a:cs typeface="Avenir Next Demi Bold"/>
              </a:rPr>
              <a:t>tiny.cc/TPPMediaMarch</a:t>
            </a:r>
          </a:p>
        </p:txBody>
      </p:sp>
      <p:sp>
        <p:nvSpPr>
          <p:cNvPr id="3" name="TextBox 2"/>
          <p:cNvSpPr txBox="1"/>
          <p:nvPr/>
        </p:nvSpPr>
        <p:spPr>
          <a:xfrm>
            <a:off x="1150514" y="767508"/>
            <a:ext cx="3477294" cy="584775"/>
          </a:xfrm>
          <a:prstGeom prst="rect">
            <a:avLst/>
          </a:prstGeom>
          <a:noFill/>
        </p:spPr>
        <p:txBody>
          <a:bodyPr wrap="square" rtlCol="0">
            <a:spAutoFit/>
          </a:bodyPr>
          <a:lstStyle/>
          <a:p>
            <a:pPr algn="ctr"/>
            <a:r>
              <a:rPr lang="en-US" sz="3200" dirty="0"/>
              <a:t>Emilianne Slaydon</a:t>
            </a:r>
          </a:p>
        </p:txBody>
      </p:sp>
    </p:spTree>
    <p:extLst>
      <p:ext uri="{BB962C8B-B14F-4D97-AF65-F5344CB8AC3E}">
        <p14:creationId xmlns:p14="http://schemas.microsoft.com/office/powerpoint/2010/main" val="209365552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8038</TotalTime>
  <Words>756</Words>
  <Application>Microsoft Office PowerPoint</Application>
  <PresentationFormat>Widescreen</PresentationFormat>
  <Paragraphs>160</Paragraphs>
  <Slides>37</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37</vt:i4>
      </vt:variant>
    </vt:vector>
  </HeadingPairs>
  <TitlesOfParts>
    <vt:vector size="52" baseType="lpstr">
      <vt:lpstr>Arial</vt:lpstr>
      <vt:lpstr>Arial Black</vt:lpstr>
      <vt:lpstr>Arial Rounded MT Bold</vt:lpstr>
      <vt:lpstr>Avenir Medium</vt:lpstr>
      <vt:lpstr>Avenir Next Condensed Demi Bold</vt:lpstr>
      <vt:lpstr>Avenir Next Condensed Medium</vt:lpstr>
      <vt:lpstr>Avenir Next Demi Bold</vt:lpstr>
      <vt:lpstr>Avenir Next Medium</vt:lpstr>
      <vt:lpstr>Calibri</vt:lpstr>
      <vt:lpstr>Calibri Light</vt:lpstr>
      <vt:lpstr>Helvetica</vt:lpstr>
      <vt:lpstr>Helvetica</vt:lpstr>
      <vt:lpstr>Times New Roman</vt:lpstr>
      <vt:lpstr>Wingdings</vt:lpstr>
      <vt:lpstr>Retrospect</vt:lpstr>
      <vt:lpstr>PowerPoint Presentation</vt:lpstr>
      <vt:lpstr>Speakers</vt:lpstr>
      <vt:lpstr>Introduction and Welcome</vt:lpstr>
      <vt:lpstr>Technical Information</vt:lpstr>
      <vt:lpstr>Technical Advisor/Facebook Page Manager</vt:lpstr>
      <vt:lpstr>Chat Host/Call Planning Team</vt:lpstr>
      <vt:lpstr>Call Planning Team</vt:lpstr>
      <vt:lpstr>Call Planning Team</vt:lpstr>
      <vt:lpstr>Director, Social Media @TPPMediaMarch Twitter.com/TPPMediaMarch</vt:lpstr>
      <vt:lpstr>PowerPoint Presentation</vt:lpstr>
      <vt:lpstr>PowerPoint Presentation</vt:lpstr>
      <vt:lpstr>PowerPoint Presentation</vt:lpstr>
      <vt:lpstr>PowerPoint Presentation</vt:lpstr>
      <vt:lpstr>Q&amp;A Ben and Ramon</vt:lpstr>
      <vt:lpstr>Call Planning Team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The Resource Hub?</vt:lpstr>
      <vt:lpstr>How To Be Part of It</vt:lpstr>
      <vt:lpstr>PowerPoint Presentation</vt:lpstr>
      <vt:lpstr>Wendie Goetz</vt:lpstr>
      <vt:lpstr>PowerPoint Presentation</vt:lpstr>
      <vt:lpstr>PowerPoint Presentation</vt:lpstr>
      <vt:lpstr>PowerPoint Presentation</vt:lpstr>
      <vt:lpstr>Call Planning Team</vt:lpstr>
      <vt:lpstr>PowerPoint Presentation</vt:lpstr>
      <vt:lpstr>Upcoming Call</vt:lpstr>
      <vt:lpstr>Activist 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Harriet Heywood</dc:creator>
  <cp:lastModifiedBy>Andrea Miller</cp:lastModifiedBy>
  <cp:revision>52</cp:revision>
  <dcterms:created xsi:type="dcterms:W3CDTF">2016-03-14T20:06:18Z</dcterms:created>
  <dcterms:modified xsi:type="dcterms:W3CDTF">2016-03-20T20:51:17Z</dcterms:modified>
</cp:coreProperties>
</file>