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2"/>
  </p:sldMasterIdLst>
  <p:notesMasterIdLst>
    <p:notesMasterId r:id="rId29"/>
  </p:notesMasterIdLst>
  <p:handoutMasterIdLst>
    <p:handoutMasterId r:id="rId30"/>
  </p:handoutMasterIdLst>
  <p:sldIdLst>
    <p:sldId id="257" r:id="rId3"/>
    <p:sldId id="258" r:id="rId4"/>
    <p:sldId id="259" r:id="rId5"/>
    <p:sldId id="261" r:id="rId6"/>
    <p:sldId id="274" r:id="rId7"/>
    <p:sldId id="275" r:id="rId8"/>
    <p:sldId id="276" r:id="rId9"/>
    <p:sldId id="277" r:id="rId10"/>
    <p:sldId id="278" r:id="rId11"/>
    <p:sldId id="284" r:id="rId12"/>
    <p:sldId id="288" r:id="rId13"/>
    <p:sldId id="283" r:id="rId14"/>
    <p:sldId id="285" r:id="rId15"/>
    <p:sldId id="290" r:id="rId16"/>
    <p:sldId id="291" r:id="rId17"/>
    <p:sldId id="292" r:id="rId18"/>
    <p:sldId id="293" r:id="rId19"/>
    <p:sldId id="279" r:id="rId20"/>
    <p:sldId id="282" r:id="rId21"/>
    <p:sldId id="294" r:id="rId22"/>
    <p:sldId id="295" r:id="rId23"/>
    <p:sldId id="296" r:id="rId24"/>
    <p:sldId id="297" r:id="rId25"/>
    <p:sldId id="280" r:id="rId26"/>
    <p:sldId id="281" r:id="rId27"/>
    <p:sldId id="273" r:id="rId28"/>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9" autoAdjust="0"/>
    <p:restoredTop sz="89911" autoAdjust="0"/>
  </p:normalViewPr>
  <p:slideViewPr>
    <p:cSldViewPr snapToGrid="0">
      <p:cViewPr varScale="1">
        <p:scale>
          <a:sx n="98" d="100"/>
          <a:sy n="98" d="100"/>
        </p:scale>
        <p:origin x="82" y="125"/>
      </p:cViewPr>
      <p:guideLst>
        <p:guide orient="horz" pos="2160"/>
        <p:guide pos="3840"/>
        <p:guide pos="7296"/>
        <p:guide orient="horz" pos="4128"/>
      </p:guideLst>
    </p:cSldViewPr>
  </p:slideViewPr>
  <p:notesTextViewPr>
    <p:cViewPr>
      <p:scale>
        <a:sx n="3" d="2"/>
        <a:sy n="3" d="2"/>
      </p:scale>
      <p:origin x="0" y="0"/>
    </p:cViewPr>
  </p:notesTextViewPr>
  <p:notesViewPr>
    <p:cSldViewPr snapToGrid="0" showGuides="1">
      <p:cViewPr varScale="1">
        <p:scale>
          <a:sx n="76" d="100"/>
          <a:sy n="76" d="100"/>
        </p:scale>
        <p:origin x="253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68796EA6-6F25-4F19-87BA-7ADCC16DAEFF}" type="datetimeFigureOut">
              <a:rPr lang="en-US" smtClean="0"/>
              <a:t>10/25/2015</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C39C172E-A8B5-46F6-B05C-DFA3E2E0F207}" type="datetimeFigureOut">
              <a:rPr lang="en-US" smtClean="0"/>
              <a:t>10/25/2015</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2147974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63C146FE-A4EF-4FF9-AB26-E8A85BD06D15}" type="slidenum">
              <a:t>14</a:t>
            </a:fld>
            <a:endParaRPr lang="en-US" dirty="0"/>
          </a:p>
        </p:txBody>
      </p:sp>
      <p:sp>
        <p:nvSpPr>
          <p:cNvPr id="2" name="Slide Image Placeholder 1"/>
          <p:cNvSpPr>
            <a:spLocks noGrp="1" noRot="1" noChangeAspect="1" noResize="1"/>
          </p:cNvSpPr>
          <p:nvPr>
            <p:ph type="sldImg"/>
          </p:nvPr>
        </p:nvSpPr>
        <p:spPr>
          <a:xfrm>
            <a:off x="582613" y="784225"/>
            <a:ext cx="6884987" cy="3871913"/>
          </a:xfrm>
          <a:solidFill>
            <a:srgbClr val="729FCF"/>
          </a:solidFill>
          <a:ln w="25400">
            <a:solidFill>
              <a:srgbClr val="3465A4"/>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582006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4435970B-34B0-477A-BB3C-BA2E2F71B6ED}" type="slidenum">
              <a:t>15</a:t>
            </a:fld>
            <a:endParaRPr lang="en-US" dirty="0"/>
          </a:p>
        </p:txBody>
      </p:sp>
      <p:sp>
        <p:nvSpPr>
          <p:cNvPr id="2" name="Slide Image Placeholder 1"/>
          <p:cNvSpPr>
            <a:spLocks noGrp="1" noRot="1" noChangeAspect="1" noResize="1"/>
          </p:cNvSpPr>
          <p:nvPr>
            <p:ph type="sldImg"/>
          </p:nvPr>
        </p:nvSpPr>
        <p:spPr>
          <a:xfrm>
            <a:off x="582613" y="784225"/>
            <a:ext cx="6884987" cy="3871913"/>
          </a:xfrm>
          <a:solidFill>
            <a:srgbClr val="729FCF"/>
          </a:solidFill>
          <a:ln w="25400">
            <a:solidFill>
              <a:srgbClr val="3465A4"/>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670486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7F8742D5-308B-4F6B-96F7-A929EF522CD7}" type="slidenum">
              <a:t>16</a:t>
            </a:fld>
            <a:endParaRPr lang="en-US" dirty="0"/>
          </a:p>
        </p:txBody>
      </p:sp>
      <p:sp>
        <p:nvSpPr>
          <p:cNvPr id="2" name="Slide Image Placeholder 1"/>
          <p:cNvSpPr>
            <a:spLocks noGrp="1" noRot="1" noChangeAspect="1" noResize="1"/>
          </p:cNvSpPr>
          <p:nvPr>
            <p:ph type="sldImg"/>
          </p:nvPr>
        </p:nvSpPr>
        <p:spPr>
          <a:xfrm>
            <a:off x="582613" y="784225"/>
            <a:ext cx="6884987" cy="3871913"/>
          </a:xfrm>
          <a:solidFill>
            <a:srgbClr val="729FCF"/>
          </a:solidFill>
          <a:ln w="25400">
            <a:solidFill>
              <a:srgbClr val="3465A4"/>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1944506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8" name="Date Placeholder 27"/>
          <p:cNvSpPr>
            <a:spLocks noGrp="1"/>
          </p:cNvSpPr>
          <p:nvPr>
            <p:ph type="dt" sz="half" idx="10"/>
          </p:nvPr>
        </p:nvSpPr>
        <p:spPr>
          <a:xfrm>
            <a:off x="8940800" y="4206240"/>
            <a:ext cx="1280160" cy="457200"/>
          </a:xfrm>
        </p:spPr>
        <p:txBody>
          <a:bodyPr/>
          <a:lstStyle/>
          <a:p>
            <a:fld id="{4E708F12-96AD-4ED4-8132-A78F5E42C1F5}" type="datetime1">
              <a:rPr lang="en-US" smtClean="0"/>
              <a:t>10/25/2015</a:t>
            </a:fld>
            <a:endParaRPr lang="en-US" dirty="0"/>
          </a:p>
        </p:txBody>
      </p:sp>
      <p:sp>
        <p:nvSpPr>
          <p:cNvPr id="17" name="Footer Placeholder 16"/>
          <p:cNvSpPr>
            <a:spLocks noGrp="1"/>
          </p:cNvSpPr>
          <p:nvPr>
            <p:ph type="ftr" sz="quarter" idx="11"/>
          </p:nvPr>
        </p:nvSpPr>
        <p:spPr>
          <a:xfrm>
            <a:off x="7213600" y="4205288"/>
            <a:ext cx="1727200" cy="457200"/>
          </a:xfrm>
        </p:spPr>
        <p:txBody>
          <a:bodyPr/>
          <a:lstStyle/>
          <a:p>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7FA170-8299-44AD-AEEF-FC686C3D7804}" type="datetime1">
              <a:rPr lang="en-US" smtClean="0"/>
              <a:t>10/25/2015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231763A-68EC-4ECD-9620-D9FE9CDDD622}" type="datetime1">
              <a:rPr lang="en-US" smtClean="0"/>
              <a:t>10/25/2015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a:xfrm>
            <a:off x="609600" y="1143000"/>
            <a:ext cx="8331200" cy="54483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9042400" y="1143000"/>
            <a:ext cx="2540000" cy="5448300"/>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98BEDD-6160-49BB-B372-861DE7DE9BA5}" type="datetime1">
              <a:rPr lang="en-US" smtClean="0"/>
              <a:t>10/25/2015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AAE819F-B7FD-4B29-8F66-9E318144BC2A}" type="datetime1">
              <a:rPr lang="en-US" smtClean="0"/>
              <a:t>10/25/2015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smtClean="0"/>
              <a:t>Click to edit Master title style</a:t>
            </a:r>
            <a:endParaRPr kumimoji="0"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4CA159C-B6E0-4F10-9F4A-2FA57003B139}" type="datetime1">
              <a:rPr lang="en-US" smtClean="0"/>
              <a:t>10/25/2015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6" name="Date Placeholder 25"/>
          <p:cNvSpPr>
            <a:spLocks noGrp="1"/>
          </p:cNvSpPr>
          <p:nvPr>
            <p:ph type="dt" sz="half" idx="10"/>
          </p:nvPr>
        </p:nvSpPr>
        <p:spPr/>
        <p:txBody>
          <a:bodyPr rtlCol="0"/>
          <a:lstStyle/>
          <a:p>
            <a:fld id="{8170CBBB-D1D1-4386-A5E9-07F3477B78F3}" type="datetime1">
              <a:rPr lang="en-US" smtClean="0"/>
              <a:t>10/25/2015</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
        <p:nvSpPr>
          <p:cNvPr id="28" name="Footer Placeholder 27"/>
          <p:cNvSpPr>
            <a:spLocks noGrp="1"/>
          </p:cNvSpPr>
          <p:nvPr>
            <p:ph type="ftr" sz="quarter" idx="12"/>
          </p:nvPr>
        </p:nvSpPr>
        <p:spPr/>
        <p:txBody>
          <a:bodyPr rtlCol="0"/>
          <a:lstStyle/>
          <a:p>
            <a:endParaRPr lang="en-US" dirty="0"/>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smtClean="0"/>
              <a:t>Click to edit Master title style</a:t>
            </a:r>
            <a:endParaRPr kumimoji="0" lang="en-US"/>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10/25/2015</a:t>
            </a:fld>
            <a:endParaRPr lang="en-US" dirty="0"/>
          </a:p>
        </p:txBody>
      </p:sp>
      <p:sp>
        <p:nvSpPr>
          <p:cNvPr id="4" name="Footer Placeholder 3"/>
          <p:cNvSpPr>
            <a:spLocks noGrp="1"/>
          </p:cNvSpPr>
          <p:nvPr>
            <p:ph type="ftr" sz="quarter" idx="11"/>
          </p:nvPr>
        </p:nvSpPr>
        <p:spPr>
          <a:xfrm>
            <a:off x="7010400" y="612648"/>
            <a:ext cx="1767840" cy="457200"/>
          </a:xfrm>
        </p:spPr>
        <p:txBody>
          <a:bodyPr/>
          <a:lstStyle/>
          <a:p>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234BD7-6953-492C-921B-E68B2D7F14C8}" type="datetime1">
              <a:rPr lang="en-US" smtClean="0"/>
              <a:t>10/25/2015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5A17D9B-D4D3-4E23-88DF-2E354FA43196}" type="datetime1">
              <a:rPr lang="en-US" smtClean="0"/>
              <a:t>10/25/2015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smtClean="0"/>
              <a:t>Click to edit Master title style</a:t>
            </a:r>
            <a:endParaRPr kumimoji="0" lang="en-US"/>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41F67C5-D04E-4576-B61C-12ABA14BBD6C}" type="datetime1">
              <a:rPr lang="en-US" smtClean="0"/>
              <a:t>10/25/2015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C20F09E4-6EA4-4BF3-9FC8-FF40373B88E6}" type="datetime1">
              <a:rPr lang="en-US" smtClean="0"/>
              <a:t>10/25/2015</a:t>
            </a:fld>
            <a:endParaRPr lang="en-US" dirty="0"/>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smtClean="0"/>
              <a:t>Click to edit Master title style</a:t>
            </a:r>
            <a:endParaRPr kumimoji="0"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mailto:LindaJBrewster@msn.com"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tiny.cc/TPPMediaMarch"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prosperousamerica.org/" TargetMode="Externa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mailto:CDrake@AFLCIO.org" TargetMode="Externa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hyperlink" Target="http://www.foe.org/" TargetMode="External"/><Relationship Id="rId2" Type="http://schemas.openxmlformats.org/officeDocument/2006/relationships/hyperlink" Target="mailto:wwaren@foe.org" TargetMode="External"/><Relationship Id="rId1" Type="http://schemas.openxmlformats.org/officeDocument/2006/relationships/slideLayout" Target="../slideLayouts/slideLayout6.xml"/><Relationship Id="rId5" Type="http://schemas.openxmlformats.org/officeDocument/2006/relationships/image" Target="../media/image24.jp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mailto:tpp@peopledemandingaction.org" TargetMode="External"/><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hyperlink" Target="mailto:adam@tradejustice.net" TargetMode="Externa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hyperlink" Target="http://tradejustice.net/event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popularresistance.org/" TargetMode="External"/><Relationship Id="rId2" Type="http://schemas.openxmlformats.org/officeDocument/2006/relationships/hyperlink" Target="mailto:Mackenzie@PopularResistance.org" TargetMode="Externa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hyperlink" Target="http://www.flushthetpp.or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mailto:TPP@PeopleDemandingAction.org"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mailto:tpp@peopledemandingaction.org" TargetMode="External"/><Relationship Id="rId1" Type="http://schemas.openxmlformats.org/officeDocument/2006/relationships/slideLayout" Target="../slideLayouts/slideLayout6.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hyperlink" Target="http://www.peopledemandingaction.org/downloads/tpp/tpp-october-25th-call-material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mailto:LizAmsden@Hotmail.com"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Marajai51@Gmail.com" TargetMode="External"/><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mailto:eslsk8r@optonline.net"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899937"/>
            <a:ext cx="7724775" cy="2958063"/>
          </a:xfrm>
        </p:spPr>
        <p:txBody>
          <a:bodyPr>
            <a:noAutofit/>
          </a:bodyPr>
          <a:lstStyle/>
          <a:p>
            <a:pPr algn="ctr"/>
            <a:r>
              <a:rPr lang="en-US" b="1" dirty="0" smtClean="0"/>
              <a:t>With Guest Speakers: </a:t>
            </a:r>
          </a:p>
          <a:p>
            <a:pPr algn="ctr"/>
            <a:r>
              <a:rPr lang="en-US" b="1" dirty="0" smtClean="0"/>
              <a:t>William Waren, Friends of the Earth</a:t>
            </a:r>
          </a:p>
          <a:p>
            <a:pPr algn="ctr"/>
            <a:r>
              <a:rPr lang="en-US" b="1" dirty="0" smtClean="0"/>
              <a:t>Celeste Drake, AFL-CIO</a:t>
            </a:r>
          </a:p>
          <a:p>
            <a:pPr algn="ctr"/>
            <a:r>
              <a:rPr lang="en-US" b="1" dirty="0" smtClean="0"/>
              <a:t>Emilianne Slaydon, TPP Media March</a:t>
            </a:r>
          </a:p>
          <a:p>
            <a:pPr algn="ctr"/>
            <a:r>
              <a:rPr lang="en-US" b="1" dirty="0" smtClean="0"/>
              <a:t>Adam Weissman, TradeJustice</a:t>
            </a:r>
          </a:p>
          <a:p>
            <a:pPr algn="ctr"/>
            <a:r>
              <a:rPr lang="en-US" b="1" dirty="0" smtClean="0"/>
              <a:t>Harriet Heywood, MoveOn</a:t>
            </a:r>
          </a:p>
          <a:p>
            <a:pPr algn="ctr"/>
            <a:r>
              <a:rPr lang="en-US" b="1" dirty="0"/>
              <a:t>Mackenzie McDonald </a:t>
            </a:r>
            <a:r>
              <a:rPr lang="en-US" b="1" dirty="0" smtClean="0"/>
              <a:t>Wilkins, Popular Resistance </a:t>
            </a:r>
            <a:endParaRPr lang="en-US" b="1" dirty="0"/>
          </a:p>
        </p:txBody>
      </p:sp>
      <p:sp>
        <p:nvSpPr>
          <p:cNvPr id="2" name="Title 1"/>
          <p:cNvSpPr>
            <a:spLocks noGrp="1"/>
          </p:cNvSpPr>
          <p:nvPr>
            <p:ph type="ctrTitle"/>
          </p:nvPr>
        </p:nvSpPr>
        <p:spPr>
          <a:xfrm>
            <a:off x="1" y="101600"/>
            <a:ext cx="12191999" cy="3212124"/>
          </a:xfrm>
        </p:spPr>
        <p:txBody>
          <a:bodyPr>
            <a:normAutofit fontScale="90000"/>
          </a:bodyPr>
          <a:lstStyle/>
          <a:p>
            <a:pPr algn="ctr"/>
            <a:r>
              <a:rPr lang="en-US" sz="4000" b="1" dirty="0" smtClean="0">
                <a:solidFill>
                  <a:schemeClr val="tx1"/>
                </a:solidFill>
                <a:latin typeface="Arial Black" panose="020B0A04020102020204" pitchFamily="34" charset="0"/>
              </a:rPr>
              <a:t/>
            </a:r>
            <a:br>
              <a:rPr lang="en-US" sz="4000" b="1" dirty="0" smtClean="0">
                <a:solidFill>
                  <a:schemeClr val="tx1"/>
                </a:solidFill>
                <a:latin typeface="Arial Black" panose="020B0A04020102020204" pitchFamily="34" charset="0"/>
              </a:rPr>
            </a:br>
            <a:r>
              <a:rPr lang="en-US" sz="2700" b="1" dirty="0" smtClean="0">
                <a:solidFill>
                  <a:schemeClr val="tx1"/>
                </a:solidFill>
                <a:latin typeface="Arial Black" panose="020B0A04020102020204" pitchFamily="34" charset="0"/>
              </a:rPr>
              <a:t>NATIONAL TPP TEAM SPECIAL REPORT </a:t>
            </a:r>
            <a:r>
              <a:rPr lang="en-US" sz="2700" b="1" dirty="0" smtClean="0">
                <a:solidFill>
                  <a:schemeClr val="tx1"/>
                </a:solidFill>
                <a:latin typeface="Arial Black" panose="020B0A04020102020204" pitchFamily="34" charset="0"/>
              </a:rPr>
              <a:t/>
            </a:r>
            <a:br>
              <a:rPr lang="en-US" sz="2700" b="1" dirty="0" smtClean="0">
                <a:solidFill>
                  <a:schemeClr val="tx1"/>
                </a:solidFill>
                <a:latin typeface="Arial Black" panose="020B0A04020102020204" pitchFamily="34" charset="0"/>
              </a:rPr>
            </a:br>
            <a:r>
              <a:rPr lang="en-US" sz="2700" b="1" dirty="0" smtClean="0"/>
              <a:t>RESISTING </a:t>
            </a:r>
            <a:r>
              <a:rPr lang="en-US" sz="2700" b="1" dirty="0"/>
              <a:t>TRANSATLANTIC CORPORATE </a:t>
            </a:r>
            <a:r>
              <a:rPr lang="en-US" sz="2700" b="1" dirty="0" smtClean="0"/>
              <a:t>TRADE: </a:t>
            </a:r>
            <a:br>
              <a:rPr lang="en-US" sz="2700" b="1" dirty="0" smtClean="0"/>
            </a:br>
            <a:r>
              <a:rPr lang="en-US" sz="2700" b="1" dirty="0" smtClean="0"/>
              <a:t>TTIP under fire in Miami; negotiators </a:t>
            </a:r>
            <a:r>
              <a:rPr lang="en-US" sz="2700" b="1" dirty="0" smtClean="0"/>
              <a:t>dumbfounded</a:t>
            </a:r>
            <a:br>
              <a:rPr lang="en-US" sz="2700" b="1" dirty="0" smtClean="0"/>
            </a:br>
            <a:r>
              <a:rPr lang="en-US" sz="2700" b="1" dirty="0" smtClean="0"/>
              <a:t/>
            </a:r>
            <a:br>
              <a:rPr lang="en-US" sz="2700" b="1" dirty="0" smtClean="0"/>
            </a:br>
            <a:r>
              <a:rPr lang="en-US" sz="2700" i="1" dirty="0" smtClean="0"/>
              <a:t>October </a:t>
            </a:r>
            <a:r>
              <a:rPr lang="en-US" sz="2700" i="1" dirty="0"/>
              <a:t>25, 2015, 7:30 </a:t>
            </a:r>
            <a:r>
              <a:rPr lang="en-US" sz="2700" i="1" dirty="0" smtClean="0"/>
              <a:t>p.m. ET</a:t>
            </a:r>
            <a:br>
              <a:rPr lang="en-US" sz="2700" i="1" dirty="0" smtClean="0"/>
            </a:br>
            <a:r>
              <a:rPr lang="en-US" sz="2700" i="1" dirty="0" smtClean="0"/>
              <a:t>Phone in: 605-562-3140  Access Code: 951146#</a:t>
            </a:r>
            <a:r>
              <a:rPr lang="en-US" sz="2700" dirty="0"/>
              <a:t/>
            </a:r>
            <a:br>
              <a:rPr lang="en-US" sz="2700" dirty="0"/>
            </a:br>
            <a:endParaRPr lang="en-US" sz="27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8432" y="3671536"/>
            <a:ext cx="4153146" cy="2926080"/>
          </a:xfrm>
          <a:prstGeom prst="rect">
            <a:avLst/>
          </a:prstGeom>
        </p:spPr>
      </p:pic>
    </p:spTree>
    <p:extLst>
      <p:ext uri="{BB962C8B-B14F-4D97-AF65-F5344CB8AC3E}">
        <p14:creationId xmlns:p14="http://schemas.microsoft.com/office/powerpoint/2010/main" val="70630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2999"/>
            <a:ext cx="10972800" cy="5039139"/>
          </a:xfrm>
        </p:spPr>
        <p:txBody>
          <a:bodyPr>
            <a:normAutofit fontScale="90000"/>
          </a:bodyPr>
          <a:lstStyle/>
          <a:p>
            <a:r>
              <a:rPr lang="en-US" sz="4800" dirty="0" smtClean="0"/>
              <a:t/>
            </a:r>
            <a:br>
              <a:rPr lang="en-US" sz="4800" dirty="0" smtClean="0"/>
            </a:br>
            <a:r>
              <a:rPr lang="en-US" sz="4800" dirty="0"/>
              <a:t/>
            </a:r>
            <a:br>
              <a:rPr lang="en-US" sz="4800" dirty="0"/>
            </a:br>
            <a:r>
              <a:rPr lang="en-US" sz="4800" dirty="0" smtClean="0"/>
              <a:t/>
            </a:r>
            <a:br>
              <a:rPr lang="en-US" sz="4800" dirty="0" smtClean="0"/>
            </a:br>
            <a:r>
              <a:rPr lang="en-US" sz="4800" dirty="0"/>
              <a:t/>
            </a:r>
            <a:br>
              <a:rPr lang="en-US" sz="4800" dirty="0"/>
            </a:br>
            <a:r>
              <a:rPr lang="en-US" sz="4800" dirty="0" smtClean="0"/>
              <a:t>ACTION REPORTBACKS: </a:t>
            </a:r>
            <a:br>
              <a:rPr lang="en-US" sz="4800" dirty="0" smtClean="0"/>
            </a:br>
            <a:r>
              <a:rPr lang="en-US" dirty="0" smtClean="0"/>
              <a:t>Share your October and November action reports, photos and videos with fellow activists everywhere! Send your details and photos to: </a:t>
            </a:r>
            <a:r>
              <a:rPr lang="en-US" dirty="0" smtClean="0">
                <a:hlinkClick r:id="rId2"/>
              </a:rPr>
              <a:t>LindaJBrewster@msn.com</a:t>
            </a:r>
            <a:r>
              <a:rPr lang="en-US" dirty="0" smtClean="0"/>
              <a:t> </a:t>
            </a:r>
            <a:br>
              <a:rPr lang="en-US" dirty="0" smtClean="0"/>
            </a:b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2604" y="1065527"/>
            <a:ext cx="2743200" cy="2743200"/>
          </a:xfrm>
          <a:prstGeom prst="rect">
            <a:avLst/>
          </a:prstGeom>
        </p:spPr>
      </p:pic>
    </p:spTree>
    <p:extLst>
      <p:ext uri="{BB962C8B-B14F-4D97-AF65-F5344CB8AC3E}">
        <p14:creationId xmlns:p14="http://schemas.microsoft.com/office/powerpoint/2010/main" val="201273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098" y="533400"/>
            <a:ext cx="11012128" cy="727838"/>
          </a:xfrm>
        </p:spPr>
        <p:txBody>
          <a:bodyPr>
            <a:noAutofit/>
          </a:bodyPr>
          <a:lstStyle/>
          <a:p>
            <a:r>
              <a:rPr lang="en-US" sz="4800" b="1" cap="none" dirty="0">
                <a:solidFill>
                  <a:srgbClr val="CF2642"/>
                </a:solidFill>
                <a:effectLst>
                  <a:outerShdw blurRad="38100" dist="38100" dir="2700000" algn="tl">
                    <a:srgbClr val="000000">
                      <a:alpha val="43137"/>
                    </a:srgbClr>
                  </a:outerShdw>
                </a:effectLst>
              </a:rPr>
              <a:t>  </a:t>
            </a:r>
            <a:endParaRPr lang="en-US" sz="4800" b="1" cap="none" dirty="0">
              <a:solidFill>
                <a:srgbClr val="CF2642"/>
              </a:solidFill>
              <a:effectLst>
                <a:outerShdw blurRad="38100" dist="38100" dir="2700000" algn="tl">
                  <a:srgbClr val="000000">
                    <a:alpha val="43137"/>
                  </a:srgbClr>
                </a:outerShdw>
              </a:effectLst>
              <a:latin typeface="Arial Black" panose="020B0A04020102020204" pitchFamily="34" charset="0"/>
            </a:endParaRPr>
          </a:p>
        </p:txBody>
      </p:sp>
      <p:sp>
        <p:nvSpPr>
          <p:cNvPr id="3" name="Rectangle 2"/>
          <p:cNvSpPr/>
          <p:nvPr/>
        </p:nvSpPr>
        <p:spPr>
          <a:xfrm>
            <a:off x="403124" y="1005599"/>
            <a:ext cx="12005186" cy="5242461"/>
          </a:xfrm>
          <a:prstGeom prst="rect">
            <a:avLst/>
          </a:prstGeom>
        </p:spPr>
        <p:txBody>
          <a:bodyPr wrap="square">
            <a:spAutoFit/>
          </a:bodyPr>
          <a:lstStyle/>
          <a:p>
            <a:pPr defTabSz="685765" fontAlgn="base">
              <a:spcBef>
                <a:spcPct val="0"/>
              </a:spcBef>
              <a:spcAft>
                <a:spcPct val="0"/>
              </a:spcAft>
            </a:pPr>
            <a:r>
              <a:rPr lang="en-US" sz="4000" b="1" dirty="0" smtClean="0">
                <a:solidFill>
                  <a:srgbClr val="455F51"/>
                </a:solidFill>
                <a:ea typeface="+mj-ea"/>
                <a:cs typeface="+mj-cs"/>
              </a:rPr>
              <a:t>	CALL </a:t>
            </a:r>
            <a:r>
              <a:rPr lang="en-US" sz="4000" b="1" dirty="0">
                <a:solidFill>
                  <a:srgbClr val="455F51"/>
                </a:solidFill>
                <a:ea typeface="+mj-ea"/>
                <a:cs typeface="+mj-cs"/>
              </a:rPr>
              <a:t>PLANNING TEAM</a:t>
            </a:r>
            <a:endParaRPr lang="en-US" b="1" dirty="0">
              <a:solidFill>
                <a:prstClr val="white"/>
              </a:solidFill>
              <a:effectLst>
                <a:outerShdw blurRad="38100" dist="38100" dir="2700000" algn="tl">
                  <a:srgbClr val="000000">
                    <a:alpha val="43137"/>
                  </a:srgbClr>
                </a:outerShdw>
              </a:effectLst>
              <a:cs typeface="Arial" pitchFamily="34" charset="0"/>
            </a:endParaRPr>
          </a:p>
          <a:p>
            <a:pPr defTabSz="685765" fontAlgn="base">
              <a:spcBef>
                <a:spcPct val="0"/>
              </a:spcBef>
              <a:spcAft>
                <a:spcPct val="0"/>
              </a:spcAft>
            </a:pPr>
            <a:r>
              <a:rPr lang="en-US" b="1" dirty="0">
                <a:solidFill>
                  <a:prstClr val="white"/>
                </a:solidFill>
                <a:effectLst>
                  <a:outerShdw blurRad="38100" dist="38100" dir="2700000" algn="tl">
                    <a:srgbClr val="000000">
                      <a:alpha val="43137"/>
                    </a:srgbClr>
                  </a:outerShdw>
                </a:effectLst>
                <a:cs typeface="Arial" pitchFamily="34" charset="0"/>
              </a:rPr>
              <a:t>    </a:t>
            </a:r>
            <a:r>
              <a:rPr lang="en-US" b="1" dirty="0">
                <a:solidFill>
                  <a:prstClr val="white"/>
                </a:solidFill>
                <a:cs typeface="Arial" pitchFamily="34" charset="0"/>
              </a:rPr>
              <a:t>	</a:t>
            </a:r>
            <a:r>
              <a:rPr lang="en-US" sz="4000" dirty="0">
                <a:solidFill>
                  <a:schemeClr val="tx2"/>
                </a:solidFill>
                <a:cs typeface="Arial" pitchFamily="34" charset="0"/>
              </a:rPr>
              <a:t>Emilianne Slaydon</a:t>
            </a:r>
          </a:p>
          <a:p>
            <a:pPr defTabSz="685765" fontAlgn="base">
              <a:spcBef>
                <a:spcPct val="0"/>
              </a:spcBef>
              <a:spcAft>
                <a:spcPct val="0"/>
              </a:spcAft>
            </a:pPr>
            <a:r>
              <a:rPr lang="en-US" sz="1350" b="1" dirty="0">
                <a:solidFill>
                  <a:srgbClr val="DEF5FA">
                    <a:lumMod val="25000"/>
                  </a:srgbClr>
                </a:solidFill>
                <a:cs typeface="Arial" pitchFamily="34" charset="0"/>
              </a:rPr>
              <a:t>  	</a:t>
            </a:r>
            <a:r>
              <a:rPr lang="en-US" sz="2800" dirty="0" smtClean="0">
                <a:solidFill>
                  <a:schemeClr val="tx2"/>
                </a:solidFill>
                <a:cs typeface="Arial" pitchFamily="34" charset="0"/>
              </a:rPr>
              <a:t>Director</a:t>
            </a:r>
            <a:r>
              <a:rPr lang="en-US" sz="2800" dirty="0">
                <a:solidFill>
                  <a:schemeClr val="tx2"/>
                </a:solidFill>
                <a:cs typeface="Arial" pitchFamily="34" charset="0"/>
              </a:rPr>
              <a:t>, Social Media </a:t>
            </a:r>
            <a:r>
              <a:rPr lang="en-US" sz="2800" dirty="0" smtClean="0">
                <a:solidFill>
                  <a:schemeClr val="tx2"/>
                </a:solidFill>
                <a:ea typeface="Times New Roman" pitchFamily="18" charset="0"/>
                <a:cs typeface="Times New Roman" pitchFamily="18" charset="0"/>
              </a:rPr>
              <a:t>@</a:t>
            </a:r>
            <a:r>
              <a:rPr lang="en-US" sz="2800" dirty="0">
                <a:solidFill>
                  <a:schemeClr val="tx2"/>
                </a:solidFill>
                <a:ea typeface="Times New Roman" pitchFamily="18" charset="0"/>
                <a:cs typeface="Times New Roman" pitchFamily="18" charset="0"/>
              </a:rPr>
              <a:t>TPP Media March</a:t>
            </a:r>
          </a:p>
          <a:p>
            <a:pPr defTabSz="685765" eaLnBrk="0" fontAlgn="base" hangingPunct="0">
              <a:spcBef>
                <a:spcPct val="0"/>
              </a:spcBef>
              <a:spcAft>
                <a:spcPct val="0"/>
              </a:spcAft>
            </a:pPr>
            <a:r>
              <a:rPr lang="en-US" sz="1350" b="1" dirty="0">
                <a:solidFill>
                  <a:srgbClr val="92D050"/>
                </a:solidFill>
                <a:cs typeface="Arial" pitchFamily="34" charset="0"/>
              </a:rPr>
              <a:t>	</a:t>
            </a:r>
          </a:p>
          <a:p>
            <a:pPr defTabSz="685765" eaLnBrk="0" fontAlgn="base" hangingPunct="0">
              <a:spcBef>
                <a:spcPct val="0"/>
              </a:spcBef>
              <a:spcAft>
                <a:spcPct val="0"/>
              </a:spcAft>
            </a:pPr>
            <a:r>
              <a:rPr lang="en-US" sz="2100" b="1" dirty="0">
                <a:solidFill>
                  <a:schemeClr val="tx2"/>
                </a:solidFill>
                <a:latin typeface="Arial Black" panose="020B0A04020102020204" pitchFamily="34" charset="0"/>
                <a:cs typeface="Arial" pitchFamily="34" charset="0"/>
              </a:rPr>
              <a:t>       </a:t>
            </a:r>
            <a:r>
              <a:rPr lang="en-US" sz="3600" b="1" dirty="0">
                <a:solidFill>
                  <a:schemeClr val="tx2"/>
                </a:solidFill>
                <a:latin typeface="Arial Black" panose="020B0A04020102020204" pitchFamily="34" charset="0"/>
                <a:cs typeface="Arial" pitchFamily="34" charset="0"/>
              </a:rPr>
              <a:t>	</a:t>
            </a:r>
            <a:r>
              <a:rPr lang="en-US" sz="3600" b="1" dirty="0" smtClean="0">
                <a:cs typeface="Arial" pitchFamily="34" charset="0"/>
              </a:rPr>
              <a:t>TPP </a:t>
            </a:r>
            <a:r>
              <a:rPr lang="en-US" sz="3600" b="1" dirty="0">
                <a:cs typeface="Arial" pitchFamily="34" charset="0"/>
              </a:rPr>
              <a:t>Tuesday Twitter </a:t>
            </a:r>
            <a:r>
              <a:rPr lang="en-US" sz="3600" b="1" dirty="0" smtClean="0">
                <a:cs typeface="Arial" pitchFamily="34" charset="0"/>
              </a:rPr>
              <a:t>Storm</a:t>
            </a:r>
            <a:endParaRPr lang="en-US" sz="3600" b="1" dirty="0">
              <a:cs typeface="Arial" pitchFamily="34" charset="0"/>
            </a:endParaRPr>
          </a:p>
          <a:p>
            <a:pPr defTabSz="685765" eaLnBrk="0" fontAlgn="base" hangingPunct="0">
              <a:spcBef>
                <a:spcPct val="0"/>
              </a:spcBef>
              <a:spcAft>
                <a:spcPts val="900"/>
              </a:spcAft>
            </a:pPr>
            <a:r>
              <a:rPr lang="en-US" sz="2800" b="1" dirty="0">
                <a:solidFill>
                  <a:schemeClr val="tx2"/>
                </a:solidFill>
                <a:latin typeface="Arial Black" panose="020B0A04020102020204" pitchFamily="34" charset="0"/>
                <a:cs typeface="Arial" pitchFamily="34" charset="0"/>
              </a:rPr>
              <a:t>      </a:t>
            </a:r>
            <a:r>
              <a:rPr lang="en-US" sz="2800" dirty="0" smtClean="0">
                <a:cs typeface="Arial" pitchFamily="34" charset="0"/>
              </a:rPr>
              <a:t>6 </a:t>
            </a:r>
            <a:r>
              <a:rPr lang="en-US" sz="2800" dirty="0">
                <a:cs typeface="Arial" pitchFamily="34" charset="0"/>
              </a:rPr>
              <a:t>p.m. PST / 9 p.m. EST</a:t>
            </a:r>
          </a:p>
          <a:p>
            <a:pPr defTabSz="685765" eaLnBrk="0" fontAlgn="base" hangingPunct="0">
              <a:lnSpc>
                <a:spcPts val="750"/>
              </a:lnSpc>
              <a:spcBef>
                <a:spcPct val="0"/>
              </a:spcBef>
              <a:spcAft>
                <a:spcPts val="900"/>
              </a:spcAft>
            </a:pPr>
            <a:endParaRPr lang="en-US" sz="2400" b="1" dirty="0">
              <a:solidFill>
                <a:schemeClr val="bg2">
                  <a:lumMod val="40000"/>
                  <a:lumOff val="60000"/>
                </a:schemeClr>
              </a:solidFill>
              <a:latin typeface="Arial Black" panose="020B0A04020102020204" pitchFamily="34" charset="0"/>
              <a:cs typeface="Arial" pitchFamily="34" charset="0"/>
            </a:endParaRPr>
          </a:p>
          <a:p>
            <a:pPr defTabSz="685765"/>
            <a:r>
              <a:rPr lang="en-US" sz="2400" b="1" dirty="0">
                <a:solidFill>
                  <a:prstClr val="white"/>
                </a:solidFill>
                <a:latin typeface="Arial Black" panose="020B0A04020102020204" pitchFamily="34" charset="0"/>
              </a:rPr>
              <a:t>	</a:t>
            </a:r>
            <a:r>
              <a:rPr lang="en-US" sz="3600" b="1" dirty="0"/>
              <a:t>TPP/TTIP Tuesday Tweets:</a:t>
            </a:r>
          </a:p>
          <a:p>
            <a:pPr defTabSz="685765">
              <a:spcAft>
                <a:spcPts val="900"/>
              </a:spcAft>
            </a:pPr>
            <a:r>
              <a:rPr lang="en-US" sz="2800" dirty="0">
                <a:solidFill>
                  <a:srgbClr val="2DA2BF">
                    <a:lumMod val="60000"/>
                    <a:lumOff val="40000"/>
                  </a:srgbClr>
                </a:solidFill>
              </a:rPr>
              <a:t> 	</a:t>
            </a:r>
            <a:r>
              <a:rPr lang="en-US" sz="2800" dirty="0">
                <a:solidFill>
                  <a:prstClr val="white"/>
                </a:solidFill>
                <a:hlinkClick r:id="rId2"/>
              </a:rPr>
              <a:t>http://www.tiny.cc/TPPMediaMarch</a:t>
            </a:r>
            <a:endParaRPr lang="en-US" sz="2800" dirty="0">
              <a:solidFill>
                <a:prstClr val="white"/>
              </a:solidFill>
            </a:endParaRPr>
          </a:p>
          <a:p>
            <a:pPr defTabSz="685765"/>
            <a:endParaRPr lang="en-US" sz="2800" dirty="0">
              <a:solidFill>
                <a:prstClr val="white"/>
              </a:solidFill>
            </a:endParaRPr>
          </a:p>
          <a:p>
            <a:pPr defTabSz="685765"/>
            <a:r>
              <a:rPr lang="en-US" sz="2800" dirty="0"/>
              <a:t>      </a:t>
            </a:r>
            <a:endParaRPr lang="en-US" sz="2100" dirty="0">
              <a:solidFill>
                <a:schemeClr val="accent1">
                  <a:lumMod val="20000"/>
                  <a:lumOff val="80000"/>
                </a:schemeClr>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a:stretch>
            <a:fillRect/>
          </a:stretch>
        </p:blipFill>
        <p:spPr>
          <a:xfrm>
            <a:off x="7988018" y="1733437"/>
            <a:ext cx="2679897" cy="2743200"/>
          </a:xfrm>
          <a:prstGeom prst="rect">
            <a:avLst/>
          </a:prstGeom>
        </p:spPr>
      </p:pic>
    </p:spTree>
    <p:extLst>
      <p:ext uri="{BB962C8B-B14F-4D97-AF65-F5344CB8AC3E}">
        <p14:creationId xmlns:p14="http://schemas.microsoft.com/office/powerpoint/2010/main" val="203814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nline 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560"/>
            <a:ext cx="12192000" cy="6811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9822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647" y="225638"/>
            <a:ext cx="5659655" cy="1162050"/>
          </a:xfrm>
        </p:spPr>
        <p:txBody>
          <a:bodyPr>
            <a:noAutofit/>
          </a:bodyPr>
          <a:lstStyle/>
          <a:p>
            <a:r>
              <a:rPr lang="en-US" sz="4000" dirty="0" smtClean="0"/>
              <a:t>CALL PLANNING TEAM</a:t>
            </a:r>
            <a:endParaRPr lang="en-US" sz="4000" dirty="0"/>
          </a:p>
        </p:txBody>
      </p:sp>
      <p:sp>
        <p:nvSpPr>
          <p:cNvPr id="4" name="Text Placeholder 3"/>
          <p:cNvSpPr>
            <a:spLocks noGrp="1"/>
          </p:cNvSpPr>
          <p:nvPr>
            <p:ph type="body" sz="half" idx="2"/>
          </p:nvPr>
        </p:nvSpPr>
        <p:spPr>
          <a:xfrm>
            <a:off x="856647" y="1387688"/>
            <a:ext cx="7055319" cy="4541474"/>
          </a:xfrm>
        </p:spPr>
        <p:txBody>
          <a:bodyPr>
            <a:noAutofit/>
          </a:bodyPr>
          <a:lstStyle/>
          <a:p>
            <a:r>
              <a:rPr lang="en-US" sz="3600" dirty="0"/>
              <a:t>Harriet </a:t>
            </a:r>
            <a:r>
              <a:rPr lang="en-US" sz="3600" dirty="0" smtClean="0"/>
              <a:t>Heywood</a:t>
            </a:r>
          </a:p>
          <a:p>
            <a:r>
              <a:rPr lang="en-US" sz="3600" dirty="0" smtClean="0"/>
              <a:t>MoveOn Regional Organizer (FL)</a:t>
            </a:r>
          </a:p>
          <a:p>
            <a:pPr marL="0"/>
            <a:endParaRPr lang="en-US" sz="1000" dirty="0" smtClean="0">
              <a:solidFill>
                <a:schemeClr val="tx1"/>
              </a:solidFill>
            </a:endParaRPr>
          </a:p>
          <a:p>
            <a:pPr marL="0"/>
            <a:r>
              <a:rPr lang="en-US" sz="2800" dirty="0" smtClean="0">
                <a:solidFill>
                  <a:schemeClr val="tx1"/>
                </a:solidFill>
              </a:rPr>
              <a:t>*Call Co-Organizer</a:t>
            </a:r>
          </a:p>
          <a:p>
            <a:pPr marL="0"/>
            <a:r>
              <a:rPr lang="en-US" sz="2800" dirty="0" smtClean="0">
                <a:solidFill>
                  <a:schemeClr val="tx1"/>
                </a:solidFill>
              </a:rPr>
              <a:t>*Research and campaign status updates</a:t>
            </a:r>
          </a:p>
          <a:p>
            <a:pPr marL="0"/>
            <a:r>
              <a:rPr lang="en-US" sz="2800" dirty="0" smtClean="0">
                <a:solidFill>
                  <a:schemeClr val="tx1"/>
                </a:solidFill>
              </a:rPr>
              <a:t>*Reports from the field</a:t>
            </a:r>
            <a:endParaRPr lang="en-US" sz="1000" dirty="0" smtClean="0">
              <a:solidFill>
                <a:schemeClr val="tx1"/>
              </a:solidFill>
            </a:endParaRPr>
          </a:p>
          <a:p>
            <a:pPr marL="0"/>
            <a:endParaRPr lang="en-US" sz="2800" dirty="0" smtClean="0">
              <a:solidFill>
                <a:schemeClr val="tx1"/>
              </a:solidFill>
            </a:endParaRPr>
          </a:p>
          <a:p>
            <a:pPr marL="0"/>
            <a:r>
              <a:rPr lang="en-US" sz="3600" b="1" dirty="0" smtClean="0">
                <a:solidFill>
                  <a:schemeClr val="tx1"/>
                </a:solidFill>
              </a:rPr>
              <a:t>This week: </a:t>
            </a:r>
            <a:r>
              <a:rPr lang="en-US" sz="3600" dirty="0" smtClean="0">
                <a:solidFill>
                  <a:schemeClr val="tx1"/>
                </a:solidFill>
              </a:rPr>
              <a:t>Pushing back in Miami </a:t>
            </a:r>
          </a:p>
          <a:p>
            <a:pPr marL="0"/>
            <a:r>
              <a:rPr lang="en-US" sz="3600" dirty="0" smtClean="0">
                <a:solidFill>
                  <a:schemeClr val="tx1"/>
                </a:solidFill>
              </a:rPr>
              <a:t>TTIP actions and press conference</a:t>
            </a:r>
          </a:p>
          <a:p>
            <a:pPr marL="0"/>
            <a:endParaRPr lang="en-US" sz="3600" dirty="0" smtClean="0">
              <a:solidFill>
                <a:schemeClr val="tx1"/>
              </a:solidFill>
            </a:endParaRPr>
          </a:p>
          <a:p>
            <a:pPr marL="0"/>
            <a:endParaRPr lang="en-US" sz="2800" dirty="0">
              <a:solidFill>
                <a:schemeClr val="tx1"/>
              </a:solidFill>
            </a:endParaRPr>
          </a:p>
        </p:txBody>
      </p:sp>
      <p:sp>
        <p:nvSpPr>
          <p:cNvPr id="3" name="TextBox 2"/>
          <p:cNvSpPr txBox="1"/>
          <p:nvPr/>
        </p:nvSpPr>
        <p:spPr>
          <a:xfrm>
            <a:off x="856647" y="4953846"/>
            <a:ext cx="9844033" cy="1384995"/>
          </a:xfrm>
          <a:prstGeom prst="rect">
            <a:avLst/>
          </a:prstGeom>
          <a:noFill/>
        </p:spPr>
        <p:txBody>
          <a:bodyPr wrap="square" rtlCol="0">
            <a:spAutoFit/>
          </a:bodyPr>
          <a:lstStyle/>
          <a:p>
            <a:endParaRPr lang="en-US" sz="2800" dirty="0" smtClean="0">
              <a:solidFill>
                <a:srgbClr val="404040"/>
              </a:solidFill>
              <a:hlinkClick r:id="rId2"/>
            </a:endParaRPr>
          </a:p>
          <a:p>
            <a:endParaRPr lang="en-US" sz="2800" dirty="0" smtClean="0">
              <a:solidFill>
                <a:srgbClr val="404040"/>
              </a:solidFill>
              <a:hlinkClick r:id="rId2"/>
            </a:endParaRPr>
          </a:p>
          <a:p>
            <a:r>
              <a:rPr lang="en-US" sz="2800" dirty="0" smtClean="0">
                <a:solidFill>
                  <a:srgbClr val="404040"/>
                </a:solidFill>
                <a:hlinkClick r:id="rId2"/>
              </a:rPr>
              <a:t>harrietheywood@gmail.com</a:t>
            </a:r>
            <a:endParaRPr lang="en-US" sz="2800" dirty="0">
              <a:solidFill>
                <a:srgbClr val="404040"/>
              </a:solidFill>
              <a:hlinkClick r:id="rId2"/>
            </a:endParaRPr>
          </a:p>
        </p:txBody>
      </p:sp>
      <p:pic>
        <p:nvPicPr>
          <p:cNvPr id="6" name="Picture 5" descr="Harriet Heywood.jpg"/>
          <p:cNvPicPr>
            <a:picLocks noChangeAspect="1"/>
          </p:cNvPicPr>
          <p:nvPr/>
        </p:nvPicPr>
        <p:blipFill rotWithShape="1">
          <a:blip r:embed="rId3" cstate="print"/>
          <a:srcRect l="689" t="2500" r="990" b="-1831"/>
          <a:stretch/>
        </p:blipFill>
        <p:spPr>
          <a:xfrm>
            <a:off x="8385086" y="2398339"/>
            <a:ext cx="3004260" cy="3200400"/>
          </a:xfrm>
          <a:prstGeom prst="rect">
            <a:avLst/>
          </a:prstGeom>
        </p:spPr>
      </p:pic>
    </p:spTree>
    <p:extLst>
      <p:ext uri="{BB962C8B-B14F-4D97-AF65-F5344CB8AC3E}">
        <p14:creationId xmlns:p14="http://schemas.microsoft.com/office/powerpoint/2010/main" val="1072480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82867" y="654519"/>
            <a:ext cx="11805385" cy="892885"/>
          </a:xfrm>
        </p:spPr>
        <p:txBody>
          <a:bodyPr>
            <a:normAutofit/>
          </a:bodyPr>
          <a:lstStyle/>
          <a:p>
            <a:pPr lvl="0"/>
            <a:r>
              <a:rPr lang="en-US" sz="3600" dirty="0"/>
              <a:t>No More Secret Trade </a:t>
            </a:r>
            <a:r>
              <a:rPr lang="en-US" sz="3600" dirty="0" smtClean="0"/>
              <a:t>Deals Miami </a:t>
            </a:r>
            <a:r>
              <a:rPr lang="en-US" sz="3600" dirty="0"/>
              <a:t>TTIP Press Conference</a:t>
            </a:r>
          </a:p>
        </p:txBody>
      </p:sp>
      <p:sp>
        <p:nvSpPr>
          <p:cNvPr id="3" name="Subtitle 2"/>
          <p:cNvSpPr txBox="1">
            <a:spLocks noGrp="1"/>
          </p:cNvSpPr>
          <p:nvPr>
            <p:ph type="subTitle" idx="4294967295"/>
          </p:nvPr>
        </p:nvSpPr>
        <p:spPr/>
        <p:txBody>
          <a:bodyPr anchor="ctr"/>
          <a:lstStyle/>
          <a:p>
            <a:pPr algn="ct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0525" y="1656819"/>
            <a:ext cx="7130949" cy="434009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62013" y="357012"/>
            <a:ext cx="11729987" cy="2319083"/>
          </a:xfrm>
        </p:spPr>
        <p:txBody>
          <a:bodyPr>
            <a:normAutofit/>
          </a:bodyPr>
          <a:lstStyle/>
          <a:p>
            <a:pPr lvl="0" algn="ctr"/>
            <a:r>
              <a:rPr lang="en-US" sz="2800" dirty="0"/>
              <a:t>Miami TTIP Forum</a:t>
            </a:r>
            <a:r>
              <a:rPr lang="en-US" sz="1814" dirty="0"/>
              <a:t/>
            </a:r>
            <a:br>
              <a:rPr lang="en-US" sz="1814" dirty="0"/>
            </a:br>
            <a:r>
              <a:rPr lang="x-none" sz="1996" b="1" dirty="0">
                <a:latin typeface="Times New Roman" pitchFamily="18"/>
                <a:cs typeface="Times New Roman" pitchFamily="18"/>
              </a:rPr>
              <a:t>Timothy Canova, Professor of Law &amp; Public Finance, NOVA Southeastern  </a:t>
            </a:r>
            <a:br>
              <a:rPr lang="x-none" sz="1996" b="1" dirty="0">
                <a:latin typeface="Times New Roman" pitchFamily="18"/>
                <a:cs typeface="Times New Roman" pitchFamily="18"/>
              </a:rPr>
            </a:br>
            <a:r>
              <a:rPr lang="en-US" sz="1996" b="1" dirty="0"/>
              <a:t>Cyra Choudhury, </a:t>
            </a:r>
            <a:r>
              <a:rPr lang="en-US" sz="1996" b="1" dirty="0" smtClean="0"/>
              <a:t>Professor and International </a:t>
            </a:r>
            <a:r>
              <a:rPr lang="en-US" sz="1996" b="1" dirty="0"/>
              <a:t>Human </a:t>
            </a:r>
            <a:r>
              <a:rPr lang="en-US" sz="1996" b="1" dirty="0" smtClean="0"/>
              <a:t>Rights Scholar, </a:t>
            </a:r>
            <a:r>
              <a:rPr lang="en-US" sz="1996" b="1" dirty="0"/>
              <a:t>Florida International University (FIU</a:t>
            </a:r>
            <a:r>
              <a:rPr lang="en-US" sz="1996" b="1" dirty="0" smtClean="0"/>
              <a:t>) </a:t>
            </a:r>
            <a:r>
              <a:rPr lang="en-US" sz="1996" b="1" dirty="0"/>
              <a:t/>
            </a:r>
            <a:br>
              <a:rPr lang="en-US" sz="1996" b="1" dirty="0"/>
            </a:br>
            <a:r>
              <a:rPr lang="en-US" sz="1996" b="1" dirty="0"/>
              <a:t>Joel Mintz, Professor of Law, NOVA Southeastern </a:t>
            </a:r>
            <a:r>
              <a:rPr lang="en-US" sz="1996" b="1" dirty="0" smtClean="0"/>
              <a:t>University </a:t>
            </a:r>
            <a:r>
              <a:rPr lang="en-US" sz="1996" b="1" dirty="0"/>
              <a:t/>
            </a:r>
            <a:br>
              <a:rPr lang="en-US" sz="1996" b="1" dirty="0"/>
            </a:br>
            <a:r>
              <a:rPr lang="x-none" sz="1996" b="1" dirty="0">
                <a:latin typeface="Times New Roman" pitchFamily="18"/>
                <a:cs typeface="Times New Roman" pitchFamily="18"/>
              </a:rPr>
              <a:t>Peter Maybarduk, Director of Public Citizen Global Access to Medicines Program</a:t>
            </a:r>
            <a:r>
              <a:rPr lang="x-none" sz="1814" dirty="0">
                <a:latin typeface="Times New Roman" pitchFamily="18"/>
                <a:cs typeface="Times New Roman" pitchFamily="18"/>
              </a:rPr>
              <a:t>.</a:t>
            </a:r>
            <a:r>
              <a:rPr lang="en-US" sz="1814" dirty="0"/>
              <a:t/>
            </a:r>
            <a:br>
              <a:rPr lang="en-US" sz="1814" dirty="0"/>
            </a:br>
            <a:r>
              <a:rPr lang="en-US" sz="1814" dirty="0"/>
              <a:t>  </a:t>
            </a:r>
          </a:p>
        </p:txBody>
      </p:sp>
      <p:pic>
        <p:nvPicPr>
          <p:cNvPr id="3" name="Picture Placeholder 2"/>
          <p:cNvPicPr>
            <a:picLocks noGrp="1" noChangeAspect="1"/>
          </p:cNvPicPr>
          <p:nvPr>
            <p:ph type="pic" idx="4294967295"/>
          </p:nvPr>
        </p:nvPicPr>
        <p:blipFill>
          <a:blip r:embed="rId3">
            <a:extLst>
              <a:ext uri="{28A0092B-C50C-407E-A947-70E740481C1C}">
                <a14:useLocalDpi xmlns:a14="http://schemas.microsoft.com/office/drawing/2010/main" val="0"/>
              </a:ext>
            </a:extLst>
          </a:blip>
          <a:stretch>
            <a:fillRect/>
          </a:stretch>
        </p:blipFill>
        <p:spPr>
          <a:xfrm>
            <a:off x="1388442" y="2335445"/>
            <a:ext cx="8971711" cy="4114800"/>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178904" y="-4572"/>
            <a:ext cx="12276187" cy="1701184"/>
          </a:xfrm>
        </p:spPr>
        <p:txBody>
          <a:bodyPr>
            <a:normAutofit/>
          </a:bodyPr>
          <a:lstStyle/>
          <a:p>
            <a:pPr lvl="0"/>
            <a:r>
              <a:rPr lang="en-US" sz="3200" dirty="0"/>
              <a:t>Chief Negotiators </a:t>
            </a:r>
            <a:r>
              <a:rPr lang="en-US" sz="3200" dirty="0" smtClean="0"/>
              <a:t>“don't understand massive </a:t>
            </a:r>
            <a:r>
              <a:rPr lang="en-US" sz="3200" dirty="0"/>
              <a:t>EU </a:t>
            </a:r>
            <a:r>
              <a:rPr lang="en-US" sz="3200" dirty="0" smtClean="0"/>
              <a:t>opposition to TTIP</a:t>
            </a:r>
            <a:r>
              <a:rPr lang="en-US" sz="3200" dirty="0"/>
              <a:t>”</a:t>
            </a:r>
          </a:p>
        </p:txBody>
      </p:sp>
      <p:pic>
        <p:nvPicPr>
          <p:cNvPr id="3" name="Picture Placeholder 2"/>
          <p:cNvPicPr>
            <a:picLocks noGrp="1" noChangeAspect="1"/>
          </p:cNvPicPr>
          <p:nvPr>
            <p:ph type="pic" idx="4294967295"/>
          </p:nvPr>
        </p:nvPicPr>
        <p:blipFill rotWithShape="1">
          <a:blip r:embed="rId3">
            <a:extLst>
              <a:ext uri="{28A0092B-C50C-407E-A947-70E740481C1C}">
                <a14:useLocalDpi xmlns:a14="http://schemas.microsoft.com/office/drawing/2010/main" val="0"/>
              </a:ext>
            </a:extLst>
          </a:blip>
          <a:srcRect l="1" t="7680" r="-3832" b="20310"/>
          <a:stretch/>
        </p:blipFill>
        <p:spPr>
          <a:xfrm>
            <a:off x="2640103" y="1292088"/>
            <a:ext cx="6876105" cy="5486400"/>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142999"/>
            <a:ext cx="7870257" cy="4324149"/>
          </a:xfrm>
        </p:spPr>
        <p:txBody>
          <a:bodyPr>
            <a:normAutofit fontScale="90000"/>
          </a:bodyPr>
          <a:lstStyle/>
          <a:p>
            <a:r>
              <a:rPr lang="en-US" dirty="0" smtClean="0"/>
              <a:t>Michael Stumo, Chief Executive Officer</a:t>
            </a:r>
            <a:br>
              <a:rPr lang="en-US" dirty="0" smtClean="0"/>
            </a:br>
            <a:r>
              <a:rPr lang="en-US" dirty="0" smtClean="0"/>
              <a:t>Coalition for a Prosperous America</a:t>
            </a:r>
            <a:br>
              <a:rPr lang="en-US" dirty="0" smtClean="0"/>
            </a:br>
            <a:r>
              <a:rPr lang="en-US" dirty="0" smtClean="0"/>
              <a:t/>
            </a:r>
            <a:br>
              <a:rPr lang="en-US" dirty="0" smtClean="0"/>
            </a:br>
            <a:r>
              <a:rPr lang="en-US" i="1" dirty="0" smtClean="0">
                <a:solidFill>
                  <a:schemeClr val="tx1"/>
                </a:solidFill>
              </a:rPr>
              <a:t>A conservative perspective: </a:t>
            </a:r>
            <a:br>
              <a:rPr lang="en-US" i="1" dirty="0" smtClean="0">
                <a:solidFill>
                  <a:schemeClr val="tx1"/>
                </a:solidFill>
              </a:rPr>
            </a:br>
            <a:r>
              <a:rPr lang="en-US" sz="3100" dirty="0" smtClean="0"/>
              <a:t>Exploring the possible impact of Paul Ryan </a:t>
            </a:r>
            <a:br>
              <a:rPr lang="en-US" sz="3100" dirty="0" smtClean="0"/>
            </a:br>
            <a:r>
              <a:rPr lang="en-US" sz="3100" dirty="0" smtClean="0"/>
              <a:t>becoming House Speaker, on the future of TPP, TTIP, </a:t>
            </a:r>
            <a:br>
              <a:rPr lang="en-US" sz="3100" dirty="0" smtClean="0"/>
            </a:br>
            <a:r>
              <a:rPr lang="en-US" sz="3100" dirty="0" smtClean="0"/>
              <a:t>TISA and future "free trade" deals.</a:t>
            </a:r>
            <a:br>
              <a:rPr lang="en-US" sz="3100" dirty="0" smtClean="0"/>
            </a:br>
            <a:r>
              <a:rPr lang="en-US" sz="3100" dirty="0" smtClean="0"/>
              <a:t/>
            </a:r>
            <a:br>
              <a:rPr lang="en-US" sz="3100" dirty="0" smtClean="0"/>
            </a:br>
            <a:r>
              <a:rPr lang="en-US" sz="3100" dirty="0" smtClean="0">
                <a:solidFill>
                  <a:schemeClr val="tx1"/>
                </a:solidFill>
              </a:rPr>
              <a:t>Q &amp; A with Michael – press *6 on your phone when prompted, to enter the queue. </a:t>
            </a:r>
            <a:endParaRPr lang="en-US" sz="3100" dirty="0">
              <a:solidFill>
                <a:schemeClr val="tx1"/>
              </a:solidFill>
            </a:endParaRPr>
          </a:p>
        </p:txBody>
      </p:sp>
      <p:sp>
        <p:nvSpPr>
          <p:cNvPr id="3" name="Rectangle 2"/>
          <p:cNvSpPr/>
          <p:nvPr/>
        </p:nvSpPr>
        <p:spPr>
          <a:xfrm>
            <a:off x="462014" y="5641025"/>
            <a:ext cx="8726202" cy="954107"/>
          </a:xfrm>
          <a:prstGeom prst="rect">
            <a:avLst/>
          </a:prstGeom>
        </p:spPr>
        <p:txBody>
          <a:bodyPr wrap="square">
            <a:spAutoFit/>
          </a:bodyPr>
          <a:lstStyle/>
          <a:p>
            <a:r>
              <a:rPr lang="en-US" sz="2800" dirty="0">
                <a:hlinkClick r:id="rId2"/>
              </a:rPr>
              <a:t>http://</a:t>
            </a:r>
            <a:r>
              <a:rPr lang="en-US" sz="2800" dirty="0" smtClean="0">
                <a:hlinkClick r:id="rId2"/>
              </a:rPr>
              <a:t>www.prosperousamerica.org</a:t>
            </a:r>
            <a:endParaRPr lang="en-US" sz="2800" dirty="0" smtClean="0"/>
          </a:p>
          <a:p>
            <a:endParaRPr lang="en-US"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79856" y="1235162"/>
            <a:ext cx="2560320" cy="320040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916" t="-10705" r="81280" b="-15328"/>
          <a:stretch/>
        </p:blipFill>
        <p:spPr>
          <a:xfrm>
            <a:off x="9492706" y="5101391"/>
            <a:ext cx="1580604" cy="1828800"/>
          </a:xfrm>
          <a:prstGeom prst="rect">
            <a:avLst/>
          </a:prstGeom>
        </p:spPr>
      </p:pic>
    </p:spTree>
    <p:extLst>
      <p:ext uri="{BB962C8B-B14F-4D97-AF65-F5344CB8AC3E}">
        <p14:creationId xmlns:p14="http://schemas.microsoft.com/office/powerpoint/2010/main" val="3788217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075" y="1152524"/>
            <a:ext cx="10706100" cy="3438526"/>
          </a:xfrm>
        </p:spPr>
        <p:txBody>
          <a:bodyPr>
            <a:noAutofit/>
          </a:bodyPr>
          <a:lstStyle/>
          <a:p>
            <a:pPr lvl="0">
              <a:spcBef>
                <a:spcPts val="300"/>
              </a:spcBef>
              <a:buClr>
                <a:srgbClr val="E2DFCC"/>
              </a:buClr>
            </a:pPr>
            <a:r>
              <a:rPr lang="en-US" b="1" dirty="0" smtClean="0">
                <a:solidFill>
                  <a:srgbClr val="455F51"/>
                </a:solidFill>
              </a:rPr>
              <a:t/>
            </a:r>
            <a:br>
              <a:rPr lang="en-US" b="1" dirty="0" smtClean="0">
                <a:solidFill>
                  <a:srgbClr val="455F51"/>
                </a:solidFill>
              </a:rPr>
            </a:br>
            <a:r>
              <a:rPr lang="en-US" b="1" dirty="0">
                <a:solidFill>
                  <a:srgbClr val="455F51"/>
                </a:solidFill>
              </a:rPr>
              <a:t/>
            </a:r>
            <a:br>
              <a:rPr lang="en-US" b="1" dirty="0">
                <a:solidFill>
                  <a:srgbClr val="455F51"/>
                </a:solidFill>
              </a:rPr>
            </a:br>
            <a:r>
              <a:rPr lang="en-US" b="1" dirty="0" smtClean="0">
                <a:solidFill>
                  <a:srgbClr val="455F51"/>
                </a:solidFill>
              </a:rPr>
              <a:t>CALL PLANNING TEAM</a:t>
            </a:r>
            <a:br>
              <a:rPr lang="en-US" b="1" dirty="0" smtClean="0">
                <a:solidFill>
                  <a:srgbClr val="455F51"/>
                </a:solidFill>
              </a:rPr>
            </a:br>
            <a:r>
              <a:rPr lang="en-US" b="1" dirty="0" smtClean="0">
                <a:solidFill>
                  <a:srgbClr val="455F51"/>
                </a:solidFill>
              </a:rPr>
              <a:t/>
            </a:r>
            <a:br>
              <a:rPr lang="en-US" b="1" dirty="0" smtClean="0">
                <a:solidFill>
                  <a:srgbClr val="455F51"/>
                </a:solidFill>
              </a:rPr>
            </a:br>
            <a:r>
              <a:rPr lang="en-US" sz="3200" dirty="0">
                <a:solidFill>
                  <a:srgbClr val="455F51"/>
                </a:solidFill>
                <a:ea typeface="+mn-ea"/>
                <a:cs typeface="+mn-cs"/>
              </a:rPr>
              <a:t>Celeste Drake, Trade and Globalization </a:t>
            </a:r>
            <a:br>
              <a:rPr lang="en-US" sz="3200" dirty="0">
                <a:solidFill>
                  <a:srgbClr val="455F51"/>
                </a:solidFill>
                <a:ea typeface="+mn-ea"/>
                <a:cs typeface="+mn-cs"/>
              </a:rPr>
            </a:br>
            <a:r>
              <a:rPr lang="en-US" sz="3200" dirty="0">
                <a:solidFill>
                  <a:srgbClr val="455F51"/>
                </a:solidFill>
                <a:ea typeface="+mn-ea"/>
                <a:cs typeface="+mn-cs"/>
              </a:rPr>
              <a:t>Policy Specialist, AFL-CIO</a:t>
            </a:r>
            <a:r>
              <a:rPr lang="en-US" sz="2800" dirty="0">
                <a:solidFill>
                  <a:srgbClr val="455F51"/>
                </a:solidFill>
                <a:ea typeface="+mn-ea"/>
                <a:cs typeface="+mn-cs"/>
              </a:rPr>
              <a:t/>
            </a:r>
            <a:br>
              <a:rPr lang="en-US" sz="2800" dirty="0">
                <a:solidFill>
                  <a:srgbClr val="455F51"/>
                </a:solidFill>
                <a:ea typeface="+mn-ea"/>
                <a:cs typeface="+mn-cs"/>
              </a:rPr>
            </a:br>
            <a:r>
              <a:rPr lang="en-US" sz="2400" u="sng" dirty="0">
                <a:solidFill>
                  <a:srgbClr val="92D050"/>
                </a:solidFill>
                <a:latin typeface="Arial Black" panose="020B0A04020102020204" pitchFamily="34" charset="0"/>
                <a:ea typeface="+mn-ea"/>
                <a:cs typeface="+mn-cs"/>
                <a:hlinkClick r:id="rId2"/>
              </a:rPr>
              <a:t>CDrake@AFLCIO.org</a:t>
            </a:r>
            <a:r>
              <a:rPr lang="en-US" sz="2400" u="sng" dirty="0">
                <a:solidFill>
                  <a:srgbClr val="92D050"/>
                </a:solidFill>
                <a:latin typeface="Arial Black" panose="020B0A04020102020204" pitchFamily="34" charset="0"/>
                <a:ea typeface="+mn-ea"/>
                <a:cs typeface="+mn-cs"/>
              </a:rPr>
              <a:t/>
            </a:r>
            <a:br>
              <a:rPr lang="en-US" sz="2400" u="sng" dirty="0">
                <a:solidFill>
                  <a:srgbClr val="92D050"/>
                </a:solidFill>
                <a:latin typeface="Arial Black" panose="020B0A04020102020204" pitchFamily="34" charset="0"/>
                <a:ea typeface="+mn-ea"/>
                <a:cs typeface="+mn-cs"/>
              </a:rPr>
            </a:br>
            <a:r>
              <a:rPr lang="en-US" sz="2800" b="1" dirty="0">
                <a:solidFill>
                  <a:srgbClr val="404040"/>
                </a:solidFill>
                <a:latin typeface="Arial Black" panose="020B0A04020102020204" pitchFamily="34" charset="0"/>
                <a:ea typeface="+mn-ea"/>
                <a:cs typeface="+mn-cs"/>
              </a:rPr>
              <a:t/>
            </a:r>
            <a:br>
              <a:rPr lang="en-US" sz="2800" b="1" dirty="0">
                <a:solidFill>
                  <a:srgbClr val="404040"/>
                </a:solidFill>
                <a:latin typeface="Arial Black" panose="020B0A04020102020204" pitchFamily="34" charset="0"/>
                <a:ea typeface="+mn-ea"/>
                <a:cs typeface="+mn-cs"/>
              </a:rPr>
            </a:br>
            <a:r>
              <a:rPr lang="en-US" sz="2800" b="1" dirty="0" smtClean="0">
                <a:solidFill>
                  <a:srgbClr val="404040"/>
                </a:solidFill>
                <a:latin typeface="Arial Black" panose="020B0A04020102020204" pitchFamily="34" charset="0"/>
                <a:ea typeface="+mn-ea"/>
                <a:cs typeface="+mn-cs"/>
              </a:rPr>
              <a:t>*</a:t>
            </a:r>
            <a:r>
              <a:rPr lang="en-US" sz="2800" dirty="0" smtClean="0">
                <a:solidFill>
                  <a:prstClr val="black"/>
                </a:solidFill>
                <a:ea typeface="+mn-ea"/>
                <a:cs typeface="+mn-cs"/>
              </a:rPr>
              <a:t>The </a:t>
            </a:r>
            <a:r>
              <a:rPr lang="en-US" sz="2800" dirty="0">
                <a:solidFill>
                  <a:prstClr val="black"/>
                </a:solidFill>
                <a:ea typeface="+mn-ea"/>
                <a:cs typeface="+mn-cs"/>
              </a:rPr>
              <a:t>inside scoop: TPP, TTIP and beyond</a:t>
            </a:r>
            <a:br>
              <a:rPr lang="en-US" sz="2800" dirty="0">
                <a:solidFill>
                  <a:prstClr val="black"/>
                </a:solidFill>
                <a:ea typeface="+mn-ea"/>
                <a:cs typeface="+mn-cs"/>
              </a:rPr>
            </a:br>
            <a:r>
              <a:rPr lang="en-US" sz="2800" dirty="0" smtClean="0">
                <a:solidFill>
                  <a:prstClr val="black"/>
                </a:solidFill>
                <a:ea typeface="+mn-ea"/>
                <a:cs typeface="+mn-cs"/>
              </a:rPr>
              <a:t>*Legislative </a:t>
            </a:r>
            <a:r>
              <a:rPr lang="en-US" sz="2800" dirty="0">
                <a:solidFill>
                  <a:prstClr val="black"/>
                </a:solidFill>
                <a:ea typeface="+mn-ea"/>
                <a:cs typeface="+mn-cs"/>
              </a:rPr>
              <a:t>Actions/Updates</a:t>
            </a:r>
            <a:br>
              <a:rPr lang="en-US" sz="2800" dirty="0">
                <a:solidFill>
                  <a:prstClr val="black"/>
                </a:solidFill>
                <a:ea typeface="+mn-ea"/>
                <a:cs typeface="+mn-cs"/>
              </a:rPr>
            </a:br>
            <a:r>
              <a:rPr lang="en-US" sz="2800" dirty="0" smtClean="0">
                <a:solidFill>
                  <a:prstClr val="black"/>
                </a:solidFill>
                <a:ea typeface="+mn-ea"/>
                <a:cs typeface="+mn-cs"/>
              </a:rPr>
              <a:t>*Q </a:t>
            </a:r>
            <a:r>
              <a:rPr lang="en-US" sz="2800" dirty="0">
                <a:solidFill>
                  <a:prstClr val="black"/>
                </a:solidFill>
                <a:ea typeface="+mn-ea"/>
                <a:cs typeface="+mn-cs"/>
              </a:rPr>
              <a:t>&amp; A with Celeste – Press *6 to enter the question queue</a:t>
            </a:r>
          </a:p>
        </p:txBody>
      </p:sp>
      <p:pic>
        <p:nvPicPr>
          <p:cNvPr id="4" name="Picture 3"/>
          <p:cNvPicPr>
            <a:picLocks noChangeAspect="1"/>
          </p:cNvPicPr>
          <p:nvPr/>
        </p:nvPicPr>
        <p:blipFill>
          <a:blip r:embed="rId3"/>
          <a:stretch>
            <a:fillRect/>
          </a:stretch>
        </p:blipFill>
        <p:spPr>
          <a:xfrm>
            <a:off x="8536624" y="808039"/>
            <a:ext cx="2414016" cy="2743200"/>
          </a:xfrm>
          <a:prstGeom prst="rect">
            <a:avLst/>
          </a:prstGeom>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26690" y="4741864"/>
            <a:ext cx="1828800" cy="1828800"/>
          </a:xfrm>
          <a:prstGeom prst="rect">
            <a:avLst/>
          </a:prstGeom>
        </p:spPr>
      </p:pic>
    </p:spTree>
    <p:extLst>
      <p:ext uri="{BB962C8B-B14F-4D97-AF65-F5344CB8AC3E}">
        <p14:creationId xmlns:p14="http://schemas.microsoft.com/office/powerpoint/2010/main" val="1491252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85631"/>
            <a:ext cx="10972800" cy="4828760"/>
          </a:xfrm>
        </p:spPr>
        <p:txBody>
          <a:bodyPr>
            <a:normAutofit fontScale="90000"/>
          </a:bodyPr>
          <a:lstStyle/>
          <a:p>
            <a:r>
              <a:rPr lang="en-US" sz="4400" b="1" dirty="0" smtClean="0"/>
              <a:t/>
            </a:r>
            <a:br>
              <a:rPr lang="en-US" sz="4400" b="1" dirty="0" smtClean="0"/>
            </a:br>
            <a:r>
              <a:rPr lang="en-US" sz="4400" b="1" dirty="0"/>
              <a:t/>
            </a:r>
            <a:br>
              <a:rPr lang="en-US" sz="4400" b="1" dirty="0"/>
            </a:br>
            <a:r>
              <a:rPr lang="en-US" sz="4400" b="1" dirty="0" smtClean="0"/>
              <a:t>SPECIAL GUEST: </a:t>
            </a:r>
            <a:r>
              <a:rPr lang="en-US" dirty="0" smtClean="0"/>
              <a:t/>
            </a:r>
            <a:br>
              <a:rPr lang="en-US" dirty="0" smtClean="0"/>
            </a:br>
            <a:r>
              <a:rPr lang="en-US" sz="3600" dirty="0" smtClean="0"/>
              <a:t>William Waren, Trade Policy Analyst</a:t>
            </a:r>
            <a:br>
              <a:rPr lang="en-US" sz="3600" dirty="0" smtClean="0"/>
            </a:br>
            <a:r>
              <a:rPr lang="en-US" sz="3600" dirty="0" smtClean="0"/>
              <a:t>Friends of the Earth</a:t>
            </a:r>
            <a:br>
              <a:rPr lang="en-US" sz="3600" dirty="0" smtClean="0"/>
            </a:br>
            <a:r>
              <a:rPr lang="en-US" sz="3100" dirty="0" smtClean="0">
                <a:hlinkClick r:id="rId2"/>
              </a:rPr>
              <a:t>wwaren@foe.org</a:t>
            </a:r>
            <a:r>
              <a:rPr lang="en-US" dirty="0" smtClean="0"/>
              <a:t/>
            </a:r>
            <a:br>
              <a:rPr lang="en-US" dirty="0" smtClean="0"/>
            </a:br>
            <a:r>
              <a:rPr lang="en-US" dirty="0"/>
              <a:t> </a:t>
            </a:r>
            <a:r>
              <a:rPr lang="en-US" dirty="0" smtClean="0"/>
              <a:t/>
            </a:r>
            <a:br>
              <a:rPr lang="en-US" dirty="0" smtClean="0"/>
            </a:br>
            <a:r>
              <a:rPr lang="en-US" sz="3100" dirty="0" smtClean="0">
                <a:solidFill>
                  <a:schemeClr val="tx1"/>
                </a:solidFill>
              </a:rPr>
              <a:t>*TTIP: An assault on the planet</a:t>
            </a:r>
            <a:br>
              <a:rPr lang="en-US" sz="3100" dirty="0" smtClean="0">
                <a:solidFill>
                  <a:schemeClr val="tx1"/>
                </a:solidFill>
              </a:rPr>
            </a:br>
            <a:r>
              <a:rPr lang="en-US" sz="3100" dirty="0" smtClean="0">
                <a:solidFill>
                  <a:schemeClr val="tx1"/>
                </a:solidFill>
              </a:rPr>
              <a:t>*What's at stake with TTIP, TPP, and other "free trade" deals</a:t>
            </a:r>
            <a:br>
              <a:rPr lang="en-US" sz="3100" dirty="0" smtClean="0">
                <a:solidFill>
                  <a:schemeClr val="tx1"/>
                </a:solidFill>
              </a:rPr>
            </a:br>
            <a:r>
              <a:rPr lang="en-US" sz="3600" b="1" dirty="0" smtClean="0">
                <a:solidFill>
                  <a:schemeClr val="tx1"/>
                </a:solidFill>
              </a:rPr>
              <a:t>*Q &amp; A with Bill: when prompted, press *6 on your phone</a:t>
            </a:r>
            <a:br>
              <a:rPr lang="en-US" sz="3600" b="1" dirty="0" smtClean="0">
                <a:solidFill>
                  <a:schemeClr val="tx1"/>
                </a:solidFill>
              </a:rPr>
            </a:br>
            <a:r>
              <a:rPr lang="en-US" sz="3600" b="1" dirty="0" smtClean="0">
                <a:solidFill>
                  <a:schemeClr val="tx1"/>
                </a:solidFill>
              </a:rPr>
              <a:t>  to enter the queue</a:t>
            </a:r>
            <a:br>
              <a:rPr lang="en-US" sz="3600" b="1" dirty="0" smtClean="0">
                <a:solidFill>
                  <a:schemeClr val="tx1"/>
                </a:solidFill>
              </a:rPr>
            </a:br>
            <a:r>
              <a:rPr lang="en-US" sz="3600" b="1" dirty="0" smtClean="0"/>
              <a:t/>
            </a:r>
            <a:br>
              <a:rPr lang="en-US" sz="3600" b="1" dirty="0" smtClean="0"/>
            </a:br>
            <a:r>
              <a:rPr lang="en-US" sz="3100" dirty="0" smtClean="0">
                <a:hlinkClick r:id="rId3"/>
              </a:rPr>
              <a:t>www.foe.org</a:t>
            </a:r>
            <a:r>
              <a:rPr lang="en-US" dirty="0" smtClean="0"/>
              <a:t/>
            </a:r>
            <a:br>
              <a:rPr lang="en-US" dirty="0" smtClean="0"/>
            </a:br>
            <a:endParaRPr lang="en-US" dirty="0"/>
          </a:p>
        </p:txBody>
      </p:sp>
      <p:pic>
        <p:nvPicPr>
          <p:cNvPr id="1026" name="Picture 0" descr="FOE logo lon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9992" y="5210422"/>
            <a:ext cx="3489961" cy="1463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93373" y="985631"/>
            <a:ext cx="2743200" cy="2743200"/>
          </a:xfrm>
          <a:prstGeom prst="rect">
            <a:avLst/>
          </a:prstGeom>
        </p:spPr>
      </p:pic>
    </p:spTree>
    <p:extLst>
      <p:ext uri="{BB962C8B-B14F-4D97-AF65-F5344CB8AC3E}">
        <p14:creationId xmlns:p14="http://schemas.microsoft.com/office/powerpoint/2010/main" val="1110457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888" y="837398"/>
            <a:ext cx="11091512" cy="2382796"/>
          </a:xfrm>
        </p:spPr>
        <p:txBody>
          <a:bodyPr>
            <a:normAutofit fontScale="90000"/>
          </a:bodyPr>
          <a:lstStyle/>
          <a:p>
            <a:r>
              <a:rPr lang="en-US" sz="4400" b="1" dirty="0" smtClean="0"/>
              <a:t>INTRODUCTION AND WELCOME</a:t>
            </a:r>
            <a:r>
              <a:rPr lang="en-US" sz="4400" dirty="0" smtClean="0"/>
              <a:t/>
            </a:r>
            <a:br>
              <a:rPr lang="en-US" sz="4400" dirty="0" smtClean="0"/>
            </a:br>
            <a:r>
              <a:rPr lang="en-US" dirty="0" smtClean="0"/>
              <a:t>Elizabeth Warren, Communications Director</a:t>
            </a:r>
            <a:br>
              <a:rPr lang="en-US" dirty="0" smtClean="0"/>
            </a:br>
            <a:r>
              <a:rPr lang="en-US" dirty="0" smtClean="0"/>
              <a:t>People Demanding Action</a:t>
            </a:r>
            <a:br>
              <a:rPr lang="en-US" dirty="0" smtClean="0"/>
            </a:br>
            <a:r>
              <a:rPr lang="en-US" sz="3100" dirty="0" smtClean="0">
                <a:hlinkClick r:id="rId2"/>
              </a:rPr>
              <a:t>tpp@peopledemandingaction.org</a:t>
            </a:r>
            <a:r>
              <a:rPr lang="en-US" dirty="0"/>
              <a:t/>
            </a:r>
            <a:br>
              <a:rPr lang="en-US" dirty="0"/>
            </a:br>
            <a:endParaRPr lang="en-US" dirty="0"/>
          </a:p>
        </p:txBody>
      </p:sp>
      <p:pic>
        <p:nvPicPr>
          <p:cNvPr id="3" name="Content Placeholder 30" descr="Liz MTG Head Shot.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91599" y="934194"/>
            <a:ext cx="1978866" cy="2286000"/>
          </a:xfrm>
          <a:prstGeom prst="rect">
            <a:avLst/>
          </a:prstGeom>
          <a:ln w="12700">
            <a:miter lim="400000"/>
          </a:ln>
          <a:effectLst>
            <a:softEdge rad="50800"/>
          </a:effectLst>
          <a:extLst>
            <a:ext uri="{C572A759-6A51-4108-AA02-DFA0A04FC94B}">
              <ma14:wrappingTextBoxFlag xmlns="" xmlns:ma14="http://schemas.microsoft.com/office/mac/drawingml/2011/main" val="1"/>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96152" y="4476750"/>
            <a:ext cx="1729047" cy="1828800"/>
          </a:xfrm>
          <a:prstGeom prst="rect">
            <a:avLst/>
          </a:prstGeom>
        </p:spPr>
      </p:pic>
      <p:sp>
        <p:nvSpPr>
          <p:cNvPr id="6" name="TextBox 5"/>
          <p:cNvSpPr txBox="1"/>
          <p:nvPr/>
        </p:nvSpPr>
        <p:spPr>
          <a:xfrm>
            <a:off x="490888" y="3111968"/>
            <a:ext cx="8527983" cy="3662541"/>
          </a:xfrm>
          <a:prstGeom prst="rect">
            <a:avLst/>
          </a:prstGeom>
          <a:noFill/>
        </p:spPr>
        <p:txBody>
          <a:bodyPr wrap="square" rtlCol="0">
            <a:spAutoFit/>
          </a:bodyPr>
          <a:lstStyle/>
          <a:p>
            <a:r>
              <a:rPr lang="en-US" sz="3200" b="1" dirty="0" smtClean="0"/>
              <a:t>Call </a:t>
            </a:r>
            <a:r>
              <a:rPr lang="en-US" sz="3200" b="1" dirty="0"/>
              <a:t>Structure and </a:t>
            </a:r>
            <a:r>
              <a:rPr lang="en-US" sz="3200" b="1" dirty="0" smtClean="0"/>
              <a:t>Norms: </a:t>
            </a:r>
          </a:p>
          <a:p>
            <a:pPr marL="457200" indent="-457200">
              <a:buFontTx/>
              <a:buChar char="-"/>
            </a:pPr>
            <a:r>
              <a:rPr lang="en-US" sz="2400" dirty="0" smtClean="0"/>
              <a:t>All calls are recorded; a link and optional playback number are available after the call </a:t>
            </a:r>
            <a:endParaRPr lang="en-US" sz="2400" dirty="0"/>
          </a:p>
          <a:p>
            <a:pPr marL="457200" indent="-457200">
              <a:buFontTx/>
              <a:buChar char="-"/>
            </a:pPr>
            <a:r>
              <a:rPr lang="en-US" sz="2400" b="1" dirty="0" smtClean="0"/>
              <a:t>Q &amp; A mode: </a:t>
            </a:r>
            <a:r>
              <a:rPr lang="en-US" sz="2400" dirty="0" smtClean="0"/>
              <a:t>To eliminate background noise we mute everyone when we begin recording. </a:t>
            </a:r>
          </a:p>
          <a:p>
            <a:pPr marL="457200" indent="-457200">
              <a:buFontTx/>
              <a:buChar char="-"/>
            </a:pPr>
            <a:r>
              <a:rPr lang="en-US" sz="2400" b="1" dirty="0" smtClean="0"/>
              <a:t>Press *6</a:t>
            </a:r>
            <a:r>
              <a:rPr lang="en-US" sz="2400" dirty="0" smtClean="0"/>
              <a:t> (when prompted) to ask a question; say your name, your organization, if any, and location. Be courteous and brief; give others a chance to ask questions too.</a:t>
            </a:r>
          </a:p>
          <a:p>
            <a:pPr marL="457200" indent="-457200">
              <a:buFontTx/>
              <a:buChar char="-"/>
            </a:pPr>
            <a:r>
              <a:rPr lang="en-US" sz="3200" b="1" dirty="0" smtClean="0"/>
              <a:t>Host </a:t>
            </a:r>
            <a:r>
              <a:rPr lang="en-US" sz="3200" b="1" dirty="0"/>
              <a:t>Team and </a:t>
            </a:r>
            <a:r>
              <a:rPr lang="en-US" sz="3200" b="1" dirty="0" smtClean="0"/>
              <a:t>Speaker Introductions</a:t>
            </a:r>
            <a:endParaRPr lang="en-US" sz="3200" b="1" dirty="0"/>
          </a:p>
        </p:txBody>
      </p:sp>
    </p:spTree>
    <p:extLst>
      <p:ext uri="{BB962C8B-B14F-4D97-AF65-F5344CB8AC3E}">
        <p14:creationId xmlns:p14="http://schemas.microsoft.com/office/powerpoint/2010/main" val="740640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85631"/>
            <a:ext cx="10972800" cy="4828760"/>
          </a:xfrm>
        </p:spPr>
        <p:txBody>
          <a:bodyPr>
            <a:normAutofit/>
          </a:bodyPr>
          <a:lstStyle/>
          <a:p>
            <a:r>
              <a:rPr lang="en-US" sz="4400" b="1" dirty="0" smtClean="0"/>
              <a:t/>
            </a:r>
            <a:br>
              <a:rPr lang="en-US" sz="4400" b="1" dirty="0" smtClean="0"/>
            </a:br>
            <a:r>
              <a:rPr lang="en-US" sz="4400" b="1" dirty="0"/>
              <a:t/>
            </a:r>
            <a:br>
              <a:rPr lang="en-US" sz="4400" b="1" dirty="0"/>
            </a:br>
            <a:r>
              <a:rPr lang="en-US" sz="3600" b="1" dirty="0" smtClean="0"/>
              <a:t/>
            </a:r>
            <a:br>
              <a:rPr lang="en-US" sz="3600" b="1" dirty="0" smtClean="0"/>
            </a:br>
            <a:endParaRPr lang="en-US" dirty="0"/>
          </a:p>
        </p:txBody>
      </p:sp>
      <p:pic>
        <p:nvPicPr>
          <p:cNvPr id="5" name="Picture 4"/>
          <p:cNvPicPr>
            <a:picLocks noChangeAspect="1"/>
          </p:cNvPicPr>
          <p:nvPr/>
        </p:nvPicPr>
        <p:blipFill>
          <a:blip r:embed="rId2"/>
          <a:stretch>
            <a:fillRect/>
          </a:stretch>
        </p:blipFill>
        <p:spPr>
          <a:xfrm>
            <a:off x="2571262" y="1171682"/>
            <a:ext cx="7383462" cy="5539412"/>
          </a:xfrm>
          <a:prstGeom prst="rect">
            <a:avLst/>
          </a:prstGeom>
        </p:spPr>
      </p:pic>
    </p:spTree>
    <p:extLst>
      <p:ext uri="{BB962C8B-B14F-4D97-AF65-F5344CB8AC3E}">
        <p14:creationId xmlns:p14="http://schemas.microsoft.com/office/powerpoint/2010/main" val="41971274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85631"/>
            <a:ext cx="10972800" cy="4828760"/>
          </a:xfrm>
        </p:spPr>
        <p:txBody>
          <a:bodyPr>
            <a:normAutofit/>
          </a:bodyPr>
          <a:lstStyle/>
          <a:p>
            <a:r>
              <a:rPr lang="en-US" sz="4400" b="1" dirty="0" smtClean="0"/>
              <a:t/>
            </a:r>
            <a:br>
              <a:rPr lang="en-US" sz="4400" b="1" dirty="0" smtClean="0"/>
            </a:br>
            <a:r>
              <a:rPr lang="en-US" sz="4400" b="1" dirty="0"/>
              <a:t/>
            </a:r>
            <a:br>
              <a:rPr lang="en-US" sz="4400" b="1" dirty="0"/>
            </a:br>
            <a:r>
              <a:rPr lang="en-US" sz="3600" b="1" dirty="0" smtClean="0"/>
              <a:t/>
            </a:r>
            <a:br>
              <a:rPr lang="en-US" sz="3600" b="1" dirty="0" smtClean="0"/>
            </a:br>
            <a:endParaRPr lang="en-US" dirty="0"/>
          </a:p>
        </p:txBody>
      </p:sp>
      <p:pic>
        <p:nvPicPr>
          <p:cNvPr id="6" name="Picture 5"/>
          <p:cNvPicPr>
            <a:picLocks noChangeAspect="1"/>
          </p:cNvPicPr>
          <p:nvPr/>
        </p:nvPicPr>
        <p:blipFill>
          <a:blip r:embed="rId2"/>
          <a:stretch>
            <a:fillRect/>
          </a:stretch>
        </p:blipFill>
        <p:spPr>
          <a:xfrm>
            <a:off x="1485900" y="1425575"/>
            <a:ext cx="9220200" cy="4819650"/>
          </a:xfrm>
          <a:prstGeom prst="rect">
            <a:avLst/>
          </a:prstGeom>
        </p:spPr>
      </p:pic>
    </p:spTree>
    <p:extLst>
      <p:ext uri="{BB962C8B-B14F-4D97-AF65-F5344CB8AC3E}">
        <p14:creationId xmlns:p14="http://schemas.microsoft.com/office/powerpoint/2010/main" val="22349500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85631"/>
            <a:ext cx="10972800" cy="4828760"/>
          </a:xfrm>
        </p:spPr>
        <p:txBody>
          <a:bodyPr>
            <a:normAutofit/>
          </a:bodyPr>
          <a:lstStyle/>
          <a:p>
            <a:r>
              <a:rPr lang="en-US" sz="4400" b="1" dirty="0" smtClean="0"/>
              <a:t/>
            </a:r>
            <a:br>
              <a:rPr lang="en-US" sz="4400" b="1" dirty="0" smtClean="0"/>
            </a:br>
            <a:r>
              <a:rPr lang="en-US" sz="4400" b="1" dirty="0"/>
              <a:t/>
            </a:r>
            <a:br>
              <a:rPr lang="en-US" sz="4400" b="1" dirty="0"/>
            </a:br>
            <a:r>
              <a:rPr lang="en-US" sz="3600" b="1" dirty="0" smtClean="0"/>
              <a:t/>
            </a:r>
            <a:br>
              <a:rPr lang="en-US" sz="3600" b="1" dirty="0" smtClean="0"/>
            </a:br>
            <a:endParaRPr lang="en-US" dirty="0"/>
          </a:p>
        </p:txBody>
      </p:sp>
      <p:pic>
        <p:nvPicPr>
          <p:cNvPr id="5" name="Picture 4"/>
          <p:cNvPicPr>
            <a:picLocks noChangeAspect="1"/>
          </p:cNvPicPr>
          <p:nvPr/>
        </p:nvPicPr>
        <p:blipFill>
          <a:blip r:embed="rId2"/>
          <a:stretch>
            <a:fillRect/>
          </a:stretch>
        </p:blipFill>
        <p:spPr>
          <a:xfrm>
            <a:off x="6516443" y="1281722"/>
            <a:ext cx="3518367" cy="5273431"/>
          </a:xfrm>
          <a:prstGeom prst="rect">
            <a:avLst/>
          </a:prstGeom>
        </p:spPr>
      </p:pic>
      <p:pic>
        <p:nvPicPr>
          <p:cNvPr id="6" name="Picture 5"/>
          <p:cNvPicPr>
            <a:picLocks noChangeAspect="1"/>
          </p:cNvPicPr>
          <p:nvPr/>
        </p:nvPicPr>
        <p:blipFill>
          <a:blip r:embed="rId3"/>
          <a:stretch>
            <a:fillRect/>
          </a:stretch>
        </p:blipFill>
        <p:spPr>
          <a:xfrm>
            <a:off x="1914770" y="1289904"/>
            <a:ext cx="3809197" cy="5265249"/>
          </a:xfrm>
          <a:prstGeom prst="rect">
            <a:avLst/>
          </a:prstGeom>
        </p:spPr>
      </p:pic>
    </p:spTree>
    <p:extLst>
      <p:ext uri="{BB962C8B-B14F-4D97-AF65-F5344CB8AC3E}">
        <p14:creationId xmlns:p14="http://schemas.microsoft.com/office/powerpoint/2010/main" val="31302547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85631"/>
            <a:ext cx="10972800" cy="4828760"/>
          </a:xfrm>
        </p:spPr>
        <p:txBody>
          <a:bodyPr>
            <a:normAutofit/>
          </a:bodyPr>
          <a:lstStyle/>
          <a:p>
            <a:r>
              <a:rPr lang="en-US" sz="4400" b="1" dirty="0" smtClean="0"/>
              <a:t/>
            </a:r>
            <a:br>
              <a:rPr lang="en-US" sz="4400" b="1" dirty="0" smtClean="0"/>
            </a:br>
            <a:r>
              <a:rPr lang="en-US" sz="4400" b="1" dirty="0"/>
              <a:t/>
            </a:r>
            <a:br>
              <a:rPr lang="en-US" sz="4400" b="1" dirty="0"/>
            </a:br>
            <a:r>
              <a:rPr lang="en-US" sz="3600" b="1" dirty="0" smtClean="0"/>
              <a:t/>
            </a:r>
            <a:br>
              <a:rPr lang="en-US" sz="3600" b="1" dirty="0" smtClean="0"/>
            </a:br>
            <a:endParaRPr lang="en-US" dirty="0"/>
          </a:p>
        </p:txBody>
      </p:sp>
      <p:pic>
        <p:nvPicPr>
          <p:cNvPr id="4" name="Picture 3"/>
          <p:cNvPicPr>
            <a:picLocks noChangeAspect="1"/>
          </p:cNvPicPr>
          <p:nvPr/>
        </p:nvPicPr>
        <p:blipFill>
          <a:blip r:embed="rId2"/>
          <a:stretch>
            <a:fillRect/>
          </a:stretch>
        </p:blipFill>
        <p:spPr>
          <a:xfrm>
            <a:off x="3149967" y="1391137"/>
            <a:ext cx="5297403" cy="5297403"/>
          </a:xfrm>
          <a:prstGeom prst="rect">
            <a:avLst/>
          </a:prstGeom>
        </p:spPr>
      </p:pic>
    </p:spTree>
    <p:extLst>
      <p:ext uri="{BB962C8B-B14F-4D97-AF65-F5344CB8AC3E}">
        <p14:creationId xmlns:p14="http://schemas.microsoft.com/office/powerpoint/2010/main" val="32104600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773" y="1152523"/>
            <a:ext cx="10859402" cy="4367785"/>
          </a:xfrm>
        </p:spPr>
        <p:txBody>
          <a:bodyPr>
            <a:noAutofit/>
          </a:bodyPr>
          <a:lstStyle/>
          <a:p>
            <a:pPr lvl="0">
              <a:spcBef>
                <a:spcPts val="300"/>
              </a:spcBef>
              <a:buClr>
                <a:srgbClr val="E2DFCC"/>
              </a:buClr>
            </a:pPr>
            <a:r>
              <a:rPr lang="en-US" b="1" dirty="0" smtClean="0">
                <a:solidFill>
                  <a:srgbClr val="455F51"/>
                </a:solidFill>
              </a:rPr>
              <a:t/>
            </a:r>
            <a:br>
              <a:rPr lang="en-US" b="1" dirty="0" smtClean="0">
                <a:solidFill>
                  <a:srgbClr val="455F51"/>
                </a:solidFill>
              </a:rPr>
            </a:br>
            <a:r>
              <a:rPr lang="en-US" b="1" dirty="0">
                <a:solidFill>
                  <a:srgbClr val="455F51"/>
                </a:solidFill>
              </a:rPr>
              <a:t/>
            </a:r>
            <a:br>
              <a:rPr lang="en-US" b="1" dirty="0">
                <a:solidFill>
                  <a:srgbClr val="455F51"/>
                </a:solidFill>
              </a:rPr>
            </a:br>
            <a:r>
              <a:rPr lang="en-US" b="1" dirty="0" smtClean="0">
                <a:solidFill>
                  <a:srgbClr val="455F51"/>
                </a:solidFill>
              </a:rPr>
              <a:t>CALL PLANNING TEAM</a:t>
            </a:r>
            <a:br>
              <a:rPr lang="en-US" b="1" dirty="0" smtClean="0">
                <a:solidFill>
                  <a:srgbClr val="455F51"/>
                </a:solidFill>
              </a:rPr>
            </a:br>
            <a:r>
              <a:rPr lang="en-US" sz="3200" dirty="0" smtClean="0">
                <a:solidFill>
                  <a:srgbClr val="455F51"/>
                </a:solidFill>
                <a:ea typeface="+mn-ea"/>
                <a:cs typeface="+mn-cs"/>
              </a:rPr>
              <a:t>Adam Weissman, </a:t>
            </a:r>
            <a:r>
              <a:rPr lang="en-US" sz="3200" dirty="0" smtClean="0"/>
              <a:t>TradeJustice</a:t>
            </a:r>
            <a:br>
              <a:rPr lang="en-US" sz="3200" dirty="0" smtClean="0"/>
            </a:br>
            <a:r>
              <a:rPr lang="en-US" sz="3200" dirty="0" smtClean="0"/>
              <a:t>Global </a:t>
            </a:r>
            <a:r>
              <a:rPr lang="en-US" sz="3200" dirty="0"/>
              <a:t>Justice for Animals and the Environment </a:t>
            </a:r>
            <a:r>
              <a:rPr lang="en-US" sz="3200" dirty="0">
                <a:solidFill>
                  <a:srgbClr val="455F51"/>
                </a:solidFill>
                <a:ea typeface="+mn-ea"/>
                <a:cs typeface="+mn-cs"/>
              </a:rPr>
              <a:t/>
            </a:r>
            <a:br>
              <a:rPr lang="en-US" sz="3200" dirty="0">
                <a:solidFill>
                  <a:srgbClr val="455F51"/>
                </a:solidFill>
                <a:ea typeface="+mn-ea"/>
                <a:cs typeface="+mn-cs"/>
              </a:rPr>
            </a:br>
            <a:r>
              <a:rPr lang="en-US" sz="2800" b="1" dirty="0">
                <a:solidFill>
                  <a:srgbClr val="455F51"/>
                </a:solidFill>
                <a:ea typeface="+mn-ea"/>
                <a:cs typeface="+mn-cs"/>
              </a:rPr>
              <a:t/>
            </a:r>
            <a:br>
              <a:rPr lang="en-US" sz="2800" b="1" dirty="0">
                <a:solidFill>
                  <a:srgbClr val="455F51"/>
                </a:solidFill>
                <a:ea typeface="+mn-ea"/>
                <a:cs typeface="+mn-cs"/>
              </a:rPr>
            </a:br>
            <a:r>
              <a:rPr lang="en-US" sz="2800" dirty="0">
                <a:solidFill>
                  <a:srgbClr val="455F51"/>
                </a:solidFill>
                <a:latin typeface="+mn-lt"/>
                <a:ea typeface="+mn-ea"/>
                <a:cs typeface="+mn-cs"/>
                <a:hlinkClick r:id="rId2"/>
              </a:rPr>
              <a:t>adam@tradejustice.net</a:t>
            </a:r>
            <a:r>
              <a:rPr lang="en-US" sz="2800" dirty="0">
                <a:solidFill>
                  <a:srgbClr val="455F51"/>
                </a:solidFill>
                <a:latin typeface="+mn-lt"/>
                <a:ea typeface="+mn-ea"/>
                <a:cs typeface="+mn-cs"/>
              </a:rPr>
              <a:t/>
            </a:r>
            <a:br>
              <a:rPr lang="en-US" sz="2800" dirty="0">
                <a:solidFill>
                  <a:srgbClr val="455F51"/>
                </a:solidFill>
                <a:latin typeface="+mn-lt"/>
                <a:ea typeface="+mn-ea"/>
                <a:cs typeface="+mn-cs"/>
              </a:rPr>
            </a:br>
            <a:r>
              <a:rPr lang="en-US" sz="2800" dirty="0">
                <a:solidFill>
                  <a:srgbClr val="455F51"/>
                </a:solidFill>
                <a:latin typeface="+mn-lt"/>
                <a:ea typeface="+mn-ea"/>
                <a:cs typeface="+mn-cs"/>
                <a:hlinkClick r:id="rId3"/>
              </a:rPr>
              <a:t>www.tradejustice.net</a:t>
            </a:r>
            <a:r>
              <a:rPr lang="en-US" sz="2800" b="1" dirty="0">
                <a:solidFill>
                  <a:srgbClr val="455F51"/>
                </a:solidFill>
                <a:latin typeface="Arial Black" panose="020B0A04020102020204" pitchFamily="34" charset="0"/>
                <a:ea typeface="+mn-ea"/>
                <a:cs typeface="+mn-cs"/>
                <a:hlinkClick r:id="rId3"/>
              </a:rPr>
              <a:t/>
            </a:r>
            <a:br>
              <a:rPr lang="en-US" sz="2800" b="1" dirty="0">
                <a:solidFill>
                  <a:srgbClr val="455F51"/>
                </a:solidFill>
                <a:latin typeface="Arial Black" panose="020B0A04020102020204" pitchFamily="34" charset="0"/>
                <a:ea typeface="+mn-ea"/>
                <a:cs typeface="+mn-cs"/>
                <a:hlinkClick r:id="rId3"/>
              </a:rPr>
            </a:br>
            <a:r>
              <a:rPr lang="en-US" sz="2800" b="1" dirty="0">
                <a:solidFill>
                  <a:srgbClr val="455F51"/>
                </a:solidFill>
                <a:latin typeface="Arial Black" panose="020B0A04020102020204" pitchFamily="34" charset="0"/>
                <a:ea typeface="+mn-ea"/>
                <a:cs typeface="+mn-cs"/>
              </a:rPr>
              <a:t/>
            </a:r>
            <a:br>
              <a:rPr lang="en-US" sz="2800" b="1" dirty="0">
                <a:solidFill>
                  <a:srgbClr val="455F51"/>
                </a:solidFill>
                <a:latin typeface="Arial Black" panose="020B0A04020102020204" pitchFamily="34" charset="0"/>
                <a:ea typeface="+mn-ea"/>
                <a:cs typeface="+mn-cs"/>
              </a:rPr>
            </a:br>
            <a:r>
              <a:rPr lang="en-US" sz="2800" dirty="0" smtClean="0">
                <a:solidFill>
                  <a:schemeClr val="tx1"/>
                </a:solidFill>
                <a:latin typeface="+mn-lt"/>
                <a:ea typeface="+mn-ea"/>
                <a:cs typeface="+mn-cs"/>
              </a:rPr>
              <a:t>*</a:t>
            </a:r>
            <a:r>
              <a:rPr lang="en-US" sz="2800" dirty="0" smtClean="0">
                <a:solidFill>
                  <a:schemeClr val="tx1"/>
                </a:solidFill>
                <a:ea typeface="+mn-ea"/>
                <a:cs typeface="+mn-cs"/>
              </a:rPr>
              <a:t>Call </a:t>
            </a:r>
            <a:r>
              <a:rPr lang="en-US" sz="2800" dirty="0">
                <a:solidFill>
                  <a:schemeClr val="tx1"/>
                </a:solidFill>
                <a:ea typeface="+mn-ea"/>
                <a:cs typeface="+mn-cs"/>
              </a:rPr>
              <a:t>Planning </a:t>
            </a:r>
            <a:r>
              <a:rPr lang="en-US" sz="2800" dirty="0" smtClean="0">
                <a:solidFill>
                  <a:schemeClr val="tx1"/>
                </a:solidFill>
                <a:ea typeface="+mn-ea"/>
                <a:cs typeface="+mn-cs"/>
              </a:rPr>
              <a:t>Team</a:t>
            </a:r>
            <a:br>
              <a:rPr lang="en-US" sz="2800" dirty="0" smtClean="0">
                <a:solidFill>
                  <a:schemeClr val="tx1"/>
                </a:solidFill>
                <a:ea typeface="+mn-ea"/>
                <a:cs typeface="+mn-cs"/>
              </a:rPr>
            </a:br>
            <a:r>
              <a:rPr lang="en-US" sz="2800" dirty="0" smtClean="0">
                <a:solidFill>
                  <a:schemeClr val="tx1"/>
                </a:solidFill>
                <a:ea typeface="+mn-ea"/>
                <a:cs typeface="+mn-cs"/>
              </a:rPr>
              <a:t>*Speaker Recruitment</a:t>
            </a:r>
            <a:br>
              <a:rPr lang="en-US" sz="2800" dirty="0" smtClean="0">
                <a:solidFill>
                  <a:schemeClr val="tx1"/>
                </a:solidFill>
                <a:ea typeface="+mn-ea"/>
                <a:cs typeface="+mn-cs"/>
              </a:rPr>
            </a:br>
            <a:r>
              <a:rPr lang="en-US" sz="2800" dirty="0" smtClean="0">
                <a:solidFill>
                  <a:schemeClr val="tx1"/>
                </a:solidFill>
                <a:ea typeface="+mn-ea"/>
                <a:cs typeface="+mn-cs"/>
              </a:rPr>
              <a:t>*Events and actions: reports and previews</a:t>
            </a:r>
            <a:r>
              <a:rPr lang="en-US" sz="2800" dirty="0">
                <a:solidFill>
                  <a:schemeClr val="tx1"/>
                </a:solidFill>
                <a:ea typeface="+mn-ea"/>
                <a:cs typeface="+mn-cs"/>
              </a:rPr>
              <a:t/>
            </a:r>
            <a:br>
              <a:rPr lang="en-US" sz="2800" dirty="0">
                <a:solidFill>
                  <a:schemeClr val="tx1"/>
                </a:solidFill>
                <a:ea typeface="+mn-ea"/>
                <a:cs typeface="+mn-cs"/>
              </a:rPr>
            </a:br>
            <a:r>
              <a:rPr lang="en-US" sz="2800" dirty="0">
                <a:solidFill>
                  <a:schemeClr val="tx1"/>
                </a:solidFill>
                <a:ea typeface="+mn-ea"/>
                <a:cs typeface="+mn-cs"/>
              </a:rPr>
              <a:t/>
            </a:r>
            <a:br>
              <a:rPr lang="en-US" sz="2800" dirty="0">
                <a:solidFill>
                  <a:schemeClr val="tx1"/>
                </a:solidFill>
                <a:ea typeface="+mn-ea"/>
                <a:cs typeface="+mn-cs"/>
              </a:rPr>
            </a:br>
            <a:r>
              <a:rPr lang="en-US" sz="2800" dirty="0" smtClean="0">
                <a:solidFill>
                  <a:schemeClr val="tx1"/>
                </a:solidFill>
                <a:ea typeface="+mn-ea"/>
                <a:cs typeface="+mn-cs"/>
              </a:rPr>
              <a:t/>
            </a:r>
            <a:br>
              <a:rPr lang="en-US" sz="2800" dirty="0" smtClean="0">
                <a:solidFill>
                  <a:schemeClr val="tx1"/>
                </a:solidFill>
                <a:ea typeface="+mn-ea"/>
                <a:cs typeface="+mn-cs"/>
              </a:rPr>
            </a:br>
            <a:r>
              <a:rPr lang="en-US" sz="2800" b="1" dirty="0" smtClean="0">
                <a:solidFill>
                  <a:prstClr val="black"/>
                </a:solidFill>
                <a:ea typeface="+mn-ea"/>
                <a:cs typeface="+mn-cs"/>
              </a:rPr>
              <a:t>Upcoming </a:t>
            </a:r>
            <a:r>
              <a:rPr lang="en-US" sz="2800" b="1" dirty="0">
                <a:solidFill>
                  <a:prstClr val="black"/>
                </a:solidFill>
                <a:ea typeface="+mn-ea"/>
                <a:cs typeface="+mn-cs"/>
              </a:rPr>
              <a:t>Events:</a:t>
            </a:r>
            <a:r>
              <a:rPr lang="en-US" sz="2800" dirty="0">
                <a:solidFill>
                  <a:prstClr val="black"/>
                </a:solidFill>
                <a:ea typeface="+mn-ea"/>
                <a:cs typeface="+mn-cs"/>
              </a:rPr>
              <a:t> </a:t>
            </a:r>
            <a:r>
              <a:rPr lang="en-US" sz="2800" b="1" dirty="0">
                <a:solidFill>
                  <a:srgbClr val="51C3F9"/>
                </a:solidFill>
                <a:ea typeface="+mn-ea"/>
                <a:cs typeface="+mn-cs"/>
                <a:hlinkClick r:id="rId4"/>
              </a:rPr>
              <a:t>http://tradejustice.net/events</a:t>
            </a:r>
            <a:r>
              <a:rPr lang="en-US" sz="2800" b="1" dirty="0">
                <a:solidFill>
                  <a:srgbClr val="51C3F9"/>
                </a:solidFill>
                <a:ea typeface="+mn-ea"/>
                <a:cs typeface="+mn-cs"/>
              </a:rPr>
              <a:t/>
            </a:r>
            <a:br>
              <a:rPr lang="en-US" sz="2800" b="1" dirty="0">
                <a:solidFill>
                  <a:srgbClr val="51C3F9"/>
                </a:solidFill>
                <a:ea typeface="+mn-ea"/>
                <a:cs typeface="+mn-cs"/>
              </a:rPr>
            </a:br>
            <a:endParaRPr lang="en-US" sz="2800" dirty="0">
              <a:solidFill>
                <a:srgbClr val="455F51"/>
              </a:solidFill>
              <a:ea typeface="+mn-ea"/>
              <a:cs typeface="+mn-cs"/>
            </a:endParaRPr>
          </a:p>
        </p:txBody>
      </p:sp>
      <p:pic>
        <p:nvPicPr>
          <p:cNvPr id="6" name="Picture 5"/>
          <p:cNvPicPr>
            <a:picLocks noChangeAspect="1"/>
          </p:cNvPicPr>
          <p:nvPr/>
        </p:nvPicPr>
        <p:blipFill>
          <a:blip r:embed="rId5"/>
          <a:stretch>
            <a:fillRect/>
          </a:stretch>
        </p:blipFill>
        <p:spPr>
          <a:xfrm>
            <a:off x="9153443" y="1569347"/>
            <a:ext cx="2117299" cy="2604880"/>
          </a:xfrm>
          <a:prstGeom prst="rect">
            <a:avLst/>
          </a:prstGeom>
        </p:spPr>
      </p:pic>
      <p:pic>
        <p:nvPicPr>
          <p:cNvPr id="7" name="Picture 6"/>
          <p:cNvPicPr>
            <a:picLocks noChangeAspect="1"/>
          </p:cNvPicPr>
          <p:nvPr/>
        </p:nvPicPr>
        <p:blipFill>
          <a:blip r:embed="rId6"/>
          <a:stretch>
            <a:fillRect/>
          </a:stretch>
        </p:blipFill>
        <p:spPr>
          <a:xfrm>
            <a:off x="8629967" y="5520309"/>
            <a:ext cx="2819083" cy="847154"/>
          </a:xfrm>
          <a:prstGeom prst="rect">
            <a:avLst/>
          </a:prstGeom>
        </p:spPr>
      </p:pic>
    </p:spTree>
    <p:extLst>
      <p:ext uri="{BB962C8B-B14F-4D97-AF65-F5344CB8AC3E}">
        <p14:creationId xmlns:p14="http://schemas.microsoft.com/office/powerpoint/2010/main" val="37219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075" y="1152524"/>
            <a:ext cx="10706100" cy="3876676"/>
          </a:xfrm>
        </p:spPr>
        <p:txBody>
          <a:bodyPr>
            <a:noAutofit/>
          </a:bodyPr>
          <a:lstStyle/>
          <a:p>
            <a:pPr lvl="0">
              <a:spcBef>
                <a:spcPts val="300"/>
              </a:spcBef>
              <a:buClr>
                <a:srgbClr val="E2DFCC"/>
              </a:buClr>
            </a:pPr>
            <a:r>
              <a:rPr lang="en-US" b="1" dirty="0" smtClean="0">
                <a:solidFill>
                  <a:srgbClr val="455F51"/>
                </a:solidFill>
              </a:rPr>
              <a:t/>
            </a:r>
            <a:br>
              <a:rPr lang="en-US" b="1" dirty="0" smtClean="0">
                <a:solidFill>
                  <a:srgbClr val="455F51"/>
                </a:solidFill>
              </a:rPr>
            </a:br>
            <a:r>
              <a:rPr lang="en-US" b="1" dirty="0" smtClean="0">
                <a:solidFill>
                  <a:srgbClr val="455F51"/>
                </a:solidFill>
              </a:rPr>
              <a:t/>
            </a:r>
            <a:br>
              <a:rPr lang="en-US" b="1" dirty="0" smtClean="0">
                <a:solidFill>
                  <a:srgbClr val="455F51"/>
                </a:solidFill>
              </a:rPr>
            </a:br>
            <a:r>
              <a:rPr lang="en-US" b="1" dirty="0" smtClean="0">
                <a:solidFill>
                  <a:srgbClr val="455F51"/>
                </a:solidFill>
              </a:rPr>
              <a:t>CALL PLANNING TEAM</a:t>
            </a:r>
            <a:br>
              <a:rPr lang="en-US" b="1" dirty="0" smtClean="0">
                <a:solidFill>
                  <a:srgbClr val="455F51"/>
                </a:solidFill>
              </a:rPr>
            </a:br>
            <a:r>
              <a:rPr lang="en-US" sz="3200" dirty="0" smtClean="0"/>
              <a:t>Mackenzie McDonald Wilkins, Climate </a:t>
            </a:r>
            <a:r>
              <a:rPr lang="en-US" sz="3200" dirty="0"/>
              <a:t>and Trade Justice Activist</a:t>
            </a:r>
            <a:br>
              <a:rPr lang="en-US" sz="3200" dirty="0"/>
            </a:br>
            <a:r>
              <a:rPr lang="en-US" sz="3200" dirty="0" smtClean="0"/>
              <a:t>Popular </a:t>
            </a:r>
            <a:r>
              <a:rPr lang="en-US" sz="3200" dirty="0"/>
              <a:t>Resistance/Flush the TPP</a:t>
            </a:r>
            <a:r>
              <a:rPr lang="en-US" sz="4400" b="1" dirty="0" smtClean="0"/>
              <a:t/>
            </a:r>
            <a:br>
              <a:rPr lang="en-US" sz="4400" b="1" dirty="0" smtClean="0"/>
            </a:br>
            <a:r>
              <a:rPr lang="en-US" sz="2800" dirty="0" smtClean="0">
                <a:hlinkClick r:id="rId2"/>
              </a:rPr>
              <a:t>Mackenzie@PopularResistance.org</a:t>
            </a:r>
            <a:r>
              <a:rPr lang="en-US" sz="2800" dirty="0" smtClean="0"/>
              <a:t/>
            </a:r>
            <a:br>
              <a:rPr lang="en-US" sz="2800" dirty="0" smtClean="0"/>
            </a:br>
            <a:r>
              <a:rPr lang="en-US" sz="2800" dirty="0">
                <a:solidFill>
                  <a:prstClr val="black"/>
                </a:solidFill>
                <a:ea typeface="+mn-ea"/>
                <a:cs typeface="+mn-cs"/>
              </a:rPr>
              <a:t/>
            </a:r>
            <a:br>
              <a:rPr lang="en-US" sz="2800" dirty="0">
                <a:solidFill>
                  <a:prstClr val="black"/>
                </a:solidFill>
                <a:ea typeface="+mn-ea"/>
                <a:cs typeface="+mn-cs"/>
              </a:rPr>
            </a:br>
            <a:r>
              <a:rPr lang="en-US" sz="2800" b="1" dirty="0" smtClean="0">
                <a:solidFill>
                  <a:prstClr val="black"/>
                </a:solidFill>
                <a:ea typeface="+mn-ea"/>
                <a:cs typeface="+mn-cs"/>
              </a:rPr>
              <a:t>Coming Up </a:t>
            </a:r>
            <a:r>
              <a:rPr lang="en-US" sz="2800" b="1" dirty="0" smtClean="0">
                <a:solidFill>
                  <a:schemeClr val="tx1"/>
                </a:solidFill>
              </a:rPr>
              <a:t>November 14-18:</a:t>
            </a:r>
            <a:r>
              <a:rPr lang="en-US" sz="2800" dirty="0" smtClean="0">
                <a:solidFill>
                  <a:schemeClr val="tx1"/>
                </a:solidFill>
              </a:rPr>
              <a:t/>
            </a:r>
            <a:br>
              <a:rPr lang="en-US" sz="2800" dirty="0" smtClean="0">
                <a:solidFill>
                  <a:schemeClr val="tx1"/>
                </a:solidFill>
              </a:rPr>
            </a:br>
            <a:r>
              <a:rPr lang="en-US" sz="2800" dirty="0" smtClean="0">
                <a:solidFill>
                  <a:schemeClr val="tx1"/>
                </a:solidFill>
              </a:rPr>
              <a:t> D.C</a:t>
            </a:r>
            <a:r>
              <a:rPr lang="en-US" sz="2800" dirty="0">
                <a:solidFill>
                  <a:schemeClr val="tx1"/>
                </a:solidFill>
              </a:rPr>
              <a:t>. </a:t>
            </a:r>
            <a:r>
              <a:rPr lang="en-US" sz="2800" dirty="0" smtClean="0">
                <a:solidFill>
                  <a:schemeClr val="tx1"/>
                </a:solidFill>
              </a:rPr>
              <a:t>days </a:t>
            </a:r>
            <a:r>
              <a:rPr lang="en-US" sz="2800" dirty="0">
                <a:solidFill>
                  <a:schemeClr val="tx1"/>
                </a:solidFill>
              </a:rPr>
              <a:t>of </a:t>
            </a:r>
            <a:r>
              <a:rPr lang="en-US" sz="2800" dirty="0" smtClean="0">
                <a:solidFill>
                  <a:schemeClr val="tx1"/>
                </a:solidFill>
              </a:rPr>
              <a:t>action</a:t>
            </a:r>
            <a:r>
              <a:rPr lang="en-US" sz="2800" dirty="0">
                <a:solidFill>
                  <a:schemeClr val="tx1"/>
                </a:solidFill>
                <a:ea typeface="+mn-ea"/>
                <a:cs typeface="+mn-cs"/>
              </a:rPr>
              <a:t/>
            </a:r>
            <a:br>
              <a:rPr lang="en-US" sz="2800" dirty="0">
                <a:solidFill>
                  <a:schemeClr val="tx1"/>
                </a:solidFill>
                <a:ea typeface="+mn-ea"/>
                <a:cs typeface="+mn-cs"/>
              </a:rPr>
            </a:br>
            <a:r>
              <a:rPr lang="en-US" sz="2800" dirty="0">
                <a:solidFill>
                  <a:schemeClr val="tx1"/>
                </a:solidFill>
                <a:ea typeface="+mn-ea"/>
                <a:cs typeface="+mn-cs"/>
              </a:rPr>
              <a:t/>
            </a:r>
            <a:br>
              <a:rPr lang="en-US" sz="2800" dirty="0">
                <a:solidFill>
                  <a:schemeClr val="tx1"/>
                </a:solidFill>
                <a:ea typeface="+mn-ea"/>
                <a:cs typeface="+mn-cs"/>
              </a:rPr>
            </a:br>
            <a:r>
              <a:rPr lang="en-US" sz="2800" dirty="0">
                <a:solidFill>
                  <a:schemeClr val="tx1"/>
                </a:solidFill>
                <a:ea typeface="+mn-ea"/>
                <a:cs typeface="+mn-cs"/>
                <a:hlinkClick r:id="rId3"/>
              </a:rPr>
              <a:t>www.popularresistance.org</a:t>
            </a:r>
            <a:r>
              <a:rPr lang="en-US" sz="2800" dirty="0">
                <a:solidFill>
                  <a:srgbClr val="51C3F9"/>
                </a:solidFill>
                <a:ea typeface="+mn-ea"/>
                <a:cs typeface="+mn-cs"/>
              </a:rPr>
              <a:t/>
            </a:r>
            <a:br>
              <a:rPr lang="en-US" sz="2800" dirty="0">
                <a:solidFill>
                  <a:srgbClr val="51C3F9"/>
                </a:solidFill>
                <a:ea typeface="+mn-ea"/>
                <a:cs typeface="+mn-cs"/>
              </a:rPr>
            </a:br>
            <a:r>
              <a:rPr lang="en-US" sz="2800" dirty="0">
                <a:solidFill>
                  <a:srgbClr val="51C3F9"/>
                </a:solidFill>
                <a:ea typeface="+mn-ea"/>
                <a:cs typeface="+mn-cs"/>
                <a:hlinkClick r:id="rId4"/>
              </a:rPr>
              <a:t>www.flushthetpp.org</a:t>
            </a:r>
            <a:r>
              <a:rPr lang="en-US" sz="2800" dirty="0">
                <a:solidFill>
                  <a:srgbClr val="51C3F9"/>
                </a:solidFill>
                <a:ea typeface="+mn-ea"/>
                <a:cs typeface="+mn-cs"/>
              </a:rPr>
              <a:t/>
            </a:r>
            <a:br>
              <a:rPr lang="en-US" sz="2800" dirty="0">
                <a:solidFill>
                  <a:srgbClr val="51C3F9"/>
                </a:solidFill>
                <a:ea typeface="+mn-ea"/>
                <a:cs typeface="+mn-cs"/>
              </a:rPr>
            </a:br>
            <a:r>
              <a:rPr lang="en-US" sz="2800" dirty="0">
                <a:solidFill>
                  <a:srgbClr val="51C3F9"/>
                </a:solidFill>
                <a:ea typeface="+mn-ea"/>
                <a:cs typeface="+mn-cs"/>
              </a:rPr>
              <a:t/>
            </a:r>
            <a:br>
              <a:rPr lang="en-US" sz="2800" dirty="0">
                <a:solidFill>
                  <a:srgbClr val="51C3F9"/>
                </a:solidFill>
                <a:ea typeface="+mn-ea"/>
                <a:cs typeface="+mn-cs"/>
              </a:rPr>
            </a:br>
            <a:endParaRPr lang="en-US" sz="2800" dirty="0">
              <a:solidFill>
                <a:srgbClr val="455F51"/>
              </a:solidFill>
              <a:ea typeface="+mn-ea"/>
              <a:cs typeface="+mn-cs"/>
            </a:endParaRPr>
          </a:p>
        </p:txBody>
      </p:sp>
      <p:pic>
        <p:nvPicPr>
          <p:cNvPr id="5" name="Picture 4"/>
          <p:cNvPicPr>
            <a:picLocks noChangeAspect="1"/>
          </p:cNvPicPr>
          <p:nvPr/>
        </p:nvPicPr>
        <p:blipFill>
          <a:blip r:embed="rId5"/>
          <a:stretch>
            <a:fillRect/>
          </a:stretch>
        </p:blipFill>
        <p:spPr>
          <a:xfrm>
            <a:off x="7860411" y="2266749"/>
            <a:ext cx="3016390" cy="2926080"/>
          </a:xfrm>
          <a:prstGeom prst="rect">
            <a:avLst/>
          </a:prstGeom>
        </p:spPr>
      </p:pic>
    </p:spTree>
    <p:extLst>
      <p:ext uri="{BB962C8B-B14F-4D97-AF65-F5344CB8AC3E}">
        <p14:creationId xmlns:p14="http://schemas.microsoft.com/office/powerpoint/2010/main" val="2205491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2999"/>
            <a:ext cx="10972800" cy="4257675"/>
          </a:xfrm>
        </p:spPr>
        <p:txBody>
          <a:bodyPr>
            <a:noAutofit/>
          </a:bodyPr>
          <a:lstStyle/>
          <a:p>
            <a:r>
              <a:rPr lang="en-US" sz="6000" b="1" dirty="0" smtClean="0"/>
              <a:t>		THANKS AND WRAP-UP</a:t>
            </a:r>
            <a:br>
              <a:rPr lang="en-US" sz="6000" b="1" dirty="0" smtClean="0"/>
            </a:br>
            <a:r>
              <a:rPr lang="en-US" sz="6000" b="1" dirty="0" smtClean="0"/>
              <a:t> 	</a:t>
            </a:r>
            <a:r>
              <a:rPr lang="en-US" sz="3600" dirty="0" smtClean="0">
                <a:solidFill>
                  <a:schemeClr val="tx1"/>
                </a:solidFill>
              </a:rPr>
              <a:t>Stay up to date on trade and take action!</a:t>
            </a:r>
            <a:r>
              <a:rPr lang="en-US" sz="3600" dirty="0" smtClean="0"/>
              <a:t/>
            </a:r>
            <a:br>
              <a:rPr lang="en-US" sz="3600" dirty="0" smtClean="0"/>
            </a:br>
            <a:r>
              <a:rPr lang="en-US" sz="3200" dirty="0" smtClean="0"/>
              <a:t>Sign up to get call announcements, post-call mailings, organizing news, information and action alerts. </a:t>
            </a:r>
            <a:br>
              <a:rPr lang="en-US" sz="3200" dirty="0" smtClean="0"/>
            </a:br>
            <a:r>
              <a:rPr lang="en-US" sz="3200" dirty="0" smtClean="0"/>
              <a:t>Send your request to: </a:t>
            </a:r>
            <a:r>
              <a:rPr lang="en-US" sz="3200" b="1" dirty="0" smtClean="0">
                <a:hlinkClick r:id="rId2"/>
              </a:rPr>
              <a:t>TPP@PeopleDemandingAction.org</a:t>
            </a:r>
            <a:r>
              <a:rPr lang="en-US" sz="3200" b="1" dirty="0" smtClean="0"/>
              <a:t/>
            </a:r>
            <a:br>
              <a:rPr lang="en-US" sz="3200" b="1" dirty="0" smtClean="0"/>
            </a:br>
            <a:endParaRPr lang="en-US" sz="3200" b="1"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7526" y="4752649"/>
            <a:ext cx="1729047" cy="1828800"/>
          </a:xfrm>
          <a:prstGeom prst="rect">
            <a:avLst/>
          </a:prstGeom>
        </p:spPr>
      </p:pic>
    </p:spTree>
    <p:extLst>
      <p:ext uri="{BB962C8B-B14F-4D97-AF65-F5344CB8AC3E}">
        <p14:creationId xmlns:p14="http://schemas.microsoft.com/office/powerpoint/2010/main" val="673805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076" y="519764"/>
            <a:ext cx="11280324" cy="2852086"/>
          </a:xfrm>
        </p:spPr>
        <p:txBody>
          <a:bodyPr>
            <a:normAutofit fontScale="90000"/>
          </a:bodyPr>
          <a:lstStyle/>
          <a:p>
            <a:r>
              <a:rPr lang="en-US" sz="4400" b="1" dirty="0" smtClean="0"/>
              <a:t>TECHNICAL STUFF</a:t>
            </a:r>
            <a:r>
              <a:rPr lang="en-US" dirty="0" smtClean="0"/>
              <a:t/>
            </a:r>
            <a:br>
              <a:rPr lang="en-US" dirty="0" smtClean="0"/>
            </a:br>
            <a:r>
              <a:rPr lang="en-US" dirty="0" smtClean="0"/>
              <a:t>Andrea Miller, Executive Director</a:t>
            </a:r>
            <a:br>
              <a:rPr lang="en-US" dirty="0" smtClean="0"/>
            </a:br>
            <a:r>
              <a:rPr lang="en-US" dirty="0" smtClean="0"/>
              <a:t>People Demanding Action</a:t>
            </a:r>
            <a:br>
              <a:rPr lang="en-US" dirty="0" smtClean="0"/>
            </a:br>
            <a:r>
              <a:rPr lang="en-US" sz="3100" dirty="0" smtClean="0">
                <a:hlinkClick r:id="rId2"/>
              </a:rPr>
              <a:t>tpp@peopledemandingaction.org</a:t>
            </a:r>
            <a:r>
              <a:rPr lang="en-US" sz="3100" dirty="0"/>
              <a:t/>
            </a:r>
            <a:br>
              <a:rPr lang="en-US" sz="3100" dirty="0"/>
            </a:br>
            <a:endParaRPr lang="en-US" sz="31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8010" y="4696326"/>
            <a:ext cx="1729047" cy="1828800"/>
          </a:xfrm>
          <a:prstGeom prst="rect">
            <a:avLst/>
          </a:prstGeom>
        </p:spPr>
      </p:pic>
      <p:sp>
        <p:nvSpPr>
          <p:cNvPr id="6" name="TextBox 5"/>
          <p:cNvSpPr txBox="1"/>
          <p:nvPr/>
        </p:nvSpPr>
        <p:spPr>
          <a:xfrm>
            <a:off x="302076" y="3132326"/>
            <a:ext cx="7607117" cy="3539430"/>
          </a:xfrm>
          <a:prstGeom prst="rect">
            <a:avLst/>
          </a:prstGeom>
          <a:noFill/>
        </p:spPr>
        <p:txBody>
          <a:bodyPr wrap="square" rtlCol="0">
            <a:spAutoFit/>
          </a:bodyPr>
          <a:lstStyle/>
          <a:p>
            <a:r>
              <a:rPr lang="en-US" sz="2000" dirty="0" smtClean="0"/>
              <a:t>DIAL IN: </a:t>
            </a:r>
            <a:r>
              <a:rPr lang="en-US" sz="2400" b="1" dirty="0" smtClean="0"/>
              <a:t>605 562 3140     </a:t>
            </a:r>
            <a:r>
              <a:rPr lang="en-US" sz="2000" dirty="0" smtClean="0"/>
              <a:t>ACCESS CODE: </a:t>
            </a:r>
            <a:r>
              <a:rPr lang="en-US" sz="2400" b="1" dirty="0" smtClean="0"/>
              <a:t>951146#</a:t>
            </a:r>
            <a:endParaRPr lang="en-US" sz="2400" b="1" dirty="0" smtClean="0">
              <a:solidFill>
                <a:srgbClr val="1B1B1B"/>
              </a:solidFill>
            </a:endParaRPr>
          </a:p>
          <a:p>
            <a:r>
              <a:rPr lang="en-US" sz="2000" b="1" dirty="0" smtClean="0"/>
              <a:t>Meeting Room Functions</a:t>
            </a:r>
            <a:br>
              <a:rPr lang="en-US" sz="2000" b="1" dirty="0" smtClean="0"/>
            </a:br>
            <a:r>
              <a:rPr lang="en-US" sz="2000" dirty="0" smtClean="0"/>
              <a:t>	- Chat</a:t>
            </a:r>
            <a:br>
              <a:rPr lang="en-US" sz="2000" dirty="0" smtClean="0"/>
            </a:br>
            <a:r>
              <a:rPr lang="en-US" sz="2000" dirty="0" smtClean="0"/>
              <a:t>	- Share</a:t>
            </a:r>
          </a:p>
          <a:p>
            <a:r>
              <a:rPr lang="en-US" sz="2000" b="1" dirty="0" smtClean="0"/>
              <a:t>Use the Share button in the Meeting Room: </a:t>
            </a:r>
          </a:p>
          <a:p>
            <a:endParaRPr lang="en-US" sz="2000" b="1" dirty="0"/>
          </a:p>
          <a:p>
            <a:r>
              <a:rPr lang="en-US" sz="2000" b="1" dirty="0" smtClean="0"/>
              <a:t>After the call, </a:t>
            </a:r>
            <a:r>
              <a:rPr lang="en-US" sz="2000" dirty="0" smtClean="0"/>
              <a:t>click the unique link below to download </a:t>
            </a:r>
            <a:r>
              <a:rPr lang="en-US" sz="2000" dirty="0"/>
              <a:t>this week's PowerPoint, recording link and other materials: </a:t>
            </a:r>
            <a:r>
              <a:rPr lang="en-US" sz="2000" u="sng" dirty="0" smtClean="0">
                <a:solidFill>
                  <a:srgbClr val="0000FF"/>
                </a:solidFill>
                <a:latin typeface="Times New Roman" panose="02020603050405020304" pitchFamily="18" charset="0"/>
                <a:ea typeface="Calibri" panose="020F0502020204030204" pitchFamily="34" charset="0"/>
                <a:hlinkClick r:id="rId4"/>
              </a:rPr>
              <a:t>http</a:t>
            </a:r>
            <a:r>
              <a:rPr lang="en-US" sz="2000" u="sng" dirty="0">
                <a:solidFill>
                  <a:srgbClr val="0000FF"/>
                </a:solidFill>
                <a:latin typeface="Times New Roman" panose="02020603050405020304" pitchFamily="18" charset="0"/>
                <a:ea typeface="Calibri" panose="020F0502020204030204" pitchFamily="34" charset="0"/>
                <a:hlinkClick r:id="rId4"/>
              </a:rPr>
              <a:t>://www.peopledemandingaction.org/downloads/tpp/tpp-october-25th-call-materials</a:t>
            </a:r>
            <a:endParaRPr lang="en-US" sz="2000" u="sng" dirty="0">
              <a:solidFill>
                <a:srgbClr val="0000FF"/>
              </a:solidFill>
              <a:latin typeface="Times New Roman" panose="02020603050405020304" pitchFamily="18" charset="0"/>
              <a:ea typeface="Calibri" panose="020F0502020204030204" pitchFamily="34" charset="0"/>
            </a:endParaRPr>
          </a:p>
          <a:p>
            <a:endParaRPr lang="en-US" sz="2000" b="1" dirty="0"/>
          </a:p>
        </p:txBody>
      </p:sp>
      <p:pic>
        <p:nvPicPr>
          <p:cNvPr id="7" name="Picture 6"/>
          <p:cNvPicPr>
            <a:picLocks noChangeAspect="1"/>
          </p:cNvPicPr>
          <p:nvPr/>
        </p:nvPicPr>
        <p:blipFill>
          <a:blip r:embed="rId5"/>
          <a:stretch>
            <a:fillRect/>
          </a:stretch>
        </p:blipFill>
        <p:spPr>
          <a:xfrm>
            <a:off x="5181600" y="4151529"/>
            <a:ext cx="920055" cy="73152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95179" y="1085850"/>
            <a:ext cx="2286000" cy="2286000"/>
          </a:xfrm>
          <a:prstGeom prst="rect">
            <a:avLst/>
          </a:prstGeom>
        </p:spPr>
      </p:pic>
    </p:spTree>
    <p:extLst>
      <p:ext uri="{BB962C8B-B14F-4D97-AF65-F5344CB8AC3E}">
        <p14:creationId xmlns:p14="http://schemas.microsoft.com/office/powerpoint/2010/main" val="2050344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2228850"/>
          </a:xfrm>
        </p:spPr>
        <p:txBody>
          <a:bodyPr>
            <a:normAutofit fontScale="90000"/>
          </a:bodyPr>
          <a:lstStyle/>
          <a:p>
            <a:r>
              <a:rPr lang="en-US" sz="4400" b="1" dirty="0" smtClean="0"/>
              <a:t>CALL HOST TEAM</a:t>
            </a:r>
            <a:r>
              <a:rPr lang="en-US" b="1" dirty="0" smtClean="0"/>
              <a:t/>
            </a:r>
            <a:br>
              <a:rPr lang="en-US" b="1" dirty="0" smtClean="0"/>
            </a:br>
            <a:r>
              <a:rPr lang="en-US" dirty="0" smtClean="0"/>
              <a:t>Tom Hocking, Technical Advisor</a:t>
            </a:r>
            <a:br>
              <a:rPr lang="en-US" dirty="0" smtClean="0"/>
            </a:br>
            <a:r>
              <a:rPr lang="en-US" dirty="0" smtClean="0"/>
              <a:t>MoveOn Regional Organizer, PA</a:t>
            </a:r>
            <a:br>
              <a:rPr lang="en-US" dirty="0" smtClean="0"/>
            </a:br>
            <a:r>
              <a:rPr lang="en-US" sz="3100" dirty="0" smtClean="0">
                <a:latin typeface="+mn-lt"/>
                <a:hlinkClick r:id="rId2"/>
              </a:rPr>
              <a:t>TWHocking@Gmail.com</a:t>
            </a:r>
            <a:r>
              <a:rPr lang="en-US" sz="2200" b="1" dirty="0" smtClean="0"/>
              <a:t/>
            </a:r>
            <a:br>
              <a:rPr lang="en-US" sz="2200" b="1" dirty="0" smtClean="0"/>
            </a:br>
            <a:endParaRPr lang="en-US" dirty="0"/>
          </a:p>
        </p:txBody>
      </p:sp>
      <p:sp>
        <p:nvSpPr>
          <p:cNvPr id="6" name="TextBox 5"/>
          <p:cNvSpPr txBox="1"/>
          <p:nvPr/>
        </p:nvSpPr>
        <p:spPr>
          <a:xfrm>
            <a:off x="1304925" y="3857626"/>
            <a:ext cx="7324725" cy="954107"/>
          </a:xfrm>
          <a:prstGeom prst="rect">
            <a:avLst/>
          </a:prstGeom>
          <a:noFill/>
        </p:spPr>
        <p:txBody>
          <a:bodyPr wrap="square" rtlCol="0">
            <a:spAutoFit/>
          </a:bodyPr>
          <a:lstStyle/>
          <a:p>
            <a:r>
              <a:rPr lang="en-US" sz="2800" dirty="0" smtClean="0"/>
              <a:t>*Pre/Post </a:t>
            </a:r>
            <a:r>
              <a:rPr lang="en-US" sz="2800" dirty="0"/>
              <a:t>Call Technical Questions</a:t>
            </a:r>
          </a:p>
          <a:p>
            <a:r>
              <a:rPr lang="en-US" sz="2800" dirty="0" smtClean="0"/>
              <a:t>*Global </a:t>
            </a:r>
            <a:r>
              <a:rPr lang="en-US" sz="2800" dirty="0"/>
              <a:t>TPP Team Facebook </a:t>
            </a:r>
            <a:r>
              <a:rPr lang="en-US" sz="2800" dirty="0" smtClean="0"/>
              <a:t>Page Manager</a:t>
            </a:r>
            <a:endParaRPr lang="en-US" sz="2800" dirty="0"/>
          </a:p>
        </p:txBody>
      </p:sp>
      <p:pic>
        <p:nvPicPr>
          <p:cNvPr id="9" name="Picture 8"/>
          <p:cNvPicPr>
            <a:picLocks noChangeAspect="1"/>
          </p:cNvPicPr>
          <p:nvPr/>
        </p:nvPicPr>
        <p:blipFill>
          <a:blip r:embed="rId3"/>
          <a:stretch>
            <a:fillRect/>
          </a:stretch>
        </p:blipFill>
        <p:spPr>
          <a:xfrm>
            <a:off x="8270622" y="1266472"/>
            <a:ext cx="2113914" cy="2217392"/>
          </a:xfrm>
          <a:prstGeom prst="rect">
            <a:avLst/>
          </a:prstGeom>
        </p:spPr>
      </p:pic>
      <p:sp>
        <p:nvSpPr>
          <p:cNvPr id="5" name="Rectangle 4"/>
          <p:cNvSpPr/>
          <p:nvPr/>
        </p:nvSpPr>
        <p:spPr>
          <a:xfrm>
            <a:off x="1434164" y="3274868"/>
            <a:ext cx="9946106" cy="2893100"/>
          </a:xfrm>
          <a:prstGeom prst="rect">
            <a:avLst/>
          </a:prstGeom>
        </p:spPr>
        <p:txBody>
          <a:bodyPr wrap="square">
            <a:spAutoFit/>
          </a:bodyPr>
          <a:lstStyle/>
          <a:p>
            <a:endParaRPr lang="en-US" b="1" dirty="0" smtClean="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smtClean="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smtClean="0">
              <a:solidFill>
                <a:srgbClr val="404040"/>
              </a:solidFill>
              <a:latin typeface="Arial Black" panose="020B0A04020102020204" pitchFamily="34" charset="0"/>
            </a:endParaRPr>
          </a:p>
          <a:p>
            <a:endParaRPr lang="en-US" b="1" dirty="0" smtClean="0">
              <a:solidFill>
                <a:srgbClr val="404040"/>
              </a:solidFill>
              <a:latin typeface="Arial Black" panose="020B0A04020102020204" pitchFamily="34" charset="0"/>
            </a:endParaRPr>
          </a:p>
          <a:p>
            <a:r>
              <a:rPr lang="en-US" sz="2800" dirty="0" smtClean="0">
                <a:solidFill>
                  <a:srgbClr val="404040"/>
                </a:solidFill>
              </a:rPr>
              <a:t>Facebook: </a:t>
            </a:r>
            <a:endParaRPr lang="en-US" sz="2800" dirty="0">
              <a:solidFill>
                <a:srgbClr val="404040"/>
              </a:solidFill>
              <a:hlinkClick r:id=""/>
            </a:endParaRPr>
          </a:p>
          <a:p>
            <a:r>
              <a:rPr lang="en-US" sz="2800" dirty="0" smtClean="0">
                <a:solidFill>
                  <a:srgbClr val="404040"/>
                </a:solidFill>
                <a:hlinkClick r:id=""/>
              </a:rPr>
              <a:t>https</a:t>
            </a:r>
            <a:r>
              <a:rPr lang="en-US" sz="2800" dirty="0">
                <a:solidFill>
                  <a:srgbClr val="404040"/>
                </a:solidFill>
                <a:hlinkClick r:id=""/>
              </a:rPr>
              <a:t>://www.facebook.com/groups/GlobalTPPTeam</a:t>
            </a:r>
            <a:endParaRPr lang="en-US" sz="2800" dirty="0"/>
          </a:p>
        </p:txBody>
      </p:sp>
    </p:spTree>
    <p:extLst>
      <p:ext uri="{BB962C8B-B14F-4D97-AF65-F5344CB8AC3E}">
        <p14:creationId xmlns:p14="http://schemas.microsoft.com/office/powerpoint/2010/main" val="3181930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455F51"/>
                </a:solidFill>
              </a:rPr>
              <a:t/>
            </a:r>
            <a:br>
              <a:rPr lang="en-US" b="1" dirty="0" smtClean="0">
                <a:solidFill>
                  <a:srgbClr val="455F51"/>
                </a:solidFill>
              </a:rPr>
            </a:br>
            <a:r>
              <a:rPr lang="en-US" b="1" dirty="0">
                <a:solidFill>
                  <a:srgbClr val="455F51"/>
                </a:solidFill>
              </a:rPr>
              <a:t/>
            </a:r>
            <a:br>
              <a:rPr lang="en-US" b="1" dirty="0">
                <a:solidFill>
                  <a:srgbClr val="455F51"/>
                </a:solidFill>
              </a:rPr>
            </a:br>
            <a:r>
              <a:rPr lang="en-US" b="1" dirty="0" smtClean="0">
                <a:solidFill>
                  <a:srgbClr val="455F51"/>
                </a:solidFill>
              </a:rPr>
              <a:t/>
            </a:r>
            <a:br>
              <a:rPr lang="en-US" b="1" dirty="0" smtClean="0">
                <a:solidFill>
                  <a:srgbClr val="455F51"/>
                </a:solidFill>
              </a:rPr>
            </a:br>
            <a:r>
              <a:rPr lang="en-US" b="1" dirty="0">
                <a:solidFill>
                  <a:srgbClr val="455F51"/>
                </a:solidFill>
              </a:rPr>
              <a:t>	</a:t>
            </a:r>
            <a:r>
              <a:rPr lang="en-US" sz="4400" b="1" dirty="0" smtClean="0">
                <a:solidFill>
                  <a:srgbClr val="455F51"/>
                </a:solidFill>
              </a:rPr>
              <a:t>CALL </a:t>
            </a:r>
            <a:r>
              <a:rPr lang="en-US" sz="4400" b="1" dirty="0">
                <a:solidFill>
                  <a:srgbClr val="455F51"/>
                </a:solidFill>
              </a:rPr>
              <a:t>HOST TEAM</a:t>
            </a:r>
            <a:br>
              <a:rPr lang="en-US" sz="4400" b="1" dirty="0">
                <a:solidFill>
                  <a:srgbClr val="455F51"/>
                </a:solidFill>
              </a:rPr>
            </a:br>
            <a:r>
              <a:rPr lang="en-US" sz="4800" b="1" dirty="0">
                <a:solidFill>
                  <a:srgbClr val="455F51"/>
                </a:solidFill>
              </a:rPr>
              <a:t>	</a:t>
            </a:r>
            <a:r>
              <a:rPr lang="en-US" sz="3600" dirty="0">
                <a:solidFill>
                  <a:srgbClr val="455F51"/>
                </a:solidFill>
              </a:rPr>
              <a:t>Liz Amsden, MoveOn Council Organizer</a:t>
            </a:r>
            <a:br>
              <a:rPr lang="en-US" sz="3600" dirty="0">
                <a:solidFill>
                  <a:srgbClr val="455F51"/>
                </a:solidFill>
              </a:rPr>
            </a:br>
            <a:r>
              <a:rPr lang="en-US" sz="3600" dirty="0">
                <a:solidFill>
                  <a:srgbClr val="455F51"/>
                </a:solidFill>
              </a:rPr>
              <a:t>	</a:t>
            </a:r>
            <a:r>
              <a:rPr lang="en-US" sz="3600" dirty="0" smtClean="0">
                <a:solidFill>
                  <a:srgbClr val="455F51"/>
                </a:solidFill>
              </a:rPr>
              <a:t>Los </a:t>
            </a:r>
            <a:r>
              <a:rPr lang="en-US" sz="3600" dirty="0">
                <a:solidFill>
                  <a:srgbClr val="455F51"/>
                </a:solidFill>
              </a:rPr>
              <a:t>Angeles, CA</a:t>
            </a:r>
            <a:r>
              <a:rPr lang="en-US" sz="3600" dirty="0">
                <a:solidFill>
                  <a:srgbClr val="455F51"/>
                </a:solidFill>
                <a:hlinkClick r:id="rId2"/>
              </a:rPr>
              <a:t/>
            </a:r>
            <a:br>
              <a:rPr lang="en-US" sz="3600" dirty="0">
                <a:solidFill>
                  <a:srgbClr val="455F51"/>
                </a:solidFill>
                <a:hlinkClick r:id="rId2"/>
              </a:rPr>
            </a:br>
            <a:r>
              <a:rPr lang="en-US" sz="3600" dirty="0">
                <a:solidFill>
                  <a:srgbClr val="455F51"/>
                </a:solidFill>
              </a:rPr>
              <a:t>	</a:t>
            </a:r>
            <a:r>
              <a:rPr lang="en-US" sz="3100" dirty="0">
                <a:solidFill>
                  <a:srgbClr val="455F51"/>
                </a:solidFill>
                <a:hlinkClick r:id="rId2"/>
              </a:rPr>
              <a:t>LizAmsden@Hotmail.com</a:t>
            </a:r>
            <a:r>
              <a:rPr lang="en-US" sz="2800" dirty="0">
                <a:solidFill>
                  <a:srgbClr val="455F51"/>
                </a:solidFill>
              </a:rPr>
              <a:t/>
            </a:r>
            <a:br>
              <a:rPr lang="en-US" sz="2800" dirty="0">
                <a:solidFill>
                  <a:srgbClr val="455F51"/>
                </a:solidFill>
              </a:rPr>
            </a:br>
            <a:r>
              <a:rPr lang="en-US" sz="3600" dirty="0">
                <a:solidFill>
                  <a:srgbClr val="455F51"/>
                </a:solidFill>
              </a:rPr>
              <a:t/>
            </a:r>
            <a:br>
              <a:rPr lang="en-US" sz="3600" dirty="0">
                <a:solidFill>
                  <a:srgbClr val="455F51"/>
                </a:solidFill>
              </a:rPr>
            </a:br>
            <a:endParaRPr lang="en-US" dirty="0"/>
          </a:p>
        </p:txBody>
      </p:sp>
      <p:pic>
        <p:nvPicPr>
          <p:cNvPr id="3" name="Picture 2" descr="Liz A head shot 2.jpg"/>
          <p:cNvPicPr>
            <a:picLocks noChangeAspect="1"/>
          </p:cNvPicPr>
          <p:nvPr/>
        </p:nvPicPr>
        <p:blipFill>
          <a:blip r:embed="rId3" cstate="print"/>
          <a:stretch>
            <a:fillRect/>
          </a:stretch>
        </p:blipFill>
        <p:spPr>
          <a:xfrm>
            <a:off x="8834628" y="1437733"/>
            <a:ext cx="2032486" cy="2739871"/>
          </a:xfrm>
          <a:prstGeom prst="rect">
            <a:avLst/>
          </a:prstGeom>
        </p:spPr>
      </p:pic>
      <p:sp>
        <p:nvSpPr>
          <p:cNvPr id="4" name="Rectangle 3"/>
          <p:cNvSpPr/>
          <p:nvPr/>
        </p:nvSpPr>
        <p:spPr>
          <a:xfrm>
            <a:off x="1386039" y="2013228"/>
            <a:ext cx="7825338" cy="3816429"/>
          </a:xfrm>
          <a:prstGeom prst="rect">
            <a:avLst/>
          </a:prstGeom>
        </p:spPr>
        <p:txBody>
          <a:bodyPr wrap="square">
            <a:spAutoFit/>
          </a:bodyPr>
          <a:lstStyle/>
          <a:p>
            <a:endParaRPr lang="en-US" sz="4000" dirty="0" smtClean="0">
              <a:solidFill>
                <a:srgbClr val="455F51"/>
              </a:solidFill>
              <a:ea typeface="+mj-ea"/>
              <a:cs typeface="+mj-cs"/>
            </a:endParaRPr>
          </a:p>
          <a:p>
            <a:endParaRPr lang="en-US" sz="4000" dirty="0">
              <a:solidFill>
                <a:srgbClr val="455F51"/>
              </a:solidFill>
              <a:ea typeface="+mj-ea"/>
              <a:cs typeface="+mj-cs"/>
            </a:endParaRPr>
          </a:p>
          <a:p>
            <a:endParaRPr lang="en-US" sz="4000" dirty="0" smtClean="0">
              <a:solidFill>
                <a:srgbClr val="455F51"/>
              </a:solidFill>
              <a:ea typeface="+mj-ea"/>
              <a:cs typeface="+mj-cs"/>
            </a:endParaRPr>
          </a:p>
          <a:p>
            <a:r>
              <a:rPr lang="en-US" sz="3200" dirty="0" smtClean="0">
                <a:ea typeface="+mj-ea"/>
                <a:cs typeface="+mj-cs"/>
              </a:rPr>
              <a:t>*</a:t>
            </a:r>
            <a:r>
              <a:rPr lang="en-US" sz="3200" dirty="0">
                <a:ea typeface="+mj-ea"/>
                <a:cs typeface="+mj-cs"/>
              </a:rPr>
              <a:t>Research/Notes/Resource Vetting</a:t>
            </a:r>
            <a:br>
              <a:rPr lang="en-US" sz="3200" dirty="0">
                <a:ea typeface="+mj-ea"/>
                <a:cs typeface="+mj-cs"/>
              </a:rPr>
            </a:br>
            <a:r>
              <a:rPr lang="en-US" sz="3200" dirty="0">
                <a:ea typeface="+mj-ea"/>
                <a:cs typeface="+mj-cs"/>
              </a:rPr>
              <a:t/>
            </a:r>
            <a:br>
              <a:rPr lang="en-US" sz="3200" dirty="0">
                <a:ea typeface="+mj-ea"/>
                <a:cs typeface="+mj-cs"/>
              </a:rPr>
            </a:br>
            <a:r>
              <a:rPr lang="en-US" sz="4000" dirty="0">
                <a:solidFill>
                  <a:srgbClr val="455F51"/>
                </a:solidFill>
                <a:ea typeface="+mj-ea"/>
                <a:cs typeface="+mj-cs"/>
              </a:rPr>
              <a:t/>
            </a:r>
            <a:br>
              <a:rPr lang="en-US" sz="4000" dirty="0">
                <a:solidFill>
                  <a:srgbClr val="455F51"/>
                </a:solidFill>
                <a:ea typeface="+mj-ea"/>
                <a:cs typeface="+mj-cs"/>
              </a:rPr>
            </a:br>
            <a:endParaRPr lang="en-US" dirty="0"/>
          </a:p>
        </p:txBody>
      </p:sp>
    </p:spTree>
    <p:extLst>
      <p:ext uri="{BB962C8B-B14F-4D97-AF65-F5344CB8AC3E}">
        <p14:creationId xmlns:p14="http://schemas.microsoft.com/office/powerpoint/2010/main" val="1240511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8250" y="1142999"/>
            <a:ext cx="10344149" cy="3552825"/>
          </a:xfrm>
        </p:spPr>
        <p:txBody>
          <a:bodyPr>
            <a:noAutofit/>
          </a:bodyPr>
          <a:lstStyle/>
          <a:p>
            <a:pPr lvl="0">
              <a:spcBef>
                <a:spcPts val="300"/>
              </a:spcBef>
              <a:buClr>
                <a:srgbClr val="E2DFCC"/>
              </a:buClr>
            </a:pPr>
            <a:r>
              <a:rPr lang="en-US" sz="4400" b="1" dirty="0" smtClean="0">
                <a:solidFill>
                  <a:srgbClr val="455F51"/>
                </a:solidFill>
              </a:rPr>
              <a:t/>
            </a:r>
            <a:br>
              <a:rPr lang="en-US" sz="4400" b="1" dirty="0" smtClean="0">
                <a:solidFill>
                  <a:srgbClr val="455F51"/>
                </a:solidFill>
              </a:rPr>
            </a:br>
            <a:r>
              <a:rPr lang="en-US" sz="4400" b="1" dirty="0">
                <a:solidFill>
                  <a:srgbClr val="455F51"/>
                </a:solidFill>
              </a:rPr>
              <a:t/>
            </a:r>
            <a:br>
              <a:rPr lang="en-US" sz="4400" b="1" dirty="0">
                <a:solidFill>
                  <a:srgbClr val="455F51"/>
                </a:solidFill>
              </a:rPr>
            </a:br>
            <a:r>
              <a:rPr lang="en-US" b="1" dirty="0" smtClean="0">
                <a:solidFill>
                  <a:srgbClr val="455F51"/>
                </a:solidFill>
              </a:rPr>
              <a:t>CALL HOST TEAM</a:t>
            </a:r>
            <a:r>
              <a:rPr lang="en-US" sz="4400" b="1" dirty="0" smtClean="0">
                <a:solidFill>
                  <a:srgbClr val="455F51"/>
                </a:solidFill>
              </a:rPr>
              <a:t/>
            </a:r>
            <a:br>
              <a:rPr lang="en-US" sz="4400" b="1" dirty="0" smtClean="0">
                <a:solidFill>
                  <a:srgbClr val="455F51"/>
                </a:solidFill>
              </a:rPr>
            </a:br>
            <a:r>
              <a:rPr lang="en-US" sz="3200" smtClean="0">
                <a:solidFill>
                  <a:srgbClr val="455F51"/>
                </a:solidFill>
                <a:ea typeface="+mn-ea"/>
                <a:cs typeface="+mn-cs"/>
              </a:rPr>
              <a:t>Jan Swartzendruber</a:t>
            </a:r>
            <a:r>
              <a:rPr lang="en-US" sz="2800" b="1" dirty="0">
                <a:solidFill>
                  <a:srgbClr val="51C3F9"/>
                </a:solidFill>
                <a:ea typeface="+mn-ea"/>
                <a:cs typeface="+mn-cs"/>
              </a:rPr>
              <a:t/>
            </a:r>
            <a:br>
              <a:rPr lang="en-US" sz="2800" b="1" dirty="0">
                <a:solidFill>
                  <a:srgbClr val="51C3F9"/>
                </a:solidFill>
                <a:ea typeface="+mn-ea"/>
                <a:cs typeface="+mn-cs"/>
              </a:rPr>
            </a:br>
            <a:r>
              <a:rPr lang="en-US" sz="2800" dirty="0">
                <a:solidFill>
                  <a:srgbClr val="404040"/>
                </a:solidFill>
                <a:ea typeface="+mn-ea"/>
                <a:cs typeface="+mn-cs"/>
                <a:hlinkClick r:id="rId2"/>
              </a:rPr>
              <a:t>JanInKansas2@Gmail.com</a:t>
            </a:r>
            <a:r>
              <a:rPr lang="en-US" sz="2800" dirty="0">
                <a:solidFill>
                  <a:srgbClr val="404040"/>
                </a:solidFill>
                <a:ea typeface="+mn-ea"/>
                <a:cs typeface="+mn-cs"/>
              </a:rPr>
              <a:t/>
            </a:r>
            <a:br>
              <a:rPr lang="en-US" sz="2800" dirty="0">
                <a:solidFill>
                  <a:srgbClr val="404040"/>
                </a:solidFill>
                <a:ea typeface="+mn-ea"/>
                <a:cs typeface="+mn-cs"/>
              </a:rPr>
            </a:br>
            <a:r>
              <a:rPr lang="en-US" sz="2800" b="1" dirty="0">
                <a:solidFill>
                  <a:srgbClr val="51C3F9"/>
                </a:solidFill>
                <a:ea typeface="+mn-ea"/>
                <a:cs typeface="+mn-cs"/>
              </a:rPr>
              <a:t/>
            </a:r>
            <a:br>
              <a:rPr lang="en-US" sz="2800" b="1" dirty="0">
                <a:solidFill>
                  <a:srgbClr val="51C3F9"/>
                </a:solidFill>
                <a:ea typeface="+mn-ea"/>
                <a:cs typeface="+mn-cs"/>
              </a:rPr>
            </a:br>
            <a:r>
              <a:rPr lang="en-US" sz="2600" dirty="0" smtClean="0">
                <a:solidFill>
                  <a:prstClr val="black"/>
                </a:solidFill>
                <a:ea typeface="+mn-ea"/>
                <a:cs typeface="+mn-cs"/>
              </a:rPr>
              <a:t>*National </a:t>
            </a:r>
            <a:r>
              <a:rPr lang="en-US" sz="2600" dirty="0">
                <a:solidFill>
                  <a:prstClr val="black"/>
                </a:solidFill>
                <a:ea typeface="+mn-ea"/>
                <a:cs typeface="+mn-cs"/>
              </a:rPr>
              <a:t>Team </a:t>
            </a:r>
            <a:r>
              <a:rPr lang="en-US" sz="2600" dirty="0" smtClean="0">
                <a:solidFill>
                  <a:prstClr val="black"/>
                </a:solidFill>
                <a:ea typeface="+mn-ea"/>
                <a:cs typeface="+mn-cs"/>
              </a:rPr>
              <a:t>Co-Organizer </a:t>
            </a:r>
            <a:br>
              <a:rPr lang="en-US" sz="2600" dirty="0" smtClean="0">
                <a:solidFill>
                  <a:prstClr val="black"/>
                </a:solidFill>
                <a:ea typeface="+mn-ea"/>
                <a:cs typeface="+mn-cs"/>
              </a:rPr>
            </a:br>
            <a:r>
              <a:rPr lang="en-US" sz="2600" dirty="0" smtClean="0">
                <a:solidFill>
                  <a:prstClr val="black"/>
                </a:solidFill>
                <a:ea typeface="+mn-ea"/>
                <a:cs typeface="+mn-cs"/>
              </a:rPr>
              <a:t>*Campaign </a:t>
            </a:r>
            <a:r>
              <a:rPr lang="en-US" sz="2600" dirty="0">
                <a:solidFill>
                  <a:prstClr val="black"/>
                </a:solidFill>
                <a:ea typeface="+mn-ea"/>
                <a:cs typeface="+mn-cs"/>
              </a:rPr>
              <a:t>Updates/ Call </a:t>
            </a:r>
            <a:r>
              <a:rPr lang="en-US" sz="2600" dirty="0" smtClean="0">
                <a:solidFill>
                  <a:prstClr val="black"/>
                </a:solidFill>
                <a:ea typeface="+mn-ea"/>
                <a:cs typeface="+mn-cs"/>
              </a:rPr>
              <a:t>Notes </a:t>
            </a:r>
            <a:br>
              <a:rPr lang="en-US" sz="2600" dirty="0" smtClean="0">
                <a:solidFill>
                  <a:prstClr val="black"/>
                </a:solidFill>
                <a:ea typeface="+mn-ea"/>
                <a:cs typeface="+mn-cs"/>
              </a:rPr>
            </a:br>
            <a:r>
              <a:rPr lang="en-US" sz="2600" dirty="0" smtClean="0">
                <a:solidFill>
                  <a:prstClr val="black"/>
                </a:solidFill>
                <a:ea typeface="+mn-ea"/>
                <a:cs typeface="+mn-cs"/>
              </a:rPr>
              <a:t>*MoveOn </a:t>
            </a:r>
            <a:r>
              <a:rPr lang="en-US" sz="2600" dirty="0">
                <a:solidFill>
                  <a:prstClr val="black"/>
                </a:solidFill>
                <a:ea typeface="+mn-ea"/>
                <a:cs typeface="+mn-cs"/>
              </a:rPr>
              <a:t>Regional Organizer (KS)</a:t>
            </a:r>
            <a:br>
              <a:rPr lang="en-US" sz="2600" dirty="0">
                <a:solidFill>
                  <a:prstClr val="black"/>
                </a:solidFill>
                <a:ea typeface="+mn-ea"/>
                <a:cs typeface="+mn-cs"/>
              </a:rPr>
            </a:br>
            <a:r>
              <a:rPr lang="en-US" sz="4400" b="1" dirty="0" smtClean="0">
                <a:solidFill>
                  <a:srgbClr val="455F51"/>
                </a:solidFill>
              </a:rPr>
              <a:t/>
            </a:r>
            <a:br>
              <a:rPr lang="en-US" sz="4400" b="1" dirty="0" smtClean="0">
                <a:solidFill>
                  <a:srgbClr val="455F51"/>
                </a:solidFill>
              </a:rPr>
            </a:br>
            <a:r>
              <a:rPr lang="en-US" b="1" dirty="0" smtClean="0">
                <a:solidFill>
                  <a:srgbClr val="51C3F9"/>
                </a:solidFill>
              </a:rPr>
              <a:t/>
            </a:r>
            <a:br>
              <a:rPr lang="en-US" b="1" dirty="0" smtClean="0">
                <a:solidFill>
                  <a:srgbClr val="51C3F9"/>
                </a:solidFill>
              </a:rPr>
            </a:br>
            <a:endParaRPr lang="en-US" dirty="0"/>
          </a:p>
        </p:txBody>
      </p:sp>
      <p:pic>
        <p:nvPicPr>
          <p:cNvPr id="3" name="Picture 2" descr="Jan indoors CloseCrop.jpg"/>
          <p:cNvPicPr>
            <a:picLocks noChangeAspect="1"/>
          </p:cNvPicPr>
          <p:nvPr/>
        </p:nvPicPr>
        <p:blipFill>
          <a:blip r:embed="rId3" cstate="print"/>
          <a:srcRect l="11478" t="-1" r="19647" b="8334"/>
          <a:stretch>
            <a:fillRect/>
          </a:stretch>
        </p:blipFill>
        <p:spPr>
          <a:xfrm>
            <a:off x="8750567" y="1342388"/>
            <a:ext cx="1960020" cy="2695027"/>
          </a:xfrm>
          <a:prstGeom prst="rect">
            <a:avLst/>
          </a:prstGeom>
        </p:spPr>
      </p:pic>
    </p:spTree>
    <p:extLst>
      <p:ext uri="{BB962C8B-B14F-4D97-AF65-F5344CB8AC3E}">
        <p14:creationId xmlns:p14="http://schemas.microsoft.com/office/powerpoint/2010/main" val="137549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8250" y="1142999"/>
            <a:ext cx="10344149" cy="3552825"/>
          </a:xfrm>
        </p:spPr>
        <p:txBody>
          <a:bodyPr>
            <a:noAutofit/>
          </a:bodyPr>
          <a:lstStyle/>
          <a:p>
            <a:r>
              <a:rPr lang="en-US" sz="4400" b="1" dirty="0" smtClean="0">
                <a:solidFill>
                  <a:srgbClr val="455F51"/>
                </a:solidFill>
              </a:rPr>
              <a:t/>
            </a:r>
            <a:br>
              <a:rPr lang="en-US" sz="4400" b="1" dirty="0" smtClean="0">
                <a:solidFill>
                  <a:srgbClr val="455F51"/>
                </a:solidFill>
              </a:rPr>
            </a:br>
            <a:r>
              <a:rPr lang="en-US" sz="4400" b="1" dirty="0" smtClean="0">
                <a:solidFill>
                  <a:srgbClr val="455F51"/>
                </a:solidFill>
              </a:rPr>
              <a:t/>
            </a:r>
            <a:br>
              <a:rPr lang="en-US" sz="4400" b="1" dirty="0" smtClean="0">
                <a:solidFill>
                  <a:srgbClr val="455F51"/>
                </a:solidFill>
              </a:rPr>
            </a:br>
            <a:r>
              <a:rPr lang="en-US" b="1" dirty="0" smtClean="0">
                <a:solidFill>
                  <a:srgbClr val="455F51"/>
                </a:solidFill>
              </a:rPr>
              <a:t>CHAT HOST/CALL PLANNING TEAM</a:t>
            </a:r>
            <a:r>
              <a:rPr lang="en-US" sz="4400" b="1" dirty="0" smtClean="0">
                <a:solidFill>
                  <a:srgbClr val="455F51"/>
                </a:solidFill>
              </a:rPr>
              <a:t/>
            </a:r>
            <a:br>
              <a:rPr lang="en-US" sz="4400" b="1" dirty="0" smtClean="0">
                <a:solidFill>
                  <a:srgbClr val="455F51"/>
                </a:solidFill>
              </a:rPr>
            </a:br>
            <a:r>
              <a:rPr lang="en-US" sz="3600" dirty="0" smtClean="0"/>
              <a:t>Mara Cohen</a:t>
            </a:r>
            <a:r>
              <a:rPr lang="en-US" sz="3200" b="1" dirty="0" smtClean="0"/>
              <a:t/>
            </a:r>
            <a:br>
              <a:rPr lang="en-US" sz="3200" b="1" dirty="0" smtClean="0"/>
            </a:br>
            <a:r>
              <a:rPr lang="en-US" sz="3200" dirty="0" smtClean="0">
                <a:solidFill>
                  <a:srgbClr val="404040"/>
                </a:solidFill>
                <a:latin typeface="+mn-lt"/>
                <a:hlinkClick r:id="rId2"/>
              </a:rPr>
              <a:t>Marajai51@Gmail.com</a:t>
            </a:r>
            <a:r>
              <a:rPr lang="en-US" sz="3200" dirty="0" smtClean="0">
                <a:solidFill>
                  <a:srgbClr val="404040"/>
                </a:solidFill>
                <a:latin typeface="Arial Black" panose="020B0A04020102020204" pitchFamily="34" charset="0"/>
              </a:rPr>
              <a:t/>
            </a:r>
            <a:br>
              <a:rPr lang="en-US" sz="3200" dirty="0" smtClean="0">
                <a:solidFill>
                  <a:srgbClr val="404040"/>
                </a:solidFill>
                <a:latin typeface="Arial Black" panose="020B0A04020102020204" pitchFamily="34" charset="0"/>
              </a:rPr>
            </a:br>
            <a:r>
              <a:rPr lang="en-US" sz="2800" b="1" dirty="0" smtClean="0">
                <a:solidFill>
                  <a:schemeClr val="tx1"/>
                </a:solidFill>
                <a:ea typeface="+mn-ea"/>
                <a:cs typeface="+mn-cs"/>
              </a:rPr>
              <a:t/>
            </a:r>
            <a:br>
              <a:rPr lang="en-US" sz="2800" b="1" dirty="0" smtClean="0">
                <a:solidFill>
                  <a:schemeClr val="tx1"/>
                </a:solidFill>
                <a:ea typeface="+mn-ea"/>
                <a:cs typeface="+mn-cs"/>
              </a:rPr>
            </a:br>
            <a:r>
              <a:rPr lang="en-US" sz="2800" dirty="0" smtClean="0">
                <a:solidFill>
                  <a:schemeClr val="tx1"/>
                </a:solidFill>
              </a:rPr>
              <a:t>*Chat </a:t>
            </a:r>
            <a:r>
              <a:rPr lang="en-US" sz="2800" dirty="0">
                <a:solidFill>
                  <a:schemeClr val="tx1"/>
                </a:solidFill>
              </a:rPr>
              <a:t>Host</a:t>
            </a:r>
            <a:br>
              <a:rPr lang="en-US" sz="2800" dirty="0">
                <a:solidFill>
                  <a:schemeClr val="tx1"/>
                </a:solidFill>
              </a:rPr>
            </a:br>
            <a:r>
              <a:rPr lang="en-US" sz="2800" dirty="0" smtClean="0">
                <a:solidFill>
                  <a:schemeClr val="tx1"/>
                </a:solidFill>
              </a:rPr>
              <a:t>*PDA </a:t>
            </a:r>
            <a:r>
              <a:rPr lang="en-US" sz="2800" dirty="0">
                <a:solidFill>
                  <a:schemeClr val="tx1"/>
                </a:solidFill>
              </a:rPr>
              <a:t>Mass Criminalization </a:t>
            </a:r>
            <a:r>
              <a:rPr lang="en-US" sz="2800" dirty="0" smtClean="0">
                <a:solidFill>
                  <a:schemeClr val="tx1"/>
                </a:solidFill>
              </a:rPr>
              <a:t>Team </a:t>
            </a:r>
            <a:r>
              <a:rPr lang="en-US" sz="2800" dirty="0">
                <a:solidFill>
                  <a:schemeClr val="tx1"/>
                </a:solidFill>
              </a:rPr>
              <a:t>Leader</a:t>
            </a:r>
            <a:br>
              <a:rPr lang="en-US" sz="2800" dirty="0">
                <a:solidFill>
                  <a:schemeClr val="tx1"/>
                </a:solidFill>
              </a:rPr>
            </a:br>
            <a:r>
              <a:rPr lang="en-US" sz="2800" dirty="0" smtClean="0">
                <a:solidFill>
                  <a:schemeClr val="tx1"/>
                </a:solidFill>
              </a:rPr>
              <a:t>*Global </a:t>
            </a:r>
            <a:r>
              <a:rPr lang="en-US" sz="2800" dirty="0">
                <a:solidFill>
                  <a:schemeClr val="tx1"/>
                </a:solidFill>
              </a:rPr>
              <a:t>Climate Convergence Leader (IL)</a:t>
            </a:r>
            <a:br>
              <a:rPr lang="en-US" sz="2800" dirty="0">
                <a:solidFill>
                  <a:schemeClr val="tx1"/>
                </a:solidFill>
              </a:rPr>
            </a:br>
            <a:r>
              <a:rPr lang="en-US" sz="4400" b="1" dirty="0" smtClean="0">
                <a:solidFill>
                  <a:srgbClr val="455F51"/>
                </a:solidFill>
              </a:rPr>
              <a:t/>
            </a:r>
            <a:br>
              <a:rPr lang="en-US" sz="4400" b="1" dirty="0" smtClean="0">
                <a:solidFill>
                  <a:srgbClr val="455F51"/>
                </a:solidFill>
              </a:rPr>
            </a:br>
            <a:r>
              <a:rPr lang="en-US" b="1" dirty="0" smtClean="0">
                <a:solidFill>
                  <a:srgbClr val="51C3F9"/>
                </a:solidFill>
              </a:rPr>
              <a:t/>
            </a:r>
            <a:br>
              <a:rPr lang="en-US" b="1" dirty="0" smtClean="0">
                <a:solidFill>
                  <a:srgbClr val="51C3F9"/>
                </a:solidFill>
              </a:rPr>
            </a:br>
            <a:endParaRPr lang="en-US" dirty="0"/>
          </a:p>
        </p:txBody>
      </p:sp>
      <p:pic>
        <p:nvPicPr>
          <p:cNvPr id="4" name="Picture 3"/>
          <p:cNvPicPr>
            <a:picLocks noChangeAspect="1"/>
          </p:cNvPicPr>
          <p:nvPr/>
        </p:nvPicPr>
        <p:blipFill rotWithShape="1">
          <a:blip r:embed="rId3"/>
          <a:srcRect l="-3665" t="-2" r="-3348" b="-1163"/>
          <a:stretch/>
        </p:blipFill>
        <p:spPr>
          <a:xfrm>
            <a:off x="9001257" y="914399"/>
            <a:ext cx="2075167" cy="2743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23134" y="4474443"/>
            <a:ext cx="1729047" cy="1828800"/>
          </a:xfrm>
          <a:prstGeom prst="rect">
            <a:avLst/>
          </a:prstGeom>
        </p:spPr>
      </p:pic>
    </p:spTree>
    <p:extLst>
      <p:ext uri="{BB962C8B-B14F-4D97-AF65-F5344CB8AC3E}">
        <p14:creationId xmlns:p14="http://schemas.microsoft.com/office/powerpoint/2010/main" val="270881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8250" y="1142999"/>
            <a:ext cx="10344149" cy="4680285"/>
          </a:xfrm>
        </p:spPr>
        <p:txBody>
          <a:bodyPr>
            <a:noAutofit/>
          </a:bodyPr>
          <a:lstStyle/>
          <a:p>
            <a:r>
              <a:rPr lang="en-US" sz="4400" b="1" dirty="0" smtClean="0">
                <a:solidFill>
                  <a:srgbClr val="455F51"/>
                </a:solidFill>
              </a:rPr>
              <a:t/>
            </a:r>
            <a:br>
              <a:rPr lang="en-US" sz="4400" b="1" dirty="0" smtClean="0">
                <a:solidFill>
                  <a:srgbClr val="455F51"/>
                </a:solidFill>
              </a:rPr>
            </a:br>
            <a:r>
              <a:rPr lang="en-US" sz="4400" b="1" dirty="0" smtClean="0">
                <a:solidFill>
                  <a:srgbClr val="455F51"/>
                </a:solidFill>
              </a:rPr>
              <a:t/>
            </a:r>
            <a:br>
              <a:rPr lang="en-US" sz="4400" b="1" dirty="0" smtClean="0">
                <a:solidFill>
                  <a:srgbClr val="455F51"/>
                </a:solidFill>
              </a:rPr>
            </a:br>
            <a:r>
              <a:rPr lang="en-US" sz="4400" b="1" dirty="0" smtClean="0">
                <a:solidFill>
                  <a:srgbClr val="455F51"/>
                </a:solidFill>
              </a:rPr>
              <a:t/>
            </a:r>
            <a:br>
              <a:rPr lang="en-US" sz="4400" b="1" dirty="0" smtClean="0">
                <a:solidFill>
                  <a:srgbClr val="455F51"/>
                </a:solidFill>
              </a:rPr>
            </a:br>
            <a:r>
              <a:rPr lang="en-US" b="1" dirty="0" smtClean="0">
                <a:solidFill>
                  <a:srgbClr val="455F51"/>
                </a:solidFill>
              </a:rPr>
              <a:t>CHAT HOST/CALL PLANNING TEAM</a:t>
            </a:r>
            <a:r>
              <a:rPr lang="en-US" sz="4400" b="1" dirty="0" smtClean="0">
                <a:solidFill>
                  <a:srgbClr val="455F51"/>
                </a:solidFill>
              </a:rPr>
              <a:t/>
            </a:r>
            <a:br>
              <a:rPr lang="en-US" sz="4400" b="1" dirty="0" smtClean="0">
                <a:solidFill>
                  <a:srgbClr val="455F51"/>
                </a:solidFill>
              </a:rPr>
            </a:br>
            <a:r>
              <a:rPr lang="en-US" sz="3600" dirty="0" smtClean="0"/>
              <a:t>Lisa Oldendorp</a:t>
            </a:r>
            <a:br>
              <a:rPr lang="en-US" sz="3600" dirty="0" smtClean="0"/>
            </a:br>
            <a:r>
              <a:rPr lang="en-US" sz="3600" dirty="0" smtClean="0"/>
              <a:t>MoveOn Regional Organizer, NY</a:t>
            </a:r>
            <a:r>
              <a:rPr lang="en-US" sz="3200" b="1" dirty="0" smtClean="0"/>
              <a:t/>
            </a:r>
            <a:br>
              <a:rPr lang="en-US" sz="3200" b="1" dirty="0" smtClean="0"/>
            </a:br>
            <a:r>
              <a:rPr lang="en-US" sz="3200" b="1" dirty="0" smtClean="0">
                <a:solidFill>
                  <a:srgbClr val="404040"/>
                </a:solidFill>
                <a:latin typeface="+mn-lt"/>
                <a:hlinkClick r:id="rId2"/>
              </a:rPr>
              <a:t>eslsk8r@optonline.net</a:t>
            </a:r>
            <a:r>
              <a:rPr lang="en-US" sz="3200" b="1" dirty="0" smtClean="0">
                <a:solidFill>
                  <a:srgbClr val="404040"/>
                </a:solidFill>
                <a:latin typeface="+mn-lt"/>
              </a:rPr>
              <a:t/>
            </a:r>
            <a:br>
              <a:rPr lang="en-US" sz="3200" b="1" dirty="0" smtClean="0">
                <a:solidFill>
                  <a:srgbClr val="404040"/>
                </a:solidFill>
                <a:latin typeface="+mn-lt"/>
              </a:rPr>
            </a:br>
            <a:r>
              <a:rPr lang="en-US" sz="3200" b="1" dirty="0" smtClean="0">
                <a:solidFill>
                  <a:srgbClr val="404040"/>
                </a:solidFill>
                <a:latin typeface="Arial Black" panose="020B0A04020102020204" pitchFamily="34" charset="0"/>
              </a:rPr>
              <a:t/>
            </a:r>
            <a:br>
              <a:rPr lang="en-US" sz="3200" b="1" dirty="0" smtClean="0">
                <a:solidFill>
                  <a:srgbClr val="404040"/>
                </a:solidFill>
                <a:latin typeface="Arial Black" panose="020B0A04020102020204" pitchFamily="34" charset="0"/>
              </a:rPr>
            </a:br>
            <a:r>
              <a:rPr lang="en-US" sz="2800" b="1" dirty="0" smtClean="0">
                <a:solidFill>
                  <a:schemeClr val="tx1"/>
                </a:solidFill>
                <a:ea typeface="+mn-ea"/>
                <a:cs typeface="+mn-cs"/>
              </a:rPr>
              <a:t/>
            </a:r>
            <a:br>
              <a:rPr lang="en-US" sz="2800" b="1" dirty="0" smtClean="0">
                <a:solidFill>
                  <a:schemeClr val="tx1"/>
                </a:solidFill>
                <a:ea typeface="+mn-ea"/>
                <a:cs typeface="+mn-cs"/>
              </a:rPr>
            </a:br>
            <a:r>
              <a:rPr lang="en-US" sz="2800" dirty="0" smtClean="0">
                <a:solidFill>
                  <a:schemeClr val="tx1"/>
                </a:solidFill>
              </a:rPr>
              <a:t>*Chat </a:t>
            </a:r>
            <a:r>
              <a:rPr lang="en-US" sz="2800" dirty="0">
                <a:solidFill>
                  <a:schemeClr val="tx1"/>
                </a:solidFill>
              </a:rPr>
              <a:t>Host</a:t>
            </a:r>
            <a:br>
              <a:rPr lang="en-US" sz="2800" dirty="0">
                <a:solidFill>
                  <a:schemeClr val="tx1"/>
                </a:solidFill>
              </a:rPr>
            </a:br>
            <a:r>
              <a:rPr lang="en-US" sz="2800" dirty="0" smtClean="0">
                <a:solidFill>
                  <a:schemeClr val="tx1"/>
                </a:solidFill>
              </a:rPr>
              <a:t>*Call Planning Team</a:t>
            </a:r>
            <a:r>
              <a:rPr lang="en-US" sz="2800" dirty="0">
                <a:solidFill>
                  <a:schemeClr val="tx1"/>
                </a:solidFill>
              </a:rPr>
              <a:t/>
            </a:r>
            <a:br>
              <a:rPr lang="en-US" sz="2800" dirty="0">
                <a:solidFill>
                  <a:schemeClr val="tx1"/>
                </a:solidFill>
              </a:rPr>
            </a:br>
            <a:r>
              <a:rPr lang="en-US" sz="2800" dirty="0">
                <a:solidFill>
                  <a:schemeClr val="tx1"/>
                </a:solidFill>
              </a:rPr>
              <a:t/>
            </a:r>
            <a:br>
              <a:rPr lang="en-US" sz="2800" dirty="0">
                <a:solidFill>
                  <a:schemeClr val="tx1"/>
                </a:solidFill>
              </a:rPr>
            </a:br>
            <a:r>
              <a:rPr lang="en-US" sz="4400" b="1" dirty="0" smtClean="0">
                <a:solidFill>
                  <a:srgbClr val="455F51"/>
                </a:solidFill>
              </a:rPr>
              <a:t/>
            </a:r>
            <a:br>
              <a:rPr lang="en-US" sz="4400" b="1" dirty="0" smtClean="0">
                <a:solidFill>
                  <a:srgbClr val="455F51"/>
                </a:solidFill>
              </a:rPr>
            </a:br>
            <a:r>
              <a:rPr lang="en-US" b="1" dirty="0" smtClean="0">
                <a:solidFill>
                  <a:srgbClr val="51C3F9"/>
                </a:solidFill>
              </a:rPr>
              <a:t/>
            </a:r>
            <a:br>
              <a:rPr lang="en-US" b="1" dirty="0" smtClean="0">
                <a:solidFill>
                  <a:srgbClr val="51C3F9"/>
                </a:solidFill>
              </a:rPr>
            </a:br>
            <a:endParaRPr lang="en-US" dirty="0"/>
          </a:p>
        </p:txBody>
      </p:sp>
      <p:pic>
        <p:nvPicPr>
          <p:cNvPr id="5" name="Picture 4" descr="Mara Cohen head shot.jpg"/>
          <p:cNvPicPr>
            <a:picLocks noChangeAspect="1"/>
          </p:cNvPicPr>
          <p:nvPr/>
        </p:nvPicPr>
        <p:blipFill>
          <a:blip r:embed="rId3" cstate="screen">
            <a:extLst>
              <a:ext uri="{28A0092B-C50C-407E-A947-70E740481C1C}">
                <a14:useLocalDpi xmlns:a14="http://schemas.microsoft.com/office/drawing/2010/main"/>
              </a:ext>
            </a:extLst>
          </a:blip>
          <a:srcRect b="-2362"/>
          <a:stretch>
            <a:fillRect/>
          </a:stretch>
        </p:blipFill>
        <p:spPr>
          <a:xfrm>
            <a:off x="9181363" y="1142999"/>
            <a:ext cx="2124944" cy="2630885"/>
          </a:xfrm>
          <a:prstGeom prst="rect">
            <a:avLst/>
          </a:prstGeom>
        </p:spPr>
      </p:pic>
    </p:spTree>
    <p:extLst>
      <p:ext uri="{BB962C8B-B14F-4D97-AF65-F5344CB8AC3E}">
        <p14:creationId xmlns:p14="http://schemas.microsoft.com/office/powerpoint/2010/main" val="2502513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875" y="1142999"/>
            <a:ext cx="10706100" cy="3965714"/>
          </a:xfrm>
        </p:spPr>
        <p:txBody>
          <a:bodyPr>
            <a:noAutofit/>
          </a:bodyPr>
          <a:lstStyle/>
          <a:p>
            <a:pPr lvl="0">
              <a:spcBef>
                <a:spcPts val="300"/>
              </a:spcBef>
              <a:buClr>
                <a:srgbClr val="E2DFCC"/>
              </a:buClr>
            </a:pPr>
            <a:r>
              <a:rPr lang="en-US" b="1" dirty="0" smtClean="0">
                <a:solidFill>
                  <a:srgbClr val="455F51"/>
                </a:solidFill>
              </a:rPr>
              <a:t/>
            </a:r>
            <a:br>
              <a:rPr lang="en-US" b="1" dirty="0" smtClean="0">
                <a:solidFill>
                  <a:srgbClr val="455F51"/>
                </a:solidFill>
              </a:rPr>
            </a:br>
            <a:r>
              <a:rPr lang="en-US" b="1" dirty="0">
                <a:solidFill>
                  <a:srgbClr val="455F51"/>
                </a:solidFill>
              </a:rPr>
              <a:t/>
            </a:r>
            <a:br>
              <a:rPr lang="en-US" b="1" dirty="0">
                <a:solidFill>
                  <a:srgbClr val="455F51"/>
                </a:solidFill>
              </a:rPr>
            </a:br>
            <a:r>
              <a:rPr lang="en-US" b="1" dirty="0" smtClean="0">
                <a:solidFill>
                  <a:srgbClr val="455F51"/>
                </a:solidFill>
              </a:rPr>
              <a:t>CALL PLANNING TEAM</a:t>
            </a:r>
            <a:br>
              <a:rPr lang="en-US" b="1" dirty="0" smtClean="0">
                <a:solidFill>
                  <a:srgbClr val="455F51"/>
                </a:solidFill>
              </a:rPr>
            </a:br>
            <a:r>
              <a:rPr lang="en-US" sz="3200" dirty="0" smtClean="0">
                <a:solidFill>
                  <a:srgbClr val="455F51"/>
                </a:solidFill>
              </a:rPr>
              <a:t/>
            </a:r>
            <a:br>
              <a:rPr lang="en-US" sz="3200" dirty="0" smtClean="0">
                <a:solidFill>
                  <a:srgbClr val="455F51"/>
                </a:solidFill>
              </a:rPr>
            </a:br>
            <a:r>
              <a:rPr lang="en-US" sz="3200" dirty="0">
                <a:solidFill>
                  <a:srgbClr val="455F51"/>
                </a:solidFill>
                <a:ea typeface="+mn-ea"/>
                <a:cs typeface="+mn-cs"/>
              </a:rPr>
              <a:t>Linda Brewster</a:t>
            </a:r>
            <a:r>
              <a:rPr lang="en-US" sz="3200" dirty="0">
                <a:solidFill>
                  <a:srgbClr val="51C3F9"/>
                </a:solidFill>
                <a:ea typeface="+mn-ea"/>
                <a:cs typeface="+mn-cs"/>
              </a:rPr>
              <a:t/>
            </a:r>
            <a:br>
              <a:rPr lang="en-US" sz="3200" dirty="0">
                <a:solidFill>
                  <a:srgbClr val="51C3F9"/>
                </a:solidFill>
                <a:ea typeface="+mn-ea"/>
                <a:cs typeface="+mn-cs"/>
              </a:rPr>
            </a:br>
            <a:r>
              <a:rPr lang="en-US" sz="2800" dirty="0" smtClean="0">
                <a:solidFill>
                  <a:srgbClr val="404040"/>
                </a:solidFill>
                <a:latin typeface="+mn-lt"/>
                <a:ea typeface="+mn-ea"/>
                <a:cs typeface="+mn-cs"/>
                <a:hlinkClick r:id="rId2"/>
              </a:rPr>
              <a:t>LindaJBrewster@msn.com</a:t>
            </a:r>
            <a:r>
              <a:rPr lang="en-US" sz="2400" b="1" dirty="0">
                <a:solidFill>
                  <a:srgbClr val="404040"/>
                </a:solidFill>
                <a:latin typeface="Arial Black" panose="020B0A04020102020204" pitchFamily="34" charset="0"/>
                <a:ea typeface="+mn-ea"/>
                <a:cs typeface="+mn-cs"/>
                <a:hlinkClick r:id="rId2"/>
              </a:rPr>
              <a:t/>
            </a:r>
            <a:br>
              <a:rPr lang="en-US" sz="2400" b="1" dirty="0">
                <a:solidFill>
                  <a:srgbClr val="404040"/>
                </a:solidFill>
                <a:latin typeface="Arial Black" panose="020B0A04020102020204" pitchFamily="34" charset="0"/>
                <a:ea typeface="+mn-ea"/>
                <a:cs typeface="+mn-cs"/>
                <a:hlinkClick r:id="rId2"/>
              </a:rPr>
            </a:br>
            <a:r>
              <a:rPr lang="en-US" sz="2800" b="1" dirty="0" smtClean="0">
                <a:solidFill>
                  <a:srgbClr val="404040"/>
                </a:solidFill>
                <a:latin typeface="Arial Black" panose="020B0A04020102020204" pitchFamily="34" charset="0"/>
                <a:ea typeface="+mn-ea"/>
                <a:cs typeface="+mn-cs"/>
              </a:rPr>
              <a:t/>
            </a:r>
            <a:br>
              <a:rPr lang="en-US" sz="2800" b="1" dirty="0" smtClean="0">
                <a:solidFill>
                  <a:srgbClr val="404040"/>
                </a:solidFill>
                <a:latin typeface="Arial Black" panose="020B0A04020102020204" pitchFamily="34" charset="0"/>
                <a:ea typeface="+mn-ea"/>
                <a:cs typeface="+mn-cs"/>
              </a:rPr>
            </a:br>
            <a:r>
              <a:rPr lang="en-US" sz="2800" b="1" dirty="0" smtClean="0">
                <a:solidFill>
                  <a:srgbClr val="404040"/>
                </a:solidFill>
                <a:latin typeface="Arial Black" panose="020B0A04020102020204" pitchFamily="34" charset="0"/>
                <a:ea typeface="+mn-ea"/>
                <a:cs typeface="+mn-cs"/>
              </a:rPr>
              <a:t>*</a:t>
            </a:r>
            <a:r>
              <a:rPr lang="en-US" sz="2800" dirty="0" smtClean="0">
                <a:solidFill>
                  <a:prstClr val="black"/>
                </a:solidFill>
                <a:ea typeface="+mn-ea"/>
                <a:cs typeface="+mn-cs"/>
              </a:rPr>
              <a:t>Call Planning</a:t>
            </a:r>
            <a:br>
              <a:rPr lang="en-US" sz="2800" dirty="0" smtClean="0">
                <a:solidFill>
                  <a:prstClr val="black"/>
                </a:solidFill>
                <a:ea typeface="+mn-ea"/>
                <a:cs typeface="+mn-cs"/>
              </a:rPr>
            </a:br>
            <a:r>
              <a:rPr lang="en-US" sz="2800" dirty="0" smtClean="0">
                <a:solidFill>
                  <a:prstClr val="black"/>
                </a:solidFill>
                <a:ea typeface="+mn-ea"/>
                <a:cs typeface="+mn-cs"/>
              </a:rPr>
              <a:t>*Information and event sharing</a:t>
            </a:r>
            <a:r>
              <a:rPr lang="en-US" sz="2800" dirty="0">
                <a:solidFill>
                  <a:prstClr val="black"/>
                </a:solidFill>
                <a:ea typeface="+mn-ea"/>
                <a:cs typeface="+mn-cs"/>
              </a:rPr>
              <a:t/>
            </a:r>
            <a:br>
              <a:rPr lang="en-US" sz="2800" dirty="0">
                <a:solidFill>
                  <a:prstClr val="black"/>
                </a:solidFill>
                <a:ea typeface="+mn-ea"/>
                <a:cs typeface="+mn-cs"/>
              </a:rPr>
            </a:br>
            <a:r>
              <a:rPr lang="en-US" sz="2800" dirty="0" smtClean="0">
                <a:solidFill>
                  <a:prstClr val="black"/>
                </a:solidFill>
                <a:ea typeface="+mn-ea"/>
                <a:cs typeface="+mn-cs"/>
              </a:rPr>
              <a:t>*MoveOn </a:t>
            </a:r>
            <a:r>
              <a:rPr lang="en-US" sz="2800" dirty="0">
                <a:solidFill>
                  <a:prstClr val="black"/>
                </a:solidFill>
                <a:ea typeface="+mn-ea"/>
                <a:cs typeface="+mn-cs"/>
              </a:rPr>
              <a:t>Regional Organizer (WA)</a:t>
            </a:r>
            <a:br>
              <a:rPr lang="en-US" sz="2800" dirty="0">
                <a:solidFill>
                  <a:prstClr val="black"/>
                </a:solidFill>
                <a:ea typeface="+mn-ea"/>
                <a:cs typeface="+mn-cs"/>
              </a:rPr>
            </a:b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0652" y="1451269"/>
            <a:ext cx="2743200" cy="2743200"/>
          </a:xfrm>
          <a:prstGeom prst="rect">
            <a:avLst/>
          </a:prstGeom>
        </p:spPr>
      </p:pic>
    </p:spTree>
    <p:extLst>
      <p:ext uri="{BB962C8B-B14F-4D97-AF65-F5344CB8AC3E}">
        <p14:creationId xmlns:p14="http://schemas.microsoft.com/office/powerpoint/2010/main" val="423399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raining presentation" id="{9308F140-5CDC-477D-BC4D-9C1906451284}" vid="{11C5112C-663B-4E6D-9D3D-2361F8FA32D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D44557-C150-4AA7-97B1-62E8021520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Training presentation</Template>
  <TotalTime>0</TotalTime>
  <Words>234</Words>
  <Application>Microsoft Office PowerPoint</Application>
  <PresentationFormat>Widescreen</PresentationFormat>
  <Paragraphs>85</Paragraphs>
  <Slides>26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Arial Black</vt:lpstr>
      <vt:lpstr>Calibri</vt:lpstr>
      <vt:lpstr>Georgia</vt:lpstr>
      <vt:lpstr>Times New Roman</vt:lpstr>
      <vt:lpstr>Wingdings 2</vt:lpstr>
      <vt:lpstr>Training presentation</vt:lpstr>
      <vt:lpstr> NATIONAL TPP TEAM SPECIAL REPORT  RESISTING TRANSATLANTIC CORPORATE TRADE:  TTIP under fire in Miami; negotiators dumbfounded  October 25, 2015, 7:30 p.m. ET Phone in: 605-562-3140  Access Code: 951146# </vt:lpstr>
      <vt:lpstr>INTRODUCTION AND WELCOME Elizabeth Warren, Communications Director People Demanding Action tpp@peopledemandingaction.org </vt:lpstr>
      <vt:lpstr>TECHNICAL STUFF Andrea Miller, Executive Director People Demanding Action tpp@peopledemandingaction.org </vt:lpstr>
      <vt:lpstr>CALL HOST TEAM Tom Hocking, Technical Advisor MoveOn Regional Organizer, PA TWHocking@Gmail.com </vt:lpstr>
      <vt:lpstr>    CALL HOST TEAM  Liz Amsden, MoveOn Council Organizer  Los Angeles, CA  LizAmsden@Hotmail.com  </vt:lpstr>
      <vt:lpstr>  CALL HOST TEAM Jan Swartzendruber JanInKansas2@Gmail.com  *National Team Co-Organizer  *Campaign Updates/ Call Notes  *MoveOn Regional Organizer (KS)   </vt:lpstr>
      <vt:lpstr>  CHAT HOST/CALL PLANNING TEAM Mara Cohen Marajai51@Gmail.com  *Chat Host *PDA Mass Criminalization Team Leader *Global Climate Convergence Leader (IL)   </vt:lpstr>
      <vt:lpstr>   CHAT HOST/CALL PLANNING TEAM Lisa Oldendorp MoveOn Regional Organizer, NY eslsk8r@optonline.net   *Chat Host *Call Planning Team    </vt:lpstr>
      <vt:lpstr>  CALL PLANNING TEAM  Linda Brewster LindaJBrewster@msn.com  *Call Planning *Information and event sharing *MoveOn Regional Organizer (WA) </vt:lpstr>
      <vt:lpstr>    ACTION REPORTBACKS:  Share your October and November action reports, photos and videos with fellow activists everywhere! Send your details and photos to: LindaJBrewster@msn.com  </vt:lpstr>
      <vt:lpstr>  </vt:lpstr>
      <vt:lpstr>PowerPoint Presentation</vt:lpstr>
      <vt:lpstr>CALL PLANNING TEAM</vt:lpstr>
      <vt:lpstr>No More Secret Trade Deals Miami TTIP Press Conference</vt:lpstr>
      <vt:lpstr>Miami TTIP Forum Timothy Canova, Professor of Law &amp; Public Finance, NOVA Southeastern   Cyra Choudhury, Professor and International Human Rights Scholar, Florida International University (FIU)  Joel Mintz, Professor of Law, NOVA Southeastern University  Peter Maybarduk, Director of Public Citizen Global Access to Medicines Program.   </vt:lpstr>
      <vt:lpstr>Chief Negotiators “don't understand massive EU opposition to TTIP”</vt:lpstr>
      <vt:lpstr>Michael Stumo, Chief Executive Officer Coalition for a Prosperous America  A conservative perspective:  Exploring the possible impact of Paul Ryan  becoming House Speaker, on the future of TPP, TTIP,  TISA and future "free trade" deals.  Q &amp; A with Michael – press *6 on your phone when prompted, to enter the queue. </vt:lpstr>
      <vt:lpstr>  CALL PLANNING TEAM  Celeste Drake, Trade and Globalization  Policy Specialist, AFL-CIO CDrake@AFLCIO.org  *The inside scoop: TPP, TTIP and beyond *Legislative Actions/Updates *Q &amp; A with Celeste – Press *6 to enter the question queue</vt:lpstr>
      <vt:lpstr>  SPECIAL GUEST:  William Waren, Trade Policy Analyst Friends of the Earth wwaren@foe.org   *TTIP: An assault on the planet *What's at stake with TTIP, TPP, and other "free trade" deals *Q &amp; A with Bill: when prompted, press *6 on your phone   to enter the queue  www.foe.org </vt:lpstr>
      <vt:lpstr>   </vt:lpstr>
      <vt:lpstr>   </vt:lpstr>
      <vt:lpstr>   </vt:lpstr>
      <vt:lpstr>   </vt:lpstr>
      <vt:lpstr>  CALL PLANNING TEAM Adam Weissman, TradeJustice Global Justice for Animals and the Environment   adam@tradejustice.net www.tradejustice.net  *Call Planning Team *Speaker Recruitment *Events and actions: reports and previews   Upcoming Events: http://tradejustice.net/events </vt:lpstr>
      <vt:lpstr>  CALL PLANNING TEAM Mackenzie McDonald Wilkins, Climate and Trade Justice Activist Popular Resistance/Flush the TPP Mackenzie@PopularResistance.org  Coming Up November 14-18:  D.C. days of action  www.popularresistance.org www.flushthetpp.org  </vt:lpstr>
      <vt:lpstr>  THANKS AND WRAP-UP   Stay up to date on trade and take action! Sign up to get call announcements, post-call mailings, organizing news, information and action alerts.  Send your request to: TPP@PeopleDemandingAction.org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2015-10-25T16:09:56Z</dcterms:created>
  <dcterms:modified xsi:type="dcterms:W3CDTF">2015-10-25T22:12:49Z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TC034606049991</vt:lpwstr>
  </property>
</Properties>
</file>