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4331" r:id="rId1"/>
  </p:sldMasterIdLst>
  <p:notesMasterIdLst>
    <p:notesMasterId r:id="rId28"/>
  </p:notesMasterIdLst>
  <p:sldIdLst>
    <p:sldId id="278" r:id="rId2"/>
    <p:sldId id="279" r:id="rId3"/>
    <p:sldId id="280" r:id="rId4"/>
    <p:sldId id="323" r:id="rId5"/>
    <p:sldId id="282" r:id="rId6"/>
    <p:sldId id="283" r:id="rId7"/>
    <p:sldId id="284" r:id="rId8"/>
    <p:sldId id="285" r:id="rId9"/>
    <p:sldId id="287" r:id="rId10"/>
    <p:sldId id="289" r:id="rId11"/>
    <p:sldId id="324" r:id="rId12"/>
    <p:sldId id="325" r:id="rId13"/>
    <p:sldId id="316" r:id="rId14"/>
    <p:sldId id="308" r:id="rId15"/>
    <p:sldId id="313" r:id="rId16"/>
    <p:sldId id="314" r:id="rId17"/>
    <p:sldId id="315" r:id="rId18"/>
    <p:sldId id="322" r:id="rId19"/>
    <p:sldId id="286" r:id="rId20"/>
    <p:sldId id="305" r:id="rId21"/>
    <p:sldId id="319" r:id="rId22"/>
    <p:sldId id="320" r:id="rId23"/>
    <p:sldId id="291" r:id="rId24"/>
    <p:sldId id="317" r:id="rId25"/>
    <p:sldId id="318" r:id="rId26"/>
    <p:sldId id="321" r:id="rId27"/>
  </p:sldIdLst>
  <p:sldSz cx="9144000" cy="6858000" type="screen4x3"/>
  <p:notesSz cx="6858000" cy="9144000"/>
  <p:defaultTextStyle>
    <a:lvl1pPr defTabSz="457200">
      <a:defRPr sz="2400">
        <a:latin typeface="Corbel"/>
        <a:ea typeface="Corbel"/>
        <a:cs typeface="Corbel"/>
        <a:sym typeface="Corbel"/>
      </a:defRPr>
    </a:lvl1pPr>
    <a:lvl2pPr indent="457200" defTabSz="457200">
      <a:defRPr sz="2400">
        <a:latin typeface="Corbel"/>
        <a:ea typeface="Corbel"/>
        <a:cs typeface="Corbel"/>
        <a:sym typeface="Corbel"/>
      </a:defRPr>
    </a:lvl2pPr>
    <a:lvl3pPr indent="914400" defTabSz="457200">
      <a:defRPr sz="2400">
        <a:latin typeface="Corbel"/>
        <a:ea typeface="Corbel"/>
        <a:cs typeface="Corbel"/>
        <a:sym typeface="Corbel"/>
      </a:defRPr>
    </a:lvl3pPr>
    <a:lvl4pPr indent="1371600" defTabSz="457200">
      <a:defRPr sz="2400">
        <a:latin typeface="Corbel"/>
        <a:ea typeface="Corbel"/>
        <a:cs typeface="Corbel"/>
        <a:sym typeface="Corbel"/>
      </a:defRPr>
    </a:lvl4pPr>
    <a:lvl5pPr indent="1828800" defTabSz="457200">
      <a:defRPr sz="2400">
        <a:latin typeface="Corbel"/>
        <a:ea typeface="Corbel"/>
        <a:cs typeface="Corbel"/>
        <a:sym typeface="Corbel"/>
      </a:defRPr>
    </a:lvl5pPr>
    <a:lvl6pPr defTabSz="457200">
      <a:defRPr sz="2400">
        <a:latin typeface="Corbel"/>
        <a:ea typeface="Corbel"/>
        <a:cs typeface="Corbel"/>
        <a:sym typeface="Corbel"/>
      </a:defRPr>
    </a:lvl6pPr>
    <a:lvl7pPr defTabSz="457200">
      <a:defRPr sz="2400">
        <a:latin typeface="Corbel"/>
        <a:ea typeface="Corbel"/>
        <a:cs typeface="Corbel"/>
        <a:sym typeface="Corbel"/>
      </a:defRPr>
    </a:lvl7pPr>
    <a:lvl8pPr defTabSz="457200">
      <a:defRPr sz="2400">
        <a:latin typeface="Corbel"/>
        <a:ea typeface="Corbel"/>
        <a:cs typeface="Corbel"/>
        <a:sym typeface="Corbel"/>
      </a:defRPr>
    </a:lvl8pPr>
    <a:lvl9pPr defTabSz="457200">
      <a:defRPr sz="2400">
        <a:latin typeface="Corbel"/>
        <a:ea typeface="Corbel"/>
        <a:cs typeface="Corbel"/>
        <a:sym typeface="Corbe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orbel"/>
          <a:ea typeface="Corbel"/>
          <a:cs typeface="Corbe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E6CB"/>
          </a:solidFill>
        </a:fill>
      </a:tcStyle>
    </a:wholeTbl>
    <a:band2H>
      <a:tcTxStyle/>
      <a:tcStyle>
        <a:tcBdr/>
        <a:fill>
          <a:solidFill>
            <a:srgbClr val="FFF3E7"/>
          </a:solidFill>
        </a:fill>
      </a:tcStyle>
    </a:band2H>
    <a:firstCol>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B91D"/>
          </a:solidFill>
        </a:fill>
      </a:tcStyle>
    </a:firstCol>
    <a:lastRow>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B91D"/>
          </a:solidFill>
        </a:fill>
      </a:tcStyle>
    </a:lastRow>
    <a:firstRow>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B91D"/>
          </a:solidFill>
        </a:fill>
      </a:tcStyle>
    </a:firstRow>
  </a:tblStyle>
  <a:tblStyle styleId="{C7B018BB-80A7-4F77-B60F-C8B233D01FF8}" styleName="">
    <a:tblBg/>
    <a:wholeTbl>
      <a:tcTxStyle b="on" i="on">
        <a:font>
          <a:latin typeface="Corbel"/>
          <a:ea typeface="Corbel"/>
          <a:cs typeface="Corbe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Corbel"/>
          <a:ea typeface="Corbel"/>
          <a:cs typeface="Corbe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4D3CA"/>
          </a:solidFill>
        </a:fill>
      </a:tcStyle>
    </a:wholeTbl>
    <a:band2H>
      <a:tcTxStyle/>
      <a:tcStyle>
        <a:tcBdr/>
        <a:fill>
          <a:solidFill>
            <a:srgbClr val="FAEAE7"/>
          </a:solidFill>
        </a:fill>
      </a:tcStyle>
    </a:band2H>
    <a:firstCol>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26D15"/>
          </a:solidFill>
        </a:fill>
      </a:tcStyle>
    </a:firstCol>
    <a:lastRow>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26D15"/>
          </a:solidFill>
        </a:fill>
      </a:tcStyle>
    </a:lastRow>
    <a:firstRow>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26D15"/>
          </a:solidFill>
        </a:fill>
      </a:tcStyle>
    </a:firstRow>
  </a:tblStyle>
  <a:tblStyle styleId="{CF821DB8-F4EB-4A41-A1BA-3FCAFE7338EE}" styleName="">
    <a:tblBg/>
    <a:wholeTbl>
      <a:tcTxStyle b="on" i="on">
        <a:font>
          <a:latin typeface="Corbel"/>
          <a:ea typeface="Corbel"/>
          <a:cs typeface="Corbe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orbel"/>
          <a:ea typeface="Corbel"/>
          <a:cs typeface="Corbe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B91D"/>
          </a:solidFill>
        </a:fill>
      </a:tcStyle>
    </a:firstCol>
    <a:lastRow>
      <a:tcTxStyle b="on" i="on">
        <a:font>
          <a:latin typeface="Corbel"/>
          <a:ea typeface="Corbel"/>
          <a:cs typeface="Corbel"/>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orbel"/>
          <a:ea typeface="Corbel"/>
          <a:cs typeface="Corbel"/>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B91D"/>
          </a:solidFill>
        </a:fill>
      </a:tcStyle>
    </a:firstRow>
  </a:tblStyle>
  <a:tblStyle styleId="{33BA23B1-9221-436E-865A-0063620EA4FD}" styleName="">
    <a:tblBg/>
    <a:wholeTbl>
      <a:tcTxStyle b="on" i="on">
        <a:font>
          <a:latin typeface="Corbel"/>
          <a:ea typeface="Corbel"/>
          <a:cs typeface="Corbe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orbel"/>
          <a:ea typeface="Corbel"/>
          <a:cs typeface="Corbe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orbel"/>
          <a:ea typeface="Corbel"/>
          <a:cs typeface="Corbe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orbel"/>
          <a:ea typeface="Corbel"/>
          <a:cs typeface="Corbe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orbel"/>
          <a:ea typeface="Corbel"/>
          <a:cs typeface="Corbel"/>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orbel"/>
          <a:ea typeface="Corbel"/>
          <a:cs typeface="Corbe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8" autoAdjust="0"/>
    <p:restoredTop sz="94660"/>
  </p:normalViewPr>
  <p:slideViewPr>
    <p:cSldViewPr snapToGrid="0">
      <p:cViewPr varScale="1">
        <p:scale>
          <a:sx n="95" d="100"/>
          <a:sy n="95" d="100"/>
        </p:scale>
        <p:origin x="1085" y="14"/>
      </p:cViewPr>
      <p:guideLst/>
    </p:cSldViewPr>
  </p:slideViewPr>
  <p:notesTextViewPr>
    <p:cViewPr>
      <p:scale>
        <a:sx n="1" d="1"/>
        <a:sy n="1" d="1"/>
      </p:scale>
      <p:origin x="0" y="0"/>
    </p:cViewPr>
  </p:notesTextViewPr>
  <p:sorterViewPr>
    <p:cViewPr>
      <p:scale>
        <a:sx n="100" d="100"/>
        <a:sy n="100" d="100"/>
      </p:scale>
      <p:origin x="0" y="-553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9" name="Shape 89"/>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90" name="Shape 90"/>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557738820"/>
      </p:ext>
    </p:extLst>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solidFill>
                  <a:schemeClr val="accent6">
                    <a:lumMod val="75000"/>
                  </a:schemeClr>
                </a:solidFill>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3533786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4136398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22819574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5464159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760553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accent6">
                    <a:lumMod val="75000"/>
                  </a:schemeClr>
                </a:solidFill>
              </a:defRPr>
            </a:lvl1pPr>
          </a:lstStyle>
          <a:p>
            <a:r>
              <a:rPr lang="en-US" dirty="0"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accent6">
                    <a:lumMod val="75000"/>
                  </a:schemeClr>
                </a:solidFill>
                <a:effectLst/>
              </a:defRPr>
            </a:lvl1pPr>
          </a:lstStyle>
          <a:p>
            <a:pPr marL="0" lvl="0">
              <a:spcBef>
                <a:spcPct val="0"/>
              </a:spcBef>
              <a:buNone/>
            </a:pPr>
            <a:r>
              <a:rPr lang="en-US" dirty="0"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accent6">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84341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solidFill>
                  <a:schemeClr val="accent6">
                    <a:lumMod val="75000"/>
                  </a:schemeClr>
                </a:solidFill>
              </a:defRPr>
            </a:lvl1pPr>
          </a:lstStyle>
          <a:p>
            <a:pPr marL="0" lvl="0"/>
            <a:r>
              <a:rPr lang="en-US" dirty="0"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41066436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solidFill>
                  <a:schemeClr val="accent6">
                    <a:lumMod val="75000"/>
                  </a:schemeClr>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357182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407511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56" name="Shape 56"/>
          <p:cNvSpPr>
            <a:spLocks noGrp="1"/>
          </p:cNvSpPr>
          <p:nvPr>
            <p:ph type="title"/>
          </p:nvPr>
        </p:nvSpPr>
        <p:spPr>
          <a:xfrm>
            <a:off x="752856" y="0"/>
            <a:ext cx="7450023" cy="1524000"/>
          </a:xfrm>
          <a:prstGeom prst="rect">
            <a:avLst/>
          </a:prstGeom>
        </p:spPr>
        <p:txBody>
          <a:bodyPr/>
          <a:lstStyle>
            <a:lvl1pPr>
              <a:defRPr>
                <a:solidFill>
                  <a:schemeClr val="accent6"/>
                </a:solidFill>
              </a:defRPr>
            </a:lvl1pPr>
          </a:lstStyle>
          <a:p>
            <a:pPr lvl="0">
              <a:defRPr sz="1800"/>
            </a:pPr>
            <a:r>
              <a:rPr sz="4800" dirty="0"/>
              <a:t>Click to edit Master title style</a:t>
            </a:r>
          </a:p>
        </p:txBody>
      </p:sp>
      <p:sp>
        <p:nvSpPr>
          <p:cNvPr id="57" name="Shape 57"/>
          <p:cNvSpPr>
            <a:spLocks noGrp="1"/>
          </p:cNvSpPr>
          <p:nvPr>
            <p:ph type="body" idx="1"/>
          </p:nvPr>
        </p:nvSpPr>
        <p:spPr>
          <a:xfrm>
            <a:off x="752856" y="1667404"/>
            <a:ext cx="6554867" cy="3767670"/>
          </a:xfrm>
          <a:prstGeom prst="rect">
            <a:avLst/>
          </a:prstGeom>
        </p:spPr>
        <p:txBody>
          <a:bodyPr/>
          <a:lstStyle>
            <a:lvl1pPr marL="342900" indent="-342900">
              <a:buClr>
                <a:schemeClr val="bg2"/>
              </a:buClr>
              <a:buFont typeface="Wingdings" panose="05000000000000000000" pitchFamily="2" charset="2"/>
              <a:buChar char="Ø"/>
              <a:defRPr>
                <a:solidFill>
                  <a:schemeClr val="accent6"/>
                </a:solidFill>
              </a:defRPr>
            </a:lvl1pPr>
            <a:lvl2pPr marL="742950" indent="-285750">
              <a:buClr>
                <a:schemeClr val="bg2"/>
              </a:buClr>
              <a:buFont typeface="Wingdings" panose="05000000000000000000" pitchFamily="2" charset="2"/>
              <a:buChar char="Ø"/>
              <a:defRPr>
                <a:solidFill>
                  <a:schemeClr val="accent6"/>
                </a:solidFill>
              </a:defRPr>
            </a:lvl2pPr>
            <a:lvl3pPr marL="1200150" indent="-285750">
              <a:buClr>
                <a:schemeClr val="bg2"/>
              </a:buClr>
              <a:buFont typeface="Wingdings" panose="05000000000000000000" pitchFamily="2" charset="2"/>
              <a:buChar char="Ø"/>
              <a:defRPr>
                <a:solidFill>
                  <a:schemeClr val="accent6"/>
                </a:solidFill>
              </a:defRPr>
            </a:lvl3pPr>
            <a:lvl4pPr marL="1543050" indent="-171450">
              <a:buClr>
                <a:schemeClr val="bg2"/>
              </a:buClr>
              <a:buFont typeface="Wingdings" panose="05000000000000000000" pitchFamily="2" charset="2"/>
              <a:buChar char="Ø"/>
              <a:defRPr>
                <a:solidFill>
                  <a:schemeClr val="accent6"/>
                </a:solidFill>
              </a:defRPr>
            </a:lvl4pPr>
            <a:lvl5pPr marL="2171700" indent="-342900">
              <a:buClr>
                <a:schemeClr val="bg2"/>
              </a:buClr>
              <a:buFont typeface="Wingdings" panose="05000000000000000000" pitchFamily="2" charset="2"/>
              <a:buChar char="Ø"/>
              <a:defRPr>
                <a:solidFill>
                  <a:schemeClr val="accent6"/>
                </a:solidFill>
              </a:defRPr>
            </a:lvl5pPr>
          </a:lstStyle>
          <a:p>
            <a:pPr lvl="0">
              <a:defRPr sz="1800"/>
            </a:pPr>
            <a:r>
              <a:rPr sz="2400" dirty="0"/>
              <a:t>Click to edit Master text styles</a:t>
            </a:r>
          </a:p>
          <a:p>
            <a:pPr lvl="1">
              <a:defRPr sz="1800"/>
            </a:pPr>
            <a:r>
              <a:rPr sz="2400" dirty="0"/>
              <a:t>Second level</a:t>
            </a:r>
          </a:p>
          <a:p>
            <a:pPr lvl="2">
              <a:defRPr sz="1800"/>
            </a:pPr>
            <a:r>
              <a:rPr sz="2400" dirty="0"/>
              <a:t>Third level</a:t>
            </a:r>
          </a:p>
          <a:p>
            <a:pPr lvl="3">
              <a:defRPr sz="1800"/>
            </a:pPr>
            <a:r>
              <a:rPr sz="2400" dirty="0"/>
              <a:t>Fourth level</a:t>
            </a:r>
          </a:p>
          <a:p>
            <a:pPr lvl="4">
              <a:defRPr sz="1800"/>
            </a:pPr>
            <a:r>
              <a:rPr sz="2400" dirty="0"/>
              <a:t>Fifth level</a:t>
            </a:r>
          </a:p>
        </p:txBody>
      </p:sp>
      <p:sp>
        <p:nvSpPr>
          <p:cNvPr id="58" name="Shape 58"/>
          <p:cNvSpPr>
            <a:spLocks noGrp="1"/>
          </p:cNvSpPr>
          <p:nvPr>
            <p:ph type="sldNum" sz="quarter" idx="2"/>
          </p:nvPr>
        </p:nvSpPr>
        <p:spPr>
          <a:prstGeom prst="rect">
            <a:avLst/>
          </a:prstGeom>
        </p:spPr>
        <p:txBody>
          <a:bodyPr/>
          <a:lstStyle/>
          <a:p>
            <a:pPr lvl="0"/>
            <a:fld id="{86CB4B4D-7CA3-9044-876B-883B54F8677D}" type="slidenum">
              <a:t>‹#›</a:t>
            </a:fld>
            <a:endParaRPr/>
          </a:p>
        </p:txBody>
      </p:sp>
    </p:spTree>
    <p:extLst>
      <p:ext uri="{BB962C8B-B14F-4D97-AF65-F5344CB8AC3E}">
        <p14:creationId xmlns:p14="http://schemas.microsoft.com/office/powerpoint/2010/main" val="46048074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E587EC-4A3E-4030-BABC-5E0C0236501C}" type="datetimeFigureOut">
              <a:rPr lang="ko-KR" altLang="en-US" smtClean="0"/>
              <a:t>2015-10-11</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6F4B9519-C8B1-4E82-966F-744A36AA8BB2}" type="slidenum">
              <a:rPr lang="ko-KR" altLang="en-US" smtClean="0"/>
              <a:t>‹#›</a:t>
            </a:fld>
            <a:endParaRPr lang="ko-KR" altLang="en-US"/>
          </a:p>
        </p:txBody>
      </p:sp>
      <p:pic>
        <p:nvPicPr>
          <p:cNvPr id="7" name="Picture 6"/>
          <p:cNvPicPr>
            <a:picLocks noChangeAspect="1"/>
          </p:cNvPicPr>
          <p:nvPr userDrawn="1"/>
        </p:nvPicPr>
        <p:blipFill>
          <a:blip r:embed="rId2"/>
          <a:stretch>
            <a:fillRect/>
          </a:stretch>
        </p:blipFill>
        <p:spPr>
          <a:xfrm>
            <a:off x="7308304" y="16873"/>
            <a:ext cx="1835696" cy="1052641"/>
          </a:xfrm>
          <a:prstGeom prst="rect">
            <a:avLst/>
          </a:prstGeom>
        </p:spPr>
      </p:pic>
    </p:spTree>
    <p:extLst>
      <p:ext uri="{BB962C8B-B14F-4D97-AF65-F5344CB8AC3E}">
        <p14:creationId xmlns:p14="http://schemas.microsoft.com/office/powerpoint/2010/main" val="604542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solidFill>
                  <a:schemeClr val="accent6">
                    <a:lumMod val="75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4102573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10/11/2015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2907488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3819008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solidFill>
                  <a:schemeClr val="accent6">
                    <a:lumMod val="75000"/>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2131311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4020334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3596011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solidFill>
                  <a:schemeClr val="accent6">
                    <a:lumMod val="75000"/>
                  </a:schemeClr>
                </a:solidFill>
              </a:defRPr>
            </a:lvl1pPr>
          </a:lstStyle>
          <a:p>
            <a:r>
              <a:rPr lang="en-US" dirty="0"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10/11/2015</a:t>
            </a:fld>
            <a:endParaRPr lang="en-US" dirty="0"/>
          </a:p>
        </p:txBody>
      </p:sp>
      <p:sp>
        <p:nvSpPr>
          <p:cNvPr id="6" name="Footer Placeholder 5"/>
          <p:cNvSpPr>
            <a:spLocks noGrp="1"/>
          </p:cNvSpPr>
          <p:nvPr>
            <p:ph type="ftr" sz="quarter" idx="11"/>
          </p:nvPr>
        </p:nvSpPr>
        <p:spPr>
          <a:xfrm>
            <a:off x="533400" y="6172200"/>
            <a:ext cx="5811724" cy="365125"/>
          </a:xfrm>
        </p:spPr>
        <p:txBody>
          <a:bodyPr/>
          <a:lstStyle/>
          <a:p>
            <a:endParaRPr lang="en-US" dirty="0"/>
          </a:p>
        </p:txBody>
      </p:sp>
      <p:sp>
        <p:nvSpPr>
          <p:cNvPr id="7" name="Slide Number Placeholder 6"/>
          <p:cNvSpPr>
            <a:spLocks noGrp="1"/>
          </p:cNvSpPr>
          <p:nvPr>
            <p:ph type="sldNum" sz="quarter" idx="12"/>
          </p:nvPr>
        </p:nvSpPr>
        <p:spPr/>
        <p:txBody>
          <a:bodyPr/>
          <a:lstStyle/>
          <a:p>
            <a:pPr lvl="0"/>
            <a:fld id="{86CB4B4D-7CA3-9044-876B-883B54F8677D}" type="slidenum">
              <a:rPr lang="en-US" smtClean="0"/>
              <a:t>‹#›</a:t>
            </a:fld>
            <a:endParaRPr lang="en-US"/>
          </a:p>
        </p:txBody>
      </p:sp>
    </p:spTree>
    <p:extLst>
      <p:ext uri="{BB962C8B-B14F-4D97-AF65-F5344CB8AC3E}">
        <p14:creationId xmlns:p14="http://schemas.microsoft.com/office/powerpoint/2010/main" val="2456379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10/11/2015</a:t>
            </a:fld>
            <a:endParaRPr lang="en-US" dirty="0"/>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pPr lvl="0"/>
            <a:fld id="{86CB4B4D-7CA3-9044-876B-883B54F8677D}" type="slidenum">
              <a:rPr lang="en-US" smtClean="0"/>
              <a:t>‹#›</a:t>
            </a:fld>
            <a:endParaRPr lang="en-US"/>
          </a:p>
        </p:txBody>
      </p:sp>
    </p:spTree>
    <p:extLst>
      <p:ext uri="{BB962C8B-B14F-4D97-AF65-F5344CB8AC3E}">
        <p14:creationId xmlns:p14="http://schemas.microsoft.com/office/powerpoint/2010/main" val="299788285"/>
      </p:ext>
    </p:extLst>
  </p:cSld>
  <p:clrMap bg1="dk1" tx1="lt1" bg2="dk2" tx2="lt2" accent1="accent1" accent2="accent2" accent3="accent3" accent4="accent4" accent5="accent5" accent6="accent6" hlink="hlink" folHlink="folHlink"/>
  <p:sldLayoutIdLst>
    <p:sldLayoutId id="2147484332" r:id="rId1"/>
    <p:sldLayoutId id="2147484333" r:id="rId2"/>
    <p:sldLayoutId id="2147484334" r:id="rId3"/>
    <p:sldLayoutId id="2147484335" r:id="rId4"/>
    <p:sldLayoutId id="2147484336" r:id="rId5"/>
    <p:sldLayoutId id="2147484337" r:id="rId6"/>
    <p:sldLayoutId id="2147484338" r:id="rId7"/>
    <p:sldLayoutId id="2147484339" r:id="rId8"/>
    <p:sldLayoutId id="2147484340" r:id="rId9"/>
    <p:sldLayoutId id="2147484341" r:id="rId10"/>
    <p:sldLayoutId id="2147484342" r:id="rId11"/>
    <p:sldLayoutId id="2147484343" r:id="rId12"/>
    <p:sldLayoutId id="2147484344" r:id="rId13"/>
    <p:sldLayoutId id="2147484345" r:id="rId14"/>
    <p:sldLayoutId id="2147484346" r:id="rId15"/>
    <p:sldLayoutId id="2147484347" r:id="rId16"/>
    <p:sldLayoutId id="2147484348" r:id="rId17"/>
    <p:sldLayoutId id="2147484349" r:id="rId18"/>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accent6">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accent6">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accent6">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accent6">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accent6">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hyperlink" Target="mailto:Cdrake@aflcio.org" TargetMode="External"/><Relationship Id="rId1" Type="http://schemas.openxmlformats.org/officeDocument/2006/relationships/slideLayout" Target="../slideLayouts/slideLayout18.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hyperlink" Target="http://www.exposethetpp.org/" TargetMode="External"/><Relationship Id="rId7" Type="http://schemas.openxmlformats.org/officeDocument/2006/relationships/image" Target="../media/image15.png"/><Relationship Id="rId2" Type="http://schemas.openxmlformats.org/officeDocument/2006/relationships/hyperlink" Target="http://www.tradewatch.org/" TargetMode="External"/><Relationship Id="rId1" Type="http://schemas.openxmlformats.org/officeDocument/2006/relationships/slideLayout" Target="../slideLayouts/slideLayout18.xml"/><Relationship Id="rId6" Type="http://schemas.openxmlformats.org/officeDocument/2006/relationships/image" Target="../media/image14.jpg"/><Relationship Id="rId5" Type="http://schemas.openxmlformats.org/officeDocument/2006/relationships/hyperlink" Target="http://www.eyesontrade.org/" TargetMode="External"/><Relationship Id="rId4" Type="http://schemas.openxmlformats.org/officeDocument/2006/relationships/hyperlink" Target="http://www.facebook.com/GlobalTradeWatch"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mailto:tpp@peopledemandingaction.org" TargetMode="External"/><Relationship Id="rId1" Type="http://schemas.openxmlformats.org/officeDocument/2006/relationships/slideLayout" Target="../slideLayouts/slideLayout18.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hyperlink" Target="https://www.facebook.com/groups/GlobalTPPTeam" TargetMode="External"/><Relationship Id="rId2" Type="http://schemas.openxmlformats.org/officeDocument/2006/relationships/hyperlink" Target="mailto:adam@tradejustice.net" TargetMode="External"/><Relationship Id="rId1" Type="http://schemas.openxmlformats.org/officeDocument/2006/relationships/slideLayout" Target="../slideLayouts/slideLayout18.xml"/><Relationship Id="rId6" Type="http://schemas.openxmlformats.org/officeDocument/2006/relationships/hyperlink" Target="http://tradejustice.net/events" TargetMode="External"/><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tiny.cc/TPPMediaMarch" TargetMode="Externa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hyperlink" Target="http://www.popularresistance.org/" TargetMode="External"/><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8.xml"/><Relationship Id="rId6" Type="http://schemas.openxmlformats.org/officeDocument/2006/relationships/hyperlink" Target="mailto:Mackenzie@popularresistance.org" TargetMode="External"/><Relationship Id="rId5" Type="http://schemas.openxmlformats.org/officeDocument/2006/relationships/image" Target="../media/image28.png"/><Relationship Id="rId4" Type="http://schemas.openxmlformats.org/officeDocument/2006/relationships/hyperlink" Target="http://www.flushthetpp.org/"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mailto:TPP@PeopleDemandingAction.Org"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www.peopledemandingaction.org/downloads/tpp" TargetMode="External"/><Relationship Id="rId1" Type="http://schemas.openxmlformats.org/officeDocument/2006/relationships/slideLayout" Target="../slideLayouts/slideLayout18.xml"/><Relationship Id="rId5" Type="http://schemas.openxmlformats.org/officeDocument/2006/relationships/image" Target="../media/image3.jp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18796" y="178690"/>
            <a:ext cx="8153400" cy="1524000"/>
          </a:xfrm>
        </p:spPr>
        <p:txBody>
          <a:bodyPr>
            <a:normAutofit/>
          </a:bodyPr>
          <a:lstStyle/>
          <a:p>
            <a:pPr algn="ctr"/>
            <a:r>
              <a:rPr lang="en-US" sz="4400" b="1" dirty="0" smtClean="0">
                <a:solidFill>
                  <a:schemeClr val="accent6"/>
                </a:solidFill>
              </a:rPr>
              <a:t>TPP </a:t>
            </a:r>
            <a:r>
              <a:rPr lang="en-US" sz="4400" b="1" dirty="0" smtClean="0">
                <a:solidFill>
                  <a:schemeClr val="accent6"/>
                </a:solidFill>
              </a:rPr>
              <a:t>Kills</a:t>
            </a:r>
            <a:r>
              <a:rPr lang="en-US" sz="4400" b="1" dirty="0" smtClean="0">
                <a:solidFill>
                  <a:schemeClr val="accent6"/>
                </a:solidFill>
              </a:rPr>
              <a:t>: Especially </a:t>
            </a:r>
            <a:br>
              <a:rPr lang="en-US" sz="4400" b="1" dirty="0" smtClean="0">
                <a:solidFill>
                  <a:schemeClr val="accent6"/>
                </a:solidFill>
              </a:rPr>
            </a:br>
            <a:r>
              <a:rPr lang="en-US" sz="4400" b="1" dirty="0" smtClean="0">
                <a:solidFill>
                  <a:schemeClr val="accent6"/>
                </a:solidFill>
              </a:rPr>
              <a:t>in an Election Year</a:t>
            </a:r>
            <a:endParaRPr lang="en-US" sz="4400" b="1" dirty="0">
              <a:solidFill>
                <a:schemeClr val="accent6"/>
              </a:solidFill>
            </a:endParaRPr>
          </a:p>
        </p:txBody>
      </p:sp>
      <p:sp>
        <p:nvSpPr>
          <p:cNvPr id="4" name="Text Placeholder 3"/>
          <p:cNvSpPr>
            <a:spLocks noGrp="1"/>
          </p:cNvSpPr>
          <p:nvPr>
            <p:ph type="body" idx="1"/>
          </p:nvPr>
        </p:nvSpPr>
        <p:spPr>
          <a:xfrm>
            <a:off x="118745" y="3060175"/>
            <a:ext cx="3941064" cy="1152910"/>
          </a:xfrm>
        </p:spPr>
        <p:txBody>
          <a:bodyPr/>
          <a:lstStyle/>
          <a:p>
            <a:pPr marL="0" indent="0" latinLnBrk="1" hangingPunct="0">
              <a:spcBef>
                <a:spcPts val="0"/>
              </a:spcBef>
              <a:spcAft>
                <a:spcPts val="0"/>
              </a:spcAft>
              <a:buClrTx/>
              <a:buSzTx/>
              <a:buNone/>
            </a:pPr>
            <a:r>
              <a:rPr lang="en-US" sz="2400" b="1" dirty="0">
                <a:solidFill>
                  <a:schemeClr val="accent6"/>
                </a:solidFill>
                <a:latin typeface="Corbel"/>
                <a:ea typeface="Corbel"/>
                <a:cs typeface="Corbel"/>
                <a:sym typeface="Corbel"/>
              </a:rPr>
              <a:t>Phone: 605-562-3140</a:t>
            </a:r>
          </a:p>
          <a:p>
            <a:pPr marL="0" indent="0" latinLnBrk="1" hangingPunct="0">
              <a:spcBef>
                <a:spcPts val="0"/>
              </a:spcBef>
              <a:spcAft>
                <a:spcPts val="0"/>
              </a:spcAft>
              <a:buClrTx/>
              <a:buSzTx/>
              <a:buNone/>
            </a:pPr>
            <a:r>
              <a:rPr lang="en-US" sz="2400" b="1" dirty="0">
                <a:solidFill>
                  <a:schemeClr val="accent6"/>
                </a:solidFill>
              </a:rPr>
              <a:t>PIN: 951146#</a:t>
            </a:r>
          </a:p>
          <a:p>
            <a:endParaRPr lang="en-US" dirty="0"/>
          </a:p>
        </p:txBody>
      </p:sp>
      <p:sp>
        <p:nvSpPr>
          <p:cNvPr id="6" name="Text Placeholder 2"/>
          <p:cNvSpPr txBox="1">
            <a:spLocks/>
          </p:cNvSpPr>
          <p:nvPr/>
        </p:nvSpPr>
        <p:spPr>
          <a:xfrm>
            <a:off x="4059809" y="5287963"/>
            <a:ext cx="8229600" cy="480060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lvl1pPr marL="342900" indent="-342900">
              <a:spcBef>
                <a:spcPts val="500"/>
              </a:spcBef>
              <a:buClr>
                <a:srgbClr val="FFB91D"/>
              </a:buClr>
              <a:buSzPct val="90000"/>
              <a:buFont typeface="Wingdings"/>
              <a:buChar char="●"/>
              <a:defRPr sz="2400">
                <a:latin typeface="Corbel"/>
                <a:ea typeface="Corbel"/>
                <a:cs typeface="Corbel"/>
                <a:sym typeface="Corbel"/>
              </a:defRPr>
            </a:lvl1pPr>
            <a:lvl2pPr marL="716395" indent="-367145">
              <a:spcBef>
                <a:spcPts val="500"/>
              </a:spcBef>
              <a:buClr>
                <a:srgbClr val="FFB91D"/>
              </a:buClr>
              <a:buSzPct val="90000"/>
              <a:buFont typeface="Wingdings"/>
              <a:buChar char="●"/>
              <a:defRPr sz="2400">
                <a:latin typeface="Corbel"/>
                <a:ea typeface="Corbel"/>
                <a:cs typeface="Corbel"/>
                <a:sym typeface="Corbel"/>
              </a:defRPr>
            </a:lvl2pPr>
            <a:lvl3pPr marL="1104900" indent="-419100">
              <a:spcBef>
                <a:spcPts val="500"/>
              </a:spcBef>
              <a:buClr>
                <a:srgbClr val="FFB91D"/>
              </a:buClr>
              <a:buSzPct val="90000"/>
              <a:buFont typeface="Wingdings"/>
              <a:buChar char="●"/>
              <a:defRPr sz="2400">
                <a:latin typeface="Corbel"/>
                <a:ea typeface="Corbel"/>
                <a:cs typeface="Corbel"/>
                <a:sym typeface="Corbel"/>
              </a:defRPr>
            </a:lvl3pPr>
            <a:lvl4pPr marL="1483783" indent="-448733">
              <a:spcBef>
                <a:spcPts val="500"/>
              </a:spcBef>
              <a:buClr>
                <a:srgbClr val="FFB91D"/>
              </a:buClr>
              <a:buSzPct val="90000"/>
              <a:buFont typeface="Wingdings"/>
              <a:buChar char="●"/>
              <a:defRPr sz="2400">
                <a:latin typeface="Corbel"/>
                <a:ea typeface="Corbel"/>
                <a:cs typeface="Corbel"/>
                <a:sym typeface="Corbel"/>
              </a:defRPr>
            </a:lvl4pPr>
            <a:lvl5pPr marL="1837266" indent="-465666">
              <a:spcBef>
                <a:spcPts val="500"/>
              </a:spcBef>
              <a:buClr>
                <a:srgbClr val="FFB91D"/>
              </a:buClr>
              <a:buSzPct val="90000"/>
              <a:buFont typeface="Wingdings"/>
              <a:buChar char="●"/>
              <a:defRPr sz="2400">
                <a:latin typeface="Corbel"/>
                <a:ea typeface="Corbel"/>
                <a:cs typeface="Corbel"/>
                <a:sym typeface="Corbel"/>
              </a:defRPr>
            </a:lvl5pPr>
            <a:lvl6pPr marL="2294466" indent="-465666">
              <a:spcBef>
                <a:spcPts val="500"/>
              </a:spcBef>
              <a:buClr>
                <a:srgbClr val="FFB91D"/>
              </a:buClr>
              <a:buSzPct val="90000"/>
              <a:buFont typeface="Wingdings"/>
              <a:buChar char="•"/>
              <a:defRPr sz="2400">
                <a:latin typeface="Corbel"/>
                <a:ea typeface="Corbel"/>
                <a:cs typeface="Corbel"/>
                <a:sym typeface="Corbel"/>
              </a:defRPr>
            </a:lvl6pPr>
            <a:lvl7pPr marL="2751666" indent="-465666">
              <a:spcBef>
                <a:spcPts val="500"/>
              </a:spcBef>
              <a:buClr>
                <a:srgbClr val="FFB91D"/>
              </a:buClr>
              <a:buSzPct val="90000"/>
              <a:buFont typeface="Wingdings"/>
              <a:buChar char="•"/>
              <a:defRPr sz="2400">
                <a:latin typeface="Corbel"/>
                <a:ea typeface="Corbel"/>
                <a:cs typeface="Corbel"/>
                <a:sym typeface="Corbel"/>
              </a:defRPr>
            </a:lvl7pPr>
            <a:lvl8pPr marL="3208866" indent="-465666">
              <a:spcBef>
                <a:spcPts val="500"/>
              </a:spcBef>
              <a:buClr>
                <a:srgbClr val="FFB91D"/>
              </a:buClr>
              <a:buSzPct val="90000"/>
              <a:buFont typeface="Wingdings"/>
              <a:buChar char="•"/>
              <a:defRPr sz="2400">
                <a:latin typeface="Corbel"/>
                <a:ea typeface="Corbel"/>
                <a:cs typeface="Corbel"/>
                <a:sym typeface="Corbel"/>
              </a:defRPr>
            </a:lvl8pPr>
            <a:lvl9pPr marL="3666066" indent="-465666">
              <a:spcBef>
                <a:spcPts val="500"/>
              </a:spcBef>
              <a:buClr>
                <a:srgbClr val="FFB91D"/>
              </a:buClr>
              <a:buSzPct val="90000"/>
              <a:buFont typeface="Wingdings"/>
              <a:buChar char="•"/>
              <a:defRPr sz="2400">
                <a:latin typeface="Corbel"/>
                <a:ea typeface="Corbel"/>
                <a:cs typeface="Corbel"/>
                <a:sym typeface="Corbel"/>
              </a:defRPr>
            </a:lvl9pPr>
          </a:lstStyle>
          <a:p>
            <a:pPr marL="0" indent="0" defTabSz="914400">
              <a:buFont typeface="Wingdings"/>
              <a:buNone/>
            </a:pPr>
            <a:endParaRPr lang="en-US" dirty="0"/>
          </a:p>
        </p:txBody>
      </p:sp>
      <p:sp>
        <p:nvSpPr>
          <p:cNvPr id="3" name="TextBox 2"/>
          <p:cNvSpPr txBox="1"/>
          <p:nvPr/>
        </p:nvSpPr>
        <p:spPr>
          <a:xfrm>
            <a:off x="233172" y="4634360"/>
            <a:ext cx="8041064" cy="19389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b="1" dirty="0" smtClean="0">
                <a:solidFill>
                  <a:schemeClr val="accent6"/>
                </a:solidFill>
              </a:rPr>
              <a:t>Speakers</a:t>
            </a:r>
            <a:r>
              <a:rPr lang="en-US" dirty="0" smtClean="0">
                <a:solidFill>
                  <a:srgbClr val="000000"/>
                </a:solidFill>
              </a:rPr>
              <a:t/>
            </a:r>
            <a:br>
              <a:rPr lang="en-US" dirty="0" smtClean="0">
                <a:solidFill>
                  <a:srgbClr val="000000"/>
                </a:solidFill>
              </a:rPr>
            </a:br>
            <a:r>
              <a:rPr lang="en-US" b="1" dirty="0" smtClean="0">
                <a:solidFill>
                  <a:srgbClr val="000000"/>
                </a:solidFill>
              </a:rPr>
              <a:t>SPECIAL GUEST: </a:t>
            </a:r>
            <a:r>
              <a:rPr lang="en-US" dirty="0" smtClean="0">
                <a:solidFill>
                  <a:srgbClr val="000000"/>
                </a:solidFill>
              </a:rPr>
              <a:t>Lori Wallach, Director, Public Citizen</a:t>
            </a:r>
            <a:br>
              <a:rPr lang="en-US" dirty="0" smtClean="0">
                <a:solidFill>
                  <a:srgbClr val="000000"/>
                </a:solidFill>
              </a:rPr>
            </a:br>
            <a:r>
              <a:rPr lang="en-US" dirty="0" err="1" smtClean="0">
                <a:solidFill>
                  <a:srgbClr val="000000"/>
                </a:solidFill>
              </a:rPr>
              <a:t>Zehara</a:t>
            </a:r>
            <a:r>
              <a:rPr lang="en-US" dirty="0" smtClean="0">
                <a:solidFill>
                  <a:srgbClr val="000000"/>
                </a:solidFill>
              </a:rPr>
              <a:t> </a:t>
            </a:r>
            <a:r>
              <a:rPr lang="en-US" dirty="0" err="1" smtClean="0">
                <a:solidFill>
                  <a:srgbClr val="000000"/>
                </a:solidFill>
              </a:rPr>
              <a:t>Heckscher</a:t>
            </a:r>
            <a:r>
              <a:rPr lang="en-US" dirty="0" smtClean="0">
                <a:solidFill>
                  <a:srgbClr val="000000"/>
                </a:solidFill>
              </a:rPr>
              <a:t>, Atlanta Protester</a:t>
            </a:r>
          </a:p>
          <a:p>
            <a:pPr algn="l" rtl="0" latinLnBrk="1" hangingPunct="0"/>
            <a:r>
              <a:rPr lang="en-US" dirty="0" smtClean="0">
                <a:solidFill>
                  <a:srgbClr val="000000"/>
                </a:solidFill>
              </a:rPr>
              <a:t>Debra Dion, Citizens Trade Campaign (FL)</a:t>
            </a:r>
          </a:p>
          <a:p>
            <a:pPr algn="l" rtl="0" latinLnBrk="1" hangingPunct="0"/>
            <a:r>
              <a:rPr kumimoji="0" lang="en-US" sz="2400" b="0" i="0" u="none" strike="noStrike" cap="none" spc="0" normalizeH="0" baseline="0" dirty="0" smtClean="0">
                <a:ln>
                  <a:noFill/>
                </a:ln>
                <a:solidFill>
                  <a:srgbClr val="000000"/>
                </a:solidFill>
                <a:effectLst/>
                <a:uFillTx/>
                <a:latin typeface="Corbel"/>
                <a:ea typeface="Corbel"/>
                <a:cs typeface="Corbel"/>
                <a:sym typeface="Corbel"/>
              </a:rPr>
              <a:t>Mackenzie McDonald Wilkins, Flush the TPP</a:t>
            </a:r>
            <a:endParaRPr kumimoji="0" lang="en-US" sz="2400" b="0" i="0" u="none" strike="noStrike" cap="none" spc="0" normalizeH="0" baseline="0" dirty="0">
              <a:ln>
                <a:noFill/>
              </a:ln>
              <a:solidFill>
                <a:srgbClr val="000000"/>
              </a:solidFill>
              <a:effectLst/>
              <a:uFillTx/>
              <a:latin typeface="Corbel"/>
              <a:ea typeface="Corbel"/>
              <a:cs typeface="Corbel"/>
              <a:sym typeface="Corbel"/>
            </a:endParaRPr>
          </a:p>
        </p:txBody>
      </p:sp>
      <p:pic>
        <p:nvPicPr>
          <p:cNvPr id="8" name="Picture 7"/>
          <p:cNvPicPr>
            <a:picLocks noChangeAspect="1"/>
          </p:cNvPicPr>
          <p:nvPr/>
        </p:nvPicPr>
        <p:blipFill>
          <a:blip r:embed="rId2"/>
          <a:stretch>
            <a:fillRect/>
          </a:stretch>
        </p:blipFill>
        <p:spPr>
          <a:xfrm>
            <a:off x="3695965" y="1702690"/>
            <a:ext cx="4776231" cy="3200400"/>
          </a:xfrm>
          <a:prstGeom prst="rect">
            <a:avLst/>
          </a:prstGeom>
        </p:spPr>
      </p:pic>
    </p:spTree>
    <p:extLst>
      <p:ext uri="{BB962C8B-B14F-4D97-AF65-F5344CB8AC3E}">
        <p14:creationId xmlns:p14="http://schemas.microsoft.com/office/powerpoint/2010/main" val="3494491279"/>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Call Planning Team</a:t>
            </a:r>
            <a:endParaRPr lang="en-US" b="1" dirty="0"/>
          </a:p>
        </p:txBody>
      </p:sp>
      <p:sp>
        <p:nvSpPr>
          <p:cNvPr id="3" name="Content Placeholder 2"/>
          <p:cNvSpPr>
            <a:spLocks noGrp="1"/>
          </p:cNvSpPr>
          <p:nvPr>
            <p:ph type="body" idx="1"/>
          </p:nvPr>
        </p:nvSpPr>
        <p:spPr/>
        <p:txBody>
          <a:bodyPr>
            <a:normAutofit/>
          </a:bodyPr>
          <a:lstStyle/>
          <a:p>
            <a:pPr marL="0" indent="0">
              <a:buNone/>
            </a:pPr>
            <a:r>
              <a:rPr lang="en-US" sz="3200" b="1" dirty="0" smtClean="0"/>
              <a:t>Celeste Drake</a:t>
            </a:r>
            <a:r>
              <a:rPr lang="en-US" b="1" dirty="0" smtClean="0"/>
              <a:t/>
            </a:r>
            <a:br>
              <a:rPr lang="en-US" b="1" dirty="0" smtClean="0"/>
            </a:br>
            <a:r>
              <a:rPr lang="en-US" sz="2400" u="sng" dirty="0">
                <a:solidFill>
                  <a:schemeClr val="accent6">
                    <a:lumMod val="75000"/>
                  </a:schemeClr>
                </a:solidFill>
                <a:latin typeface="Arial Black" panose="020B0A04020102020204" pitchFamily="34" charset="0"/>
                <a:hlinkClick r:id="rId2"/>
              </a:rPr>
              <a:t>Cdrake@aflcio.org</a:t>
            </a:r>
            <a:endParaRPr lang="en-US" sz="2400" u="sng" dirty="0">
              <a:solidFill>
                <a:schemeClr val="accent6">
                  <a:lumMod val="75000"/>
                </a:schemeClr>
              </a:solidFill>
              <a:latin typeface="Arial Black" panose="020B0A04020102020204" pitchFamily="34" charset="0"/>
            </a:endParaRPr>
          </a:p>
          <a:p>
            <a:endParaRPr lang="en-US" b="1" dirty="0">
              <a:solidFill>
                <a:srgbClr val="404040"/>
              </a:solidFill>
              <a:latin typeface="Arial Black" panose="020B0A04020102020204" pitchFamily="34" charset="0"/>
              <a:hlinkClick r:id="rId3"/>
            </a:endParaRPr>
          </a:p>
          <a:p>
            <a:r>
              <a:rPr lang="en-US" sz="2800" dirty="0" smtClean="0"/>
              <a:t>Call Planning Team</a:t>
            </a:r>
          </a:p>
          <a:p>
            <a:r>
              <a:rPr lang="en-US" sz="2800" dirty="0" smtClean="0"/>
              <a:t>Trade and Globalization Policy Specialist, AFL-CIO</a:t>
            </a:r>
          </a:p>
          <a:p>
            <a:r>
              <a:rPr lang="en-US" sz="2800" dirty="0" smtClean="0"/>
              <a:t>Legislative Actions/Updates</a:t>
            </a:r>
            <a:endParaRPr lang="en-US" sz="2800" dirty="0"/>
          </a:p>
        </p:txBody>
      </p:sp>
      <p:pic>
        <p:nvPicPr>
          <p:cNvPr id="5" name="Picture 4"/>
          <p:cNvPicPr>
            <a:picLocks noChangeAspect="1"/>
          </p:cNvPicPr>
          <p:nvPr/>
        </p:nvPicPr>
        <p:blipFill>
          <a:blip r:embed="rId4"/>
          <a:stretch>
            <a:fillRect/>
          </a:stretch>
        </p:blipFill>
        <p:spPr>
          <a:xfrm>
            <a:off x="5788863" y="652760"/>
            <a:ext cx="2414016" cy="2743200"/>
          </a:xfrm>
          <a:prstGeom prst="rect">
            <a:avLst/>
          </a:prstGeom>
          <a:effectLst/>
        </p:spPr>
      </p:pic>
    </p:spTree>
    <p:extLst>
      <p:ext uri="{BB962C8B-B14F-4D97-AF65-F5344CB8AC3E}">
        <p14:creationId xmlns:p14="http://schemas.microsoft.com/office/powerpoint/2010/main" val="3619171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68968" y="0"/>
            <a:ext cx="7833911" cy="1524000"/>
          </a:xfrm>
        </p:spPr>
        <p:txBody>
          <a:bodyPr>
            <a:normAutofit fontScale="90000"/>
          </a:bodyPr>
          <a:lstStyle/>
          <a:p>
            <a:r>
              <a:rPr lang="en-US" b="1" dirty="0" smtClean="0"/>
              <a:t>Special Guest: Lori Wallach, Director Public Citizen Global Trade Watch</a:t>
            </a:r>
            <a:endParaRPr lang="en-US" b="1" dirty="0"/>
          </a:p>
        </p:txBody>
      </p:sp>
      <p:sp>
        <p:nvSpPr>
          <p:cNvPr id="3" name="Content Placeholder 2"/>
          <p:cNvSpPr>
            <a:spLocks noGrp="1"/>
          </p:cNvSpPr>
          <p:nvPr>
            <p:ph type="body" idx="1"/>
          </p:nvPr>
        </p:nvSpPr>
        <p:spPr>
          <a:xfrm>
            <a:off x="363628" y="4880270"/>
            <a:ext cx="8714231" cy="1810512"/>
          </a:xfrm>
        </p:spPr>
        <p:txBody>
          <a:bodyPr>
            <a:noAutofit/>
          </a:bodyPr>
          <a:lstStyle/>
          <a:p>
            <a:pPr marL="0" indent="0">
              <a:buNone/>
            </a:pPr>
            <a:r>
              <a:rPr lang="en-US" b="1" dirty="0">
                <a:solidFill>
                  <a:schemeClr val="bg1"/>
                </a:solidFill>
              </a:rPr>
              <a:t>Lori Wallach is an attorney and recognized authority on global trade.  She has been interviewed on national news programs and testified countless times before Congress on the negative effects of free trade agreements</a:t>
            </a:r>
            <a:r>
              <a:rPr lang="en-US" sz="1600" b="1" dirty="0">
                <a:solidFill>
                  <a:schemeClr val="bg1"/>
                </a:solidFill>
              </a:rPr>
              <a:t>. </a:t>
            </a:r>
          </a:p>
          <a:p>
            <a:pPr marL="0" indent="0">
              <a:lnSpc>
                <a:spcPct val="120000"/>
              </a:lnSpc>
              <a:buNone/>
            </a:pPr>
            <a:r>
              <a:rPr lang="en-US" sz="1600" dirty="0">
                <a:effectLst>
                  <a:outerShdw blurRad="38100" dist="38100" dir="2700000" algn="tl">
                    <a:srgbClr val="000000">
                      <a:alpha val="43137"/>
                    </a:srgbClr>
                  </a:outerShdw>
                </a:effectLst>
                <a:latin typeface="Arial Black" pitchFamily="34" charset="0"/>
                <a:hlinkClick r:id="rId2"/>
              </a:rPr>
              <a:t>http://www.tradewatch.org </a:t>
            </a:r>
            <a:r>
              <a:rPr lang="en-US" sz="1600" dirty="0">
                <a:effectLst>
                  <a:outerShdw blurRad="38100" dist="38100" dir="2700000" algn="tl">
                    <a:srgbClr val="000000">
                      <a:alpha val="43137"/>
                    </a:srgbClr>
                  </a:outerShdw>
                </a:effectLst>
                <a:latin typeface="Arial Black" pitchFamily="34" charset="0"/>
              </a:rPr>
              <a:t>					</a:t>
            </a:r>
          </a:p>
          <a:p>
            <a:pPr marL="0" indent="0">
              <a:lnSpc>
                <a:spcPct val="120000"/>
              </a:lnSpc>
              <a:spcBef>
                <a:spcPts val="0"/>
              </a:spcBef>
              <a:buNone/>
            </a:pPr>
            <a:r>
              <a:rPr lang="en-US" sz="1600" dirty="0">
                <a:effectLst>
                  <a:outerShdw blurRad="38100" dist="38100" dir="2700000" algn="tl">
                    <a:srgbClr val="000000">
                      <a:alpha val="43137"/>
                    </a:srgbClr>
                  </a:outerShdw>
                </a:effectLst>
                <a:latin typeface="Arial Black" pitchFamily="34" charset="0"/>
                <a:hlinkClick r:id="rId3"/>
              </a:rPr>
              <a:t>http://www.exposethetpp.org</a:t>
            </a:r>
            <a:endParaRPr lang="en-US" sz="1600" dirty="0">
              <a:effectLst>
                <a:outerShdw blurRad="38100" dist="38100" dir="2700000" algn="tl">
                  <a:srgbClr val="000000">
                    <a:alpha val="43137"/>
                  </a:srgbClr>
                </a:outerShdw>
              </a:effectLst>
              <a:latin typeface="Arial Black" pitchFamily="34" charset="0"/>
            </a:endParaRPr>
          </a:p>
          <a:p>
            <a:pPr marL="0" indent="0">
              <a:lnSpc>
                <a:spcPct val="120000"/>
              </a:lnSpc>
              <a:spcBef>
                <a:spcPts val="0"/>
              </a:spcBef>
              <a:buNone/>
            </a:pPr>
            <a:r>
              <a:rPr lang="en-US" sz="1600" dirty="0">
                <a:effectLst>
                  <a:outerShdw blurRad="38100" dist="38100" dir="2700000" algn="tl">
                    <a:srgbClr val="000000">
                      <a:alpha val="43137"/>
                    </a:srgbClr>
                  </a:outerShdw>
                </a:effectLst>
                <a:latin typeface="Arial Black" pitchFamily="34" charset="0"/>
                <a:hlinkClick r:id="rId4"/>
              </a:rPr>
              <a:t>www.facebook.com/GlobalTradeWatch</a:t>
            </a:r>
            <a:r>
              <a:rPr lang="en-US" sz="1600" dirty="0">
                <a:effectLst>
                  <a:outerShdw blurRad="38100" dist="38100" dir="2700000" algn="tl">
                    <a:srgbClr val="000000">
                      <a:alpha val="43137"/>
                    </a:srgbClr>
                  </a:outerShdw>
                </a:effectLst>
                <a:latin typeface="Arial Black" pitchFamily="34" charset="0"/>
              </a:rPr>
              <a:t> </a:t>
            </a:r>
          </a:p>
          <a:p>
            <a:pPr marL="0" indent="0">
              <a:lnSpc>
                <a:spcPct val="120000"/>
              </a:lnSpc>
              <a:spcBef>
                <a:spcPts val="0"/>
              </a:spcBef>
              <a:buNone/>
            </a:pPr>
            <a:r>
              <a:rPr lang="en-US" sz="1600" dirty="0">
                <a:effectLst>
                  <a:outerShdw blurRad="38100" dist="38100" dir="2700000" algn="tl">
                    <a:srgbClr val="000000">
                      <a:alpha val="43137"/>
                    </a:srgbClr>
                  </a:outerShdw>
                </a:effectLst>
                <a:latin typeface="Arial Black" pitchFamily="34" charset="0"/>
                <a:hlinkClick r:id="rId5"/>
              </a:rPr>
              <a:t>http://www.EyesOnTrade.org</a:t>
            </a:r>
            <a:r>
              <a:rPr lang="en-US" dirty="0">
                <a:effectLst>
                  <a:outerShdw blurRad="38100" dist="38100" dir="2700000" algn="tl">
                    <a:srgbClr val="000000">
                      <a:alpha val="43137"/>
                    </a:srgbClr>
                  </a:outerShdw>
                </a:effectLst>
                <a:latin typeface="Arial Black" pitchFamily="34" charset="0"/>
              </a:rPr>
              <a:t>	</a:t>
            </a:r>
            <a:endParaRPr lang="en-US" b="1" dirty="0">
              <a:solidFill>
                <a:schemeClr val="bg1"/>
              </a:solidFill>
            </a:endParaRPr>
          </a:p>
          <a:p>
            <a:pPr marL="0" indent="0">
              <a:buNone/>
            </a:pPr>
            <a:r>
              <a:rPr lang="en-US" dirty="0"/>
              <a:t/>
            </a:r>
            <a:br>
              <a:rPr lang="en-US" dirty="0"/>
            </a:br>
            <a:endParaRPr lang="en-US" dirty="0"/>
          </a:p>
        </p:txBody>
      </p:sp>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5567" y="1259305"/>
            <a:ext cx="4251159" cy="2743200"/>
          </a:xfrm>
          <a:prstGeom prst="rect">
            <a:avLst/>
          </a:prstGeom>
        </p:spPr>
      </p:pic>
      <p:pic>
        <p:nvPicPr>
          <p:cNvPr id="7" name="Picture 6"/>
          <p:cNvPicPr>
            <a:picLocks noChangeAspect="1"/>
          </p:cNvPicPr>
          <p:nvPr/>
        </p:nvPicPr>
        <p:blipFill>
          <a:blip r:embed="rId7"/>
          <a:stretch>
            <a:fillRect/>
          </a:stretch>
        </p:blipFill>
        <p:spPr>
          <a:xfrm>
            <a:off x="7632862" y="5317957"/>
            <a:ext cx="1140033" cy="1143687"/>
          </a:xfrm>
          <a:prstGeom prst="rect">
            <a:avLst/>
          </a:prstGeom>
        </p:spPr>
      </p:pic>
      <p:sp>
        <p:nvSpPr>
          <p:cNvPr id="8" name="TextBox 7"/>
          <p:cNvSpPr txBox="1"/>
          <p:nvPr/>
        </p:nvSpPr>
        <p:spPr>
          <a:xfrm>
            <a:off x="5025800" y="1428821"/>
            <a:ext cx="3177078" cy="2154436"/>
          </a:xfrm>
          <a:prstGeom prst="rect">
            <a:avLst/>
          </a:prstGeom>
          <a:noFill/>
        </p:spPr>
        <p:txBody>
          <a:bodyPr wrap="square" rtlCol="0">
            <a:spAutoFit/>
          </a:bodyPr>
          <a:lstStyle/>
          <a:p>
            <a:endParaRPr lang="en-US" b="1" dirty="0" smtClean="0"/>
          </a:p>
          <a:p>
            <a:r>
              <a:rPr lang="en-US" sz="2000" b="1" dirty="0" smtClean="0"/>
              <a:t>- Where are we now?</a:t>
            </a:r>
          </a:p>
          <a:p>
            <a:pPr>
              <a:lnSpc>
                <a:spcPct val="150000"/>
              </a:lnSpc>
            </a:pPr>
            <a:r>
              <a:rPr lang="en-US" sz="2000" b="1" dirty="0" smtClean="0"/>
              <a:t>- What's next for TPP?</a:t>
            </a:r>
          </a:p>
          <a:p>
            <a:pPr>
              <a:lnSpc>
                <a:spcPct val="150000"/>
              </a:lnSpc>
            </a:pPr>
            <a:r>
              <a:rPr lang="en-US" sz="2000" b="1" dirty="0" smtClean="0"/>
              <a:t>- What </a:t>
            </a:r>
            <a:r>
              <a:rPr lang="en-US" sz="2000" b="1" dirty="0" smtClean="0"/>
              <a:t>you can do</a:t>
            </a:r>
          </a:p>
          <a:p>
            <a:pPr>
              <a:lnSpc>
                <a:spcPct val="150000"/>
              </a:lnSpc>
            </a:pPr>
            <a:r>
              <a:rPr lang="en-US" sz="2000" b="1" dirty="0" smtClean="0"/>
              <a:t>- Q </a:t>
            </a:r>
            <a:r>
              <a:rPr lang="en-US" sz="2000" b="1" dirty="0" smtClean="0"/>
              <a:t>&amp;A with Lori </a:t>
            </a:r>
            <a:endParaRPr lang="en-US" sz="2000" b="1" dirty="0"/>
          </a:p>
        </p:txBody>
      </p:sp>
    </p:spTree>
    <p:extLst>
      <p:ext uri="{BB962C8B-B14F-4D97-AF65-F5344CB8AC3E}">
        <p14:creationId xmlns:p14="http://schemas.microsoft.com/office/powerpoint/2010/main" val="185922021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Zahara</a:t>
            </a:r>
            <a:r>
              <a:rPr lang="en-US" b="1" dirty="0" smtClean="0"/>
              <a:t> </a:t>
            </a:r>
            <a:r>
              <a:rPr lang="en-US" b="1" dirty="0"/>
              <a:t>H</a:t>
            </a:r>
            <a:r>
              <a:rPr lang="en-US" b="1" dirty="0" smtClean="0"/>
              <a:t>eckscher</a:t>
            </a:r>
            <a:endParaRPr lang="en-US" b="1" dirty="0"/>
          </a:p>
        </p:txBody>
      </p:sp>
      <p:sp>
        <p:nvSpPr>
          <p:cNvPr id="3" name="Content Placeholder 2"/>
          <p:cNvSpPr>
            <a:spLocks noGrp="1"/>
          </p:cNvSpPr>
          <p:nvPr>
            <p:ph type="body" idx="1"/>
          </p:nvPr>
        </p:nvSpPr>
        <p:spPr>
          <a:xfrm>
            <a:off x="283464" y="5047488"/>
            <a:ext cx="8714231" cy="1810512"/>
          </a:xfrm>
        </p:spPr>
        <p:txBody>
          <a:bodyPr>
            <a:noAutofit/>
          </a:bodyPr>
          <a:lstStyle/>
          <a:p>
            <a:pPr marL="0" indent="0">
              <a:buNone/>
            </a:pPr>
            <a:r>
              <a:rPr lang="en-US" b="1" dirty="0" err="1">
                <a:solidFill>
                  <a:schemeClr val="bg1"/>
                </a:solidFill>
              </a:rPr>
              <a:t>Zahara</a:t>
            </a:r>
            <a:r>
              <a:rPr lang="en-US" b="1" dirty="0">
                <a:solidFill>
                  <a:schemeClr val="bg1"/>
                </a:solidFill>
              </a:rPr>
              <a:t> </a:t>
            </a:r>
            <a:r>
              <a:rPr lang="en-US" b="1" dirty="0" err="1">
                <a:solidFill>
                  <a:schemeClr val="bg1"/>
                </a:solidFill>
              </a:rPr>
              <a:t>Heckscher</a:t>
            </a:r>
            <a:r>
              <a:rPr lang="en-US" b="1" dirty="0">
                <a:solidFill>
                  <a:schemeClr val="bg1"/>
                </a:solidFill>
              </a:rPr>
              <a:t> is a contributing editor and columnist on volunteering abroad at </a:t>
            </a:r>
            <a:r>
              <a:rPr lang="en-US" b="1" i="1" dirty="0">
                <a:solidFill>
                  <a:schemeClr val="bg1"/>
                </a:solidFill>
              </a:rPr>
              <a:t>Transitions Abroad</a:t>
            </a:r>
            <a:r>
              <a:rPr lang="en-US" b="1" dirty="0">
                <a:solidFill>
                  <a:schemeClr val="bg1"/>
                </a:solidFill>
              </a:rPr>
              <a:t>. Her articles have been published in </a:t>
            </a:r>
            <a:r>
              <a:rPr lang="en-US" b="1" i="1" dirty="0">
                <a:solidFill>
                  <a:schemeClr val="bg1"/>
                </a:solidFill>
              </a:rPr>
              <a:t>Community Jobs magazine </a:t>
            </a:r>
            <a:r>
              <a:rPr lang="en-US" b="1" dirty="0">
                <a:solidFill>
                  <a:schemeClr val="bg1"/>
                </a:solidFill>
              </a:rPr>
              <a:t>and in the book Global Backlash: Citizen Initiatives for a Just World Economy. </a:t>
            </a:r>
            <a:r>
              <a:rPr lang="en-US" b="1" dirty="0" err="1">
                <a:solidFill>
                  <a:schemeClr val="bg1"/>
                </a:solidFill>
              </a:rPr>
              <a:t>Heckscher</a:t>
            </a:r>
            <a:r>
              <a:rPr lang="en-US" b="1" dirty="0">
                <a:solidFill>
                  <a:schemeClr val="bg1"/>
                </a:solidFill>
              </a:rPr>
              <a:t> resides in Washington, D.C., where she completed her M.A. in International Development at American University. </a:t>
            </a:r>
          </a:p>
          <a:p>
            <a:pPr marL="0" indent="0">
              <a:buNone/>
            </a:pPr>
            <a:r>
              <a:rPr lang="en-US" dirty="0"/>
              <a:t/>
            </a:r>
            <a:br>
              <a:rPr lang="en-US" dirty="0"/>
            </a:b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7712" y="1228345"/>
            <a:ext cx="4379976" cy="3284983"/>
          </a:xfrm>
          <a:prstGeom prst="rect">
            <a:avLst/>
          </a:prstGeom>
        </p:spPr>
      </p:pic>
    </p:spTree>
    <p:extLst>
      <p:ext uri="{BB962C8B-B14F-4D97-AF65-F5344CB8AC3E}">
        <p14:creationId xmlns:p14="http://schemas.microsoft.com/office/powerpoint/2010/main" val="76110734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 a </a:t>
            </a:r>
            <a:r>
              <a:rPr lang="en-US" b="1" dirty="0" smtClean="0"/>
              <a:t>Random </a:t>
            </a:r>
            <a:r>
              <a:rPr lang="en-US" b="1" dirty="0"/>
              <a:t>P</a:t>
            </a:r>
            <a:r>
              <a:rPr lang="en-US" b="1" dirty="0" smtClean="0"/>
              <a:t>rotest </a:t>
            </a:r>
            <a:r>
              <a:rPr lang="en-US" b="1" dirty="0"/>
              <a:t>B</a:t>
            </a:r>
            <a:r>
              <a:rPr lang="en-US" b="1" dirty="0" smtClean="0"/>
              <a:t>ut </a:t>
            </a:r>
            <a:r>
              <a:rPr lang="en-US" b="1" dirty="0" smtClean="0"/>
              <a:t>a </a:t>
            </a:r>
            <a:r>
              <a:rPr lang="en-US" b="1" dirty="0" smtClean="0"/>
              <a:t>Strategic </a:t>
            </a:r>
            <a:r>
              <a:rPr lang="en-US" b="1" dirty="0"/>
              <a:t>A</a:t>
            </a:r>
            <a:r>
              <a:rPr lang="en-US" b="1" dirty="0" smtClean="0"/>
              <a:t>ction</a:t>
            </a:r>
            <a:endParaRPr lang="en-US" b="1" dirty="0"/>
          </a:p>
        </p:txBody>
      </p:sp>
      <p:sp>
        <p:nvSpPr>
          <p:cNvPr id="3" name="Content Placeholder 2"/>
          <p:cNvSpPr>
            <a:spLocks noGrp="1"/>
          </p:cNvSpPr>
          <p:nvPr>
            <p:ph type="body" idx="1"/>
          </p:nvPr>
        </p:nvSpPr>
        <p:spPr>
          <a:xfrm>
            <a:off x="283464" y="4992624"/>
            <a:ext cx="8714231" cy="1865376"/>
          </a:xfrm>
        </p:spPr>
        <p:txBody>
          <a:bodyPr>
            <a:noAutofit/>
          </a:bodyPr>
          <a:lstStyle/>
          <a:p>
            <a:pPr marL="0" indent="0">
              <a:buNone/>
            </a:pPr>
            <a:r>
              <a:rPr lang="en-US" dirty="0" err="1" smtClean="0">
                <a:solidFill>
                  <a:schemeClr val="bg1"/>
                </a:solidFill>
              </a:rPr>
              <a:t>Zahara</a:t>
            </a:r>
            <a:r>
              <a:rPr lang="en-US" dirty="0" smtClean="0">
                <a:solidFill>
                  <a:schemeClr val="bg1"/>
                </a:solidFill>
              </a:rPr>
              <a:t> </a:t>
            </a:r>
            <a:r>
              <a:rPr lang="en-US" dirty="0" err="1">
                <a:solidFill>
                  <a:schemeClr val="bg1"/>
                </a:solidFill>
              </a:rPr>
              <a:t>Heckscher</a:t>
            </a:r>
            <a:r>
              <a:rPr lang="en-US" dirty="0">
                <a:solidFill>
                  <a:schemeClr val="bg1"/>
                </a:solidFill>
              </a:rPr>
              <a:t>, Mom, wife, writer, educator, breast cancer patient… and now anti-TPP “death sentence clause” advocate</a:t>
            </a:r>
            <a:r>
              <a:rPr lang="en-US" dirty="0">
                <a:solidFill>
                  <a:schemeClr val="tx1"/>
                </a:solidFill>
              </a:rPr>
              <a:t>.</a:t>
            </a:r>
          </a:p>
          <a:p>
            <a:pPr marL="0" indent="0">
              <a:buNone/>
            </a:pPr>
            <a:r>
              <a:rPr lang="en-US" b="1" dirty="0" err="1" smtClean="0">
                <a:solidFill>
                  <a:schemeClr val="bg1"/>
                </a:solidFill>
              </a:rPr>
              <a:t>Zehara</a:t>
            </a:r>
            <a:r>
              <a:rPr lang="en-US" b="1" dirty="0" smtClean="0">
                <a:solidFill>
                  <a:schemeClr val="bg1"/>
                </a:solidFill>
              </a:rPr>
              <a:t> was </a:t>
            </a:r>
            <a:r>
              <a:rPr lang="en-US" b="1" dirty="0">
                <a:solidFill>
                  <a:schemeClr val="bg1"/>
                </a:solidFill>
              </a:rPr>
              <a:t>arrested in Atlanta, protesting the TPP “Death Sentence Clause” during the concluding TPP ministerial</a:t>
            </a:r>
            <a:r>
              <a:rPr lang="en-US" b="1" dirty="0" smtClean="0">
                <a:solidFill>
                  <a:schemeClr val="bg1"/>
                </a:solidFill>
              </a:rPr>
              <a:t>. </a:t>
            </a:r>
          </a:p>
          <a:p>
            <a:pPr marL="0" indent="0">
              <a:buNone/>
            </a:pPr>
            <a:r>
              <a:rPr lang="en-US" b="1" dirty="0" smtClean="0">
                <a:solidFill>
                  <a:schemeClr val="bg1"/>
                </a:solidFill>
              </a:rPr>
              <a:t>She </a:t>
            </a:r>
            <a:r>
              <a:rPr lang="en-US" b="1" dirty="0">
                <a:solidFill>
                  <a:schemeClr val="bg1"/>
                </a:solidFill>
              </a:rPr>
              <a:t>also manages a webpage, #</a:t>
            </a:r>
            <a:r>
              <a:rPr lang="en-US" b="1" dirty="0" smtClean="0">
                <a:solidFill>
                  <a:schemeClr val="bg1"/>
                </a:solidFill>
              </a:rPr>
              <a:t>TPPkills.org</a:t>
            </a:r>
            <a:endParaRPr lang="en-US" b="1" dirty="0">
              <a:solidFill>
                <a:schemeClr val="bg1"/>
              </a:solidFill>
            </a:endParaRPr>
          </a:p>
          <a:p>
            <a:pPr marL="0" indent="0">
              <a:buNone/>
            </a:pPr>
            <a:r>
              <a:rPr lang="en-US" dirty="0"/>
              <a:t/>
            </a:r>
            <a:br>
              <a:rPr lang="en-US" dirty="0"/>
            </a:b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3855" y="1645919"/>
            <a:ext cx="6713448" cy="2779777"/>
          </a:xfrm>
          <a:prstGeom prst="rect">
            <a:avLst/>
          </a:prstGeom>
        </p:spPr>
      </p:pic>
    </p:spTree>
    <p:extLst>
      <p:ext uri="{BB962C8B-B14F-4D97-AF65-F5344CB8AC3E}">
        <p14:creationId xmlns:p14="http://schemas.microsoft.com/office/powerpoint/2010/main" val="399773051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8" y="0"/>
            <a:ext cx="9139703" cy="6858000"/>
          </a:xfrm>
          <a:prstGeom prst="rect">
            <a:avLst/>
          </a:prstGeom>
        </p:spPr>
      </p:pic>
      <p:sp>
        <p:nvSpPr>
          <p:cNvPr id="4" name="TextBox 3"/>
          <p:cNvSpPr txBox="1"/>
          <p:nvPr/>
        </p:nvSpPr>
        <p:spPr>
          <a:xfrm>
            <a:off x="5075853" y="76200"/>
            <a:ext cx="4065998" cy="6555641"/>
          </a:xfrm>
          <a:prstGeom prst="rect">
            <a:avLst/>
          </a:prstGeom>
          <a:blipFill dpi="0" rotWithShape="1">
            <a:blip r:embed="rId3" cstate="print">
              <a:alphaModFix amt="56000"/>
            </a:blip>
            <a:srcRect/>
            <a:tile tx="0" ty="0" sx="100000" sy="100000" flip="none" algn="tl"/>
          </a:blipFill>
          <a:effectLst>
            <a:glow rad="609600">
              <a:schemeClr val="accent1">
                <a:alpha val="40000"/>
              </a:schemeClr>
            </a:glow>
            <a:softEdge rad="12700"/>
          </a:effectLst>
        </p:spPr>
        <p:txBody>
          <a:bodyPr wrap="square" rtlCol="0">
            <a:spAutoFit/>
          </a:bodyPr>
          <a:lstStyle/>
          <a:p>
            <a:r>
              <a:rPr lang="en-US" b="1" dirty="0" smtClean="0"/>
              <a:t>What Motivates Me:</a:t>
            </a:r>
          </a:p>
          <a:p>
            <a:endParaRPr lang="en-US" b="1" dirty="0" smtClean="0"/>
          </a:p>
          <a:p>
            <a:r>
              <a:rPr lang="en-US" b="1" dirty="0" smtClean="0"/>
              <a:t>7 Year Cancer Survivor/Cancer </a:t>
            </a:r>
            <a:r>
              <a:rPr lang="en-US" b="1" dirty="0" err="1" smtClean="0"/>
              <a:t>Thriver</a:t>
            </a:r>
            <a:endParaRPr lang="en-US" dirty="0" smtClean="0"/>
          </a:p>
          <a:p>
            <a:r>
              <a:rPr lang="en-US" sz="2000" dirty="0" smtClean="0"/>
              <a:t>Thriving thanks to access to cancer medicines</a:t>
            </a:r>
          </a:p>
          <a:p>
            <a:pPr marL="285750" indent="-285750">
              <a:buFont typeface="Arial" charset="0"/>
              <a:buChar char="•"/>
            </a:pPr>
            <a:r>
              <a:rPr lang="en-US" sz="2000" dirty="0" smtClean="0"/>
              <a:t>Old School Meds: 5FU chemo</a:t>
            </a:r>
          </a:p>
          <a:p>
            <a:pPr marL="285750" indent="-285750">
              <a:buFont typeface="Arial" charset="0"/>
              <a:buChar char="•"/>
            </a:pPr>
            <a:r>
              <a:rPr lang="en-US" sz="2000" dirty="0" smtClean="0"/>
              <a:t>Biologics (</a:t>
            </a:r>
            <a:r>
              <a:rPr lang="en-US" sz="2000" dirty="0" err="1" smtClean="0"/>
              <a:t>Herceptin</a:t>
            </a:r>
            <a:r>
              <a:rPr lang="en-US" sz="2000" dirty="0" smtClean="0"/>
              <a:t>, </a:t>
            </a:r>
            <a:r>
              <a:rPr lang="en-US" sz="2000" dirty="0" err="1" smtClean="0"/>
              <a:t>Xgeva</a:t>
            </a:r>
            <a:r>
              <a:rPr lang="en-US" sz="2000" dirty="0" smtClean="0"/>
              <a:t>, </a:t>
            </a:r>
            <a:r>
              <a:rPr lang="en-US" sz="2000" dirty="0" err="1" smtClean="0"/>
              <a:t>Perjeta</a:t>
            </a:r>
            <a:r>
              <a:rPr lang="en-US" sz="2000" dirty="0" smtClean="0"/>
              <a:t>)</a:t>
            </a:r>
          </a:p>
          <a:p>
            <a:pPr marL="285750" indent="-285750">
              <a:buFont typeface="Arial" charset="0"/>
              <a:buChar char="•"/>
            </a:pPr>
            <a:r>
              <a:rPr lang="en-US" sz="2000" dirty="0" smtClean="0"/>
              <a:t>Clinical trial emerging (</a:t>
            </a:r>
            <a:r>
              <a:rPr lang="en-US" sz="2000" dirty="0" err="1" smtClean="0"/>
              <a:t>Pablocyclib</a:t>
            </a:r>
            <a:r>
              <a:rPr lang="en-US" sz="2000" dirty="0" smtClean="0"/>
              <a:t>)</a:t>
            </a:r>
          </a:p>
          <a:p>
            <a:pPr marL="285750" indent="-285750">
              <a:buFont typeface="Arial" charset="0"/>
              <a:buChar char="•"/>
            </a:pPr>
            <a:r>
              <a:rPr lang="en-US" sz="2000" dirty="0" smtClean="0"/>
              <a:t>Hormone therapy (</a:t>
            </a:r>
            <a:r>
              <a:rPr lang="en-US" sz="2000" dirty="0" err="1" smtClean="0"/>
              <a:t>Tamoxofen</a:t>
            </a:r>
            <a:r>
              <a:rPr lang="en-US" sz="2000" dirty="0" smtClean="0"/>
              <a:t>, </a:t>
            </a:r>
            <a:r>
              <a:rPr lang="en-US" sz="2000" dirty="0" err="1" smtClean="0"/>
              <a:t>Ais</a:t>
            </a:r>
            <a:r>
              <a:rPr lang="en-US" sz="2000" dirty="0" smtClean="0"/>
              <a:t>, </a:t>
            </a:r>
            <a:r>
              <a:rPr lang="en-US" sz="2000" dirty="0" err="1" smtClean="0"/>
              <a:t>Faslodex</a:t>
            </a:r>
            <a:r>
              <a:rPr lang="en-US" sz="2000" dirty="0" smtClean="0"/>
              <a:t>)</a:t>
            </a:r>
          </a:p>
          <a:p>
            <a:pPr marL="285750" indent="-285750">
              <a:buFont typeface="Arial" charset="0"/>
              <a:buChar char="•"/>
            </a:pPr>
            <a:endParaRPr lang="en-US" sz="2000" dirty="0"/>
          </a:p>
          <a:p>
            <a:r>
              <a:rPr lang="en-US" sz="2000" dirty="0" smtClean="0"/>
              <a:t>Want everyone with cancer to be able to be a Cancer </a:t>
            </a:r>
            <a:r>
              <a:rPr lang="en-US" sz="2000" dirty="0" err="1" smtClean="0"/>
              <a:t>Thriver</a:t>
            </a:r>
            <a:endParaRPr lang="en-US" sz="2000" dirty="0" smtClean="0"/>
          </a:p>
          <a:p>
            <a:endParaRPr lang="en-US" sz="2000" dirty="0"/>
          </a:p>
          <a:p>
            <a:r>
              <a:rPr lang="en-US" sz="2000" dirty="0" smtClean="0"/>
              <a:t>I know what it is like to lose a mother to cancer.  Don’t want other kids to suffer this loss</a:t>
            </a:r>
            <a:r>
              <a:rPr lang="en-US" dirty="0" smtClean="0"/>
              <a:t>.</a:t>
            </a:r>
            <a:endParaRPr lang="en-US" dirty="0"/>
          </a:p>
        </p:txBody>
      </p:sp>
    </p:spTree>
    <p:extLst>
      <p:ext uri="{BB962C8B-B14F-4D97-AF65-F5344CB8AC3E}">
        <p14:creationId xmlns:p14="http://schemas.microsoft.com/office/powerpoint/2010/main" val="28588176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01168" y="0"/>
            <a:ext cx="8753078" cy="1524000"/>
          </a:xfrm>
        </p:spPr>
        <p:txBody>
          <a:bodyPr/>
          <a:lstStyle/>
          <a:p>
            <a:r>
              <a:rPr lang="en-US" b="1" dirty="0" smtClean="0"/>
              <a:t> Death </a:t>
            </a:r>
            <a:r>
              <a:rPr lang="en-US" b="1" dirty="0" smtClean="0"/>
              <a:t>Sentence </a:t>
            </a:r>
            <a:r>
              <a:rPr lang="en-US" b="1" dirty="0"/>
              <a:t>C</a:t>
            </a:r>
            <a:r>
              <a:rPr lang="en-US" b="1" dirty="0" smtClean="0"/>
              <a:t>lause </a:t>
            </a:r>
            <a:r>
              <a:rPr lang="en-US" b="1" dirty="0" smtClean="0"/>
              <a:t>of </a:t>
            </a:r>
            <a:r>
              <a:rPr lang="en-US" b="1" dirty="0" smtClean="0"/>
              <a:t>TPP</a:t>
            </a:r>
            <a:endParaRPr lang="en-US" b="1" dirty="0"/>
          </a:p>
        </p:txBody>
      </p:sp>
      <p:sp>
        <p:nvSpPr>
          <p:cNvPr id="3" name="Content Placeholder 2"/>
          <p:cNvSpPr>
            <a:spLocks noGrp="1"/>
          </p:cNvSpPr>
          <p:nvPr>
            <p:ph type="body" idx="1"/>
          </p:nvPr>
        </p:nvSpPr>
        <p:spPr>
          <a:xfrm>
            <a:off x="201168" y="1170432"/>
            <a:ext cx="8942832" cy="5614964"/>
          </a:xfrm>
        </p:spPr>
        <p:txBody>
          <a:bodyPr>
            <a:normAutofit fontScale="25000" lnSpcReduction="20000"/>
          </a:bodyPr>
          <a:lstStyle/>
          <a:p>
            <a:endParaRPr lang="en-US" b="1" dirty="0">
              <a:solidFill>
                <a:srgbClr val="404040"/>
              </a:solidFill>
              <a:latin typeface="Arial Black" panose="020B0A04020102020204" pitchFamily="34" charset="0"/>
              <a:hlinkClick r:id="rId2"/>
            </a:endParaRPr>
          </a:p>
          <a:p>
            <a:pPr marL="0" indent="0">
              <a:buNone/>
            </a:pPr>
            <a:endParaRPr lang="en-US" sz="5100" b="1" dirty="0" smtClean="0"/>
          </a:p>
          <a:p>
            <a:r>
              <a:rPr lang="en-US" sz="8000" dirty="0"/>
              <a:t>TPP Intellectual Property (IP) Section </a:t>
            </a:r>
          </a:p>
          <a:p>
            <a:r>
              <a:rPr lang="en-US" sz="8000" dirty="0"/>
              <a:t>Biologics (from living tissue, includes monoclonal anti-bodies)</a:t>
            </a:r>
          </a:p>
          <a:p>
            <a:r>
              <a:rPr lang="en-US" sz="8000" dirty="0"/>
              <a:t>Will lock in monopolies for 5-8 years</a:t>
            </a:r>
          </a:p>
          <a:p>
            <a:r>
              <a:rPr lang="en-US" sz="8000" dirty="0"/>
              <a:t>Prevents generics and bio-</a:t>
            </a:r>
            <a:r>
              <a:rPr lang="en-US" sz="8000" dirty="0" err="1"/>
              <a:t>simulars</a:t>
            </a:r>
            <a:endParaRPr lang="en-US" sz="8000" dirty="0"/>
          </a:p>
          <a:p>
            <a:r>
              <a:rPr lang="en-US" sz="8000" dirty="0"/>
              <a:t>Effects are deadly</a:t>
            </a:r>
          </a:p>
          <a:p>
            <a:pPr lvl="1"/>
            <a:r>
              <a:rPr lang="en-US" sz="8000" b="1" dirty="0"/>
              <a:t>Mexico, Peru, Vietnam</a:t>
            </a:r>
            <a:r>
              <a:rPr lang="en-US" sz="8000" dirty="0"/>
              <a:t>, further reduce access for most</a:t>
            </a:r>
          </a:p>
          <a:p>
            <a:pPr lvl="1"/>
            <a:r>
              <a:rPr lang="en-US" sz="8000" b="1" dirty="0"/>
              <a:t>Australia</a:t>
            </a:r>
            <a:r>
              <a:rPr lang="en-US" sz="8000" dirty="0"/>
              <a:t> and </a:t>
            </a:r>
            <a:r>
              <a:rPr lang="en-US" sz="8000" b="1" dirty="0"/>
              <a:t>New Zealand</a:t>
            </a:r>
            <a:r>
              <a:rPr lang="en-US" sz="8000" dirty="0"/>
              <a:t>, health systems cannot afford</a:t>
            </a:r>
          </a:p>
          <a:p>
            <a:pPr lvl="1"/>
            <a:r>
              <a:rPr lang="en-US" sz="8000" dirty="0"/>
              <a:t>In </a:t>
            </a:r>
            <a:r>
              <a:rPr lang="en-US" sz="8000" b="1" dirty="0"/>
              <a:t>US</a:t>
            </a:r>
            <a:r>
              <a:rPr lang="en-US" sz="8000" dirty="0"/>
              <a:t>, may lock in high prices, and mostly hurt women with no insurance or high deductibles, also increase taxes</a:t>
            </a:r>
          </a:p>
          <a:p>
            <a:r>
              <a:rPr lang="en-US" sz="8000" dirty="0"/>
              <a:t>Other clauses (Non-Biologics) Also Life or Death Issue</a:t>
            </a:r>
          </a:p>
          <a:p>
            <a:r>
              <a:rPr lang="en-US" sz="8000" dirty="0"/>
              <a:t>Could say “Death Sentence Clauses”</a:t>
            </a:r>
          </a:p>
          <a:p>
            <a:endParaRPr lang="en-US" sz="5900" dirty="0"/>
          </a:p>
          <a:p>
            <a:pPr marL="0" indent="0">
              <a:buNone/>
            </a:pPr>
            <a:r>
              <a:rPr lang="en-US" sz="5900" dirty="0" smtClean="0"/>
              <a:t/>
            </a:r>
            <a:br>
              <a:rPr lang="en-US" sz="5900" dirty="0" smtClean="0"/>
            </a:br>
            <a:endParaRPr lang="en-US" sz="5900"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a:p>
        </p:txBody>
      </p:sp>
      <p:pic>
        <p:nvPicPr>
          <p:cNvPr id="5" name="Picture 4"/>
          <p:cNvPicPr>
            <a:picLocks noChangeAspect="1"/>
          </p:cNvPicPr>
          <p:nvPr/>
        </p:nvPicPr>
        <p:blipFill>
          <a:blip r:embed="rId3"/>
          <a:stretch>
            <a:fillRect/>
          </a:stretch>
        </p:blipFill>
        <p:spPr>
          <a:xfrm flipH="1">
            <a:off x="7324531" y="4702628"/>
            <a:ext cx="1629715" cy="2160663"/>
          </a:xfrm>
          <a:prstGeom prst="rect">
            <a:avLst/>
          </a:prstGeom>
        </p:spPr>
      </p:pic>
    </p:spTree>
    <p:extLst>
      <p:ext uri="{BB962C8B-B14F-4D97-AF65-F5344CB8AC3E}">
        <p14:creationId xmlns:p14="http://schemas.microsoft.com/office/powerpoint/2010/main" val="327744676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01168" y="0"/>
            <a:ext cx="8753078" cy="1524000"/>
          </a:xfrm>
        </p:spPr>
        <p:txBody>
          <a:bodyPr/>
          <a:lstStyle/>
          <a:p>
            <a:r>
              <a:rPr lang="en-US" b="1" dirty="0" smtClean="0"/>
              <a:t>	</a:t>
            </a:r>
            <a:r>
              <a:rPr lang="en-US" b="1" dirty="0" smtClean="0"/>
              <a:t>Lessons</a:t>
            </a:r>
            <a:endParaRPr lang="en-US" b="1" dirty="0"/>
          </a:p>
        </p:txBody>
      </p:sp>
      <p:sp>
        <p:nvSpPr>
          <p:cNvPr id="3" name="Content Placeholder 2"/>
          <p:cNvSpPr>
            <a:spLocks noGrp="1"/>
          </p:cNvSpPr>
          <p:nvPr>
            <p:ph type="body" idx="1"/>
          </p:nvPr>
        </p:nvSpPr>
        <p:spPr>
          <a:xfrm>
            <a:off x="106291" y="1216152"/>
            <a:ext cx="8942832" cy="5486400"/>
          </a:xfrm>
        </p:spPr>
        <p:txBody>
          <a:bodyPr>
            <a:normAutofit fontScale="85000" lnSpcReduction="20000"/>
          </a:bodyPr>
          <a:lstStyle/>
          <a:p>
            <a:endParaRPr lang="en-US" b="1" dirty="0">
              <a:solidFill>
                <a:srgbClr val="404040"/>
              </a:solidFill>
              <a:latin typeface="Arial Black" panose="020B0A04020102020204" pitchFamily="34" charset="0"/>
              <a:hlinkClick r:id="rId2"/>
            </a:endParaRPr>
          </a:p>
          <a:p>
            <a:pPr marL="0" indent="0">
              <a:buNone/>
            </a:pPr>
            <a:endParaRPr lang="en-US" sz="5100" b="1" dirty="0" smtClean="0"/>
          </a:p>
          <a:p>
            <a:r>
              <a:rPr lang="en-US" sz="2600" dirty="0"/>
              <a:t>“Individual” vs millions vs organization</a:t>
            </a:r>
          </a:p>
          <a:p>
            <a:r>
              <a:rPr lang="en-US" sz="2600" dirty="0"/>
              <a:t>Simplify</a:t>
            </a:r>
          </a:p>
          <a:p>
            <a:r>
              <a:rPr lang="en-US" sz="2600" dirty="0"/>
              <a:t>Power of Personal Story</a:t>
            </a:r>
          </a:p>
          <a:p>
            <a:r>
              <a:rPr lang="en-US" sz="2600" dirty="0"/>
              <a:t>Strategic Planning and Coordination</a:t>
            </a:r>
          </a:p>
          <a:p>
            <a:r>
              <a:rPr lang="en-US" sz="2600" dirty="0"/>
              <a:t>Flexibility</a:t>
            </a:r>
          </a:p>
          <a:p>
            <a:r>
              <a:rPr lang="en-US" sz="2600" dirty="0"/>
              <a:t>Media and Social Media</a:t>
            </a:r>
          </a:p>
          <a:p>
            <a:r>
              <a:rPr lang="en-US" sz="2600" dirty="0"/>
              <a:t>Props/Visuals</a:t>
            </a:r>
          </a:p>
          <a:p>
            <a:pPr>
              <a:buNone/>
            </a:pPr>
            <a:endParaRPr lang="en-US" sz="800" dirty="0"/>
          </a:p>
          <a:p>
            <a:pPr algn="ctr">
              <a:buNone/>
            </a:pPr>
            <a:r>
              <a:rPr lang="en-US" sz="3800" b="1" i="1" dirty="0"/>
              <a:t>People care and </a:t>
            </a:r>
            <a:r>
              <a:rPr lang="en-US" sz="3800" b="1" i="1" dirty="0" smtClean="0"/>
              <a:t/>
            </a:r>
            <a:br>
              <a:rPr lang="en-US" sz="3800" b="1" i="1" dirty="0" smtClean="0"/>
            </a:br>
            <a:r>
              <a:rPr lang="en-US" sz="3800" b="1" i="1" dirty="0" smtClean="0"/>
              <a:t>are touched </a:t>
            </a:r>
            <a:r>
              <a:rPr lang="en-US" sz="3800" b="1" i="1" dirty="0"/>
              <a:t>by this </a:t>
            </a:r>
            <a:r>
              <a:rPr lang="en-US" sz="3800" b="1" i="1" dirty="0" smtClean="0"/>
              <a:t>issue</a:t>
            </a:r>
            <a:endParaRPr lang="en-US" sz="2800" b="1" dirty="0" smtClean="0"/>
          </a:p>
          <a:p>
            <a:pPr marL="0" indent="0">
              <a:buNone/>
            </a:pPr>
            <a:endParaRPr lang="en-US" sz="2800" dirty="0"/>
          </a:p>
          <a:p>
            <a:pPr marL="0" indent="0">
              <a:buNone/>
            </a:pPr>
            <a:endParaRPr lang="en-US" sz="2800" dirty="0"/>
          </a:p>
        </p:txBody>
      </p:sp>
    </p:spTree>
    <p:extLst>
      <p:ext uri="{BB962C8B-B14F-4D97-AF65-F5344CB8AC3E}">
        <p14:creationId xmlns:p14="http://schemas.microsoft.com/office/powerpoint/2010/main" val="220214285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01168" y="0"/>
            <a:ext cx="8753078" cy="1524000"/>
          </a:xfrm>
        </p:spPr>
        <p:txBody>
          <a:bodyPr/>
          <a:lstStyle/>
          <a:p>
            <a:r>
              <a:rPr lang="en-US" b="1" dirty="0" smtClean="0"/>
              <a:t>Involve cancer patients and our friends and families</a:t>
            </a:r>
            <a:endParaRPr lang="en-US" b="1" dirty="0"/>
          </a:p>
        </p:txBody>
      </p:sp>
      <p:sp>
        <p:nvSpPr>
          <p:cNvPr id="3" name="Content Placeholder 2"/>
          <p:cNvSpPr>
            <a:spLocks noGrp="1"/>
          </p:cNvSpPr>
          <p:nvPr>
            <p:ph type="body" idx="1"/>
          </p:nvPr>
        </p:nvSpPr>
        <p:spPr>
          <a:xfrm>
            <a:off x="106291" y="1604864"/>
            <a:ext cx="8942832" cy="4963887"/>
          </a:xfrm>
        </p:spPr>
        <p:txBody>
          <a:bodyPr>
            <a:normAutofit/>
          </a:bodyPr>
          <a:lstStyle/>
          <a:p>
            <a:r>
              <a:rPr lang="en-US" sz="2400" dirty="0" smtClean="0"/>
              <a:t>We </a:t>
            </a:r>
            <a:r>
              <a:rPr lang="en-US" sz="2400" dirty="0"/>
              <a:t>have most to lose (and gain)</a:t>
            </a:r>
          </a:p>
          <a:p>
            <a:r>
              <a:rPr lang="en-US" sz="2400" dirty="0"/>
              <a:t>Solidarity, Self Interest, Legitimacy</a:t>
            </a:r>
          </a:p>
          <a:p>
            <a:r>
              <a:rPr lang="en-US" sz="2400" dirty="0"/>
              <a:t>Creative actions, Op </a:t>
            </a:r>
            <a:r>
              <a:rPr lang="en-US" sz="2400" dirty="0" err="1"/>
              <a:t>Eds</a:t>
            </a:r>
            <a:r>
              <a:rPr lang="en-US" sz="2400" dirty="0"/>
              <a:t>, Congressional Meetings</a:t>
            </a:r>
          </a:p>
          <a:p>
            <a:r>
              <a:rPr lang="en-US" sz="2400" dirty="0"/>
              <a:t>Engage local survivors and groups (but know that some take funds from Pharma)</a:t>
            </a:r>
          </a:p>
          <a:p>
            <a:r>
              <a:rPr lang="en-US" sz="2400" dirty="0"/>
              <a:t>Clear message: Not Anti-Research or Anti-Innovation</a:t>
            </a:r>
          </a:p>
          <a:p>
            <a:r>
              <a:rPr lang="en-US" sz="2400" dirty="0"/>
              <a:t>Need for clear fact sheets on complex issue</a:t>
            </a:r>
          </a:p>
          <a:p>
            <a:r>
              <a:rPr lang="en-US" sz="2400" dirty="0"/>
              <a:t>“NO TPP, NO DEATH SENTENCE CLAUSE</a:t>
            </a:r>
            <a:r>
              <a:rPr lang="en-US" sz="2400" dirty="0" smtClean="0"/>
              <a:t>”</a:t>
            </a:r>
            <a:endParaRPr lang="en-US" sz="2400" dirty="0"/>
          </a:p>
        </p:txBody>
      </p:sp>
      <p:pic>
        <p:nvPicPr>
          <p:cNvPr id="6" name="Picture 2" descr="C:\Documents and Settings\Owner\Local Settings\Temporary Internet Files\Content.IE5\8X2FGXIN\example[1].png"/>
          <p:cNvPicPr>
            <a:picLocks noChangeAspect="1" noChangeArrowheads="1"/>
          </p:cNvPicPr>
          <p:nvPr/>
        </p:nvPicPr>
        <p:blipFill>
          <a:blip r:embed="rId2" cstate="print"/>
          <a:srcRect/>
          <a:stretch>
            <a:fillRect/>
          </a:stretch>
        </p:blipFill>
        <p:spPr bwMode="auto">
          <a:xfrm>
            <a:off x="7392317" y="5158269"/>
            <a:ext cx="1561929" cy="1513118"/>
          </a:xfrm>
          <a:prstGeom prst="rect">
            <a:avLst/>
          </a:prstGeom>
          <a:noFill/>
        </p:spPr>
      </p:pic>
    </p:spTree>
    <p:extLst>
      <p:ext uri="{BB962C8B-B14F-4D97-AF65-F5344CB8AC3E}">
        <p14:creationId xmlns:p14="http://schemas.microsoft.com/office/powerpoint/2010/main" val="47999460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0" y="640080"/>
            <a:ext cx="7848600" cy="4394200"/>
          </a:xfrm>
        </p:spPr>
        <p:txBody>
          <a:bodyPr>
            <a:normAutofit/>
          </a:bodyPr>
          <a:lstStyle/>
          <a:p>
            <a:pPr algn="ctr"/>
            <a:endParaRPr lang="en-US" sz="4800" b="1" dirty="0">
              <a:solidFill>
                <a:schemeClr val="bg1"/>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7144" y="1095048"/>
            <a:ext cx="2804159" cy="2103120"/>
          </a:xfrm>
          <a:prstGeom prst="rect">
            <a:avLst/>
          </a:prstGeom>
        </p:spPr>
      </p:pic>
      <p:sp>
        <p:nvSpPr>
          <p:cNvPr id="4" name="Rectangle 3"/>
          <p:cNvSpPr/>
          <p:nvPr/>
        </p:nvSpPr>
        <p:spPr>
          <a:xfrm>
            <a:off x="889000" y="3198168"/>
            <a:ext cx="7360449" cy="2492990"/>
          </a:xfrm>
          <a:prstGeom prst="rect">
            <a:avLst/>
          </a:prstGeom>
        </p:spPr>
        <p:txBody>
          <a:bodyPr wrap="square">
            <a:spAutoFit/>
          </a:bodyPr>
          <a:lstStyle/>
          <a:p>
            <a:pPr algn="ctr"/>
            <a:r>
              <a:rPr lang="en-US" sz="6000" b="1" dirty="0">
                <a:solidFill>
                  <a:schemeClr val="bg1"/>
                </a:solidFill>
              </a:rPr>
              <a:t>Q &amp; </a:t>
            </a:r>
            <a:r>
              <a:rPr lang="en-US" sz="6000" b="1" dirty="0" smtClean="0">
                <a:solidFill>
                  <a:schemeClr val="bg1"/>
                </a:solidFill>
              </a:rPr>
              <a:t>A </a:t>
            </a:r>
          </a:p>
          <a:p>
            <a:pPr algn="ctr"/>
            <a:r>
              <a:rPr lang="en-US" sz="4800" b="1" u="sng" dirty="0" smtClean="0">
                <a:solidFill>
                  <a:schemeClr val="bg1"/>
                </a:solidFill>
              </a:rPr>
              <a:t>with </a:t>
            </a:r>
          </a:p>
          <a:p>
            <a:pPr algn="ctr"/>
            <a:r>
              <a:rPr lang="en-US" sz="4800" b="1" u="sng" dirty="0" err="1" smtClean="0"/>
              <a:t>Zahara</a:t>
            </a:r>
            <a:r>
              <a:rPr lang="en-US" sz="4800" b="1" u="sng" dirty="0" smtClean="0"/>
              <a:t> </a:t>
            </a:r>
            <a:r>
              <a:rPr lang="en-US" sz="4800" b="1" u="sng" dirty="0" err="1" smtClean="0"/>
              <a:t>Heckscher</a:t>
            </a:r>
            <a:endParaRPr lang="en-US" sz="4800" u="sng" dirty="0"/>
          </a:p>
        </p:txBody>
      </p:sp>
    </p:spTree>
    <p:extLst>
      <p:ext uri="{BB962C8B-B14F-4D97-AF65-F5344CB8AC3E}">
        <p14:creationId xmlns:p14="http://schemas.microsoft.com/office/powerpoint/2010/main" val="1666173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Call </a:t>
            </a:r>
            <a:r>
              <a:rPr lang="en-US" b="1" dirty="0" smtClean="0"/>
              <a:t>Planning </a:t>
            </a:r>
            <a:r>
              <a:rPr lang="en-US" b="1" dirty="0"/>
              <a:t>T</a:t>
            </a:r>
            <a:r>
              <a:rPr lang="en-US" b="1" dirty="0" smtClean="0"/>
              <a:t>eam</a:t>
            </a:r>
            <a:endParaRPr lang="en-US" b="1" dirty="0"/>
          </a:p>
        </p:txBody>
      </p:sp>
      <p:sp>
        <p:nvSpPr>
          <p:cNvPr id="3" name="Content Placeholder 2"/>
          <p:cNvSpPr>
            <a:spLocks noGrp="1"/>
          </p:cNvSpPr>
          <p:nvPr>
            <p:ph type="body" idx="1"/>
          </p:nvPr>
        </p:nvSpPr>
        <p:spPr/>
        <p:txBody>
          <a:bodyPr>
            <a:normAutofit lnSpcReduction="10000"/>
          </a:bodyPr>
          <a:lstStyle/>
          <a:p>
            <a:pPr marL="0" indent="0">
              <a:buNone/>
            </a:pPr>
            <a:r>
              <a:rPr lang="en-US" sz="3200" b="1" dirty="0" smtClean="0"/>
              <a:t>Harriet Heywood</a:t>
            </a:r>
            <a:r>
              <a:rPr lang="en-US" b="1" dirty="0" smtClean="0"/>
              <a:t/>
            </a:r>
            <a:br>
              <a:rPr lang="en-US" b="1" dirty="0" smtClean="0"/>
            </a:br>
            <a:r>
              <a:rPr lang="en-US" sz="2400" b="1" dirty="0">
                <a:solidFill>
                  <a:srgbClr val="404040"/>
                </a:solidFill>
                <a:latin typeface="Arial Black" panose="020B0A04020102020204" pitchFamily="34" charset="0"/>
                <a:hlinkClick r:id="rId2"/>
              </a:rPr>
              <a:t>harrietheywood@gmail.com</a:t>
            </a:r>
          </a:p>
          <a:p>
            <a:pPr marL="0" indent="0">
              <a:buNone/>
            </a:pPr>
            <a:endParaRPr lang="en-US" b="1" dirty="0">
              <a:solidFill>
                <a:srgbClr val="404040"/>
              </a:solidFill>
              <a:latin typeface="Arial Black" panose="020B0A04020102020204" pitchFamily="34" charset="0"/>
              <a:hlinkClick r:id="rId2"/>
            </a:endParaRPr>
          </a:p>
          <a:p>
            <a:r>
              <a:rPr lang="en-US" sz="2800" dirty="0" smtClean="0"/>
              <a:t>Call Co-Organizer</a:t>
            </a:r>
          </a:p>
          <a:p>
            <a:r>
              <a:rPr lang="en-US" sz="2800" dirty="0" smtClean="0"/>
              <a:t>MoveOn </a:t>
            </a:r>
            <a:r>
              <a:rPr lang="en-US" sz="2800" dirty="0"/>
              <a:t>Regional </a:t>
            </a:r>
            <a:r>
              <a:rPr lang="en-US" sz="2800" dirty="0" smtClean="0"/>
              <a:t>Organizer</a:t>
            </a:r>
            <a:br>
              <a:rPr lang="en-US" sz="2800" dirty="0" smtClean="0"/>
            </a:br>
            <a:r>
              <a:rPr lang="en-US" sz="2800" dirty="0" smtClean="0"/>
              <a:t>(FL)</a:t>
            </a:r>
          </a:p>
          <a:p>
            <a:r>
              <a:rPr lang="en-US" sz="2800" dirty="0" smtClean="0"/>
              <a:t>Update on the Miami TTIP Campaign</a:t>
            </a:r>
            <a:endParaRPr lang="en-US" sz="2800" dirty="0"/>
          </a:p>
        </p:txBody>
      </p:sp>
      <p:pic>
        <p:nvPicPr>
          <p:cNvPr id="5" name="Picture 4" descr="Harriet Heywood.jpg"/>
          <p:cNvPicPr>
            <a:picLocks noChangeAspect="1"/>
          </p:cNvPicPr>
          <p:nvPr/>
        </p:nvPicPr>
        <p:blipFill rotWithShape="1">
          <a:blip r:embed="rId3" cstate="print"/>
          <a:srcRect l="689" t="2500" r="990" b="-1831"/>
          <a:stretch/>
        </p:blipFill>
        <p:spPr>
          <a:xfrm>
            <a:off x="6228184" y="1916832"/>
            <a:ext cx="2609883" cy="2780275"/>
          </a:xfrm>
          <a:prstGeom prst="rect">
            <a:avLst/>
          </a:prstGeom>
        </p:spPr>
      </p:pic>
    </p:spTree>
    <p:extLst>
      <p:ext uri="{BB962C8B-B14F-4D97-AF65-F5344CB8AC3E}">
        <p14:creationId xmlns:p14="http://schemas.microsoft.com/office/powerpoint/2010/main" val="346818683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solidFill>
              </a:rPr>
              <a:t>Introduction and </a:t>
            </a:r>
            <a:r>
              <a:rPr lang="en-US" b="1" dirty="0" smtClean="0">
                <a:solidFill>
                  <a:schemeClr val="accent6"/>
                </a:solidFill>
              </a:rPr>
              <a:t>Welcome</a:t>
            </a:r>
            <a:endParaRPr lang="en-US" b="1" dirty="0">
              <a:solidFill>
                <a:schemeClr val="accent6"/>
              </a:solidFill>
            </a:endParaRPr>
          </a:p>
        </p:txBody>
      </p:sp>
      <p:sp>
        <p:nvSpPr>
          <p:cNvPr id="5" name="Text Placeholder 4"/>
          <p:cNvSpPr>
            <a:spLocks noGrp="1"/>
          </p:cNvSpPr>
          <p:nvPr>
            <p:ph type="body" idx="1"/>
          </p:nvPr>
        </p:nvSpPr>
        <p:spPr>
          <a:xfrm>
            <a:off x="680720" y="1137920"/>
            <a:ext cx="6627003" cy="3484880"/>
          </a:xfrm>
        </p:spPr>
        <p:txBody>
          <a:bodyPr>
            <a:normAutofit lnSpcReduction="10000"/>
          </a:bodyPr>
          <a:lstStyle/>
          <a:p>
            <a:pPr marL="0" indent="0">
              <a:buNone/>
            </a:pPr>
            <a:r>
              <a:rPr lang="en-US" sz="3600" b="1" dirty="0" smtClean="0">
                <a:solidFill>
                  <a:schemeClr val="accent6"/>
                </a:solidFill>
              </a:rPr>
              <a:t>Elizabeth Warren</a:t>
            </a:r>
            <a:br>
              <a:rPr lang="en-US" sz="3600" b="1" dirty="0" smtClean="0">
                <a:solidFill>
                  <a:schemeClr val="accent6"/>
                </a:solidFill>
              </a:rPr>
            </a:br>
            <a:r>
              <a:rPr lang="en-US" sz="3600" b="1" dirty="0" smtClean="0">
                <a:solidFill>
                  <a:schemeClr val="accent6"/>
                </a:solidFill>
              </a:rPr>
              <a:t>Director of Communications</a:t>
            </a:r>
          </a:p>
          <a:p>
            <a:pPr marL="0" indent="0">
              <a:buNone/>
            </a:pPr>
            <a:r>
              <a:rPr lang="en-US" b="1" dirty="0" smtClean="0">
                <a:solidFill>
                  <a:schemeClr val="accent6"/>
                </a:solidFill>
              </a:rPr>
              <a:t>People Demanding Action</a:t>
            </a:r>
          </a:p>
          <a:p>
            <a:pPr marL="0" indent="0">
              <a:buNone/>
            </a:pPr>
            <a:r>
              <a:rPr lang="en-US" dirty="0" smtClean="0">
                <a:hlinkClick r:id="rId2"/>
              </a:rPr>
              <a:t>tpp@peopledemandingaction.org</a:t>
            </a:r>
            <a:endParaRPr lang="en-US" dirty="0" smtClean="0"/>
          </a:p>
          <a:p>
            <a:endParaRPr lang="en-US" dirty="0"/>
          </a:p>
          <a:p>
            <a:r>
              <a:rPr lang="en-US" sz="2800" dirty="0" smtClean="0">
                <a:solidFill>
                  <a:schemeClr val="accent6"/>
                </a:solidFill>
              </a:rPr>
              <a:t>Call Structure and Norms</a:t>
            </a:r>
          </a:p>
          <a:p>
            <a:r>
              <a:rPr lang="en-US" sz="2800" dirty="0" smtClean="0"/>
              <a:t>Host Team and Speakers</a:t>
            </a:r>
            <a:endParaRPr lang="en-US" sz="2800" dirty="0" smtClean="0">
              <a:solidFill>
                <a:schemeClr val="accent6"/>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11451" y="4964088"/>
            <a:ext cx="1273829" cy="1347319"/>
          </a:xfrm>
          <a:prstGeom prst="rect">
            <a:avLst/>
          </a:prstGeom>
        </p:spPr>
      </p:pic>
      <p:pic>
        <p:nvPicPr>
          <p:cNvPr id="6" name="Content Placeholder 30" descr="Liz MTG Head Shot.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319774" y="2305794"/>
            <a:ext cx="1978866" cy="2286000"/>
          </a:xfrm>
          <a:prstGeom prst="rect">
            <a:avLst/>
          </a:prstGeom>
          <a:ln w="12700">
            <a:miter lim="400000"/>
          </a:ln>
          <a:effectLst>
            <a:softEdge rad="50800"/>
          </a:effectLst>
          <a:extLst>
            <a:ext uri="{C572A759-6A51-4108-AA02-DFA0A04FC94B}">
              <ma14:wrappingTextBoxFlag xmlns:ma14="http://schemas.microsoft.com/office/mac/drawingml/2011/main" xmlns="" val="1"/>
            </a:ext>
          </a:extLst>
        </p:spPr>
      </p:pic>
    </p:spTree>
    <p:extLst>
      <p:ext uri="{BB962C8B-B14F-4D97-AF65-F5344CB8AC3E}">
        <p14:creationId xmlns:p14="http://schemas.microsoft.com/office/powerpoint/2010/main" val="407102199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Debra </a:t>
            </a:r>
            <a:r>
              <a:rPr lang="en-US" b="1" dirty="0"/>
              <a:t>D</a:t>
            </a:r>
            <a:r>
              <a:rPr lang="en-US" b="1" dirty="0" smtClean="0"/>
              <a:t>ion</a:t>
            </a:r>
            <a:endParaRPr lang="en-US" b="1" dirty="0"/>
          </a:p>
        </p:txBody>
      </p:sp>
      <p:sp>
        <p:nvSpPr>
          <p:cNvPr id="3" name="Content Placeholder 2"/>
          <p:cNvSpPr>
            <a:spLocks noGrp="1"/>
          </p:cNvSpPr>
          <p:nvPr>
            <p:ph type="body" idx="1"/>
          </p:nvPr>
        </p:nvSpPr>
        <p:spPr>
          <a:xfrm>
            <a:off x="521208" y="4617720"/>
            <a:ext cx="8293608" cy="2075688"/>
          </a:xfrm>
        </p:spPr>
        <p:txBody>
          <a:bodyPr>
            <a:normAutofit fontScale="92500"/>
          </a:bodyPr>
          <a:lstStyle/>
          <a:p>
            <a:pPr marL="0" indent="0">
              <a:buNone/>
            </a:pPr>
            <a:r>
              <a:rPr lang="en-US" sz="2400" b="1" dirty="0">
                <a:solidFill>
                  <a:schemeClr val="bg1"/>
                </a:solidFill>
              </a:rPr>
              <a:t>Florida State Director, Citizen’s Trade Campaign, Veteran </a:t>
            </a:r>
            <a:r>
              <a:rPr lang="en-US" sz="2400" b="1" dirty="0" smtClean="0">
                <a:solidFill>
                  <a:schemeClr val="bg1"/>
                </a:solidFill>
              </a:rPr>
              <a:t/>
            </a:r>
            <a:br>
              <a:rPr lang="en-US" sz="2400" b="1" dirty="0" smtClean="0">
                <a:solidFill>
                  <a:schemeClr val="bg1"/>
                </a:solidFill>
              </a:rPr>
            </a:br>
            <a:r>
              <a:rPr lang="en-US" sz="2400" b="1" dirty="0" smtClean="0">
                <a:solidFill>
                  <a:schemeClr val="bg1"/>
                </a:solidFill>
              </a:rPr>
              <a:t>(</a:t>
            </a:r>
            <a:r>
              <a:rPr lang="en-US" sz="2400" b="1" dirty="0">
                <a:solidFill>
                  <a:schemeClr val="bg1"/>
                </a:solidFill>
              </a:rPr>
              <a:t>20 year) </a:t>
            </a:r>
            <a:r>
              <a:rPr lang="en-US" sz="2400" b="1" dirty="0" smtClean="0">
                <a:solidFill>
                  <a:schemeClr val="bg1"/>
                </a:solidFill>
              </a:rPr>
              <a:t>AFL-CIO </a:t>
            </a:r>
            <a:r>
              <a:rPr lang="en-US" sz="2400" b="1" dirty="0">
                <a:solidFill>
                  <a:schemeClr val="bg1"/>
                </a:solidFill>
              </a:rPr>
              <a:t>Federal, state and local issues organizer.  Instrumental in organizing the 2003 Miami FTAA and strategic organizer around WTO and CAFTA</a:t>
            </a:r>
            <a:br>
              <a:rPr lang="en-US" sz="2400" b="1" dirty="0">
                <a:solidFill>
                  <a:schemeClr val="bg1"/>
                </a:solidFill>
              </a:rPr>
            </a:br>
            <a:r>
              <a:rPr lang="en-US" dirty="0"/>
              <a:t/>
            </a:r>
            <a:br>
              <a:rPr lang="en-US" dirty="0"/>
            </a:br>
            <a:endParaRPr lang="en-US" sz="20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5073" y="1402562"/>
            <a:ext cx="3302000" cy="3124200"/>
          </a:xfrm>
          <a:prstGeom prst="rect">
            <a:avLst/>
          </a:prstGeom>
        </p:spPr>
      </p:pic>
    </p:spTree>
    <p:extLst>
      <p:ext uri="{BB962C8B-B14F-4D97-AF65-F5344CB8AC3E}">
        <p14:creationId xmlns:p14="http://schemas.microsoft.com/office/powerpoint/2010/main" val="47137561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Call </a:t>
            </a:r>
            <a:r>
              <a:rPr lang="en-US" b="1" dirty="0"/>
              <a:t>P</a:t>
            </a:r>
            <a:r>
              <a:rPr lang="en-US" b="1" dirty="0" smtClean="0"/>
              <a:t>lanning </a:t>
            </a:r>
            <a:r>
              <a:rPr lang="en-US" b="1" dirty="0" smtClean="0"/>
              <a:t>T</a:t>
            </a:r>
            <a:r>
              <a:rPr lang="en-US" b="1" dirty="0" smtClean="0"/>
              <a:t>eam</a:t>
            </a:r>
            <a:endParaRPr lang="en-US" b="1" dirty="0"/>
          </a:p>
        </p:txBody>
      </p:sp>
      <p:sp>
        <p:nvSpPr>
          <p:cNvPr id="3" name="Content Placeholder 2"/>
          <p:cNvSpPr>
            <a:spLocks noGrp="1"/>
          </p:cNvSpPr>
          <p:nvPr>
            <p:ph type="body" idx="1"/>
          </p:nvPr>
        </p:nvSpPr>
        <p:spPr/>
        <p:txBody>
          <a:bodyPr>
            <a:normAutofit lnSpcReduction="10000"/>
          </a:bodyPr>
          <a:lstStyle/>
          <a:p>
            <a:pPr marL="0" indent="0">
              <a:buNone/>
            </a:pPr>
            <a:r>
              <a:rPr lang="en-US" sz="3200" b="1" dirty="0" smtClean="0"/>
              <a:t>Adam </a:t>
            </a:r>
            <a:r>
              <a:rPr lang="en-US" sz="3200" b="1" dirty="0" err="1" smtClean="0"/>
              <a:t>Weissman</a:t>
            </a:r>
            <a:r>
              <a:rPr lang="en-US" b="1" dirty="0" smtClean="0"/>
              <a:t/>
            </a:r>
            <a:br>
              <a:rPr lang="en-US" b="1" dirty="0" smtClean="0"/>
            </a:br>
            <a:r>
              <a:rPr lang="en-US" sz="2400" dirty="0">
                <a:solidFill>
                  <a:prstClr val="white"/>
                </a:solidFill>
                <a:latin typeface="Arial Black" panose="020B0A04020102020204" pitchFamily="34" charset="0"/>
                <a:hlinkClick r:id="rId2"/>
              </a:rPr>
              <a:t>adam@tradejustice.net</a:t>
            </a:r>
            <a:r>
              <a:rPr lang="en-US" sz="2400" dirty="0">
                <a:solidFill>
                  <a:prstClr val="white"/>
                </a:solidFill>
                <a:latin typeface="Arial Black" panose="020B0A04020102020204" pitchFamily="34" charset="0"/>
              </a:rPr>
              <a:t/>
            </a:r>
            <a:br>
              <a:rPr lang="en-US" sz="2400" dirty="0">
                <a:solidFill>
                  <a:prstClr val="white"/>
                </a:solidFill>
                <a:latin typeface="Arial Black" panose="020B0A04020102020204" pitchFamily="34" charset="0"/>
              </a:rPr>
            </a:br>
            <a:r>
              <a:rPr lang="en-US" sz="2400" b="1" dirty="0">
                <a:solidFill>
                  <a:prstClr val="white"/>
                </a:solidFill>
                <a:latin typeface="Arial Black" panose="020B0A04020102020204" pitchFamily="34" charset="0"/>
                <a:hlinkClick r:id="rId3"/>
              </a:rPr>
              <a:t>www.tradejustice.net</a:t>
            </a:r>
            <a:endParaRPr lang="en-US" sz="2400" b="1" dirty="0">
              <a:solidFill>
                <a:srgbClr val="404040"/>
              </a:solidFill>
              <a:latin typeface="Arial Black" panose="020B0A04020102020204" pitchFamily="34" charset="0"/>
              <a:hlinkClick r:id="rId3"/>
            </a:endParaRPr>
          </a:p>
          <a:p>
            <a:endParaRPr lang="en-US" b="1" dirty="0">
              <a:solidFill>
                <a:srgbClr val="404040"/>
              </a:solidFill>
              <a:latin typeface="Arial Black" panose="020B0A04020102020204" pitchFamily="34" charset="0"/>
              <a:hlinkClick r:id="rId3"/>
            </a:endParaRPr>
          </a:p>
          <a:p>
            <a:r>
              <a:rPr lang="en-US" sz="2800" dirty="0" smtClean="0"/>
              <a:t>Call Planning Team</a:t>
            </a:r>
          </a:p>
          <a:p>
            <a:r>
              <a:rPr lang="en-US" sz="2800" dirty="0"/>
              <a:t>Trade Justice/Global Justice </a:t>
            </a:r>
            <a:br>
              <a:rPr lang="en-US" sz="2800" dirty="0"/>
            </a:br>
            <a:r>
              <a:rPr lang="en-US" sz="2800" dirty="0"/>
              <a:t>for Animals and the </a:t>
            </a:r>
            <a:br>
              <a:rPr lang="en-US" sz="2800" dirty="0"/>
            </a:br>
            <a:r>
              <a:rPr lang="en-US" sz="2800" dirty="0"/>
              <a:t>Environment</a:t>
            </a:r>
          </a:p>
        </p:txBody>
      </p:sp>
      <p:pic>
        <p:nvPicPr>
          <p:cNvPr id="6" name="Picture 5"/>
          <p:cNvPicPr>
            <a:picLocks noChangeAspect="1"/>
          </p:cNvPicPr>
          <p:nvPr/>
        </p:nvPicPr>
        <p:blipFill>
          <a:blip r:embed="rId4"/>
          <a:stretch>
            <a:fillRect/>
          </a:stretch>
        </p:blipFill>
        <p:spPr>
          <a:xfrm>
            <a:off x="6305287" y="1098440"/>
            <a:ext cx="2117299" cy="2604880"/>
          </a:xfrm>
          <a:prstGeom prst="rect">
            <a:avLst/>
          </a:prstGeom>
        </p:spPr>
      </p:pic>
      <p:pic>
        <p:nvPicPr>
          <p:cNvPr id="7" name="Picture 6"/>
          <p:cNvPicPr>
            <a:picLocks noChangeAspect="1"/>
          </p:cNvPicPr>
          <p:nvPr/>
        </p:nvPicPr>
        <p:blipFill>
          <a:blip r:embed="rId5"/>
          <a:stretch>
            <a:fillRect/>
          </a:stretch>
        </p:blipFill>
        <p:spPr>
          <a:xfrm>
            <a:off x="6686866" y="5815584"/>
            <a:ext cx="2221675" cy="847154"/>
          </a:xfrm>
          <a:prstGeom prst="rect">
            <a:avLst/>
          </a:prstGeom>
        </p:spPr>
      </p:pic>
      <p:sp>
        <p:nvSpPr>
          <p:cNvPr id="4" name="Rectangle 3"/>
          <p:cNvSpPr/>
          <p:nvPr/>
        </p:nvSpPr>
        <p:spPr>
          <a:xfrm>
            <a:off x="752856" y="5720126"/>
            <a:ext cx="4572000" cy="830997"/>
          </a:xfrm>
          <a:prstGeom prst="rect">
            <a:avLst/>
          </a:prstGeom>
        </p:spPr>
        <p:txBody>
          <a:bodyPr>
            <a:spAutoFit/>
          </a:bodyPr>
          <a:lstStyle/>
          <a:p>
            <a:r>
              <a:rPr lang="en-US" b="1" dirty="0"/>
              <a:t>Upcoming Events:</a:t>
            </a:r>
            <a:r>
              <a:rPr lang="en-US" dirty="0"/>
              <a:t> </a:t>
            </a:r>
            <a:r>
              <a:rPr lang="en-US" b="1" dirty="0">
                <a:hlinkClick r:id="rId6"/>
              </a:rPr>
              <a:t>http://tradejustice.net/events</a:t>
            </a:r>
            <a:endParaRPr lang="en-US" b="1" dirty="0"/>
          </a:p>
        </p:txBody>
      </p:sp>
    </p:spTree>
    <p:extLst>
      <p:ext uri="{BB962C8B-B14F-4D97-AF65-F5344CB8AC3E}">
        <p14:creationId xmlns:p14="http://schemas.microsoft.com/office/powerpoint/2010/main" val="40719063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Tuesday </a:t>
            </a:r>
            <a:r>
              <a:rPr lang="en-US" b="1" dirty="0" smtClean="0"/>
              <a:t>Twitter </a:t>
            </a:r>
            <a:r>
              <a:rPr lang="en-US" b="1" dirty="0"/>
              <a:t>S</a:t>
            </a:r>
            <a:r>
              <a:rPr lang="en-US" b="1" dirty="0" smtClean="0"/>
              <a:t>torm</a:t>
            </a:r>
            <a:endParaRPr lang="en-US" b="1" dirty="0"/>
          </a:p>
        </p:txBody>
      </p:sp>
      <p:sp>
        <p:nvSpPr>
          <p:cNvPr id="4" name="Rectangle 3"/>
          <p:cNvSpPr/>
          <p:nvPr/>
        </p:nvSpPr>
        <p:spPr>
          <a:xfrm>
            <a:off x="752856" y="5720126"/>
            <a:ext cx="7531608" cy="830997"/>
          </a:xfrm>
          <a:prstGeom prst="rect">
            <a:avLst/>
          </a:prstGeom>
        </p:spPr>
        <p:txBody>
          <a:bodyPr wrap="square">
            <a:spAutoFit/>
          </a:bodyPr>
          <a:lstStyle/>
          <a:p>
            <a:r>
              <a:rPr lang="en-US" b="1" dirty="0" smtClean="0"/>
              <a:t>Storm with us on Tuesday @ 9pm:</a:t>
            </a:r>
            <a:r>
              <a:rPr lang="en-US" dirty="0" smtClean="0"/>
              <a:t> </a:t>
            </a:r>
            <a:r>
              <a:rPr lang="en-US" b="1" dirty="0">
                <a:solidFill>
                  <a:srgbClr val="C00000"/>
                </a:solidFill>
                <a:hlinkClick r:id="rId2"/>
              </a:rPr>
              <a:t>tiny.cc/</a:t>
            </a:r>
            <a:r>
              <a:rPr lang="en-US" b="1" dirty="0" err="1">
                <a:solidFill>
                  <a:srgbClr val="C00000"/>
                </a:solidFill>
                <a:hlinkClick r:id="rId2"/>
              </a:rPr>
              <a:t>TPPMediaMarch</a:t>
            </a:r>
            <a:endParaRPr lang="en-US" b="1" dirty="0">
              <a:solidFill>
                <a:srgbClr val="C00000"/>
              </a:solidFill>
            </a:endParaRPr>
          </a:p>
        </p:txBody>
      </p:sp>
      <p:pic>
        <p:nvPicPr>
          <p:cNvPr id="5" name="Picture 4"/>
          <p:cNvPicPr>
            <a:picLocks noChangeAspect="1"/>
          </p:cNvPicPr>
          <p:nvPr/>
        </p:nvPicPr>
        <p:blipFill>
          <a:blip r:embed="rId3"/>
          <a:stretch>
            <a:fillRect/>
          </a:stretch>
        </p:blipFill>
        <p:spPr>
          <a:xfrm>
            <a:off x="752856" y="1340655"/>
            <a:ext cx="7335572" cy="4136601"/>
          </a:xfrm>
          <a:prstGeom prst="rect">
            <a:avLst/>
          </a:prstGeom>
        </p:spPr>
      </p:pic>
    </p:spTree>
    <p:extLst>
      <p:ext uri="{BB962C8B-B14F-4D97-AF65-F5344CB8AC3E}">
        <p14:creationId xmlns:p14="http://schemas.microsoft.com/office/powerpoint/2010/main" val="337942357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01168" y="0"/>
            <a:ext cx="8753078" cy="1524000"/>
          </a:xfrm>
        </p:spPr>
        <p:txBody>
          <a:bodyPr/>
          <a:lstStyle/>
          <a:p>
            <a:r>
              <a:rPr lang="en-US" b="1" dirty="0" smtClean="0"/>
              <a:t>Call planning team</a:t>
            </a:r>
            <a:endParaRPr lang="en-US" b="1" dirty="0"/>
          </a:p>
        </p:txBody>
      </p:sp>
      <p:sp>
        <p:nvSpPr>
          <p:cNvPr id="3" name="Content Placeholder 2"/>
          <p:cNvSpPr>
            <a:spLocks noGrp="1"/>
          </p:cNvSpPr>
          <p:nvPr>
            <p:ph type="body" idx="1"/>
          </p:nvPr>
        </p:nvSpPr>
        <p:spPr>
          <a:xfrm>
            <a:off x="201168" y="3017726"/>
            <a:ext cx="6554867" cy="3767670"/>
          </a:xfrm>
        </p:spPr>
        <p:txBody>
          <a:bodyPr>
            <a:normAutofit fontScale="40000" lnSpcReduction="20000"/>
          </a:bodyPr>
          <a:lstStyle/>
          <a:p>
            <a:endParaRPr lang="en-US" b="1" dirty="0">
              <a:solidFill>
                <a:srgbClr val="404040"/>
              </a:solidFill>
              <a:latin typeface="Arial Black" panose="020B0A04020102020204" pitchFamily="34" charset="0"/>
              <a:hlinkClick r:id="rId2"/>
            </a:endParaRPr>
          </a:p>
          <a:p>
            <a:pPr marL="0" indent="0">
              <a:buNone/>
            </a:pPr>
            <a:endParaRPr lang="en-US" sz="5100" b="1" dirty="0" smtClean="0"/>
          </a:p>
          <a:p>
            <a:r>
              <a:rPr lang="en-US" sz="5900" dirty="0" smtClean="0"/>
              <a:t>Climate and Trade Justice Activist</a:t>
            </a:r>
          </a:p>
          <a:p>
            <a:r>
              <a:rPr lang="en-US" sz="5900" dirty="0" smtClean="0"/>
              <a:t>Popular Resistance</a:t>
            </a:r>
          </a:p>
          <a:p>
            <a:r>
              <a:rPr lang="en-US" sz="5900" dirty="0" smtClean="0"/>
              <a:t>Flush the TPP</a:t>
            </a:r>
          </a:p>
          <a:p>
            <a:endParaRPr lang="en-US" sz="5900" dirty="0"/>
          </a:p>
          <a:p>
            <a:pPr marL="0" indent="0">
              <a:buNone/>
            </a:pPr>
            <a:r>
              <a:rPr lang="en-US" sz="5900" dirty="0" smtClean="0">
                <a:hlinkClick r:id="rId3"/>
              </a:rPr>
              <a:t>www.popularresistance.org</a:t>
            </a:r>
            <a:endParaRPr lang="en-US" sz="5900" dirty="0" smtClean="0"/>
          </a:p>
          <a:p>
            <a:pPr marL="0" indent="0">
              <a:buNone/>
            </a:pPr>
            <a:r>
              <a:rPr lang="en-US" sz="5900" dirty="0" smtClean="0">
                <a:hlinkClick r:id="rId4"/>
              </a:rPr>
              <a:t>www.flushthetpp.org</a:t>
            </a:r>
            <a:r>
              <a:rPr lang="en-US" sz="5900" dirty="0" smtClean="0"/>
              <a:t/>
            </a:r>
            <a:br>
              <a:rPr lang="en-US" sz="5900" dirty="0" smtClean="0"/>
            </a:br>
            <a:endParaRPr lang="en-US" sz="5900"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a:p>
        </p:txBody>
      </p:sp>
      <p:pic>
        <p:nvPicPr>
          <p:cNvPr id="6" name="Picture 5"/>
          <p:cNvPicPr>
            <a:picLocks noChangeAspect="1"/>
          </p:cNvPicPr>
          <p:nvPr/>
        </p:nvPicPr>
        <p:blipFill>
          <a:blip r:embed="rId5"/>
          <a:stretch>
            <a:fillRect/>
          </a:stretch>
        </p:blipFill>
        <p:spPr>
          <a:xfrm>
            <a:off x="6345936" y="1185672"/>
            <a:ext cx="2608310" cy="2530217"/>
          </a:xfrm>
          <a:prstGeom prst="rect">
            <a:avLst/>
          </a:prstGeom>
        </p:spPr>
      </p:pic>
      <p:sp>
        <p:nvSpPr>
          <p:cNvPr id="4" name="Rectangle 3"/>
          <p:cNvSpPr/>
          <p:nvPr/>
        </p:nvSpPr>
        <p:spPr>
          <a:xfrm>
            <a:off x="106077" y="1816608"/>
            <a:ext cx="5733288" cy="1446550"/>
          </a:xfrm>
          <a:prstGeom prst="rect">
            <a:avLst/>
          </a:prstGeom>
        </p:spPr>
        <p:txBody>
          <a:bodyPr wrap="square">
            <a:spAutoFit/>
          </a:bodyPr>
          <a:lstStyle/>
          <a:p>
            <a:pPr marL="0" indent="0">
              <a:buNone/>
            </a:pPr>
            <a:r>
              <a:rPr lang="en-US" sz="3000" b="1" dirty="0" smtClean="0">
                <a:solidFill>
                  <a:schemeClr val="accent6"/>
                </a:solidFill>
              </a:rPr>
              <a:t>Mackenzie McDonald Wilkins</a:t>
            </a:r>
          </a:p>
          <a:p>
            <a:r>
              <a:rPr lang="en-US" b="1" dirty="0">
                <a:hlinkClick r:id="rId6"/>
              </a:rPr>
              <a:t>Mackenzie@popularresistance.org</a:t>
            </a:r>
            <a:endParaRPr lang="en-US" b="1" dirty="0"/>
          </a:p>
          <a:p>
            <a:pPr marL="0" indent="0">
              <a:buNone/>
            </a:pPr>
            <a:endParaRPr lang="en-US" sz="3200" b="1" dirty="0">
              <a:solidFill>
                <a:schemeClr val="accent6"/>
              </a:solidFill>
              <a:latin typeface="Arial Black" panose="020B0A04020102020204" pitchFamily="34" charset="0"/>
              <a:hlinkClick r:id="rId2"/>
            </a:endParaRPr>
          </a:p>
        </p:txBody>
      </p:sp>
    </p:spTree>
    <p:extLst>
      <p:ext uri="{BB962C8B-B14F-4D97-AF65-F5344CB8AC3E}">
        <p14:creationId xmlns:p14="http://schemas.microsoft.com/office/powerpoint/2010/main" val="272271953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01168" y="0"/>
            <a:ext cx="8753078" cy="1524000"/>
          </a:xfrm>
        </p:spPr>
        <p:txBody>
          <a:bodyPr/>
          <a:lstStyle/>
          <a:p>
            <a:r>
              <a:rPr lang="en-US" b="1" dirty="0" smtClean="0"/>
              <a:t>Actions </a:t>
            </a:r>
            <a:r>
              <a:rPr lang="en-US" b="1" dirty="0" smtClean="0"/>
              <a:t>Around </a:t>
            </a:r>
            <a:r>
              <a:rPr lang="en-US" b="1" dirty="0" smtClean="0"/>
              <a:t>the </a:t>
            </a:r>
            <a:r>
              <a:rPr lang="en-US" b="1" dirty="0" smtClean="0"/>
              <a:t>World </a:t>
            </a:r>
            <a:r>
              <a:rPr lang="en-US" b="1" dirty="0" smtClean="0"/>
              <a:t>to </a:t>
            </a:r>
            <a:r>
              <a:rPr lang="en-US" b="1" dirty="0" smtClean="0"/>
              <a:t>End </a:t>
            </a:r>
            <a:r>
              <a:rPr lang="en-US" b="1" dirty="0"/>
              <a:t>C</a:t>
            </a:r>
            <a:r>
              <a:rPr lang="en-US" b="1" dirty="0" smtClean="0"/>
              <a:t>orporate </a:t>
            </a:r>
            <a:r>
              <a:rPr lang="en-US" b="1" dirty="0"/>
              <a:t>R</a:t>
            </a:r>
            <a:r>
              <a:rPr lang="en-US" b="1" dirty="0" smtClean="0"/>
              <a:t>ule</a:t>
            </a:r>
            <a:endParaRPr lang="en-US" b="1" dirty="0"/>
          </a:p>
        </p:txBody>
      </p:sp>
      <p:sp>
        <p:nvSpPr>
          <p:cNvPr id="4" name="Rectangle 3"/>
          <p:cNvSpPr/>
          <p:nvPr/>
        </p:nvSpPr>
        <p:spPr>
          <a:xfrm>
            <a:off x="201168" y="1752600"/>
            <a:ext cx="8753078" cy="4524315"/>
          </a:xfrm>
          <a:prstGeom prst="rect">
            <a:avLst/>
          </a:prstGeom>
        </p:spPr>
        <p:txBody>
          <a:bodyPr wrap="square">
            <a:spAutoFit/>
          </a:bodyPr>
          <a:lstStyle/>
          <a:p>
            <a:pPr marL="514350" indent="-514350">
              <a:buFont typeface="Arial" panose="020B0604020202020204" pitchFamily="34" charset="0"/>
              <a:buChar char="•"/>
            </a:pPr>
            <a:r>
              <a:rPr lang="en-US" sz="3200" b="1" dirty="0" smtClean="0">
                <a:solidFill>
                  <a:srgbClr val="C00000"/>
                </a:solidFill>
              </a:rPr>
              <a:t>October </a:t>
            </a:r>
            <a:r>
              <a:rPr lang="en-US" sz="3200" b="1" dirty="0">
                <a:solidFill>
                  <a:srgbClr val="C00000"/>
                </a:solidFill>
              </a:rPr>
              <a:t>10-17 </a:t>
            </a:r>
            <a:r>
              <a:rPr lang="en-US" sz="3200" dirty="0">
                <a:solidFill>
                  <a:schemeClr val="bg1"/>
                </a:solidFill>
              </a:rPr>
              <a:t>International Week of Action:</a:t>
            </a:r>
            <a:br>
              <a:rPr lang="en-US" sz="3200" dirty="0">
                <a:solidFill>
                  <a:schemeClr val="bg1"/>
                </a:solidFill>
              </a:rPr>
            </a:br>
            <a:r>
              <a:rPr lang="en-US" sz="3200" dirty="0">
                <a:solidFill>
                  <a:schemeClr val="bg1"/>
                </a:solidFill>
              </a:rPr>
              <a:t>Website: </a:t>
            </a:r>
            <a:r>
              <a:rPr lang="en-US" sz="3200" dirty="0" smtClean="0">
                <a:solidFill>
                  <a:schemeClr val="bg1"/>
                </a:solidFill>
              </a:rPr>
              <a:t>Trade4People.org</a:t>
            </a:r>
          </a:p>
          <a:p>
            <a:pPr marL="514350" indent="-514350">
              <a:buFont typeface="Arial" panose="020B0604020202020204" pitchFamily="34" charset="0"/>
              <a:buChar char="•"/>
            </a:pPr>
            <a:r>
              <a:rPr lang="en-US" sz="3200" dirty="0" smtClean="0">
                <a:solidFill>
                  <a:schemeClr val="bg1"/>
                </a:solidFill>
              </a:rPr>
              <a:t>US </a:t>
            </a:r>
            <a:r>
              <a:rPr lang="en-US" sz="3200" dirty="0">
                <a:solidFill>
                  <a:schemeClr val="bg1"/>
                </a:solidFill>
              </a:rPr>
              <a:t>events: People's Climate Movement on </a:t>
            </a:r>
            <a:r>
              <a:rPr lang="en-US" sz="3200" b="1" dirty="0">
                <a:solidFill>
                  <a:srgbClr val="C00000"/>
                </a:solidFill>
              </a:rPr>
              <a:t>October </a:t>
            </a:r>
            <a:r>
              <a:rPr lang="en-US" sz="3200" b="1" dirty="0" smtClean="0">
                <a:solidFill>
                  <a:srgbClr val="C00000"/>
                </a:solidFill>
              </a:rPr>
              <a:t>14</a:t>
            </a:r>
            <a:r>
              <a:rPr lang="en-US" sz="3200" b="1" baseline="30000" dirty="0" smtClean="0">
                <a:solidFill>
                  <a:srgbClr val="C00000"/>
                </a:solidFill>
              </a:rPr>
              <a:t>th</a:t>
            </a:r>
            <a:endParaRPr lang="en-US" sz="3200" b="1" dirty="0" smtClean="0">
              <a:solidFill>
                <a:srgbClr val="C00000"/>
              </a:solidFill>
            </a:endParaRPr>
          </a:p>
          <a:p>
            <a:pPr marL="514350" indent="-514350">
              <a:buFont typeface="Arial" panose="020B0604020202020204" pitchFamily="34" charset="0"/>
              <a:buChar char="•"/>
            </a:pPr>
            <a:r>
              <a:rPr lang="en-US" sz="3200" dirty="0">
                <a:solidFill>
                  <a:schemeClr val="bg1"/>
                </a:solidFill>
              </a:rPr>
              <a:t>Wednesday National Organizing Calls 9PM Eastern</a:t>
            </a:r>
            <a:r>
              <a:rPr lang="en-US" sz="3200" dirty="0"/>
              <a:t> </a:t>
            </a:r>
            <a:r>
              <a:rPr lang="en-US" sz="3200" b="1" dirty="0">
                <a:solidFill>
                  <a:srgbClr val="C00000"/>
                </a:solidFill>
              </a:rPr>
              <a:t>October </a:t>
            </a:r>
            <a:r>
              <a:rPr lang="en-US" sz="3200" b="1" dirty="0" smtClean="0">
                <a:solidFill>
                  <a:srgbClr val="C00000"/>
                </a:solidFill>
              </a:rPr>
              <a:t>14</a:t>
            </a:r>
            <a:endParaRPr lang="en-US" sz="3200" dirty="0" smtClean="0"/>
          </a:p>
          <a:p>
            <a:pPr marL="514350" indent="-514350">
              <a:buFont typeface="Arial" panose="020B0604020202020204" pitchFamily="34" charset="0"/>
              <a:buChar char="•"/>
            </a:pPr>
            <a:r>
              <a:rPr lang="en-US" sz="3200" dirty="0" smtClean="0">
                <a:solidFill>
                  <a:schemeClr val="bg1"/>
                </a:solidFill>
              </a:rPr>
              <a:t>#</a:t>
            </a:r>
            <a:r>
              <a:rPr lang="en-US" sz="3200" dirty="0" err="1">
                <a:solidFill>
                  <a:schemeClr val="bg1"/>
                </a:solidFill>
              </a:rPr>
              <a:t>FoodJustice</a:t>
            </a:r>
            <a:r>
              <a:rPr lang="en-US" sz="3200" dirty="0">
                <a:solidFill>
                  <a:schemeClr val="bg1"/>
                </a:solidFill>
              </a:rPr>
              <a:t> March on </a:t>
            </a:r>
            <a:r>
              <a:rPr lang="en-US" sz="3200" b="1" dirty="0">
                <a:solidFill>
                  <a:srgbClr val="C00000"/>
                </a:solidFill>
              </a:rPr>
              <a:t>October </a:t>
            </a:r>
            <a:r>
              <a:rPr lang="en-US" sz="3200" b="1" dirty="0" smtClean="0">
                <a:solidFill>
                  <a:srgbClr val="C00000"/>
                </a:solidFill>
              </a:rPr>
              <a:t>16-17</a:t>
            </a:r>
          </a:p>
          <a:p>
            <a:pPr marL="457200" indent="-457200">
              <a:buFont typeface="Arial" panose="020B0604020202020204" pitchFamily="34" charset="0"/>
              <a:buChar char="•"/>
            </a:pPr>
            <a:r>
              <a:rPr lang="en-US" sz="3200" dirty="0">
                <a:solidFill>
                  <a:schemeClr val="bg1"/>
                </a:solidFill>
              </a:rPr>
              <a:t>TTIP Meetings in Miami</a:t>
            </a:r>
            <a:r>
              <a:rPr lang="en-US" sz="3200" dirty="0" smtClean="0">
                <a:solidFill>
                  <a:schemeClr val="bg1"/>
                </a:solidFill>
              </a:rPr>
              <a:t>: Resolution </a:t>
            </a:r>
            <a:r>
              <a:rPr lang="en-US" sz="3200" dirty="0">
                <a:solidFill>
                  <a:schemeClr val="bg1"/>
                </a:solidFill>
              </a:rPr>
              <a:t>was </a:t>
            </a:r>
            <a:r>
              <a:rPr lang="en-US" sz="3200" dirty="0" smtClean="0">
                <a:solidFill>
                  <a:schemeClr val="bg1"/>
                </a:solidFill>
              </a:rPr>
              <a:t>passed! </a:t>
            </a:r>
            <a:r>
              <a:rPr lang="en-US" sz="3200" b="1" dirty="0" smtClean="0">
                <a:solidFill>
                  <a:srgbClr val="C00000"/>
                </a:solidFill>
              </a:rPr>
              <a:t>October 19-23</a:t>
            </a:r>
          </a:p>
        </p:txBody>
      </p:sp>
    </p:spTree>
    <p:extLst>
      <p:ext uri="{BB962C8B-B14F-4D97-AF65-F5344CB8AC3E}">
        <p14:creationId xmlns:p14="http://schemas.microsoft.com/office/powerpoint/2010/main" val="1780252382"/>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01168" y="0"/>
            <a:ext cx="8753078" cy="1524000"/>
          </a:xfrm>
        </p:spPr>
        <p:txBody>
          <a:bodyPr/>
          <a:lstStyle/>
          <a:p>
            <a:r>
              <a:rPr lang="en-US" b="1" dirty="0" smtClean="0"/>
              <a:t>Actions </a:t>
            </a:r>
            <a:r>
              <a:rPr lang="en-US" b="1" dirty="0" smtClean="0"/>
              <a:t>Around </a:t>
            </a:r>
            <a:r>
              <a:rPr lang="en-US" b="1" dirty="0" smtClean="0"/>
              <a:t>the </a:t>
            </a:r>
            <a:r>
              <a:rPr lang="en-US" b="1" dirty="0" smtClean="0"/>
              <a:t>World </a:t>
            </a:r>
            <a:r>
              <a:rPr lang="en-US" b="1" dirty="0" smtClean="0"/>
              <a:t>to </a:t>
            </a:r>
            <a:r>
              <a:rPr lang="en-US" b="1" dirty="0" smtClean="0"/>
              <a:t>End </a:t>
            </a:r>
            <a:r>
              <a:rPr lang="en-US" b="1" dirty="0"/>
              <a:t>C</a:t>
            </a:r>
            <a:r>
              <a:rPr lang="en-US" b="1" dirty="0" smtClean="0"/>
              <a:t>orporate </a:t>
            </a:r>
            <a:r>
              <a:rPr lang="en-US" b="1" dirty="0"/>
              <a:t>R</a:t>
            </a:r>
            <a:r>
              <a:rPr lang="en-US" b="1" dirty="0" smtClean="0"/>
              <a:t>ule</a:t>
            </a:r>
            <a:endParaRPr lang="en-US" b="1" dirty="0"/>
          </a:p>
        </p:txBody>
      </p:sp>
      <p:sp>
        <p:nvSpPr>
          <p:cNvPr id="4" name="Rectangle 3"/>
          <p:cNvSpPr/>
          <p:nvPr/>
        </p:nvSpPr>
        <p:spPr>
          <a:xfrm>
            <a:off x="201168" y="1432560"/>
            <a:ext cx="8753078" cy="5509200"/>
          </a:xfrm>
          <a:prstGeom prst="rect">
            <a:avLst/>
          </a:prstGeom>
        </p:spPr>
        <p:txBody>
          <a:bodyPr wrap="square">
            <a:spAutoFit/>
          </a:bodyPr>
          <a:lstStyle/>
          <a:p>
            <a:pPr marL="457200" indent="-457200">
              <a:buFont typeface="Arial" panose="020B0604020202020204" pitchFamily="34" charset="0"/>
              <a:buChar char="•"/>
            </a:pPr>
            <a:r>
              <a:rPr lang="en-US" sz="3200" b="1" dirty="0">
                <a:solidFill>
                  <a:srgbClr val="C00000"/>
                </a:solidFill>
              </a:rPr>
              <a:t>November 14-18 </a:t>
            </a:r>
            <a:r>
              <a:rPr lang="en-US" sz="3200" dirty="0">
                <a:solidFill>
                  <a:schemeClr val="bg1"/>
                </a:solidFill>
              </a:rPr>
              <a:t>National Mobilization to Stop TPP, TTIP, &amp; </a:t>
            </a:r>
            <a:r>
              <a:rPr lang="en-US" sz="3200" dirty="0" err="1" smtClean="0">
                <a:solidFill>
                  <a:schemeClr val="bg1"/>
                </a:solidFill>
              </a:rPr>
              <a:t>TiSA</a:t>
            </a:r>
            <a:r>
              <a:rPr lang="en-US" sz="3200" dirty="0" smtClean="0">
                <a:solidFill>
                  <a:schemeClr val="bg1"/>
                </a:solidFill>
              </a:rPr>
              <a:t/>
            </a:r>
            <a:br>
              <a:rPr lang="en-US" sz="3200" dirty="0" smtClean="0">
                <a:solidFill>
                  <a:schemeClr val="bg1"/>
                </a:solidFill>
              </a:rPr>
            </a:br>
            <a:r>
              <a:rPr lang="en-US" sz="3200" dirty="0" smtClean="0">
                <a:solidFill>
                  <a:schemeClr val="bg1"/>
                </a:solidFill>
              </a:rPr>
              <a:t>Website</a:t>
            </a:r>
            <a:r>
              <a:rPr lang="en-US" sz="3200" dirty="0">
                <a:solidFill>
                  <a:schemeClr val="bg1"/>
                </a:solidFill>
              </a:rPr>
              <a:t>: FlushtheTPP.org/actions</a:t>
            </a:r>
            <a:r>
              <a:rPr lang="en-US" sz="3200" dirty="0" smtClean="0">
                <a:solidFill>
                  <a:schemeClr val="bg1"/>
                </a:solidFill>
              </a:rPr>
              <a:t>/</a:t>
            </a:r>
            <a:endParaRPr lang="en-US" sz="3200" dirty="0">
              <a:solidFill>
                <a:schemeClr val="bg1"/>
              </a:solidFill>
            </a:endParaRPr>
          </a:p>
          <a:p>
            <a:pPr marL="457200" indent="-457200">
              <a:buFont typeface="Arial" panose="020B0604020202020204" pitchFamily="34" charset="0"/>
              <a:buChar char="•"/>
            </a:pPr>
            <a:r>
              <a:rPr lang="en-US" sz="3200" dirty="0">
                <a:solidFill>
                  <a:schemeClr val="bg1"/>
                </a:solidFill>
              </a:rPr>
              <a:t>During APEC Meetings in Philippines/before Congressional </a:t>
            </a:r>
            <a:r>
              <a:rPr lang="en-US" sz="3200" dirty="0" smtClean="0">
                <a:solidFill>
                  <a:schemeClr val="bg1"/>
                </a:solidFill>
              </a:rPr>
              <a:t>Recess</a:t>
            </a:r>
            <a:endParaRPr lang="en-US" sz="3200" dirty="0">
              <a:solidFill>
                <a:schemeClr val="bg1"/>
              </a:solidFill>
            </a:endParaRPr>
          </a:p>
          <a:p>
            <a:pPr marL="457200" indent="-457200">
              <a:buFont typeface="Arial" panose="020B0604020202020204" pitchFamily="34" charset="0"/>
              <a:buChar char="•"/>
            </a:pPr>
            <a:r>
              <a:rPr lang="en-US" sz="3200" b="1" dirty="0">
                <a:solidFill>
                  <a:srgbClr val="C00000"/>
                </a:solidFill>
              </a:rPr>
              <a:t>Nov 14-15</a:t>
            </a:r>
            <a:r>
              <a:rPr lang="en-US" sz="3200" dirty="0"/>
              <a:t>: Action </a:t>
            </a:r>
            <a:r>
              <a:rPr lang="en-US" sz="3200" dirty="0" smtClean="0">
                <a:solidFill>
                  <a:schemeClr val="bg1"/>
                </a:solidFill>
              </a:rPr>
              <a:t>Camp/trainings/discussions</a:t>
            </a:r>
            <a:r>
              <a:rPr lang="en-US" sz="3200" dirty="0" smtClean="0"/>
              <a:t> </a:t>
            </a:r>
            <a:r>
              <a:rPr lang="en-US" sz="3200" b="1" dirty="0" smtClean="0">
                <a:solidFill>
                  <a:srgbClr val="C00000"/>
                </a:solidFill>
              </a:rPr>
              <a:t>Nov </a:t>
            </a:r>
            <a:r>
              <a:rPr lang="en-US" sz="3200" b="1" dirty="0">
                <a:solidFill>
                  <a:srgbClr val="C00000"/>
                </a:solidFill>
              </a:rPr>
              <a:t>16-18</a:t>
            </a:r>
            <a:r>
              <a:rPr lang="en-US" sz="3200" dirty="0"/>
              <a:t>: </a:t>
            </a:r>
            <a:r>
              <a:rPr lang="en-US" sz="3200" dirty="0">
                <a:solidFill>
                  <a:schemeClr val="bg1"/>
                </a:solidFill>
              </a:rPr>
              <a:t>Days of </a:t>
            </a:r>
            <a:r>
              <a:rPr lang="en-US" sz="3200" dirty="0" smtClean="0">
                <a:solidFill>
                  <a:schemeClr val="bg1"/>
                </a:solidFill>
              </a:rPr>
              <a:t>Action</a:t>
            </a:r>
            <a:br>
              <a:rPr lang="en-US" sz="3200" dirty="0" smtClean="0">
                <a:solidFill>
                  <a:schemeClr val="bg1"/>
                </a:solidFill>
              </a:rPr>
            </a:br>
            <a:r>
              <a:rPr lang="en-US" sz="3200" dirty="0" smtClean="0">
                <a:solidFill>
                  <a:schemeClr val="bg1"/>
                </a:solidFill>
              </a:rPr>
              <a:t>Logistics</a:t>
            </a:r>
            <a:r>
              <a:rPr lang="en-US" sz="3200" dirty="0">
                <a:solidFill>
                  <a:schemeClr val="bg1"/>
                </a:solidFill>
              </a:rPr>
              <a:t>: Housing, transport, food, legal, lobbying, etc. </a:t>
            </a:r>
          </a:p>
          <a:p>
            <a:pPr marL="457200" indent="-457200">
              <a:buFont typeface="Arial" panose="020B0604020202020204" pitchFamily="34" charset="0"/>
              <a:buChar char="•"/>
            </a:pPr>
            <a:endParaRPr lang="en-US" sz="3200" dirty="0"/>
          </a:p>
          <a:p>
            <a:pPr marL="514350" indent="-514350">
              <a:buFont typeface="Arial" panose="020B0604020202020204" pitchFamily="34" charset="0"/>
              <a:buChar char="•"/>
            </a:pPr>
            <a:endParaRPr lang="en-US" sz="3200" b="1" dirty="0">
              <a:solidFill>
                <a:schemeClr val="accent6"/>
              </a:solidFill>
              <a:latin typeface="Arial Black" panose="020B0A04020102020204" pitchFamily="34" charset="0"/>
              <a:hlinkClick r:id="rId2"/>
            </a:endParaRPr>
          </a:p>
        </p:txBody>
      </p:sp>
    </p:spTree>
    <p:extLst>
      <p:ext uri="{BB962C8B-B14F-4D97-AF65-F5344CB8AC3E}">
        <p14:creationId xmlns:p14="http://schemas.microsoft.com/office/powerpoint/2010/main" val="543004002"/>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936" y="1349141"/>
            <a:ext cx="8448040" cy="4084320"/>
          </a:xfrm>
        </p:spPr>
        <p:txBody>
          <a:bodyPr>
            <a:noAutofit/>
          </a:bodyPr>
          <a:lstStyle/>
          <a:p>
            <a:pPr algn="ctr"/>
            <a:r>
              <a:rPr lang="en-US" sz="4800" b="1" dirty="0" smtClean="0">
                <a:solidFill>
                  <a:schemeClr val="bg1"/>
                </a:solidFill>
              </a:rPr>
              <a:t>Thanks and wrap-up</a:t>
            </a:r>
            <a:br>
              <a:rPr lang="en-US" sz="4800" b="1" dirty="0" smtClean="0">
                <a:solidFill>
                  <a:schemeClr val="bg1"/>
                </a:solidFill>
              </a:rPr>
            </a:br>
            <a:r>
              <a:rPr lang="en-US" sz="4800" b="1" dirty="0" smtClean="0">
                <a:solidFill>
                  <a:schemeClr val="bg1"/>
                </a:solidFill>
              </a:rPr>
              <a:t>Questions: </a:t>
            </a:r>
            <a:r>
              <a:rPr lang="en-US" cap="none" dirty="0" err="1" smtClean="0">
                <a:hlinkClick r:id="rId2"/>
              </a:rPr>
              <a:t>TPP@PeopleDemandingAction.Org</a:t>
            </a:r>
            <a:endParaRPr lang="en-US" cap="none"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25510" y="5021179"/>
            <a:ext cx="1259690" cy="1332364"/>
          </a:xfrm>
          <a:prstGeom prst="rect">
            <a:avLst/>
          </a:prstGeom>
        </p:spPr>
      </p:pic>
    </p:spTree>
    <p:extLst>
      <p:ext uri="{BB962C8B-B14F-4D97-AF65-F5344CB8AC3E}">
        <p14:creationId xmlns:p14="http://schemas.microsoft.com/office/powerpoint/2010/main" val="880373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0"/>
            <a:ext cx="7699959" cy="1524000"/>
          </a:xfrm>
        </p:spPr>
        <p:txBody>
          <a:bodyPr/>
          <a:lstStyle/>
          <a:p>
            <a:r>
              <a:rPr lang="en-US" b="1" dirty="0" smtClean="0"/>
              <a:t>Technical </a:t>
            </a:r>
            <a:r>
              <a:rPr lang="en-US" b="1" dirty="0" smtClean="0"/>
              <a:t>Stuff</a:t>
            </a:r>
            <a:endParaRPr lang="en-US" b="1" dirty="0"/>
          </a:p>
        </p:txBody>
      </p:sp>
      <p:sp>
        <p:nvSpPr>
          <p:cNvPr id="3" name="Content Placeholder 2"/>
          <p:cNvSpPr>
            <a:spLocks noGrp="1"/>
          </p:cNvSpPr>
          <p:nvPr>
            <p:ph type="body" idx="1"/>
          </p:nvPr>
        </p:nvSpPr>
        <p:spPr>
          <a:xfrm>
            <a:off x="387096" y="2572660"/>
            <a:ext cx="6932472" cy="3767670"/>
          </a:xfrm>
        </p:spPr>
        <p:txBody>
          <a:bodyPr>
            <a:noAutofit/>
          </a:bodyPr>
          <a:lstStyle/>
          <a:p>
            <a:r>
              <a:rPr lang="en-US" sz="2400" dirty="0" smtClean="0"/>
              <a:t>DIAL IN: 605 562 3140     </a:t>
            </a:r>
            <a:br>
              <a:rPr lang="en-US" sz="2400" dirty="0" smtClean="0"/>
            </a:br>
            <a:r>
              <a:rPr lang="en-US" sz="2400" dirty="0" smtClean="0"/>
              <a:t>PIN: 951146#</a:t>
            </a:r>
            <a:endParaRPr lang="en-US" sz="2400" dirty="0" smtClean="0">
              <a:solidFill>
                <a:srgbClr val="1B1B1B"/>
              </a:solidFill>
            </a:endParaRPr>
          </a:p>
          <a:p>
            <a:r>
              <a:rPr lang="en-US" sz="2400" dirty="0" smtClean="0"/>
              <a:t>Meeting Room Functions</a:t>
            </a:r>
            <a:br>
              <a:rPr lang="en-US" sz="2400" dirty="0" smtClean="0"/>
            </a:br>
            <a:r>
              <a:rPr lang="en-US" sz="2400" dirty="0" smtClean="0"/>
              <a:t>	- Chat</a:t>
            </a:r>
            <a:br>
              <a:rPr lang="en-US" sz="2400" dirty="0" smtClean="0"/>
            </a:br>
            <a:r>
              <a:rPr lang="en-US" sz="2400" dirty="0" smtClean="0"/>
              <a:t>	- Share</a:t>
            </a:r>
          </a:p>
          <a:p>
            <a:r>
              <a:rPr lang="en-US" sz="2400" dirty="0" smtClean="0"/>
              <a:t>DOWNLOAD </a:t>
            </a:r>
            <a:r>
              <a:rPr lang="en-US" sz="2400" dirty="0"/>
              <a:t>THE POWERPOINT: </a:t>
            </a:r>
            <a:br>
              <a:rPr lang="en-US" sz="2400" dirty="0"/>
            </a:br>
            <a:r>
              <a:rPr lang="en-US" sz="2400" dirty="0">
                <a:hlinkClick r:id="rId2"/>
              </a:rPr>
              <a:t>www.peopledemandingaction.org</a:t>
            </a:r>
            <a:r>
              <a:rPr lang="en-US" sz="2400" dirty="0" smtClean="0">
                <a:hlinkClick r:id="rId2"/>
              </a:rPr>
              <a:t>/</a:t>
            </a:r>
            <a:br>
              <a:rPr lang="en-US" sz="2400" dirty="0" smtClean="0">
                <a:hlinkClick r:id="rId2"/>
              </a:rPr>
            </a:br>
            <a:r>
              <a:rPr lang="en-US" sz="2400" dirty="0" smtClean="0">
                <a:hlinkClick r:id="rId2"/>
              </a:rPr>
              <a:t>downloads/</a:t>
            </a:r>
            <a:r>
              <a:rPr lang="en-US" sz="2400" dirty="0" err="1" smtClean="0">
                <a:hlinkClick r:id="rId2"/>
              </a:rPr>
              <a:t>tpp</a:t>
            </a:r>
            <a:r>
              <a:rPr lang="en-US" sz="2400" dirty="0" smtClean="0">
                <a:hlinkClick r:id="rId2"/>
              </a:rPr>
              <a:t> </a:t>
            </a:r>
            <a:endParaRPr lang="en-US" sz="2400" dirty="0" smtClean="0"/>
          </a:p>
          <a:p>
            <a:r>
              <a:rPr lang="en-US" sz="2400" dirty="0" smtClean="0"/>
              <a:t>Use the Share button in the Meeting Room</a:t>
            </a:r>
            <a:endParaRPr lang="en-US" sz="2400" dirty="0"/>
          </a:p>
          <a:p>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6128" y="286660"/>
            <a:ext cx="2286000" cy="2286000"/>
          </a:xfrm>
          <a:prstGeom prst="rect">
            <a:avLst/>
          </a:prstGeom>
        </p:spPr>
      </p:pic>
      <p:pic>
        <p:nvPicPr>
          <p:cNvPr id="5" name="Picture 4"/>
          <p:cNvPicPr>
            <a:picLocks noChangeAspect="1"/>
          </p:cNvPicPr>
          <p:nvPr/>
        </p:nvPicPr>
        <p:blipFill>
          <a:blip r:embed="rId4"/>
          <a:stretch>
            <a:fillRect/>
          </a:stretch>
        </p:blipFill>
        <p:spPr>
          <a:xfrm>
            <a:off x="7194094" y="5739530"/>
            <a:ext cx="690041" cy="548640"/>
          </a:xfrm>
          <a:prstGeom prst="rect">
            <a:avLst/>
          </a:prstGeom>
        </p:spPr>
      </p:pic>
      <p:sp>
        <p:nvSpPr>
          <p:cNvPr id="7" name="TextBox 6"/>
          <p:cNvSpPr txBox="1"/>
          <p:nvPr/>
        </p:nvSpPr>
        <p:spPr>
          <a:xfrm>
            <a:off x="6571881" y="2417236"/>
            <a:ext cx="2399122" cy="144654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b="1" i="0" u="none" strike="noStrike" cap="none" spc="0" normalizeH="0" baseline="0" dirty="0" smtClean="0">
              <a:ln>
                <a:noFill/>
              </a:ln>
              <a:solidFill>
                <a:srgbClr val="000000"/>
              </a:solidFill>
              <a:effectLst/>
              <a:uFillTx/>
              <a:latin typeface="Corbel"/>
              <a:ea typeface="Corbel"/>
              <a:cs typeface="Corbel"/>
              <a:sym typeface="Corbel"/>
            </a:endParaRPr>
          </a:p>
          <a:p>
            <a:pPr marL="0" marR="0" indent="0" algn="ctr" defTabSz="457200" rtl="0" fontAlgn="auto" latinLnBrk="1" hangingPunct="0">
              <a:lnSpc>
                <a:spcPct val="100000"/>
              </a:lnSpc>
              <a:spcBef>
                <a:spcPts val="0"/>
              </a:spcBef>
              <a:spcAft>
                <a:spcPts val="0"/>
              </a:spcAft>
              <a:buClrTx/>
              <a:buSzTx/>
              <a:buFontTx/>
              <a:buNone/>
              <a:tabLst/>
            </a:pPr>
            <a:r>
              <a:rPr kumimoji="0" lang="en-US" b="1" i="0" u="none" strike="noStrike" cap="none" spc="0" normalizeH="0" baseline="0" dirty="0" smtClean="0">
                <a:ln>
                  <a:noFill/>
                </a:ln>
                <a:solidFill>
                  <a:srgbClr val="000000"/>
                </a:solidFill>
                <a:effectLst/>
                <a:uFillTx/>
                <a:latin typeface="Corbel"/>
                <a:ea typeface="Corbel"/>
                <a:cs typeface="Corbel"/>
                <a:sym typeface="Corbel"/>
              </a:rPr>
              <a:t>Andrea Miller</a:t>
            </a:r>
            <a:r>
              <a:rPr kumimoji="0" lang="en-US" sz="2000" b="1" i="0" u="none" strike="noStrike" cap="none" spc="0" normalizeH="0" baseline="0" dirty="0" smtClean="0">
                <a:ln>
                  <a:noFill/>
                </a:ln>
                <a:solidFill>
                  <a:srgbClr val="000000"/>
                </a:solidFill>
                <a:effectLst/>
                <a:uFillTx/>
                <a:latin typeface="Corbel"/>
                <a:ea typeface="Corbel"/>
                <a:cs typeface="Corbel"/>
                <a:sym typeface="Corbel"/>
              </a:rPr>
              <a:t/>
            </a:r>
            <a:br>
              <a:rPr kumimoji="0" lang="en-US" sz="2000" b="1" i="0" u="none" strike="noStrike" cap="none" spc="0" normalizeH="0" baseline="0" dirty="0" smtClean="0">
                <a:ln>
                  <a:noFill/>
                </a:ln>
                <a:solidFill>
                  <a:srgbClr val="000000"/>
                </a:solidFill>
                <a:effectLst/>
                <a:uFillTx/>
                <a:latin typeface="Corbel"/>
                <a:ea typeface="Corbel"/>
                <a:cs typeface="Corbel"/>
                <a:sym typeface="Corbel"/>
              </a:rPr>
            </a:br>
            <a:r>
              <a:rPr kumimoji="0" lang="en-US" sz="2000" b="1" i="0" u="none" strike="noStrike" cap="none" spc="0" normalizeH="0" baseline="0" dirty="0" smtClean="0">
                <a:ln>
                  <a:noFill/>
                </a:ln>
                <a:solidFill>
                  <a:srgbClr val="000000"/>
                </a:solidFill>
                <a:effectLst/>
                <a:uFillTx/>
                <a:latin typeface="Corbel"/>
                <a:ea typeface="Corbel"/>
                <a:cs typeface="Corbel"/>
                <a:sym typeface="Corbel"/>
              </a:rPr>
              <a:t>Executive Director</a:t>
            </a:r>
            <a:br>
              <a:rPr kumimoji="0" lang="en-US" sz="2000" b="1" i="0" u="none" strike="noStrike" cap="none" spc="0" normalizeH="0" baseline="0" dirty="0" smtClean="0">
                <a:ln>
                  <a:noFill/>
                </a:ln>
                <a:solidFill>
                  <a:srgbClr val="000000"/>
                </a:solidFill>
                <a:effectLst/>
                <a:uFillTx/>
                <a:latin typeface="Corbel"/>
                <a:ea typeface="Corbel"/>
                <a:cs typeface="Corbel"/>
                <a:sym typeface="Corbel"/>
              </a:rPr>
            </a:br>
            <a:r>
              <a:rPr kumimoji="0" lang="en-US" sz="2000" b="1" i="0" u="none" strike="noStrike" cap="none" spc="0" normalizeH="0" baseline="0" dirty="0" smtClean="0">
                <a:ln>
                  <a:noFill/>
                </a:ln>
                <a:solidFill>
                  <a:srgbClr val="000000"/>
                </a:solidFill>
                <a:effectLst/>
                <a:uFillTx/>
                <a:latin typeface="Corbel"/>
                <a:ea typeface="Corbel"/>
                <a:cs typeface="Corbel"/>
                <a:sym typeface="Corbel"/>
              </a:rPr>
              <a:t>PDAction</a:t>
            </a:r>
            <a:endParaRPr kumimoji="0" lang="en-US" sz="2000" b="1" i="0" u="none" strike="noStrike" cap="none" spc="0" normalizeH="0" baseline="0" dirty="0">
              <a:ln>
                <a:noFill/>
              </a:ln>
              <a:solidFill>
                <a:srgbClr val="000000"/>
              </a:solidFill>
              <a:effectLst/>
              <a:uFillTx/>
              <a:latin typeface="Corbel"/>
              <a:ea typeface="Corbel"/>
              <a:cs typeface="Corbel"/>
              <a:sym typeface="Corbel"/>
            </a:endParaRP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48653" y="4019208"/>
            <a:ext cx="1273829" cy="1347319"/>
          </a:xfrm>
          <a:prstGeom prst="rect">
            <a:avLst/>
          </a:prstGeom>
        </p:spPr>
      </p:pic>
    </p:spTree>
    <p:extLst>
      <p:ext uri="{BB962C8B-B14F-4D97-AF65-F5344CB8AC3E}">
        <p14:creationId xmlns:p14="http://schemas.microsoft.com/office/powerpoint/2010/main" val="250422569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58541" y="136358"/>
            <a:ext cx="7699959" cy="1524000"/>
          </a:xfrm>
        </p:spPr>
        <p:txBody>
          <a:bodyPr/>
          <a:lstStyle/>
          <a:p>
            <a:r>
              <a:rPr lang="en-US" b="1" dirty="0" smtClean="0"/>
              <a:t>CALL </a:t>
            </a:r>
            <a:r>
              <a:rPr lang="en-US" b="1" dirty="0" smtClean="0">
                <a:solidFill>
                  <a:schemeClr val="accent6">
                    <a:lumMod val="75000"/>
                  </a:schemeClr>
                </a:solidFill>
              </a:rPr>
              <a:t>HOST</a:t>
            </a:r>
            <a:r>
              <a:rPr lang="en-US" b="1" dirty="0" smtClean="0"/>
              <a:t> TEAM</a:t>
            </a:r>
            <a:endParaRPr lang="en-US" b="1" dirty="0"/>
          </a:p>
        </p:txBody>
      </p:sp>
      <p:sp>
        <p:nvSpPr>
          <p:cNvPr id="3" name="Content Placeholder 2"/>
          <p:cNvSpPr>
            <a:spLocks noGrp="1"/>
          </p:cNvSpPr>
          <p:nvPr>
            <p:ph type="body" idx="1"/>
          </p:nvPr>
        </p:nvSpPr>
        <p:spPr>
          <a:xfrm>
            <a:off x="227365" y="2139408"/>
            <a:ext cx="6932472" cy="3767670"/>
          </a:xfrm>
        </p:spPr>
        <p:txBody>
          <a:bodyPr>
            <a:noAutofit/>
          </a:bodyPr>
          <a:lstStyle/>
          <a:p>
            <a:r>
              <a:rPr lang="en-US" sz="2400" dirty="0" smtClean="0"/>
              <a:t>Technical Advisor</a:t>
            </a:r>
            <a:endParaRPr lang="en-US" sz="2400" dirty="0">
              <a:solidFill>
                <a:srgbClr val="1B1B1B"/>
              </a:solidFill>
            </a:endParaRPr>
          </a:p>
          <a:p>
            <a:r>
              <a:rPr lang="en-US" sz="2400" dirty="0" smtClean="0"/>
              <a:t>Call Planning Team</a:t>
            </a:r>
          </a:p>
          <a:p>
            <a:r>
              <a:rPr lang="en-US" sz="2400" dirty="0" smtClean="0"/>
              <a:t>MoveOn Regional Organizer (PA)</a:t>
            </a:r>
          </a:p>
          <a:p>
            <a:r>
              <a:rPr lang="en-US" sz="2400" dirty="0" smtClean="0"/>
              <a:t>Pr</a:t>
            </a:r>
            <a:r>
              <a:rPr lang="en-US" sz="2400" dirty="0" smtClean="0"/>
              <a:t>e/Post Call Technical Questions</a:t>
            </a:r>
          </a:p>
          <a:p>
            <a:r>
              <a:rPr lang="en-US" sz="2400" dirty="0" smtClean="0"/>
              <a:t>Global TPP Team Facebook Page Manager</a:t>
            </a:r>
            <a:r>
              <a:rPr lang="en-US" sz="2400" dirty="0" smtClean="0"/>
              <a:t/>
            </a:r>
            <a:br>
              <a:rPr lang="en-US" sz="2400" dirty="0" smtClean="0"/>
            </a:br>
            <a:r>
              <a:rPr lang="en-US" sz="2400" dirty="0" smtClean="0"/>
              <a:t>		</a:t>
            </a:r>
            <a:endParaRPr lang="en-US" sz="2400" dirty="0"/>
          </a:p>
        </p:txBody>
      </p:sp>
      <p:pic>
        <p:nvPicPr>
          <p:cNvPr id="9" name="Picture 8"/>
          <p:cNvPicPr>
            <a:picLocks noChangeAspect="1"/>
          </p:cNvPicPr>
          <p:nvPr/>
        </p:nvPicPr>
        <p:blipFill>
          <a:blip r:embed="rId2"/>
          <a:stretch>
            <a:fillRect/>
          </a:stretch>
        </p:blipFill>
        <p:spPr>
          <a:xfrm>
            <a:off x="6864068" y="615408"/>
            <a:ext cx="2113914" cy="2217392"/>
          </a:xfrm>
          <a:prstGeom prst="rect">
            <a:avLst/>
          </a:prstGeom>
        </p:spPr>
      </p:pic>
      <p:sp>
        <p:nvSpPr>
          <p:cNvPr id="6" name="Rectangle 5"/>
          <p:cNvSpPr/>
          <p:nvPr/>
        </p:nvSpPr>
        <p:spPr>
          <a:xfrm>
            <a:off x="227365" y="5907078"/>
            <a:ext cx="8916635" cy="707886"/>
          </a:xfrm>
          <a:prstGeom prst="rect">
            <a:avLst/>
          </a:prstGeom>
        </p:spPr>
        <p:txBody>
          <a:bodyPr wrap="square">
            <a:spAutoFit/>
          </a:bodyPr>
          <a:lstStyle/>
          <a:p>
            <a:pPr marL="0" indent="0">
              <a:buNone/>
            </a:pPr>
            <a:r>
              <a:rPr lang="en-US" sz="2000" b="1" dirty="0">
                <a:solidFill>
                  <a:srgbClr val="404040"/>
                </a:solidFill>
                <a:latin typeface="Arial Black" panose="020B0A04020102020204" pitchFamily="34" charset="0"/>
              </a:rPr>
              <a:t>Facebook</a:t>
            </a:r>
            <a:endParaRPr lang="en-US" sz="2000" b="1" dirty="0">
              <a:solidFill>
                <a:srgbClr val="404040"/>
              </a:solidFill>
              <a:latin typeface="Arial Black" panose="020B0A04020102020204" pitchFamily="34" charset="0"/>
              <a:hlinkClick r:id=""/>
            </a:endParaRPr>
          </a:p>
          <a:p>
            <a:pPr marL="0" indent="0">
              <a:buNone/>
            </a:pPr>
            <a:r>
              <a:rPr lang="en-US" sz="2000" b="1" dirty="0">
                <a:solidFill>
                  <a:srgbClr val="404040"/>
                </a:solidFill>
                <a:latin typeface="Arial Black" panose="020B0A04020102020204" pitchFamily="34" charset="0"/>
                <a:hlinkClick r:id=""/>
              </a:rPr>
              <a:t>https://www.facebook.com/groups/GlobalTPPTeam</a:t>
            </a:r>
            <a:endParaRPr lang="en-US" sz="2000" dirty="0"/>
          </a:p>
        </p:txBody>
      </p:sp>
      <p:sp>
        <p:nvSpPr>
          <p:cNvPr id="10" name="Rectangle 9"/>
          <p:cNvSpPr/>
          <p:nvPr/>
        </p:nvSpPr>
        <p:spPr>
          <a:xfrm>
            <a:off x="227365" y="1721913"/>
            <a:ext cx="3745832" cy="584775"/>
          </a:xfrm>
          <a:prstGeom prst="rect">
            <a:avLst/>
          </a:prstGeom>
        </p:spPr>
        <p:txBody>
          <a:bodyPr wrap="square">
            <a:spAutoFit/>
          </a:bodyPr>
          <a:lstStyle/>
          <a:p>
            <a:pPr marL="0" indent="0">
              <a:buNone/>
            </a:pPr>
            <a:r>
              <a:rPr lang="en-US" sz="3200" b="1" dirty="0">
                <a:solidFill>
                  <a:schemeClr val="accent6">
                    <a:lumMod val="75000"/>
                  </a:schemeClr>
                </a:solidFill>
              </a:rPr>
              <a:t>Tom Hocking</a:t>
            </a:r>
            <a:endParaRPr lang="en-US" sz="3200" b="1" dirty="0">
              <a:solidFill>
                <a:schemeClr val="accent6">
                  <a:lumMod val="75000"/>
                </a:schemeClr>
              </a:solidFill>
            </a:endParaRPr>
          </a:p>
        </p:txBody>
      </p:sp>
    </p:spTree>
    <p:extLst>
      <p:ext uri="{BB962C8B-B14F-4D97-AF65-F5344CB8AC3E}">
        <p14:creationId xmlns:p14="http://schemas.microsoft.com/office/powerpoint/2010/main" val="102898757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3672" y="0"/>
            <a:ext cx="7779207" cy="1524000"/>
          </a:xfrm>
        </p:spPr>
        <p:txBody>
          <a:bodyPr/>
          <a:lstStyle/>
          <a:p>
            <a:r>
              <a:rPr lang="en-US" b="1" dirty="0" smtClean="0"/>
              <a:t> Planning Notes</a:t>
            </a:r>
            <a:endParaRPr lang="en-US" b="1" dirty="0"/>
          </a:p>
        </p:txBody>
      </p:sp>
      <p:sp>
        <p:nvSpPr>
          <p:cNvPr id="3" name="Content Placeholder 2"/>
          <p:cNvSpPr>
            <a:spLocks noGrp="1"/>
          </p:cNvSpPr>
          <p:nvPr>
            <p:ph type="body" idx="1"/>
          </p:nvPr>
        </p:nvSpPr>
        <p:spPr>
          <a:xfrm>
            <a:off x="423672" y="2179468"/>
            <a:ext cx="6554867" cy="3767670"/>
          </a:xfrm>
        </p:spPr>
        <p:txBody>
          <a:bodyPr>
            <a:normAutofit lnSpcReduction="10000"/>
          </a:bodyPr>
          <a:lstStyle/>
          <a:p>
            <a:pPr marL="0" indent="0">
              <a:buNone/>
            </a:pPr>
            <a:r>
              <a:rPr lang="en-US" sz="3600" b="1" dirty="0"/>
              <a:t>Liz </a:t>
            </a:r>
            <a:r>
              <a:rPr lang="en-US" sz="3600" b="1" dirty="0" smtClean="0"/>
              <a:t>Amsden</a:t>
            </a:r>
            <a:r>
              <a:rPr lang="en-US" sz="2800" b="1" dirty="0" smtClean="0"/>
              <a:t/>
            </a:r>
            <a:br>
              <a:rPr lang="en-US" sz="2800" b="1" dirty="0" smtClean="0"/>
            </a:br>
            <a:r>
              <a:rPr lang="en-US" sz="2800" b="1" dirty="0">
                <a:solidFill>
                  <a:srgbClr val="404040"/>
                </a:solidFill>
                <a:latin typeface="Arial Black" panose="020B0A04020102020204" pitchFamily="34" charset="0"/>
                <a:hlinkClick r:id="rId2"/>
              </a:rPr>
              <a:t>lizamsden@Hotmail.com</a:t>
            </a:r>
          </a:p>
          <a:p>
            <a:pPr marL="0" indent="0">
              <a:buNone/>
            </a:pPr>
            <a:endParaRPr lang="en-US" sz="2800" b="1" dirty="0"/>
          </a:p>
          <a:p>
            <a:r>
              <a:rPr lang="en-US" sz="2800" dirty="0"/>
              <a:t>Call Planning Team</a:t>
            </a:r>
          </a:p>
          <a:p>
            <a:r>
              <a:rPr lang="en-US" sz="2800" dirty="0"/>
              <a:t>Call  Reports/Notes/ Resource Vetting</a:t>
            </a:r>
          </a:p>
          <a:p>
            <a:r>
              <a:rPr lang="en-US" sz="2800" dirty="0"/>
              <a:t>MoveOn Regional Organizer (CA)</a:t>
            </a:r>
          </a:p>
          <a:p>
            <a:endParaRPr lang="en-US" sz="2400" dirty="0" smtClean="0"/>
          </a:p>
          <a:p>
            <a:endParaRPr lang="en-US" sz="2400" dirty="0"/>
          </a:p>
          <a:p>
            <a:endParaRPr lang="en-US" sz="2400" dirty="0"/>
          </a:p>
        </p:txBody>
      </p:sp>
      <p:pic>
        <p:nvPicPr>
          <p:cNvPr id="5" name="Picture 4" descr="Liz A head shot 2.jpg"/>
          <p:cNvPicPr>
            <a:picLocks noChangeAspect="1"/>
          </p:cNvPicPr>
          <p:nvPr/>
        </p:nvPicPr>
        <p:blipFill>
          <a:blip r:embed="rId3" cstate="print"/>
          <a:stretch>
            <a:fillRect/>
          </a:stretch>
        </p:blipFill>
        <p:spPr>
          <a:xfrm>
            <a:off x="6739128" y="1323432"/>
            <a:ext cx="2032486" cy="2739871"/>
          </a:xfrm>
          <a:prstGeom prst="rect">
            <a:avLst/>
          </a:prstGeom>
        </p:spPr>
      </p:pic>
    </p:spTree>
    <p:extLst>
      <p:ext uri="{BB962C8B-B14F-4D97-AF65-F5344CB8AC3E}">
        <p14:creationId xmlns:p14="http://schemas.microsoft.com/office/powerpoint/2010/main" val="165481754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0"/>
            <a:ext cx="7699959" cy="1524000"/>
          </a:xfrm>
        </p:spPr>
        <p:txBody>
          <a:bodyPr/>
          <a:lstStyle/>
          <a:p>
            <a:r>
              <a:rPr lang="en-US" b="1" dirty="0" smtClean="0"/>
              <a:t>Planning/Notes</a:t>
            </a:r>
            <a:endParaRPr lang="en-US" b="1" dirty="0"/>
          </a:p>
        </p:txBody>
      </p:sp>
      <p:sp>
        <p:nvSpPr>
          <p:cNvPr id="3" name="Content Placeholder 2"/>
          <p:cNvSpPr>
            <a:spLocks noGrp="1"/>
          </p:cNvSpPr>
          <p:nvPr>
            <p:ph type="body" idx="1"/>
          </p:nvPr>
        </p:nvSpPr>
        <p:spPr>
          <a:xfrm>
            <a:off x="502920" y="1667404"/>
            <a:ext cx="6804803" cy="3767670"/>
          </a:xfrm>
        </p:spPr>
        <p:txBody>
          <a:bodyPr>
            <a:normAutofit/>
          </a:bodyPr>
          <a:lstStyle/>
          <a:p>
            <a:pPr marL="0" indent="0">
              <a:buNone/>
            </a:pPr>
            <a:r>
              <a:rPr lang="en-US" sz="3200" b="1" dirty="0"/>
              <a:t>Jan </a:t>
            </a:r>
            <a:r>
              <a:rPr lang="en-US" sz="3200" b="1" dirty="0" err="1" smtClean="0"/>
              <a:t>Schwartengruber</a:t>
            </a:r>
            <a:r>
              <a:rPr lang="en-US" sz="2800" b="1" dirty="0" smtClean="0"/>
              <a:t/>
            </a:r>
            <a:br>
              <a:rPr lang="en-US" sz="2800" b="1" dirty="0" smtClean="0"/>
            </a:br>
            <a:r>
              <a:rPr lang="en-US" sz="2800" b="1" dirty="0">
                <a:solidFill>
                  <a:srgbClr val="404040"/>
                </a:solidFill>
                <a:latin typeface="Arial Black" panose="020B0A04020102020204" pitchFamily="34" charset="0"/>
                <a:hlinkClick r:id="rId2"/>
              </a:rPr>
              <a:t>janinkansas2@gmail.com</a:t>
            </a:r>
          </a:p>
          <a:p>
            <a:endParaRPr lang="en-US" b="1" dirty="0"/>
          </a:p>
          <a:p>
            <a:r>
              <a:rPr lang="en-US" sz="2600" dirty="0"/>
              <a:t>National Team Co-Organizer</a:t>
            </a:r>
          </a:p>
          <a:p>
            <a:r>
              <a:rPr lang="en-US" sz="2600" dirty="0"/>
              <a:t>Campaign Updates/ Call Notes</a:t>
            </a:r>
          </a:p>
          <a:p>
            <a:r>
              <a:rPr lang="en-US" sz="2600" dirty="0"/>
              <a:t>MoveOn Regional Organizer (KS)</a:t>
            </a:r>
          </a:p>
        </p:txBody>
      </p:sp>
      <p:pic>
        <p:nvPicPr>
          <p:cNvPr id="4" name="Picture 3" descr="Jan indoors CloseCrop.jpg"/>
          <p:cNvPicPr>
            <a:picLocks noChangeAspect="1"/>
          </p:cNvPicPr>
          <p:nvPr/>
        </p:nvPicPr>
        <p:blipFill>
          <a:blip r:embed="rId3" cstate="print"/>
          <a:srcRect l="11478" t="-1" r="19647" b="8334"/>
          <a:stretch>
            <a:fillRect/>
          </a:stretch>
        </p:blipFill>
        <p:spPr>
          <a:xfrm>
            <a:off x="6766560" y="798576"/>
            <a:ext cx="1960020" cy="2695027"/>
          </a:xfrm>
          <a:prstGeom prst="rect">
            <a:avLst/>
          </a:prstGeom>
        </p:spPr>
      </p:pic>
    </p:spTree>
    <p:extLst>
      <p:ext uri="{BB962C8B-B14F-4D97-AF65-F5344CB8AC3E}">
        <p14:creationId xmlns:p14="http://schemas.microsoft.com/office/powerpoint/2010/main" val="376499142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Chat Hosts</a:t>
            </a:r>
            <a:endParaRPr lang="en-US" b="1" dirty="0"/>
          </a:p>
        </p:txBody>
      </p:sp>
      <p:sp>
        <p:nvSpPr>
          <p:cNvPr id="3" name="Content Placeholder 2"/>
          <p:cNvSpPr>
            <a:spLocks noGrp="1"/>
          </p:cNvSpPr>
          <p:nvPr>
            <p:ph type="body" idx="1"/>
          </p:nvPr>
        </p:nvSpPr>
        <p:spPr>
          <a:xfrm>
            <a:off x="752856" y="1667404"/>
            <a:ext cx="7710424" cy="3961236"/>
          </a:xfrm>
        </p:spPr>
        <p:txBody>
          <a:bodyPr>
            <a:normAutofit/>
          </a:bodyPr>
          <a:lstStyle/>
          <a:p>
            <a:pPr marL="0" indent="0">
              <a:buNone/>
            </a:pPr>
            <a:r>
              <a:rPr lang="en-US" sz="3200" b="1" dirty="0" smtClean="0"/>
              <a:t>Mara Cohen</a:t>
            </a:r>
            <a:r>
              <a:rPr lang="en-US" sz="2800" b="1" dirty="0" smtClean="0"/>
              <a:t/>
            </a:r>
            <a:br>
              <a:rPr lang="en-US" sz="2800" b="1" dirty="0" smtClean="0"/>
            </a:br>
            <a:r>
              <a:rPr lang="en-US" sz="2800" b="1" dirty="0">
                <a:solidFill>
                  <a:srgbClr val="404040"/>
                </a:solidFill>
                <a:latin typeface="Arial Black" panose="020B0A04020102020204" pitchFamily="34" charset="0"/>
                <a:hlinkClick r:id="rId2"/>
              </a:rPr>
              <a:t>marajai51@gmail.com</a:t>
            </a:r>
          </a:p>
          <a:p>
            <a:endParaRPr lang="en-US" b="1" dirty="0"/>
          </a:p>
          <a:p>
            <a:r>
              <a:rPr lang="en-US" sz="2800" dirty="0"/>
              <a:t>Chat Host</a:t>
            </a:r>
          </a:p>
          <a:p>
            <a:r>
              <a:rPr lang="en-US" sz="2800" dirty="0"/>
              <a:t>PDA Mass Criminalization </a:t>
            </a:r>
            <a:endParaRPr lang="en-US" sz="2800" dirty="0" smtClean="0"/>
          </a:p>
          <a:p>
            <a:pPr marL="0" indent="0">
              <a:buNone/>
            </a:pPr>
            <a:r>
              <a:rPr lang="en-US" sz="2800" dirty="0"/>
              <a:t> </a:t>
            </a:r>
            <a:r>
              <a:rPr lang="en-US" sz="2800" dirty="0" smtClean="0"/>
              <a:t>   Team Leader</a:t>
            </a:r>
            <a:endParaRPr lang="en-US" sz="2800" dirty="0"/>
          </a:p>
          <a:p>
            <a:r>
              <a:rPr lang="en-US" sz="2800" dirty="0"/>
              <a:t>Global Climate Convergence Leader (IL)</a:t>
            </a:r>
          </a:p>
        </p:txBody>
      </p:sp>
      <p:pic>
        <p:nvPicPr>
          <p:cNvPr id="5" name="Picture 4"/>
          <p:cNvPicPr>
            <a:picLocks noChangeAspect="1"/>
          </p:cNvPicPr>
          <p:nvPr/>
        </p:nvPicPr>
        <p:blipFill rotWithShape="1">
          <a:blip r:embed="rId3"/>
          <a:srcRect l="-3665" t="-2" r="-3348" b="-1163"/>
          <a:stretch/>
        </p:blipFill>
        <p:spPr>
          <a:xfrm>
            <a:off x="6886706" y="473992"/>
            <a:ext cx="2055547" cy="2717264"/>
          </a:xfrm>
          <a:prstGeom prst="rect">
            <a:avLst/>
          </a:prstGeom>
        </p:spPr>
      </p:pic>
    </p:spTree>
    <p:extLst>
      <p:ext uri="{BB962C8B-B14F-4D97-AF65-F5344CB8AC3E}">
        <p14:creationId xmlns:p14="http://schemas.microsoft.com/office/powerpoint/2010/main" val="158697297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Chat Hosts</a:t>
            </a:r>
            <a:endParaRPr lang="en-US" b="1" dirty="0"/>
          </a:p>
        </p:txBody>
      </p:sp>
      <p:sp>
        <p:nvSpPr>
          <p:cNvPr id="3" name="Content Placeholder 2"/>
          <p:cNvSpPr>
            <a:spLocks noGrp="1"/>
          </p:cNvSpPr>
          <p:nvPr>
            <p:ph type="body" idx="1"/>
          </p:nvPr>
        </p:nvSpPr>
        <p:spPr>
          <a:xfrm>
            <a:off x="752856" y="1667404"/>
            <a:ext cx="7832344" cy="4032356"/>
          </a:xfrm>
        </p:spPr>
        <p:txBody>
          <a:bodyPr>
            <a:normAutofit/>
          </a:bodyPr>
          <a:lstStyle/>
          <a:p>
            <a:pPr marL="0" indent="0">
              <a:buNone/>
            </a:pPr>
            <a:r>
              <a:rPr lang="en-US" sz="3200" b="1" dirty="0"/>
              <a:t>Lisa </a:t>
            </a:r>
            <a:r>
              <a:rPr lang="en-US" sz="3200" b="1" dirty="0" smtClean="0"/>
              <a:t>Oldendorp</a:t>
            </a:r>
            <a:r>
              <a:rPr lang="en-US" b="1" dirty="0" smtClean="0"/>
              <a:t/>
            </a:r>
            <a:br>
              <a:rPr lang="en-US" b="1" dirty="0" smtClean="0"/>
            </a:br>
            <a:r>
              <a:rPr lang="en-US" b="1" dirty="0" smtClean="0">
                <a:solidFill>
                  <a:srgbClr val="404040"/>
                </a:solidFill>
                <a:latin typeface="Arial Black" panose="020B0A04020102020204" pitchFamily="34" charset="0"/>
                <a:hlinkClick r:id="rId2"/>
              </a:rPr>
              <a:t>eslsk8r@optonline.net</a:t>
            </a:r>
            <a:endParaRPr lang="en-US" b="1" dirty="0">
              <a:solidFill>
                <a:srgbClr val="404040"/>
              </a:solidFill>
              <a:latin typeface="Arial Black" panose="020B0A04020102020204" pitchFamily="34" charset="0"/>
              <a:hlinkClick r:id="rId2"/>
            </a:endParaRPr>
          </a:p>
          <a:p>
            <a:r>
              <a:rPr lang="en-US" sz="2800" dirty="0" smtClean="0"/>
              <a:t>Chat Host</a:t>
            </a:r>
            <a:br>
              <a:rPr lang="en-US" sz="2800" dirty="0" smtClean="0"/>
            </a:br>
            <a:endParaRPr lang="en-US" sz="2800" dirty="0" smtClean="0"/>
          </a:p>
          <a:p>
            <a:r>
              <a:rPr lang="en-US" sz="2800" dirty="0" smtClean="0"/>
              <a:t>MoveOn </a:t>
            </a:r>
            <a:r>
              <a:rPr lang="en-US" sz="2800" dirty="0"/>
              <a:t>Regional </a:t>
            </a:r>
            <a:r>
              <a:rPr lang="en-US" sz="2800" dirty="0" smtClean="0"/>
              <a:t>Organizer (</a:t>
            </a:r>
            <a:r>
              <a:rPr lang="en-US" sz="2800" dirty="0"/>
              <a:t>NY)</a:t>
            </a:r>
          </a:p>
        </p:txBody>
      </p:sp>
      <p:pic>
        <p:nvPicPr>
          <p:cNvPr id="4" name="Picture 3" descr="Mara Cohen head shot.jpg"/>
          <p:cNvPicPr>
            <a:picLocks noChangeAspect="1"/>
          </p:cNvPicPr>
          <p:nvPr/>
        </p:nvPicPr>
        <p:blipFill>
          <a:blip r:embed="rId3" cstate="screen">
            <a:extLst>
              <a:ext uri="{28A0092B-C50C-407E-A947-70E740481C1C}">
                <a14:useLocalDpi xmlns:a14="http://schemas.microsoft.com/office/drawing/2010/main"/>
              </a:ext>
            </a:extLst>
          </a:blip>
          <a:srcRect b="-2362"/>
          <a:stretch>
            <a:fillRect/>
          </a:stretch>
        </p:blipFill>
        <p:spPr>
          <a:xfrm>
            <a:off x="6662440" y="505507"/>
            <a:ext cx="2124944" cy="2630885"/>
          </a:xfrm>
          <a:prstGeom prst="rect">
            <a:avLst/>
          </a:prstGeom>
        </p:spPr>
      </p:pic>
    </p:spTree>
    <p:extLst>
      <p:ext uri="{BB962C8B-B14F-4D97-AF65-F5344CB8AC3E}">
        <p14:creationId xmlns:p14="http://schemas.microsoft.com/office/powerpoint/2010/main" val="52399915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Call Planning Team</a:t>
            </a:r>
            <a:endParaRPr lang="en-US" b="1" dirty="0"/>
          </a:p>
        </p:txBody>
      </p:sp>
      <p:sp>
        <p:nvSpPr>
          <p:cNvPr id="3" name="Content Placeholder 2"/>
          <p:cNvSpPr>
            <a:spLocks noGrp="1"/>
          </p:cNvSpPr>
          <p:nvPr>
            <p:ph type="body" idx="1"/>
          </p:nvPr>
        </p:nvSpPr>
        <p:spPr>
          <a:xfrm>
            <a:off x="752856" y="1667404"/>
            <a:ext cx="7354824" cy="3767670"/>
          </a:xfrm>
        </p:spPr>
        <p:txBody>
          <a:bodyPr/>
          <a:lstStyle/>
          <a:p>
            <a:pPr marL="0" indent="0">
              <a:buNone/>
            </a:pPr>
            <a:r>
              <a:rPr lang="en-US" sz="3200" b="1" dirty="0" smtClean="0"/>
              <a:t>Linda Brewster</a:t>
            </a:r>
            <a:r>
              <a:rPr lang="en-US" b="1" dirty="0" smtClean="0"/>
              <a:t/>
            </a:r>
            <a:br>
              <a:rPr lang="en-US" b="1" dirty="0" smtClean="0"/>
            </a:br>
            <a:r>
              <a:rPr lang="en-US" sz="2400" b="1" dirty="0">
                <a:solidFill>
                  <a:srgbClr val="404040"/>
                </a:solidFill>
                <a:latin typeface="Arial Black" panose="020B0A04020102020204" pitchFamily="34" charset="0"/>
                <a:hlinkClick r:id="rId2"/>
              </a:rPr>
              <a:t>lindabrewster@msn.com</a:t>
            </a:r>
          </a:p>
          <a:p>
            <a:pPr marL="0" indent="0">
              <a:buNone/>
            </a:pPr>
            <a:endParaRPr lang="en-US" b="1" dirty="0">
              <a:solidFill>
                <a:srgbClr val="404040"/>
              </a:solidFill>
              <a:latin typeface="Arial Black" panose="020B0A04020102020204" pitchFamily="34" charset="0"/>
              <a:hlinkClick r:id="rId2"/>
            </a:endParaRPr>
          </a:p>
          <a:p>
            <a:r>
              <a:rPr lang="en-US" sz="2800" dirty="0" smtClean="0"/>
              <a:t>Call Planning Team</a:t>
            </a:r>
          </a:p>
          <a:p>
            <a:r>
              <a:rPr lang="en-US" sz="2800" dirty="0" smtClean="0"/>
              <a:t>MoveOn </a:t>
            </a:r>
            <a:r>
              <a:rPr lang="en-US" sz="2800" dirty="0"/>
              <a:t>Regional </a:t>
            </a:r>
            <a:r>
              <a:rPr lang="en-US" sz="2800" dirty="0" smtClean="0"/>
              <a:t>Organizer (WA)</a:t>
            </a:r>
            <a:endParaRPr lang="en-US" sz="28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1259" y="469592"/>
            <a:ext cx="2108816" cy="2108816"/>
          </a:xfrm>
          <a:prstGeom prst="rect">
            <a:avLst/>
          </a:prstGeom>
        </p:spPr>
      </p:pic>
    </p:spTree>
    <p:extLst>
      <p:ext uri="{BB962C8B-B14F-4D97-AF65-F5344CB8AC3E}">
        <p14:creationId xmlns:p14="http://schemas.microsoft.com/office/powerpoint/2010/main" val="1506048772"/>
      </p:ext>
    </p:extLst>
  </p:cSld>
  <p:clrMapOvr>
    <a:masterClrMapping/>
  </p:clrMapOvr>
  <p:transition spd="med"/>
</p:sld>
</file>

<file path=ppt/theme/theme1.xml><?xml version="1.0" encoding="utf-8"?>
<a:theme xmlns:a="http://schemas.openxmlformats.org/drawingml/2006/main" name="Slice">
  <a:themeElements>
    <a:clrScheme name="Slice">
      <a:dk1>
        <a:sysClr val="windowText" lastClr="000000"/>
      </a:dk1>
      <a:lt1>
        <a:sysClr val="window" lastClr="FFFFFF"/>
      </a:lt1>
      <a:dk2>
        <a:srgbClr val="AD2E03"/>
      </a:dk2>
      <a:lt2>
        <a:srgbClr val="D75626"/>
      </a:lt2>
      <a:accent1>
        <a:srgbClr val="760603"/>
      </a:accent1>
      <a:accent2>
        <a:srgbClr val="FA9C1F"/>
      </a:accent2>
      <a:accent3>
        <a:srgbClr val="D9BB55"/>
      </a:accent3>
      <a:accent4>
        <a:srgbClr val="829551"/>
      </a:accent4>
      <a:accent5>
        <a:srgbClr val="58A28B"/>
      </a:accent5>
      <a:accent6>
        <a:srgbClr val="426480"/>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42000"/>
                <a:satMod val="200000"/>
                <a:lumMod val="118000"/>
              </a:schemeClr>
            </a:gs>
            <a:gs pos="100000">
              <a:schemeClr val="phClr">
                <a:shade val="94000"/>
                <a:hueMod val="22000"/>
                <a:satMod val="220000"/>
                <a:lumMod val="62000"/>
              </a:schemeClr>
            </a:gs>
          </a:gsLst>
          <a:lin ang="6120000" scaled="1"/>
        </a:gradFill>
        <a:gradFill rotWithShape="1">
          <a:gsLst>
            <a:gs pos="0">
              <a:schemeClr val="phClr">
                <a:tint val="97000"/>
                <a:hueMod val="142000"/>
                <a:satMod val="200000"/>
                <a:lumMod val="118000"/>
              </a:schemeClr>
            </a:gs>
            <a:gs pos="100000">
              <a:schemeClr val="phClr">
                <a:shade val="94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903AAAE-3EA5-424A-B142-CC51DC1F897D}"/>
    </a:ext>
  </a:ext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B91D"/>
      </a:accent1>
      <a:accent2>
        <a:srgbClr val="F97817"/>
      </a:accent2>
      <a:accent3>
        <a:srgbClr val="8F8F8F"/>
      </a:accent3>
      <a:accent4>
        <a:srgbClr val="707070"/>
      </a:accent4>
      <a:accent5>
        <a:srgbClr val="FFD7AB"/>
      </a:accent5>
      <a:accent6>
        <a:srgbClr val="E26D15"/>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B91D"/>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orbel"/>
            <a:ea typeface="Corbel"/>
            <a:cs typeface="Corbel"/>
            <a:sym typeface="Corbe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B91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orbel"/>
            <a:ea typeface="Corbel"/>
            <a:cs typeface="Corbel"/>
            <a:sym typeface="Corbe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Slice</Template>
  <TotalTime>877</TotalTime>
  <Words>651</Words>
  <Application>Microsoft Office PowerPoint</Application>
  <PresentationFormat>On-screen Show (4:3)</PresentationFormat>
  <Paragraphs>176</Paragraphs>
  <Slides>26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Arial Black</vt:lpstr>
      <vt:lpstr>Century Gothic</vt:lpstr>
      <vt:lpstr>Corbel</vt:lpstr>
      <vt:lpstr>Helvetica Neue</vt:lpstr>
      <vt:lpstr>Wingdings</vt:lpstr>
      <vt:lpstr>Wingdings 3</vt:lpstr>
      <vt:lpstr>Slice</vt:lpstr>
      <vt:lpstr>TPP Kills: Especially  in an Election Year</vt:lpstr>
      <vt:lpstr>Introduction and Welcome</vt:lpstr>
      <vt:lpstr>Technical Stuff</vt:lpstr>
      <vt:lpstr>CALL HOST TEAM</vt:lpstr>
      <vt:lpstr> Planning Notes</vt:lpstr>
      <vt:lpstr>Planning/Notes</vt:lpstr>
      <vt:lpstr>Chat Hosts</vt:lpstr>
      <vt:lpstr>Chat Hosts</vt:lpstr>
      <vt:lpstr>Call Planning Team</vt:lpstr>
      <vt:lpstr>Call Planning Team</vt:lpstr>
      <vt:lpstr>Special Guest: Lori Wallach, Director Public Citizen Global Trade Watch</vt:lpstr>
      <vt:lpstr>Zahara Heckscher</vt:lpstr>
      <vt:lpstr>Not a Random Protest But a Strategic Action</vt:lpstr>
      <vt:lpstr>PowerPoint Presentation</vt:lpstr>
      <vt:lpstr> Death Sentence Clause of TPP</vt:lpstr>
      <vt:lpstr> Lessons</vt:lpstr>
      <vt:lpstr>Involve cancer patients and our friends and families</vt:lpstr>
      <vt:lpstr>PowerPoint Presentation</vt:lpstr>
      <vt:lpstr>Call Planning Team</vt:lpstr>
      <vt:lpstr>Debra Dion</vt:lpstr>
      <vt:lpstr>Call Planning Team</vt:lpstr>
      <vt:lpstr>Tuesday Twitter Storm</vt:lpstr>
      <vt:lpstr>Call planning team</vt:lpstr>
      <vt:lpstr>Actions Around the World to End Corporate Rule</vt:lpstr>
      <vt:lpstr>Actions Around the World to End Corporate Rule</vt:lpstr>
      <vt:lpstr>Thanks and wrap-up Questions: TPP@PeopleDemandingAction.Org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Miller</dc:creator>
  <cp:lastModifiedBy>Andrea Miller</cp:lastModifiedBy>
  <cp:revision>116</cp:revision>
  <dcterms:modified xsi:type="dcterms:W3CDTF">2015-10-11T21:41:23Z</dcterms:modified>
</cp:coreProperties>
</file>