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35"/>
  </p:notesMasterIdLst>
  <p:sldIdLst>
    <p:sldId id="297" r:id="rId2"/>
    <p:sldId id="298" r:id="rId3"/>
    <p:sldId id="299" r:id="rId4"/>
    <p:sldId id="300" r:id="rId5"/>
    <p:sldId id="301" r:id="rId6"/>
    <p:sldId id="302" r:id="rId7"/>
    <p:sldId id="309" r:id="rId8"/>
    <p:sldId id="305" r:id="rId9"/>
    <p:sldId id="303" r:id="rId10"/>
    <p:sldId id="304" r:id="rId11"/>
    <p:sldId id="306" r:id="rId12"/>
    <p:sldId id="358" r:id="rId13"/>
    <p:sldId id="366" r:id="rId14"/>
    <p:sldId id="367" r:id="rId15"/>
    <p:sldId id="368" r:id="rId16"/>
    <p:sldId id="369" r:id="rId17"/>
    <p:sldId id="370" r:id="rId18"/>
    <p:sldId id="371" r:id="rId19"/>
    <p:sldId id="372" r:id="rId20"/>
    <p:sldId id="373" r:id="rId21"/>
    <p:sldId id="379" r:id="rId22"/>
    <p:sldId id="271" r:id="rId23"/>
    <p:sldId id="281" r:id="rId24"/>
    <p:sldId id="374" r:id="rId25"/>
    <p:sldId id="375" r:id="rId26"/>
    <p:sldId id="376" r:id="rId27"/>
    <p:sldId id="377" r:id="rId28"/>
    <p:sldId id="378" r:id="rId29"/>
    <p:sldId id="308" r:id="rId30"/>
    <p:sldId id="381" r:id="rId31"/>
    <p:sldId id="380" r:id="rId32"/>
    <p:sldId id="332" r:id="rId33"/>
    <p:sldId id="354"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12" autoAdjust="0"/>
    <p:restoredTop sz="94660"/>
  </p:normalViewPr>
  <p:slideViewPr>
    <p:cSldViewPr snapToGrid="0">
      <p:cViewPr varScale="1">
        <p:scale>
          <a:sx n="64" d="100"/>
          <a:sy n="64" d="100"/>
        </p:scale>
        <p:origin x="72" y="81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D2DD3D-D18D-4D69-9AEF-5CB653D94129}" type="datetimeFigureOut">
              <a:rPr lang="en-US" smtClean="0"/>
              <a:t>3/6/2016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39C96E-AD10-44B4-9C94-0F1A69F580FA}" type="slidenum">
              <a:rPr lang="en-US" smtClean="0"/>
              <a:t>‹#›</a:t>
            </a:fld>
            <a:endParaRPr lang="en-US"/>
          </a:p>
        </p:txBody>
      </p:sp>
    </p:spTree>
    <p:extLst>
      <p:ext uri="{BB962C8B-B14F-4D97-AF65-F5344CB8AC3E}">
        <p14:creationId xmlns:p14="http://schemas.microsoft.com/office/powerpoint/2010/main" val="1468605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8D0FA1-852E-EB40-9543-5D86D6332E39}" type="slidenum">
              <a:rPr lang="en-US" smtClean="0"/>
              <a:t>12</a:t>
            </a:fld>
            <a:endParaRPr lang="en-US" dirty="0"/>
          </a:p>
        </p:txBody>
      </p:sp>
    </p:spTree>
    <p:extLst>
      <p:ext uri="{BB962C8B-B14F-4D97-AF65-F5344CB8AC3E}">
        <p14:creationId xmlns:p14="http://schemas.microsoft.com/office/powerpoint/2010/main" val="3633167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1563677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813300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952934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ntent, Picture, and Caption">
    <p:spTree>
      <p:nvGrpSpPr>
        <p:cNvPr id="1" name=""/>
        <p:cNvGrpSpPr/>
        <p:nvPr/>
      </p:nvGrpSpPr>
      <p:grpSpPr>
        <a:xfrm>
          <a:off x="0" y="0"/>
          <a:ext cx="0" cy="0"/>
          <a:chOff x="0" y="0"/>
          <a:chExt cx="0" cy="0"/>
        </a:xfrm>
      </p:grpSpPr>
      <p:grpSp>
        <p:nvGrpSpPr>
          <p:cNvPr id="8" name="Group 7"/>
          <p:cNvGrpSpPr/>
          <p:nvPr/>
        </p:nvGrpSpPr>
        <p:grpSpPr>
          <a:xfrm>
            <a:off x="243840" y="173699"/>
            <a:ext cx="1170432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grpSp>
      <p:sp>
        <p:nvSpPr>
          <p:cNvPr id="2" name="Title 1"/>
          <p:cNvSpPr>
            <a:spLocks noGrp="1"/>
          </p:cNvSpPr>
          <p:nvPr>
            <p:ph type="title"/>
          </p:nvPr>
        </p:nvSpPr>
        <p:spPr>
          <a:xfrm>
            <a:off x="706967" y="1694329"/>
            <a:ext cx="4011084" cy="914400"/>
          </a:xfrm>
        </p:spPr>
        <p:txBody>
          <a:bodyPr anchor="b">
            <a:normAutofit/>
          </a:bodyPr>
          <a:lstStyle>
            <a:lvl1pPr algn="l">
              <a:defRPr sz="2800" b="0"/>
            </a:lvl1pPr>
          </a:lstStyle>
          <a:p>
            <a:r>
              <a:rPr lang="en-US"/>
              <a:t>Click to edit Master title style</a:t>
            </a:r>
            <a:endParaRPr dirty="0"/>
          </a:p>
        </p:txBody>
      </p:sp>
      <p:sp>
        <p:nvSpPr>
          <p:cNvPr id="3" name="Content Placeholder 2"/>
          <p:cNvSpPr>
            <a:spLocks noGrp="1"/>
          </p:cNvSpPr>
          <p:nvPr>
            <p:ph idx="1"/>
          </p:nvPr>
        </p:nvSpPr>
        <p:spPr>
          <a:xfrm>
            <a:off x="5771092" y="609601"/>
            <a:ext cx="54864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706967" y="2672323"/>
            <a:ext cx="4011084"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3/6/2016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dirty="0"/>
          </a:p>
        </p:txBody>
      </p:sp>
      <p:sp>
        <p:nvSpPr>
          <p:cNvPr id="17" name="Picture Placeholder 16"/>
          <p:cNvSpPr>
            <a:spLocks noGrp="1"/>
          </p:cNvSpPr>
          <p:nvPr>
            <p:ph type="pic" sz="quarter" idx="13"/>
          </p:nvPr>
        </p:nvSpPr>
        <p:spPr>
          <a:xfrm>
            <a:off x="470523" y="310123"/>
            <a:ext cx="4531783" cy="1204912"/>
          </a:xfrm>
        </p:spPr>
        <p:txBody>
          <a:bodyPr>
            <a:normAutofit/>
          </a:bodyPr>
          <a:lstStyle>
            <a:lvl1pPr>
              <a:buNone/>
              <a:defRPr sz="1800"/>
            </a:lvl1pPr>
          </a:lstStyle>
          <a:p>
            <a:r>
              <a:rPr lang="en-US" dirty="0"/>
              <a:t>Drag picture to placeholder or click icon to add</a:t>
            </a:r>
            <a:endParaRPr dirty="0"/>
          </a:p>
        </p:txBody>
      </p:sp>
    </p:spTree>
    <p:extLst>
      <p:ext uri="{BB962C8B-B14F-4D97-AF65-F5344CB8AC3E}">
        <p14:creationId xmlns:p14="http://schemas.microsoft.com/office/powerpoint/2010/main" val="296454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grpSp>
        <p:nvGrpSpPr>
          <p:cNvPr id="55" name="Group 55"/>
          <p:cNvGrpSpPr/>
          <p:nvPr/>
        </p:nvGrpSpPr>
        <p:grpSpPr>
          <a:xfrm>
            <a:off x="-2" y="1584324"/>
            <a:ext cx="12192003" cy="44452"/>
            <a:chOff x="0" y="0"/>
            <a:chExt cx="9144000" cy="44450"/>
          </a:xfrm>
        </p:grpSpPr>
        <p:sp>
          <p:nvSpPr>
            <p:cNvPr id="53"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4"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56" name="Shape 56"/>
          <p:cNvSpPr>
            <a:spLocks noGrp="1"/>
          </p:cNvSpPr>
          <p:nvPr>
            <p:ph type="title"/>
          </p:nvPr>
        </p:nvSpPr>
        <p:spPr>
          <a:prstGeom prst="rect">
            <a:avLst/>
          </a:prstGeom>
        </p:spPr>
        <p:txBody>
          <a:bodyPr/>
          <a:lstStyle>
            <a:lvl1pPr>
              <a:defRPr b="1">
                <a:solidFill>
                  <a:schemeClr val="accent1">
                    <a:lumMod val="50000"/>
                  </a:schemeClr>
                </a:solidFill>
              </a:defRPr>
            </a:lvl1pPr>
          </a:lstStyle>
          <a:p>
            <a:pPr lvl="0">
              <a:defRPr sz="1800"/>
            </a:pPr>
            <a:r>
              <a:rPr sz="4800" dirty="0"/>
              <a:t>Click to edit Master title style</a:t>
            </a:r>
          </a:p>
        </p:txBody>
      </p:sp>
      <p:sp>
        <p:nvSpPr>
          <p:cNvPr id="57" name="Shape 57"/>
          <p:cNvSpPr>
            <a:spLocks noGrp="1"/>
          </p:cNvSpPr>
          <p:nvPr>
            <p:ph type="body" idx="1"/>
          </p:nvPr>
        </p:nvSpPr>
        <p:spPr>
          <a:prstGeom prst="rect">
            <a:avLst/>
          </a:prstGeo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sz="1800"/>
            </a:pPr>
            <a:r>
              <a:rPr sz="2400" dirty="0"/>
              <a:t>Click to edit Master text styles</a:t>
            </a:r>
          </a:p>
          <a:p>
            <a:pPr lvl="1">
              <a:defRPr sz="1800"/>
            </a:pPr>
            <a:r>
              <a:rPr sz="2400" dirty="0"/>
              <a:t>Second level</a:t>
            </a:r>
          </a:p>
          <a:p>
            <a:pPr lvl="2">
              <a:defRPr sz="1800"/>
            </a:pPr>
            <a:r>
              <a:rPr sz="2400" dirty="0"/>
              <a:t>Third level</a:t>
            </a:r>
          </a:p>
          <a:p>
            <a:pPr lvl="3">
              <a:defRPr sz="1800"/>
            </a:pPr>
            <a:r>
              <a:rPr sz="2400" dirty="0"/>
              <a:t>Fourth level</a:t>
            </a:r>
          </a:p>
          <a:p>
            <a:pPr lvl="4">
              <a:defRPr sz="1800"/>
            </a:pPr>
            <a:r>
              <a:rPr sz="2400" dirty="0"/>
              <a:t>Fifth level</a:t>
            </a:r>
          </a:p>
        </p:txBody>
      </p:sp>
      <p:sp>
        <p:nvSpPr>
          <p:cNvPr id="58" name="Shape 58"/>
          <p:cNvSpPr>
            <a:spLocks noGrp="1"/>
          </p:cNvSpPr>
          <p:nvPr>
            <p:ph type="sldNum" sz="quarter" idx="2"/>
          </p:nvPr>
        </p:nvSpPr>
        <p:spPr>
          <a:prstGeom prst="rect">
            <a:avLst/>
          </a:prstGeom>
        </p:spPr>
        <p:txBody>
          <a:bodyPr/>
          <a:lstStyle/>
          <a:p>
            <a:pPr lvl="0"/>
            <a:fld id="{86CB4B4D-7CA3-9044-876B-883B54F8677D}" type="slidenum">
              <a:t>‹#›</a:t>
            </a:fld>
            <a:endParaRPr/>
          </a:p>
        </p:txBody>
      </p:sp>
    </p:spTree>
    <p:extLst>
      <p:ext uri="{BB962C8B-B14F-4D97-AF65-F5344CB8AC3E}">
        <p14:creationId xmlns:p14="http://schemas.microsoft.com/office/powerpoint/2010/main" val="360618646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3214015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3202337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2501277563"/>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2097478832"/>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3209289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1812136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710470071"/>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D14E937-2452-4638-BA2C-54CDDFB65D5E}" type="datetimeFigureOut">
              <a:rPr lang="en-US" smtClean="0"/>
              <a:t>3/6/2016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EF715C-A115-4350-BDF2-BD82B4DDA329}" type="slidenum">
              <a:rPr lang="en-US" smtClean="0"/>
              <a:t>‹#›</a:t>
            </a:fld>
            <a:endParaRPr lang="en-US" dirty="0"/>
          </a:p>
        </p:txBody>
      </p:sp>
    </p:spTree>
    <p:extLst>
      <p:ext uri="{BB962C8B-B14F-4D97-AF65-F5344CB8AC3E}">
        <p14:creationId xmlns:p14="http://schemas.microsoft.com/office/powerpoint/2010/main" val="170034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t="-14000" b="-1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14E937-2452-4638-BA2C-54CDDFB65D5E}" type="datetimeFigureOut">
              <a:rPr lang="en-US" smtClean="0"/>
              <a:t>3/6/2016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EF715C-A115-4350-BDF2-BD82B4DDA329}" type="slidenum">
              <a:rPr lang="en-US" smtClean="0"/>
              <a:t>‹#›</a:t>
            </a:fld>
            <a:endParaRPr lang="en-US" dirty="0"/>
          </a:p>
        </p:txBody>
      </p:sp>
    </p:spTree>
    <p:extLst>
      <p:ext uri="{BB962C8B-B14F-4D97-AF65-F5344CB8AC3E}">
        <p14:creationId xmlns:p14="http://schemas.microsoft.com/office/powerpoint/2010/main" val="3616624955"/>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hyperlink" Target="mailto:Marajai51@Gmail.com"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www.laprensa.hn/sucesos/935886-410/polic%C3%ADa-explica-su-ausencia-en-muerte-de-berta-c%C3%A1ceres" TargetMode="External"/><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www.itsoureconomy.us/" TargetMode="External"/><Relationship Id="rId2" Type="http://schemas.openxmlformats.org/officeDocument/2006/relationships/image" Target="../media/image28.jpg"/><Relationship Id="rId1" Type="http://schemas.openxmlformats.org/officeDocument/2006/relationships/slideLayout" Target="../slideLayouts/slideLayout7.xml"/><Relationship Id="rId6" Type="http://schemas.openxmlformats.org/officeDocument/2006/relationships/hyperlink" Target="http://www.flushthetpp.org/" TargetMode="External"/><Relationship Id="rId5" Type="http://schemas.openxmlformats.org/officeDocument/2006/relationships/hyperlink" Target="http://www.clearingthefogradio.org/" TargetMode="External"/><Relationship Id="rId4" Type="http://schemas.openxmlformats.org/officeDocument/2006/relationships/hyperlink" Target="http://www.popularresistance.org/"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hyperlink" Target="mailto:adam@tradejustice.net" TargetMode="External"/><Relationship Id="rId2" Type="http://schemas.openxmlformats.org/officeDocument/2006/relationships/image" Target="../media/image31.png"/><Relationship Id="rId1" Type="http://schemas.openxmlformats.org/officeDocument/2006/relationships/slideLayout" Target="../slideLayouts/slideLayout6.xml"/><Relationship Id="rId6" Type="http://schemas.openxmlformats.org/officeDocument/2006/relationships/hyperlink" Target="http://www.tradejustice.net/news" TargetMode="External"/><Relationship Id="rId5" Type="http://schemas.openxmlformats.org/officeDocument/2006/relationships/hyperlink" Target="http://tradejustice.net/events" TargetMode="External"/><Relationship Id="rId4" Type="http://schemas.openxmlformats.org/officeDocument/2006/relationships/hyperlink" Target="http://www.tradejustice.ne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hyperlink" Target="mailto:andrea@peopledemandingaction.org" TargetMode="External"/></Relationships>
</file>

<file path=ppt/slides/_rels/slide30.xml.rels><?xml version="1.0" encoding="UTF-8" standalone="yes"?>
<Relationships xmlns="http://schemas.openxmlformats.org/package/2006/relationships"><Relationship Id="rId8" Type="http://schemas.openxmlformats.org/officeDocument/2006/relationships/hyperlink" Target="http://isds.bilaterals.org/" TargetMode="External"/><Relationship Id="rId3" Type="http://schemas.openxmlformats.org/officeDocument/2006/relationships/hyperlink" Target="http://www.epi.org/publication/trans-pacific-partnership-currency-manipulation-trade-and-jobs/" TargetMode="External"/><Relationship Id="rId7" Type="http://schemas.openxmlformats.org/officeDocument/2006/relationships/hyperlink" Target="http://thehill.com/blogs/congress-blog/foreign-policy/271678-last-chance-for-a-pro-transparency-trade-legacy-for-obama" TargetMode="External"/><Relationship Id="rId2" Type="http://schemas.openxmlformats.org/officeDocument/2006/relationships/hyperlink" Target="https://euobserver.com/economic/132478" TargetMode="External"/><Relationship Id="rId1" Type="http://schemas.openxmlformats.org/officeDocument/2006/relationships/slideLayout" Target="../slideLayouts/slideLayout2.xml"/><Relationship Id="rId6" Type="http://schemas.openxmlformats.org/officeDocument/2006/relationships/hyperlink" Target="http://www.jdsupra.com/legalnews/after-wto-battle-usda-issues-final-rule-33261/" TargetMode="External"/><Relationship Id="rId5" Type="http://schemas.openxmlformats.org/officeDocument/2006/relationships/hyperlink" Target="http://www.ictsd.org/bridges-news/bridges/news/services-trade-in-focus-as-tisa-ttip-rcep-aim-for-2016-conclusion" TargetMode="External"/><Relationship Id="rId4" Type="http://schemas.openxmlformats.org/officeDocument/2006/relationships/hyperlink" Target="https://www.rt.com/uk/334409-brexit-ttip-stiglitz-eu/"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mailto:adam@tradejustice.net"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mailto:TWHocking@gmail.com"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mailto:eslsk8r@optonline.net" TargetMode="Externa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hyperlink" Target="https://www.facebook.com/groups/GlobalTPPTea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image" Target="../media/image12.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78521" y="5077127"/>
            <a:ext cx="9848850" cy="1569660"/>
          </a:xfrm>
          <a:prstGeom prst="rect">
            <a:avLst/>
          </a:prstGeom>
          <a:noFill/>
        </p:spPr>
        <p:txBody>
          <a:bodyPr wrap="square" rtlCol="0">
            <a:spAutoFit/>
          </a:bodyPr>
          <a:lstStyle/>
          <a:p>
            <a:r>
              <a:rPr lang="en-US" sz="2400" b="1" dirty="0"/>
              <a:t>For Audio use phone or Skype</a:t>
            </a:r>
            <a:endParaRPr lang="en-US" dirty="0"/>
          </a:p>
          <a:p>
            <a:r>
              <a:rPr lang="en-US" sz="2400" b="1" dirty="0"/>
              <a:t>Call: 605-562-3140</a:t>
            </a:r>
          </a:p>
          <a:p>
            <a:r>
              <a:rPr lang="en-US" sz="2400" b="1" dirty="0"/>
              <a:t>PIN: 951146#</a:t>
            </a:r>
          </a:p>
          <a:p>
            <a:endParaRPr lang="en-US" sz="2400" b="1"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4063" y="821740"/>
            <a:ext cx="9753600" cy="2867025"/>
          </a:xfrm>
          <a:prstGeom prst="rect">
            <a:avLst/>
          </a:prstGeom>
        </p:spPr>
      </p:pic>
    </p:spTree>
    <p:extLst>
      <p:ext uri="{BB962C8B-B14F-4D97-AF65-F5344CB8AC3E}">
        <p14:creationId xmlns:p14="http://schemas.microsoft.com/office/powerpoint/2010/main" val="3519488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665" t="-2" r="-3348" b="-1163"/>
          <a:stretch/>
        </p:blipFill>
        <p:spPr>
          <a:xfrm>
            <a:off x="8722100" y="2240588"/>
            <a:ext cx="1556375" cy="20574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0287" y="4941157"/>
            <a:ext cx="795347" cy="841232"/>
          </a:xfrm>
          <a:prstGeom prst="rect">
            <a:avLst/>
          </a:prstGeom>
        </p:spPr>
      </p:pic>
      <p:sp>
        <p:nvSpPr>
          <p:cNvPr id="3" name="Rectangle 2"/>
          <p:cNvSpPr/>
          <p:nvPr/>
        </p:nvSpPr>
        <p:spPr>
          <a:xfrm>
            <a:off x="760850" y="1829142"/>
            <a:ext cx="6456028" cy="3724096"/>
          </a:xfrm>
          <a:prstGeom prst="rect">
            <a:avLst/>
          </a:prstGeom>
        </p:spPr>
        <p:txBody>
          <a:bodyPr wrap="square">
            <a:spAutoFit/>
          </a:bodyPr>
          <a:lstStyle/>
          <a:p>
            <a:r>
              <a:rPr lang="en-US" sz="3200" b="1" dirty="0">
                <a:solidFill>
                  <a:srgbClr val="C00000"/>
                </a:solidFill>
              </a:rPr>
              <a:t>Mara Cohen</a:t>
            </a:r>
            <a:br>
              <a:rPr lang="en-US" sz="2400" b="1" dirty="0">
                <a:solidFill>
                  <a:srgbClr val="C00000"/>
                </a:solidFill>
              </a:rPr>
            </a:br>
            <a:r>
              <a:rPr lang="en-US" sz="2400" b="1" dirty="0">
                <a:solidFill>
                  <a:schemeClr val="accent5">
                    <a:lumMod val="75000"/>
                  </a:schemeClr>
                </a:solidFill>
                <a:hlinkClick r:id="rId4"/>
              </a:rPr>
              <a:t>Marajai51@Gmail.com</a:t>
            </a:r>
            <a:br>
              <a:rPr lang="en-US" b="1" dirty="0">
                <a:solidFill>
                  <a:schemeClr val="accent5">
                    <a:lumMod val="75000"/>
                  </a:schemeClr>
                </a:solidFill>
                <a:latin typeface="Arial Black" panose="020B0A04020102020204" pitchFamily="34" charset="0"/>
                <a:hlinkClick r:id="rId4"/>
              </a:rPr>
            </a:br>
            <a:br>
              <a:rPr lang="en-US" b="1" dirty="0">
                <a:solidFill>
                  <a:schemeClr val="accent5">
                    <a:lumMod val="75000"/>
                  </a:schemeClr>
                </a:solidFill>
              </a:rPr>
            </a:br>
            <a:br>
              <a:rPr lang="en-US" b="1" dirty="0">
                <a:solidFill>
                  <a:schemeClr val="accent5">
                    <a:lumMod val="75000"/>
                  </a:schemeClr>
                </a:solidFill>
              </a:rPr>
            </a:br>
            <a:br>
              <a:rPr lang="en-US" sz="2400" dirty="0">
                <a:solidFill>
                  <a:schemeClr val="accent5">
                    <a:lumMod val="75000"/>
                  </a:schemeClr>
                </a:solidFill>
              </a:rPr>
            </a:br>
            <a:r>
              <a:rPr lang="en-US" sz="2400" dirty="0">
                <a:solidFill>
                  <a:schemeClr val="accent5">
                    <a:lumMod val="75000"/>
                  </a:schemeClr>
                </a:solidFill>
              </a:rPr>
              <a:t>*PDA Mass Criminalization Team Leader</a:t>
            </a:r>
            <a:br>
              <a:rPr lang="en-US" sz="2400" dirty="0">
                <a:solidFill>
                  <a:schemeClr val="accent5">
                    <a:lumMod val="75000"/>
                  </a:schemeClr>
                </a:solidFill>
              </a:rPr>
            </a:br>
            <a:r>
              <a:rPr lang="en-US" sz="2400" dirty="0">
                <a:solidFill>
                  <a:schemeClr val="accent5">
                    <a:lumMod val="75000"/>
                  </a:schemeClr>
                </a:solidFill>
              </a:rPr>
              <a:t>*Popular Resistance Organizer</a:t>
            </a:r>
            <a:br>
              <a:rPr lang="en-US" sz="2400" dirty="0">
                <a:solidFill>
                  <a:schemeClr val="accent5">
                    <a:lumMod val="75000"/>
                  </a:schemeClr>
                </a:solidFill>
              </a:rPr>
            </a:br>
            <a:r>
              <a:rPr lang="en-US" sz="2400" dirty="0">
                <a:solidFill>
                  <a:schemeClr val="accent5">
                    <a:lumMod val="75000"/>
                  </a:schemeClr>
                </a:solidFill>
              </a:rPr>
              <a:t>*Global Climate Convergence Leader (IL)</a:t>
            </a:r>
            <a:br>
              <a:rPr lang="en-US" sz="2400" dirty="0">
                <a:solidFill>
                  <a:schemeClr val="accent5">
                    <a:lumMod val="75000"/>
                  </a:schemeClr>
                </a:solidFill>
              </a:rPr>
            </a:br>
            <a:br>
              <a:rPr lang="en-US" sz="2400" b="1" dirty="0">
                <a:solidFill>
                  <a:schemeClr val="accent5">
                    <a:lumMod val="75000"/>
                  </a:schemeClr>
                </a:solidFill>
              </a:rPr>
            </a:br>
            <a:endParaRPr lang="en-US" sz="2400" dirty="0">
              <a:solidFill>
                <a:schemeClr val="accent5">
                  <a:lumMod val="75000"/>
                </a:schemeClr>
              </a:solidFill>
            </a:endParaRPr>
          </a:p>
        </p:txBody>
      </p:sp>
      <p:sp>
        <p:nvSpPr>
          <p:cNvPr id="6" name="Title 5"/>
          <p:cNvSpPr>
            <a:spLocks noGrp="1"/>
          </p:cNvSpPr>
          <p:nvPr>
            <p:ph type="title"/>
          </p:nvPr>
        </p:nvSpPr>
        <p:spPr>
          <a:xfrm>
            <a:off x="603087" y="593440"/>
            <a:ext cx="10515600" cy="1325563"/>
          </a:xfrm>
        </p:spPr>
        <p:txBody>
          <a:bodyPr/>
          <a:lstStyle/>
          <a:p>
            <a:r>
              <a:rPr lang="en-US" b="1" dirty="0">
                <a:solidFill>
                  <a:schemeClr val="accent1">
                    <a:lumMod val="50000"/>
                  </a:schemeClr>
                </a:solidFill>
              </a:rPr>
              <a:t>Call Planning Team</a:t>
            </a:r>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938075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3672" y="359807"/>
            <a:ext cx="2457674" cy="2312516"/>
          </a:xfrm>
        </p:spPr>
        <p:txBody>
          <a:bodyPr>
            <a:normAutofit fontScale="90000"/>
          </a:bodyPr>
          <a:lstStyle/>
          <a:p>
            <a:pPr algn="ctr"/>
            <a:r>
              <a:rPr lang="en-US" sz="2200" dirty="0">
                <a:latin typeface="Avenir Next Condensed Medium"/>
                <a:cs typeface="Avenir Next Condensed Medium"/>
              </a:rPr>
              <a:t>Emilianne Slaydon</a:t>
            </a:r>
            <a:br>
              <a:rPr lang="en-US" sz="2200" dirty="0">
                <a:latin typeface="Avenir Next Condensed Medium"/>
                <a:cs typeface="Avenir Next Condensed Medium"/>
              </a:rPr>
            </a:br>
            <a:r>
              <a:rPr lang="en-US" sz="2200" dirty="0">
                <a:latin typeface="Avenir Next Condensed Medium"/>
                <a:cs typeface="Avenir Next Condensed Medium"/>
              </a:rPr>
              <a:t>Director, Social Media</a:t>
            </a:r>
            <a:br>
              <a:rPr lang="en-US" sz="2200" dirty="0">
                <a:solidFill>
                  <a:srgbClr val="000090"/>
                </a:solidFill>
                <a:latin typeface="Avenir Next Condensed Medium"/>
                <a:cs typeface="Avenir Next Condensed Medium"/>
              </a:rPr>
            </a:br>
            <a:br>
              <a:rPr lang="en-US" sz="3000" dirty="0">
                <a:solidFill>
                  <a:srgbClr val="000090"/>
                </a:solidFill>
                <a:latin typeface="Avenir Next Condensed Medium"/>
                <a:cs typeface="Avenir Next Condensed Medium"/>
              </a:rPr>
            </a:br>
            <a:r>
              <a:rPr lang="en-US" sz="2000" dirty="0">
                <a:solidFill>
                  <a:srgbClr val="000090"/>
                </a:solidFill>
                <a:latin typeface="Avenir Next Condensed Demi Bold"/>
                <a:cs typeface="Avenir Next Condensed Demi Bold"/>
              </a:rPr>
              <a:t>@TPPMediaMarch</a:t>
            </a:r>
            <a:br>
              <a:rPr lang="en-US" sz="2000" dirty="0">
                <a:solidFill>
                  <a:srgbClr val="000090"/>
                </a:solidFill>
                <a:latin typeface="Avenir Next Condensed Demi Bold"/>
                <a:cs typeface="Avenir Next Condensed Demi Bold"/>
              </a:rPr>
            </a:br>
            <a:r>
              <a:rPr lang="en-US" sz="2000" dirty="0">
                <a:solidFill>
                  <a:srgbClr val="000090"/>
                </a:solidFill>
                <a:latin typeface="Avenir Next Condensed Demi Bold"/>
                <a:cs typeface="Avenir Next Condensed Demi Bold"/>
              </a:rPr>
              <a:t>Twitter.com/TPPMediaMarch</a:t>
            </a:r>
          </a:p>
        </p:txBody>
      </p:sp>
      <p:pic>
        <p:nvPicPr>
          <p:cNvPr id="6" name="Content Placeholder 5" descr="HEADSHOT NYC AUG-2014.jpg"/>
          <p:cNvPicPr>
            <a:picLocks noGrp="1" noChangeAspect="1"/>
          </p:cNvPicPr>
          <p:nvPr>
            <p:ph idx="1"/>
          </p:nvPr>
        </p:nvPicPr>
        <p:blipFill>
          <a:blip r:embed="rId2" cstate="email">
            <a:extLst>
              <a:ext uri="{28A0092B-C50C-407E-A947-70E740481C1C}">
                <a14:useLocalDpi xmlns:a14="http://schemas.microsoft.com/office/drawing/2010/main" val="0"/>
              </a:ext>
            </a:extLst>
          </a:blip>
          <a:srcRect l="13639" r="13639"/>
          <a:stretch>
            <a:fillRect/>
          </a:stretch>
        </p:blipFill>
        <p:spPr>
          <a:xfrm>
            <a:off x="6956844" y="1304791"/>
            <a:ext cx="3415881" cy="4200659"/>
          </a:xfrm>
        </p:spPr>
      </p:pic>
      <p:sp>
        <p:nvSpPr>
          <p:cNvPr id="4" name="Text Placeholder 3"/>
          <p:cNvSpPr>
            <a:spLocks noGrp="1"/>
          </p:cNvSpPr>
          <p:nvPr>
            <p:ph type="body" sz="half" idx="2"/>
          </p:nvPr>
        </p:nvSpPr>
        <p:spPr/>
        <p:txBody>
          <a:bodyPr>
            <a:normAutofit/>
          </a:bodyPr>
          <a:lstStyle/>
          <a:p>
            <a:pPr algn="ctr"/>
            <a:endParaRPr lang="en-US" sz="2400" dirty="0">
              <a:latin typeface="Avenir Medium"/>
              <a:cs typeface="Avenir Medium"/>
            </a:endParaRPr>
          </a:p>
          <a:p>
            <a:pPr algn="ctr"/>
            <a:r>
              <a:rPr lang="en-US" sz="2400" dirty="0">
                <a:latin typeface="Avenir Next Medium"/>
                <a:cs typeface="Avenir Next Medium"/>
              </a:rPr>
              <a:t>Every #TPPTuesday</a:t>
            </a:r>
          </a:p>
          <a:p>
            <a:pPr algn="ctr"/>
            <a:r>
              <a:rPr lang="en-US" sz="2400" dirty="0">
                <a:latin typeface="Avenir Next Medium"/>
                <a:cs typeface="Avenir Next Medium"/>
              </a:rPr>
              <a:t>6pm PT | 9pm ET</a:t>
            </a:r>
          </a:p>
          <a:p>
            <a:pPr algn="ctr"/>
            <a:endParaRPr lang="en-US" sz="2400" dirty="0">
              <a:latin typeface="Avenir Medium"/>
              <a:cs typeface="Avenir Medium"/>
            </a:endParaRPr>
          </a:p>
          <a:p>
            <a:pPr algn="ctr"/>
            <a:r>
              <a:rPr lang="en-US" sz="2800" dirty="0">
                <a:solidFill>
                  <a:srgbClr val="000090"/>
                </a:solidFill>
                <a:latin typeface="Avenir Next Demi Bold"/>
                <a:cs typeface="Avenir Next Demi Bold"/>
              </a:rPr>
              <a:t>Tweets:</a:t>
            </a:r>
          </a:p>
          <a:p>
            <a:pPr algn="ctr"/>
            <a:r>
              <a:rPr lang="en-US" sz="2000" dirty="0">
                <a:solidFill>
                  <a:srgbClr val="000090"/>
                </a:solidFill>
                <a:latin typeface="Avenir Next Demi Bold"/>
                <a:cs typeface="Avenir Next Demi Bold"/>
              </a:rPr>
              <a:t>tiny.cc/TPPMediaMarch</a:t>
            </a:r>
          </a:p>
        </p:txBody>
      </p:sp>
    </p:spTree>
    <p:extLst>
      <p:ext uri="{BB962C8B-B14F-4D97-AF65-F5344CB8AC3E}">
        <p14:creationId xmlns:p14="http://schemas.microsoft.com/office/powerpoint/2010/main" val="2945083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4113" y="141106"/>
            <a:ext cx="7345362" cy="1442903"/>
          </a:xfrm>
        </p:spPr>
        <p:txBody>
          <a:bodyPr>
            <a:noAutofit/>
          </a:bodyPr>
          <a:lstStyle/>
          <a:p>
            <a:pPr algn="ctr"/>
            <a:r>
              <a:rPr lang="en-US" sz="3200" dirty="0">
                <a:latin typeface="Avenir Next Demi Bold"/>
                <a:cs typeface="Avenir Next Demi Bold"/>
              </a:rPr>
              <a:t>Go to:</a:t>
            </a:r>
            <a:br>
              <a:rPr lang="en-US" sz="3200" dirty="0">
                <a:latin typeface="Avenir Next Demi Bold"/>
                <a:cs typeface="Avenir Next Demi Bold"/>
              </a:rPr>
            </a:br>
            <a:r>
              <a:rPr lang="en-US" sz="3200" dirty="0">
                <a:solidFill>
                  <a:srgbClr val="000090"/>
                </a:solidFill>
                <a:latin typeface="Avenir Next Demi Bold"/>
                <a:cs typeface="Avenir Next Demi Bold"/>
              </a:rPr>
              <a:t>Twitter.com/TPPMediaMarch</a:t>
            </a:r>
            <a:br>
              <a:rPr lang="en-US" sz="3200" dirty="0">
                <a:latin typeface="Avenir Next Demi Bold"/>
                <a:cs typeface="Avenir Next Demi Bold"/>
              </a:rPr>
            </a:br>
            <a:r>
              <a:rPr lang="en-US" sz="3200" dirty="0">
                <a:solidFill>
                  <a:srgbClr val="000090"/>
                </a:solidFill>
                <a:latin typeface="Avenir Next Demi Bold"/>
                <a:cs typeface="Avenir Next Demi Bold"/>
              </a:rPr>
              <a:t>htttp://tiny.cc/TPPMediaMarch</a:t>
            </a:r>
          </a:p>
        </p:txBody>
      </p:sp>
      <p:pic>
        <p:nvPicPr>
          <p:cNvPr id="5" name="Content Placeholder 4" descr="TPP Rise Up Storm.png"/>
          <p:cNvPicPr>
            <a:picLocks noGrp="1" noChangeAspect="1"/>
          </p:cNvPicPr>
          <p:nvPr>
            <p:ph idx="1"/>
          </p:nvPr>
        </p:nvPicPr>
        <p:blipFill>
          <a:blip r:embed="rId3">
            <a:extLst>
              <a:ext uri="{28A0092B-C50C-407E-A947-70E740481C1C}">
                <a14:useLocalDpi xmlns:a14="http://schemas.microsoft.com/office/drawing/2010/main" val="0"/>
              </a:ext>
            </a:extLst>
          </a:blip>
          <a:srcRect t="2534" b="2534"/>
          <a:stretch>
            <a:fillRect/>
          </a:stretch>
        </p:blipFill>
        <p:spPr>
          <a:xfrm>
            <a:off x="1767755" y="1809727"/>
            <a:ext cx="8659697" cy="4635473"/>
          </a:xfrm>
        </p:spPr>
      </p:pic>
      <p:grpSp>
        <p:nvGrpSpPr>
          <p:cNvPr id="4"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831297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6244" y="1814266"/>
            <a:ext cx="8251065" cy="4524315"/>
          </a:xfrm>
          <a:prstGeom prst="rect">
            <a:avLst/>
          </a:prstGeom>
          <a:noFill/>
        </p:spPr>
        <p:txBody>
          <a:bodyPr wrap="square" rtlCol="0">
            <a:spAutoFit/>
          </a:bodyPr>
          <a:lstStyle/>
          <a:p>
            <a:r>
              <a:rPr lang="en-US" b="1" dirty="0"/>
              <a:t>Guillermo Perez is a Board Member for the Labor Council for Latin American Advancement (LCLAA) and works as a labor educator with the Education and Membership Department of the United Steelworkers.</a:t>
            </a:r>
          </a:p>
          <a:p>
            <a:endParaRPr lang="en-US" b="1" dirty="0"/>
          </a:p>
          <a:p>
            <a:r>
              <a:rPr lang="en-US" b="1" dirty="0"/>
              <a:t>Before joining the USW as a labor educator in January of 2011, Guillermo worked as a labor education specialist with the Civil Service Employees Association, AFSCME Local 1000, based in Albany, New York.  He has worked as a trainer/recruiter with the AFL-CIO’s Organizing Institute and an organizer with the Service Employees International Union (SEIU).</a:t>
            </a:r>
          </a:p>
          <a:p>
            <a:r>
              <a:rPr lang="en-US" b="1" dirty="0"/>
              <a:t> </a:t>
            </a:r>
          </a:p>
          <a:p>
            <a:r>
              <a:rPr lang="en-US" b="1" dirty="0"/>
              <a:t>Guillermo holds a Juris Doctor (JD) from the Illinois Institute of Technology, a Master’s in Communication from the University of Michigan, and a Bachelor’s in English Literature from the University of Chicago.  He currently serves on the national executive boards of LCLAA and the United Association for Labor Education (UALE).  He is also the president of the Pittsburgh chapter of LCLAA and the Co-chair of the Civil and Human Rights Committee of USW Local 3657.</a:t>
            </a:r>
            <a:endParaRPr lang="en-US" sz="2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094" y="2028870"/>
            <a:ext cx="3090930" cy="3941292"/>
          </a:xfrm>
          <a:prstGeom prst="rect">
            <a:avLst/>
          </a:prstGeom>
        </p:spPr>
      </p:pic>
      <p:sp>
        <p:nvSpPr>
          <p:cNvPr id="6" name="TextBox 5"/>
          <p:cNvSpPr txBox="1"/>
          <p:nvPr/>
        </p:nvSpPr>
        <p:spPr>
          <a:xfrm>
            <a:off x="309094" y="595009"/>
            <a:ext cx="3090930" cy="584775"/>
          </a:xfrm>
          <a:prstGeom prst="rect">
            <a:avLst/>
          </a:prstGeom>
          <a:noFill/>
        </p:spPr>
        <p:txBody>
          <a:bodyPr wrap="square" rtlCol="0">
            <a:spAutoFit/>
          </a:bodyPr>
          <a:lstStyle/>
          <a:p>
            <a:r>
              <a:rPr lang="en-US" sz="3200" b="1" dirty="0">
                <a:solidFill>
                  <a:schemeClr val="accent1">
                    <a:lumMod val="50000"/>
                  </a:schemeClr>
                </a:solidFill>
              </a:rPr>
              <a:t>Guillermo Perez</a:t>
            </a:r>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796122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98834" y="3514009"/>
            <a:ext cx="6001246" cy="334399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8834" y="180301"/>
            <a:ext cx="6001246" cy="3409505"/>
          </a:xfrm>
          <a:prstGeom prst="rect">
            <a:avLst/>
          </a:prstGeom>
        </p:spPr>
      </p:pic>
      <p:sp>
        <p:nvSpPr>
          <p:cNvPr id="8" name="TextBox 7"/>
          <p:cNvSpPr txBox="1"/>
          <p:nvPr/>
        </p:nvSpPr>
        <p:spPr>
          <a:xfrm>
            <a:off x="152551" y="1549364"/>
            <a:ext cx="5640945" cy="2985433"/>
          </a:xfrm>
          <a:prstGeom prst="rect">
            <a:avLst/>
          </a:prstGeom>
          <a:noFill/>
        </p:spPr>
        <p:txBody>
          <a:bodyPr wrap="square" rtlCol="0">
            <a:spAutoFit/>
          </a:bodyPr>
          <a:lstStyle/>
          <a:p>
            <a:r>
              <a:rPr lang="en-US" dirty="0"/>
              <a:t>  </a:t>
            </a:r>
            <a:r>
              <a:rPr lang="en-US" sz="2800" b="1" dirty="0"/>
              <a:t> </a:t>
            </a:r>
            <a:endParaRPr lang="en-US" dirty="0"/>
          </a:p>
          <a:p>
            <a:r>
              <a:rPr lang="en-US" sz="2800" dirty="0"/>
              <a:t>Our trade policy has been horrific for working people in the U.S. and workers in the countries that are parties to these agreements, as evidenced by NAFTA and CAFTA</a:t>
            </a:r>
          </a:p>
          <a:p>
            <a:pPr marL="342900" indent="-342900">
              <a:buFont typeface="Arial" panose="020B0604020202020204" pitchFamily="34" charset="0"/>
              <a:buChar char="•"/>
            </a:pPr>
            <a:endParaRPr lang="en-US" sz="2000" dirty="0"/>
          </a:p>
        </p:txBody>
      </p:sp>
      <p:sp>
        <p:nvSpPr>
          <p:cNvPr id="2" name="TextBox 1"/>
          <p:cNvSpPr txBox="1"/>
          <p:nvPr/>
        </p:nvSpPr>
        <p:spPr>
          <a:xfrm>
            <a:off x="65314" y="578498"/>
            <a:ext cx="5393094" cy="523220"/>
          </a:xfrm>
          <a:prstGeom prst="rect">
            <a:avLst/>
          </a:prstGeom>
          <a:noFill/>
        </p:spPr>
        <p:txBody>
          <a:bodyPr wrap="square" rtlCol="0">
            <a:spAutoFit/>
          </a:bodyPr>
          <a:lstStyle/>
          <a:p>
            <a:r>
              <a:rPr lang="en-US" b="1" dirty="0"/>
              <a:t> </a:t>
            </a:r>
            <a:r>
              <a:rPr lang="en-US" sz="2800" b="1" dirty="0">
                <a:solidFill>
                  <a:schemeClr val="accent1">
                    <a:lumMod val="50000"/>
                  </a:schemeClr>
                </a:solidFill>
              </a:rPr>
              <a:t>DRIVING A RACE TO THE BOTTOM</a:t>
            </a:r>
          </a:p>
        </p:txBody>
      </p:sp>
    </p:spTree>
    <p:extLst>
      <p:ext uri="{BB962C8B-B14F-4D97-AF65-F5344CB8AC3E}">
        <p14:creationId xmlns:p14="http://schemas.microsoft.com/office/powerpoint/2010/main" val="795851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2930" y="1104672"/>
            <a:ext cx="4614129" cy="3859213"/>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56" y="1104673"/>
            <a:ext cx="4572001" cy="3780888"/>
          </a:xfrm>
          <a:prstGeom prst="rect">
            <a:avLst/>
          </a:prstGeom>
        </p:spPr>
      </p:pic>
      <p:sp>
        <p:nvSpPr>
          <p:cNvPr id="4" name="TextBox 3"/>
          <p:cNvSpPr txBox="1"/>
          <p:nvPr/>
        </p:nvSpPr>
        <p:spPr>
          <a:xfrm>
            <a:off x="669702" y="5265094"/>
            <a:ext cx="10264462" cy="1200329"/>
          </a:xfrm>
          <a:prstGeom prst="rect">
            <a:avLst/>
          </a:prstGeom>
          <a:noFill/>
        </p:spPr>
        <p:txBody>
          <a:bodyPr wrap="square" rtlCol="0">
            <a:spAutoFit/>
          </a:bodyPr>
          <a:lstStyle/>
          <a:p>
            <a:r>
              <a:rPr lang="en-US" sz="2400" dirty="0"/>
              <a:t>TPP threatens to be more of the same, except worse in the sense that it will drive manufacturing work from Mexico and Central America to places like Vietnam, extending the race to the bottom</a:t>
            </a:r>
          </a:p>
        </p:txBody>
      </p:sp>
    </p:spTree>
    <p:extLst>
      <p:ext uri="{BB962C8B-B14F-4D97-AF65-F5344CB8AC3E}">
        <p14:creationId xmlns:p14="http://schemas.microsoft.com/office/powerpoint/2010/main" val="1269968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03043" y="1687133"/>
            <a:ext cx="8757633" cy="3293209"/>
          </a:xfrm>
          <a:prstGeom prst="rect">
            <a:avLst/>
          </a:prstGeom>
          <a:noFill/>
        </p:spPr>
        <p:txBody>
          <a:bodyPr wrap="square" rtlCol="0">
            <a:spAutoFit/>
          </a:bodyPr>
          <a:lstStyle/>
          <a:p>
            <a:pPr marL="342900" indent="-342900">
              <a:buFont typeface="Arial" panose="020B0604020202020204" pitchFamily="34" charset="0"/>
              <a:buChar char="•"/>
            </a:pPr>
            <a:r>
              <a:rPr lang="en-US" sz="2600" dirty="0"/>
              <a:t>Here in the U.S. TPP will result in the further deterioration of our manufacturing sector, a sector vital to having a successful industrialized economy</a:t>
            </a:r>
          </a:p>
          <a:p>
            <a:pPr marL="342900" indent="-342900">
              <a:buFont typeface="Arial" panose="020B0604020202020204" pitchFamily="34" charset="0"/>
              <a:buChar char="•"/>
            </a:pPr>
            <a:r>
              <a:rPr lang="en-US" sz="2600" dirty="0"/>
              <a:t>Increasing our trade deficits, exacerbating wealth and income inequality </a:t>
            </a:r>
          </a:p>
          <a:p>
            <a:pPr marL="342900" indent="-342900">
              <a:buFont typeface="Arial" panose="020B0604020202020204" pitchFamily="34" charset="0"/>
              <a:buChar char="•"/>
            </a:pPr>
            <a:r>
              <a:rPr lang="en-US" sz="2600" dirty="0"/>
              <a:t>Poorly-paying service sector jobs become all that’s available to most working families and African American and Latino working families suffer the most.</a:t>
            </a:r>
          </a:p>
        </p:txBody>
      </p:sp>
      <p:grpSp>
        <p:nvGrpSpPr>
          <p:cNvPr id="3"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925880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1983" y="1794630"/>
            <a:ext cx="7469747" cy="3850785"/>
          </a:xfrm>
          <a:prstGeom prst="rect">
            <a:avLst/>
          </a:prstGeom>
        </p:spPr>
      </p:pic>
      <p:sp>
        <p:nvSpPr>
          <p:cNvPr id="3" name="TextBox 2"/>
          <p:cNvSpPr txBox="1"/>
          <p:nvPr/>
        </p:nvSpPr>
        <p:spPr>
          <a:xfrm>
            <a:off x="1271789" y="512849"/>
            <a:ext cx="8970134" cy="830997"/>
          </a:xfrm>
          <a:prstGeom prst="rect">
            <a:avLst/>
          </a:prstGeom>
          <a:noFill/>
        </p:spPr>
        <p:txBody>
          <a:bodyPr wrap="square" rtlCol="0">
            <a:spAutoFit/>
          </a:bodyPr>
          <a:lstStyle/>
          <a:p>
            <a:pPr algn="ctr"/>
            <a:r>
              <a:rPr lang="es-ES" sz="4800" b="1" dirty="0">
                <a:solidFill>
                  <a:schemeClr val="accent1">
                    <a:lumMod val="50000"/>
                  </a:schemeClr>
                </a:solidFill>
              </a:rPr>
              <a:t>El Sueño Americano</a:t>
            </a:r>
          </a:p>
        </p:txBody>
      </p:sp>
      <p:sp>
        <p:nvSpPr>
          <p:cNvPr id="4" name="TextBox 3"/>
          <p:cNvSpPr txBox="1"/>
          <p:nvPr/>
        </p:nvSpPr>
        <p:spPr>
          <a:xfrm>
            <a:off x="755780" y="5715987"/>
            <a:ext cx="10160184" cy="830997"/>
          </a:xfrm>
          <a:prstGeom prst="rect">
            <a:avLst/>
          </a:prstGeom>
          <a:noFill/>
        </p:spPr>
        <p:txBody>
          <a:bodyPr wrap="square" rtlCol="0">
            <a:spAutoFit/>
          </a:bodyPr>
          <a:lstStyle/>
          <a:p>
            <a:r>
              <a:rPr lang="en-US" sz="2400" b="1" dirty="0"/>
              <a:t>TPP will contribute further to the violence, poverty, and exploitation that’s driving unauthorized immigration from Mexico and Central America to the U.S.</a:t>
            </a:r>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441149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57" y="1753623"/>
            <a:ext cx="5348740" cy="428437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4352" y="1753623"/>
            <a:ext cx="5069407" cy="4284372"/>
          </a:xfrm>
          <a:prstGeom prst="rect">
            <a:avLst/>
          </a:prstGeom>
        </p:spPr>
      </p:pic>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0208149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8981" y="1159099"/>
            <a:ext cx="4984124" cy="4713667"/>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459" y="1159098"/>
            <a:ext cx="4713667" cy="4713667"/>
          </a:xfrm>
          <a:prstGeom prst="rect">
            <a:avLst/>
          </a:prstGeom>
        </p:spPr>
      </p:pic>
    </p:spTree>
    <p:extLst>
      <p:ext uri="{BB962C8B-B14F-4D97-AF65-F5344CB8AC3E}">
        <p14:creationId xmlns:p14="http://schemas.microsoft.com/office/powerpoint/2010/main" val="883848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821" y="1470610"/>
            <a:ext cx="11040979" cy="4832092"/>
          </a:xfrm>
          <a:prstGeom prst="rect">
            <a:avLst/>
          </a:prstGeom>
          <a:noFill/>
        </p:spPr>
        <p:txBody>
          <a:bodyPr wrap="square" rtlCol="0">
            <a:spAutoFit/>
          </a:bodyPr>
          <a:lstStyle/>
          <a:p>
            <a:r>
              <a:rPr lang="en-US" sz="2800" b="1" dirty="0"/>
              <a:t>Bill </a:t>
            </a:r>
            <a:r>
              <a:rPr lang="en-US" sz="2800" b="1" dirty="0" err="1"/>
              <a:t>Spriggs</a:t>
            </a:r>
            <a:r>
              <a:rPr lang="en-US" sz="2800" dirty="0"/>
              <a:t>, AFL-CIO Chair of the Economic Policy Working Group for the Trade Union Advisory Committee to the Organization for Economic Cooperation and Development; Board Member National Bureau of Economic Research.</a:t>
            </a:r>
          </a:p>
          <a:p>
            <a:r>
              <a:rPr lang="en-US" sz="2800" b="1" dirty="0"/>
              <a:t>Guillermo Perez, </a:t>
            </a:r>
            <a:r>
              <a:rPr lang="en-US" sz="2800" dirty="0"/>
              <a:t>Board Member for the Labor Council for Latin American Advancement (LCLAA), labor educator with the Education and Membership Department of the United Steelworkers.</a:t>
            </a:r>
          </a:p>
          <a:p>
            <a:r>
              <a:rPr lang="en-US" sz="2800" b="1" dirty="0"/>
              <a:t>Dr. Margaret Flowers</a:t>
            </a:r>
            <a:r>
              <a:rPr lang="en-US" sz="2800" dirty="0"/>
              <a:t>, Co-Director Popular Resistance, </a:t>
            </a:r>
            <a:br>
              <a:rPr lang="en-US" sz="2800" dirty="0"/>
            </a:br>
            <a:r>
              <a:rPr lang="en-US" sz="2800" dirty="0"/>
              <a:t>Co-Organizer Flush the TPP</a:t>
            </a:r>
          </a:p>
          <a:p>
            <a:r>
              <a:rPr lang="en-US" sz="2800" b="1" dirty="0"/>
              <a:t>Adam Weissman</a:t>
            </a:r>
            <a:r>
              <a:rPr lang="en-US" sz="2800" dirty="0"/>
              <a:t>, Global Justice for Animals and the Environment/ </a:t>
            </a:r>
            <a:r>
              <a:rPr lang="en-US" sz="2800" dirty="0" err="1"/>
              <a:t>TradeJustice</a:t>
            </a:r>
            <a:r>
              <a:rPr lang="en-US" sz="2800" dirty="0"/>
              <a:t> New York/ </a:t>
            </a:r>
            <a:endParaRPr lang="en-US" sz="3200" dirty="0"/>
          </a:p>
        </p:txBody>
      </p:sp>
      <p:sp>
        <p:nvSpPr>
          <p:cNvPr id="5" name="Title 4"/>
          <p:cNvSpPr>
            <a:spLocks noGrp="1"/>
          </p:cNvSpPr>
          <p:nvPr>
            <p:ph type="title"/>
          </p:nvPr>
        </p:nvSpPr>
        <p:spPr>
          <a:xfrm>
            <a:off x="838200" y="175418"/>
            <a:ext cx="10515600" cy="931488"/>
          </a:xfrm>
        </p:spPr>
        <p:txBody>
          <a:bodyPr/>
          <a:lstStyle/>
          <a:p>
            <a:r>
              <a:rPr lang="en-US" b="1" dirty="0">
                <a:solidFill>
                  <a:schemeClr val="accent1">
                    <a:lumMod val="50000"/>
                  </a:schemeClr>
                </a:solidFill>
              </a:rPr>
              <a:t>Speakers</a:t>
            </a:r>
          </a:p>
        </p:txBody>
      </p:sp>
      <p:grpSp>
        <p:nvGrpSpPr>
          <p:cNvPr id="4" name="Group 55"/>
          <p:cNvGrpSpPr/>
          <p:nvPr/>
        </p:nvGrpSpPr>
        <p:grpSpPr>
          <a:xfrm>
            <a:off x="-3" y="121134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620982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media.npr.org/assets/img/2016/03/03/2015_bertacaceres_portrait1_custom-038db0dffcaf66ef57640d16f6176b13202a2ee9-s900-c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034" y="399830"/>
            <a:ext cx="4757531" cy="363689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069632" y="1593472"/>
            <a:ext cx="6798365" cy="5386090"/>
          </a:xfrm>
          <a:prstGeom prst="rect">
            <a:avLst/>
          </a:prstGeom>
          <a:noFill/>
        </p:spPr>
        <p:txBody>
          <a:bodyPr wrap="square" rtlCol="0">
            <a:spAutoFit/>
          </a:bodyPr>
          <a:lstStyle/>
          <a:p>
            <a:pPr fontAlgn="base"/>
            <a:r>
              <a:rPr lang="en-US" sz="2000" b="1" dirty="0"/>
              <a:t>Berta Cáceres, Honduran Indigenous Rights Leader, Is Murdered in Her Bed March 3.</a:t>
            </a:r>
          </a:p>
          <a:p>
            <a:pPr fontAlgn="base"/>
            <a:r>
              <a:rPr lang="en-US" sz="2000" b="1" dirty="0"/>
              <a:t>Berta Cáceres, a hugely influential Honduran indigenous rights activist, was killed in her hometown of La Esperenza, Intibucá, on Thursday. She would have turned 46 tomorrow.</a:t>
            </a:r>
          </a:p>
          <a:p>
            <a:pPr fontAlgn="base"/>
            <a:r>
              <a:rPr lang="en-US" sz="2000" b="1" dirty="0"/>
              <a:t>Cáceres was awarded the Goldman Environmental Prize after she led a peaceful campaign to stop one of the world's largest dam builders from pursuing the Agua Zarca Dam, which would have cut off the ethnic Lenca people from water, food and medicine.</a:t>
            </a:r>
          </a:p>
          <a:p>
            <a:pPr fontAlgn="base"/>
            <a:r>
              <a:rPr lang="en-US" sz="2000" b="1" dirty="0">
                <a:hlinkClick r:id="rId3"/>
              </a:rPr>
              <a:t>La Prensa of Honduras reports</a:t>
            </a:r>
            <a:r>
              <a:rPr lang="en-US" sz="2000" b="1" dirty="0"/>
              <a:t> that Cáceres was currently working to stop a company from building a hydroelectric dam on the Gualcarque river, which the Rio Blanco community said would fundamentally change their way of life. Authorities, the paper reports, said she was killed during a robbery, but her mother said that Cáceres was killed "because of her struggle."</a:t>
            </a:r>
          </a:p>
          <a:p>
            <a:pPr fontAlgn="base"/>
            <a:endParaRPr lang="en-US" sz="2400" dirty="0"/>
          </a:p>
        </p:txBody>
      </p:sp>
      <p:sp>
        <p:nvSpPr>
          <p:cNvPr id="3" name="TextBox 2"/>
          <p:cNvSpPr txBox="1"/>
          <p:nvPr/>
        </p:nvSpPr>
        <p:spPr>
          <a:xfrm>
            <a:off x="357808" y="4161182"/>
            <a:ext cx="4465982" cy="1138773"/>
          </a:xfrm>
          <a:prstGeom prst="rect">
            <a:avLst/>
          </a:prstGeom>
          <a:noFill/>
        </p:spPr>
        <p:txBody>
          <a:bodyPr wrap="square" rtlCol="0">
            <a:spAutoFit/>
          </a:bodyPr>
          <a:lstStyle/>
          <a:p>
            <a:pPr algn="ctr"/>
            <a:r>
              <a:rPr lang="en-US" sz="4400" dirty="0">
                <a:solidFill>
                  <a:schemeClr val="accent1">
                    <a:lumMod val="50000"/>
                  </a:schemeClr>
                </a:solidFill>
              </a:rPr>
              <a:t>Berta Cáceres</a:t>
            </a:r>
          </a:p>
          <a:p>
            <a:pPr algn="ctr"/>
            <a:r>
              <a:rPr lang="en-US" sz="2400" dirty="0"/>
              <a:t>4 March 1973 – 3 March 2016</a:t>
            </a:r>
          </a:p>
        </p:txBody>
      </p:sp>
    </p:spTree>
    <p:extLst>
      <p:ext uri="{BB962C8B-B14F-4D97-AF65-F5344CB8AC3E}">
        <p14:creationId xmlns:p14="http://schemas.microsoft.com/office/powerpoint/2010/main" val="24811453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260" y="420167"/>
            <a:ext cx="8319754" cy="769441"/>
          </a:xfrm>
          <a:prstGeom prst="rect">
            <a:avLst/>
          </a:prstGeom>
          <a:noFill/>
        </p:spPr>
        <p:txBody>
          <a:bodyPr wrap="square" rtlCol="0">
            <a:spAutoFit/>
          </a:bodyPr>
          <a:lstStyle/>
          <a:p>
            <a:pPr algn="ctr"/>
            <a:r>
              <a:rPr lang="en-US" sz="4400" b="1" dirty="0">
                <a:solidFill>
                  <a:schemeClr val="accent1">
                    <a:lumMod val="50000"/>
                  </a:schemeClr>
                </a:solidFill>
              </a:rPr>
              <a:t>Guillermo Perez – Q&amp;A</a:t>
            </a:r>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6515" y="1812185"/>
            <a:ext cx="3581835" cy="4567252"/>
          </a:xfrm>
          <a:prstGeom prst="rect">
            <a:avLst/>
          </a:prstGeom>
        </p:spPr>
      </p:pic>
    </p:spTree>
    <p:extLst>
      <p:ext uri="{BB962C8B-B14F-4D97-AF65-F5344CB8AC3E}">
        <p14:creationId xmlns:p14="http://schemas.microsoft.com/office/powerpoint/2010/main" val="1864780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171" y="2081790"/>
            <a:ext cx="5221463" cy="4006521"/>
          </a:xfrm>
          <a:prstGeom prst="rect">
            <a:avLst/>
          </a:prstGeom>
        </p:spPr>
      </p:pic>
      <p:sp>
        <p:nvSpPr>
          <p:cNvPr id="3" name="TextBox 2"/>
          <p:cNvSpPr txBox="1"/>
          <p:nvPr/>
        </p:nvSpPr>
        <p:spPr>
          <a:xfrm>
            <a:off x="5641704" y="1866900"/>
            <a:ext cx="6550296" cy="3970318"/>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Dr. Margaret Flowers is a pediatrician and co-chair of the Maryland chapter of Physicians for a National Health Program (PNHP). Margaret is also Co-Director of PopularResistance.org and It's Our Economy, Co-Organizer of Flush the TPP (flushthetpp.org</a:t>
            </a:r>
            <a:r>
              <a:rPr lang="en-US" sz="2400" b="1" dirty="0"/>
              <a:t>).</a:t>
            </a:r>
          </a:p>
          <a:p>
            <a:endParaRPr lang="en-US" sz="800" b="1" dirty="0"/>
          </a:p>
          <a:p>
            <a:r>
              <a:rPr lang="en-US" sz="2000" b="1" dirty="0"/>
              <a:t>Its Our Economy (</a:t>
            </a:r>
            <a:r>
              <a:rPr lang="en-US" sz="2000" b="1" dirty="0">
                <a:hlinkClick r:id="rId3"/>
              </a:rPr>
              <a:t>www.itsoureconomy.US</a:t>
            </a:r>
            <a:r>
              <a:rPr lang="en-US" sz="2000" b="1" dirty="0"/>
              <a:t>)</a:t>
            </a:r>
          </a:p>
          <a:p>
            <a:r>
              <a:rPr lang="en-US" sz="2000" b="1" dirty="0"/>
              <a:t>Popular Resistance (</a:t>
            </a:r>
            <a:r>
              <a:rPr lang="en-US" sz="2000" b="1" dirty="0">
                <a:hlinkClick r:id="rId4"/>
              </a:rPr>
              <a:t>www.popularresistance.org</a:t>
            </a:r>
            <a:endParaRPr lang="en-US" sz="2000" b="1" dirty="0"/>
          </a:p>
          <a:p>
            <a:r>
              <a:rPr lang="en-US" sz="2000" b="1" dirty="0"/>
              <a:t>Democratize the Media / Forces of Greed</a:t>
            </a:r>
          </a:p>
          <a:p>
            <a:r>
              <a:rPr lang="en-US" sz="2000" b="1" dirty="0"/>
              <a:t>Radio: </a:t>
            </a:r>
            <a:r>
              <a:rPr lang="en-US" sz="2000" b="1" dirty="0">
                <a:hlinkClick r:id="rId5"/>
              </a:rPr>
              <a:t>http://www.ClearingtheFOGRadio.org</a:t>
            </a:r>
            <a:endParaRPr lang="en-US" sz="2000" b="1" dirty="0"/>
          </a:p>
          <a:p>
            <a:r>
              <a:rPr lang="en-US" sz="2000" b="1" dirty="0"/>
              <a:t>TPP Campaigns: </a:t>
            </a:r>
            <a:r>
              <a:rPr lang="en-US" sz="2000" b="1" dirty="0">
                <a:hlinkClick r:id="rId6"/>
              </a:rPr>
              <a:t>www.flushthetpp.org</a:t>
            </a:r>
            <a:endParaRPr lang="en-US" sz="2400" b="1" dirty="0"/>
          </a:p>
        </p:txBody>
      </p:sp>
      <p:sp>
        <p:nvSpPr>
          <p:cNvPr id="4" name="TextBox 3"/>
          <p:cNvSpPr txBox="1"/>
          <p:nvPr/>
        </p:nvSpPr>
        <p:spPr>
          <a:xfrm>
            <a:off x="325170" y="579935"/>
            <a:ext cx="11562029" cy="646331"/>
          </a:xfrm>
          <a:prstGeom prst="rect">
            <a:avLst/>
          </a:prstGeom>
          <a:noFill/>
        </p:spPr>
        <p:txBody>
          <a:bodyPr wrap="square" rtlCol="0">
            <a:spAutoFit/>
          </a:bodyPr>
          <a:lstStyle/>
          <a:p>
            <a:r>
              <a:rPr lang="en-US" sz="3600" b="1" dirty="0">
                <a:solidFill>
                  <a:schemeClr val="accent1">
                    <a:lumMod val="50000"/>
                  </a:schemeClr>
                </a:solidFill>
              </a:rPr>
              <a:t>DR. MARGARET FLOWERS</a:t>
            </a:r>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4383983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8036" y="2039272"/>
            <a:ext cx="2910626" cy="3846655"/>
          </a:xfrm>
          <a:prstGeom prst="rect">
            <a:avLst/>
          </a:prstGeom>
        </p:spPr>
      </p:pic>
      <p:sp>
        <p:nvSpPr>
          <p:cNvPr id="4" name="TextBox 3"/>
          <p:cNvSpPr txBox="1"/>
          <p:nvPr/>
        </p:nvSpPr>
        <p:spPr>
          <a:xfrm>
            <a:off x="1795260" y="420167"/>
            <a:ext cx="8319754" cy="769441"/>
          </a:xfrm>
          <a:prstGeom prst="rect">
            <a:avLst/>
          </a:prstGeom>
          <a:noFill/>
        </p:spPr>
        <p:txBody>
          <a:bodyPr wrap="square" rtlCol="0">
            <a:spAutoFit/>
          </a:bodyPr>
          <a:lstStyle/>
          <a:p>
            <a:pPr algn="ctr"/>
            <a:r>
              <a:rPr lang="en-US" sz="4400" b="1" dirty="0">
                <a:solidFill>
                  <a:schemeClr val="accent1">
                    <a:lumMod val="50000"/>
                  </a:schemeClr>
                </a:solidFill>
              </a:rPr>
              <a:t>Dr. Margaret Flowers – Q&amp;A</a:t>
            </a:r>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887141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21854" y="484844"/>
            <a:ext cx="9199810" cy="6463308"/>
          </a:xfrm>
          <a:prstGeom prst="rect">
            <a:avLst/>
          </a:prstGeom>
          <a:noFill/>
        </p:spPr>
        <p:txBody>
          <a:bodyPr wrap="square" rtlCol="0">
            <a:spAutoFit/>
          </a:bodyPr>
          <a:lstStyle/>
          <a:p>
            <a:r>
              <a:rPr lang="en-US" b="1" dirty="0"/>
              <a:t>William Spriggs is a professor in, and former Chair of, the Department of Economics at Howard University and serves as Chief Economist to the AFL-CIO.  In his role with the AFL-CIO he chairs the Economic Policy Working Group for the Trade Union Advisory Committee to the Organization for Economic Cooperation and Development, and serves on the board of the National Bureau of Economic Research.</a:t>
            </a:r>
          </a:p>
          <a:p>
            <a:r>
              <a:rPr lang="en-US" b="1" dirty="0"/>
              <a:t> </a:t>
            </a:r>
          </a:p>
          <a:p>
            <a:r>
              <a:rPr lang="en-US" b="1" dirty="0"/>
              <a:t>From 2009 to 2012, Bill served as Assistant Secretary for the Office of Policy at the United States Department of Labor, having been appointed by President Obama, and confirmed by the U.S. Senate.  He also served as chairman of the Healthcare Trust for UAW Retirees of the Ford Motor Company, and vice chair of the Congressional Black Caucus Political Education and Leadership Institute.  </a:t>
            </a:r>
          </a:p>
          <a:p>
            <a:r>
              <a:rPr lang="en-US" b="1" dirty="0"/>
              <a:t>A few of Bill’s previously held positions include leading roles in economic policy development and research as a Senior Fellow and Economist at the Economic Policy Institute; as Executive Director for the Institute for Opportunity and Equality of the National Urban League; and as an Economist for the Democratic Staff of the Joint Economic Committee of Congress; and is former president of the National Economics Association, the organization of America’s professional Black economists, among many other positions.</a:t>
            </a:r>
          </a:p>
          <a:p>
            <a:r>
              <a:rPr lang="en-US" b="1" dirty="0"/>
              <a:t> </a:t>
            </a:r>
          </a:p>
          <a:p>
            <a:r>
              <a:rPr lang="en-US" b="1" dirty="0"/>
              <a:t>Bill graduated from Williams College in Massachusetts, and holds a doctorate in economics from the University of Wisconsin-Madison.  He also taught six years at Norfolk State University and for two years at North Carolina A &amp; T State University.</a:t>
            </a:r>
          </a:p>
          <a:p>
            <a:r>
              <a:rPr lang="en-US" b="1" dirty="0"/>
              <a:t> </a:t>
            </a:r>
          </a:p>
          <a:p>
            <a:r>
              <a:rPr lang="en-US" dirty="0"/>
              <a:t>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928" y="1956645"/>
            <a:ext cx="2542259" cy="3319463"/>
          </a:xfrm>
          <a:prstGeom prst="rect">
            <a:avLst/>
          </a:prstGeom>
        </p:spPr>
      </p:pic>
      <p:sp>
        <p:nvSpPr>
          <p:cNvPr id="6" name="TextBox 5"/>
          <p:cNvSpPr txBox="1"/>
          <p:nvPr/>
        </p:nvSpPr>
        <p:spPr>
          <a:xfrm>
            <a:off x="14260" y="814569"/>
            <a:ext cx="2807594" cy="461665"/>
          </a:xfrm>
          <a:prstGeom prst="rect">
            <a:avLst/>
          </a:prstGeom>
          <a:noFill/>
        </p:spPr>
        <p:txBody>
          <a:bodyPr wrap="square" rtlCol="0">
            <a:spAutoFit/>
          </a:bodyPr>
          <a:lstStyle/>
          <a:p>
            <a:pPr algn="ctr"/>
            <a:r>
              <a:rPr lang="en-US" sz="2400" b="1" dirty="0">
                <a:solidFill>
                  <a:schemeClr val="accent1">
                    <a:lumMod val="50000"/>
                  </a:schemeClr>
                </a:solidFill>
              </a:rPr>
              <a:t>WILLIAM SPRIGGS</a:t>
            </a:r>
          </a:p>
        </p:txBody>
      </p:sp>
    </p:spTree>
    <p:extLst>
      <p:ext uri="{BB962C8B-B14F-4D97-AF65-F5344CB8AC3E}">
        <p14:creationId xmlns:p14="http://schemas.microsoft.com/office/powerpoint/2010/main" val="26529452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10749" y="2040835"/>
            <a:ext cx="9448800" cy="3539430"/>
          </a:xfrm>
          <a:prstGeom prst="rect">
            <a:avLst/>
          </a:prstGeom>
          <a:noFill/>
        </p:spPr>
        <p:txBody>
          <a:bodyPr wrap="square" rtlCol="0">
            <a:spAutoFit/>
          </a:bodyPr>
          <a:lstStyle/>
          <a:p>
            <a:r>
              <a:rPr lang="en-US" sz="2800" b="1" dirty="0">
                <a:ea typeface="Verdana" panose="020B0604030504040204" pitchFamily="34" charset="0"/>
                <a:cs typeface="Verdana" panose="020B0604030504040204" pitchFamily="34" charset="0"/>
              </a:rPr>
              <a:t>The key metropolitan areas most impacted by Chinese imports, and so susceptible to impact from diversion through TPP are heavily Latino communities:   Los Angeles, San Jose, San Diego.</a:t>
            </a:r>
          </a:p>
          <a:p>
            <a:endParaRPr lang="en-US" sz="2800" b="1" dirty="0">
              <a:ea typeface="Verdana" panose="020B0604030504040204" pitchFamily="34" charset="0"/>
              <a:cs typeface="Verdana" panose="020B0604030504040204" pitchFamily="34" charset="0"/>
            </a:endParaRPr>
          </a:p>
          <a:p>
            <a:r>
              <a:rPr lang="en-US" sz="2800" b="1" dirty="0">
                <a:ea typeface="Verdana" panose="020B0604030504040204" pitchFamily="34" charset="0"/>
                <a:cs typeface="Verdana" panose="020B0604030504040204" pitchFamily="34" charset="0"/>
              </a:rPr>
              <a:t>Two of the top 15 impacted areas are places with an important share of Black manufacturing workers: Milwaukee and Chicago</a:t>
            </a:r>
            <a:endParaRPr lang="en-US" sz="2800" b="1" i="0" dirty="0">
              <a:effectLst/>
              <a:ea typeface="Verdana" panose="020B0604030504040204" pitchFamily="34" charset="0"/>
              <a:cs typeface="Verdana" panose="020B0604030504040204" pitchFamily="34" charset="0"/>
            </a:endParaRPr>
          </a:p>
        </p:txBody>
      </p:sp>
      <p:grpSp>
        <p:nvGrpSpPr>
          <p:cNvPr id="3" name="Group 55"/>
          <p:cNvGrpSpPr/>
          <p:nvPr/>
        </p:nvGrpSpPr>
        <p:grpSpPr>
          <a:xfrm>
            <a:off x="-2" y="1584324"/>
            <a:ext cx="12192003" cy="44452"/>
            <a:chOff x="0" y="0"/>
            <a:chExt cx="9144000" cy="44450"/>
          </a:xfrm>
        </p:grpSpPr>
        <p:sp>
          <p:nvSpPr>
            <p:cNvPr id="4"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644735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2087" y="1788521"/>
            <a:ext cx="9607826" cy="3970318"/>
          </a:xfrm>
          <a:prstGeom prst="rect">
            <a:avLst/>
          </a:prstGeom>
          <a:noFill/>
        </p:spPr>
        <p:txBody>
          <a:bodyPr wrap="square" rtlCol="0">
            <a:spAutoFit/>
          </a:bodyPr>
          <a:lstStyle/>
          <a:p>
            <a:r>
              <a:rPr lang="en-US" sz="2800" b="1" dirty="0"/>
              <a:t>Because of higher rates of unemployment, African Americans are the least likely to switch jobs, and so tend to have the longest tenure with their employers. </a:t>
            </a:r>
          </a:p>
          <a:p>
            <a:endParaRPr lang="en-US" sz="2800" b="1" dirty="0"/>
          </a:p>
          <a:p>
            <a:r>
              <a:rPr lang="en-US" sz="2800" b="1" dirty="0"/>
              <a:t>This can make them vulnerable at times of displacement. </a:t>
            </a:r>
          </a:p>
          <a:p>
            <a:endParaRPr lang="en-US" sz="2800" b="1" dirty="0"/>
          </a:p>
          <a:p>
            <a:r>
              <a:rPr lang="en-US" sz="2800" b="1" dirty="0"/>
              <a:t>Displacement for Black workers results in greater income loss and greater duration of unemployment than for any other group.</a:t>
            </a:r>
            <a:endParaRPr lang="en-US" sz="2800" b="1" i="0" dirty="0">
              <a:effectLst/>
            </a:endParaRPr>
          </a:p>
        </p:txBody>
      </p:sp>
      <p:grpSp>
        <p:nvGrpSpPr>
          <p:cNvPr id="3" name="Group 55"/>
          <p:cNvGrpSpPr/>
          <p:nvPr/>
        </p:nvGrpSpPr>
        <p:grpSpPr>
          <a:xfrm>
            <a:off x="-2" y="1584324"/>
            <a:ext cx="12192003" cy="44452"/>
            <a:chOff x="0" y="0"/>
            <a:chExt cx="9144000" cy="44450"/>
          </a:xfrm>
        </p:grpSpPr>
        <p:sp>
          <p:nvSpPr>
            <p:cNvPr id="4"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3420761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88952" y="1627189"/>
            <a:ext cx="8878956" cy="4401205"/>
          </a:xfrm>
          <a:prstGeom prst="rect">
            <a:avLst/>
          </a:prstGeom>
          <a:noFill/>
        </p:spPr>
        <p:txBody>
          <a:bodyPr wrap="square" rtlCol="0">
            <a:spAutoFit/>
          </a:bodyPr>
          <a:lstStyle/>
          <a:p>
            <a:r>
              <a:rPr lang="en-US" sz="2800" b="1" dirty="0"/>
              <a:t>It isn't always necessary to project disparate impacts for Black or Latino workers.</a:t>
            </a:r>
          </a:p>
          <a:p>
            <a:r>
              <a:rPr lang="en-US" sz="2800" b="1" dirty="0"/>
              <a:t> </a:t>
            </a:r>
          </a:p>
          <a:p>
            <a:r>
              <a:rPr lang="en-US" sz="2800" b="1" dirty="0"/>
              <a:t>It is necessary if the outcome of the policy is positive, since often it is positive for some workers and bad for others--the others most often being Black workers. </a:t>
            </a:r>
          </a:p>
          <a:p>
            <a:endParaRPr lang="en-US" sz="2800" b="1" dirty="0"/>
          </a:p>
          <a:p>
            <a:r>
              <a:rPr lang="en-US" sz="2800" b="1" dirty="0"/>
              <a:t>But, if the outcome is bad for workers, generally, it is impossible to imagine how it would be good for Black or Latino workers.</a:t>
            </a:r>
            <a:endParaRPr lang="en-US" sz="2800" b="1" i="0" dirty="0">
              <a:effectLst/>
            </a:endParaRPr>
          </a:p>
        </p:txBody>
      </p:sp>
      <p:grpSp>
        <p:nvGrpSpPr>
          <p:cNvPr id="3" name="Group 55"/>
          <p:cNvGrpSpPr/>
          <p:nvPr/>
        </p:nvGrpSpPr>
        <p:grpSpPr>
          <a:xfrm>
            <a:off x="-2" y="1584324"/>
            <a:ext cx="12192003" cy="44452"/>
            <a:chOff x="0" y="0"/>
            <a:chExt cx="9144000" cy="44450"/>
          </a:xfrm>
        </p:grpSpPr>
        <p:sp>
          <p:nvSpPr>
            <p:cNvPr id="4"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838012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260" y="420167"/>
            <a:ext cx="8319754" cy="769441"/>
          </a:xfrm>
          <a:prstGeom prst="rect">
            <a:avLst/>
          </a:prstGeom>
          <a:noFill/>
        </p:spPr>
        <p:txBody>
          <a:bodyPr wrap="square" rtlCol="0">
            <a:spAutoFit/>
          </a:bodyPr>
          <a:lstStyle/>
          <a:p>
            <a:pPr algn="ctr"/>
            <a:r>
              <a:rPr lang="en-US" sz="4400" b="1" dirty="0">
                <a:solidFill>
                  <a:schemeClr val="accent1">
                    <a:lumMod val="50000"/>
                  </a:schemeClr>
                </a:solidFill>
              </a:rPr>
              <a:t>Bill </a:t>
            </a:r>
            <a:r>
              <a:rPr lang="en-US" sz="4400" b="1" dirty="0" err="1">
                <a:solidFill>
                  <a:schemeClr val="accent1">
                    <a:lumMod val="50000"/>
                  </a:schemeClr>
                </a:solidFill>
              </a:rPr>
              <a:t>Spriggs</a:t>
            </a:r>
            <a:r>
              <a:rPr lang="en-US" sz="4400" b="1" dirty="0">
                <a:solidFill>
                  <a:schemeClr val="accent1">
                    <a:lumMod val="50000"/>
                  </a:schemeClr>
                </a:solidFill>
              </a:rPr>
              <a:t> – Q&amp;A</a:t>
            </a:r>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4007" y="2159845"/>
            <a:ext cx="2542259" cy="3319463"/>
          </a:xfrm>
          <a:prstGeom prst="rect">
            <a:avLst/>
          </a:prstGeom>
        </p:spPr>
      </p:pic>
    </p:spTree>
    <p:extLst>
      <p:ext uri="{BB962C8B-B14F-4D97-AF65-F5344CB8AC3E}">
        <p14:creationId xmlns:p14="http://schemas.microsoft.com/office/powerpoint/2010/main" val="30041739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9440222" y="2061377"/>
            <a:ext cx="1784505" cy="2195449"/>
          </a:xfrm>
          <a:prstGeom prst="rect">
            <a:avLst/>
          </a:prstGeom>
        </p:spPr>
      </p:pic>
      <p:pic>
        <p:nvPicPr>
          <p:cNvPr id="7" name="Picture 6"/>
          <p:cNvPicPr>
            <a:picLocks noChangeAspect="1"/>
          </p:cNvPicPr>
          <p:nvPr/>
        </p:nvPicPr>
        <p:blipFill>
          <a:blip r:embed="rId3"/>
          <a:stretch>
            <a:fillRect/>
          </a:stretch>
        </p:blipFill>
        <p:spPr>
          <a:xfrm>
            <a:off x="9440222" y="5189679"/>
            <a:ext cx="2114312" cy="635366"/>
          </a:xfrm>
          <a:prstGeom prst="rect">
            <a:avLst/>
          </a:prstGeom>
        </p:spPr>
      </p:pic>
      <p:sp>
        <p:nvSpPr>
          <p:cNvPr id="3" name="Rectangle 2"/>
          <p:cNvSpPr/>
          <p:nvPr/>
        </p:nvSpPr>
        <p:spPr>
          <a:xfrm>
            <a:off x="709128" y="1695450"/>
            <a:ext cx="6596548" cy="5232202"/>
          </a:xfrm>
          <a:prstGeom prst="rect">
            <a:avLst/>
          </a:prstGeom>
        </p:spPr>
        <p:txBody>
          <a:bodyPr wrap="square">
            <a:spAutoFit/>
          </a:bodyPr>
          <a:lstStyle/>
          <a:p>
            <a:r>
              <a:rPr lang="en-US" sz="2800" b="1" dirty="0">
                <a:solidFill>
                  <a:schemeClr val="accent5">
                    <a:lumMod val="75000"/>
                  </a:schemeClr>
                </a:solidFill>
              </a:rPr>
              <a:t>Adam Weissman </a:t>
            </a:r>
            <a:br>
              <a:rPr lang="en-US" sz="2800" b="1" dirty="0">
                <a:solidFill>
                  <a:schemeClr val="accent5">
                    <a:lumMod val="75000"/>
                  </a:schemeClr>
                </a:solidFill>
              </a:rPr>
            </a:br>
            <a:r>
              <a:rPr lang="en-US" sz="2800" b="1" dirty="0">
                <a:solidFill>
                  <a:schemeClr val="accent5">
                    <a:lumMod val="75000"/>
                  </a:schemeClr>
                </a:solidFill>
              </a:rPr>
              <a:t>Global Justice for Animals and the Environment </a:t>
            </a:r>
          </a:p>
          <a:p>
            <a:r>
              <a:rPr lang="en-US" sz="2800" b="1" dirty="0" err="1">
                <a:solidFill>
                  <a:schemeClr val="accent5">
                    <a:lumMod val="75000"/>
                  </a:schemeClr>
                </a:solidFill>
              </a:rPr>
              <a:t>TradeJustice</a:t>
            </a:r>
            <a:r>
              <a:rPr lang="en-US" sz="2800" b="1" dirty="0">
                <a:solidFill>
                  <a:schemeClr val="accent5">
                    <a:lumMod val="75000"/>
                  </a:schemeClr>
                </a:solidFill>
              </a:rPr>
              <a:t> </a:t>
            </a:r>
            <a:br>
              <a:rPr lang="en-US" sz="2800" b="1" dirty="0">
                <a:solidFill>
                  <a:schemeClr val="accent5">
                    <a:lumMod val="75000"/>
                  </a:schemeClr>
                </a:solidFill>
              </a:rPr>
            </a:br>
            <a:br>
              <a:rPr lang="en-US" dirty="0">
                <a:solidFill>
                  <a:schemeClr val="accent5">
                    <a:lumMod val="75000"/>
                  </a:schemeClr>
                </a:solidFill>
              </a:rPr>
            </a:br>
            <a:r>
              <a:rPr lang="en-US" sz="2400" b="1" dirty="0">
                <a:solidFill>
                  <a:srgbClr val="C00000"/>
                </a:solidFill>
                <a:hlinkClick r:id="rId4"/>
              </a:rPr>
              <a:t>www.TRADEJUSTICE.NET</a:t>
            </a:r>
            <a:br>
              <a:rPr lang="en-US" dirty="0">
                <a:solidFill>
                  <a:schemeClr val="accent5">
                    <a:lumMod val="75000"/>
                  </a:schemeClr>
                </a:solidFill>
              </a:rPr>
            </a:br>
            <a:br>
              <a:rPr lang="en-US" b="1" dirty="0">
                <a:solidFill>
                  <a:schemeClr val="accent5">
                    <a:lumMod val="75000"/>
                  </a:schemeClr>
                </a:solidFill>
                <a:latin typeface="Arial Black" panose="020B0A04020102020204" pitchFamily="34" charset="0"/>
              </a:rPr>
            </a:br>
            <a:r>
              <a:rPr lang="en-US" sz="2400" dirty="0">
                <a:solidFill>
                  <a:schemeClr val="accent5">
                    <a:lumMod val="75000"/>
                  </a:schemeClr>
                </a:solidFill>
              </a:rPr>
              <a:t>*Call Planning Team</a:t>
            </a:r>
            <a:br>
              <a:rPr lang="en-US" sz="2400" dirty="0">
                <a:solidFill>
                  <a:schemeClr val="accent5">
                    <a:lumMod val="75000"/>
                  </a:schemeClr>
                </a:solidFill>
              </a:rPr>
            </a:br>
            <a:r>
              <a:rPr lang="en-US" sz="2400" dirty="0">
                <a:solidFill>
                  <a:schemeClr val="accent5">
                    <a:lumMod val="75000"/>
                  </a:schemeClr>
                </a:solidFill>
              </a:rPr>
              <a:t>*Speaker Recruitment</a:t>
            </a:r>
            <a:br>
              <a:rPr lang="en-US" sz="2400" dirty="0">
                <a:solidFill>
                  <a:schemeClr val="accent5">
                    <a:lumMod val="75000"/>
                  </a:schemeClr>
                </a:solidFill>
              </a:rPr>
            </a:br>
            <a:r>
              <a:rPr lang="en-US" sz="2400" dirty="0">
                <a:solidFill>
                  <a:schemeClr val="accent5">
                    <a:lumMod val="75000"/>
                  </a:schemeClr>
                </a:solidFill>
              </a:rPr>
              <a:t>*Events, news stories and actions</a:t>
            </a:r>
            <a:br>
              <a:rPr lang="en-US" sz="2400" dirty="0">
                <a:solidFill>
                  <a:schemeClr val="accent5">
                    <a:lumMod val="75000"/>
                  </a:schemeClr>
                </a:solidFill>
              </a:rPr>
            </a:br>
            <a:br>
              <a:rPr lang="en-US" sz="2400" dirty="0">
                <a:solidFill>
                  <a:schemeClr val="bg1"/>
                </a:solidFill>
              </a:rPr>
            </a:br>
            <a:r>
              <a:rPr lang="en-US" sz="2400" b="1" dirty="0">
                <a:solidFill>
                  <a:srgbClr val="C00000"/>
                </a:solidFill>
                <a:hlinkClick r:id="rId5"/>
              </a:rPr>
              <a:t>http://tradejustice.net/events</a:t>
            </a:r>
            <a:endParaRPr lang="en-US" sz="2400" b="1" dirty="0">
              <a:solidFill>
                <a:srgbClr val="C00000"/>
              </a:solidFill>
            </a:endParaRPr>
          </a:p>
          <a:p>
            <a:r>
              <a:rPr lang="en-US" sz="2400" b="1" dirty="0">
                <a:solidFill>
                  <a:srgbClr val="C00000"/>
                </a:solidFill>
                <a:hlinkClick r:id="rId6"/>
              </a:rPr>
              <a:t>http://www.tradejustice.net/news</a:t>
            </a:r>
            <a:br>
              <a:rPr lang="en-US" b="1" dirty="0">
                <a:solidFill>
                  <a:srgbClr val="C00000"/>
                </a:solidFill>
              </a:rPr>
            </a:br>
            <a:endParaRPr lang="en-US" dirty="0">
              <a:solidFill>
                <a:srgbClr val="C00000"/>
              </a:solidFill>
            </a:endParaRPr>
          </a:p>
        </p:txBody>
      </p:sp>
      <p:sp>
        <p:nvSpPr>
          <p:cNvPr id="4" name="Title 3"/>
          <p:cNvSpPr>
            <a:spLocks noGrp="1"/>
          </p:cNvSpPr>
          <p:nvPr>
            <p:ph type="title"/>
          </p:nvPr>
        </p:nvSpPr>
        <p:spPr>
          <a:xfrm>
            <a:off x="709127" y="269102"/>
            <a:ext cx="10515600" cy="946840"/>
          </a:xfrm>
        </p:spPr>
        <p:txBody>
          <a:bodyPr/>
          <a:lstStyle/>
          <a:p>
            <a:pPr algn="l"/>
            <a:r>
              <a:rPr lang="en-US" sz="4000" b="1" dirty="0">
                <a:solidFill>
                  <a:schemeClr val="accent1">
                    <a:lumMod val="50000"/>
                  </a:schemeClr>
                </a:solidFill>
              </a:rPr>
              <a:t>Call Planning Team</a:t>
            </a:r>
          </a:p>
        </p:txBody>
      </p:sp>
      <p:sp>
        <p:nvSpPr>
          <p:cNvPr id="5" name="TextBox 4"/>
          <p:cNvSpPr txBox="1"/>
          <p:nvPr/>
        </p:nvSpPr>
        <p:spPr>
          <a:xfrm>
            <a:off x="8621287" y="4538586"/>
            <a:ext cx="3422374" cy="369332"/>
          </a:xfrm>
          <a:prstGeom prst="rect">
            <a:avLst/>
          </a:prstGeom>
          <a:noFill/>
        </p:spPr>
        <p:txBody>
          <a:bodyPr wrap="square" rtlCol="0">
            <a:spAutoFit/>
          </a:bodyPr>
          <a:lstStyle/>
          <a:p>
            <a:r>
              <a:rPr lang="en-US" b="1" dirty="0">
                <a:hlinkClick r:id="rId7"/>
              </a:rPr>
              <a:t>adam@tradejustice.net</a:t>
            </a:r>
            <a:endParaRPr lang="en-US" dirty="0"/>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146373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99393" y="4499049"/>
            <a:ext cx="1085685" cy="1148320"/>
          </a:xfrm>
          <a:prstGeom prst="rect">
            <a:avLst/>
          </a:prstGeom>
        </p:spPr>
      </p:pic>
      <p:sp>
        <p:nvSpPr>
          <p:cNvPr id="6" name="TextBox 5"/>
          <p:cNvSpPr txBox="1"/>
          <p:nvPr/>
        </p:nvSpPr>
        <p:spPr>
          <a:xfrm>
            <a:off x="745434" y="3457382"/>
            <a:ext cx="7397423" cy="3231654"/>
          </a:xfrm>
          <a:prstGeom prst="rect">
            <a:avLst/>
          </a:prstGeom>
          <a:noFill/>
        </p:spPr>
        <p:txBody>
          <a:bodyPr wrap="square" rtlCol="0">
            <a:spAutoFit/>
          </a:bodyPr>
          <a:lstStyle/>
          <a:p>
            <a:r>
              <a:rPr lang="en-US" sz="2400" b="1" dirty="0">
                <a:solidFill>
                  <a:schemeClr val="accent1">
                    <a:lumMod val="50000"/>
                  </a:schemeClr>
                </a:solidFill>
              </a:rPr>
              <a:t>Call Structure and Norms: </a:t>
            </a:r>
          </a:p>
          <a:p>
            <a:pPr marL="342900" indent="-342900">
              <a:buFontTx/>
              <a:buChar char="-"/>
            </a:pPr>
            <a:r>
              <a:rPr lang="en-US" sz="2000" b="1" dirty="0">
                <a:solidFill>
                  <a:schemeClr val="accent1">
                    <a:lumMod val="50000"/>
                  </a:schemeClr>
                </a:solidFill>
              </a:rPr>
              <a:t>Audio is PHONE ONLY; you must call in</a:t>
            </a:r>
          </a:p>
          <a:p>
            <a:pPr marL="342900" indent="-342900">
              <a:buFontTx/>
              <a:buChar char="-"/>
            </a:pPr>
            <a:r>
              <a:rPr lang="en-US" sz="2000" b="1" dirty="0">
                <a:solidFill>
                  <a:schemeClr val="accent1">
                    <a:lumMod val="50000"/>
                  </a:schemeClr>
                </a:solidFill>
              </a:rPr>
              <a:t>Do not enable your video camera</a:t>
            </a:r>
          </a:p>
          <a:p>
            <a:pPr marL="342900" indent="-342900">
              <a:buFontTx/>
              <a:buChar char="-"/>
            </a:pPr>
            <a:r>
              <a:rPr lang="en-US" sz="2000" dirty="0">
                <a:solidFill>
                  <a:schemeClr val="accent1">
                    <a:lumMod val="50000"/>
                  </a:schemeClr>
                </a:solidFill>
              </a:rPr>
              <a:t>All calls are recorded; a link is available after the call </a:t>
            </a:r>
          </a:p>
          <a:p>
            <a:pPr marL="342900" indent="-342900">
              <a:buFontTx/>
              <a:buChar char="-"/>
            </a:pP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p>
          <a:p>
            <a:pPr marL="342900" indent="-342900">
              <a:buFontTx/>
              <a:buChar char="-"/>
            </a:pP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p>
          <a:p>
            <a:pPr marL="342900" indent="-342900">
              <a:buFontTx/>
              <a:buChar char="-"/>
            </a:pPr>
            <a:r>
              <a:rPr lang="en-US" sz="2000" b="1" dirty="0">
                <a:solidFill>
                  <a:schemeClr val="accent1">
                    <a:lumMod val="50000"/>
                  </a:schemeClr>
                </a:solidFill>
              </a:rPr>
              <a:t>Keep chat room discussions on topic and professional</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9727" y="2461140"/>
            <a:ext cx="1714500" cy="1714500"/>
          </a:xfrm>
          <a:prstGeom prst="rect">
            <a:avLst/>
          </a:prstGeom>
        </p:spPr>
      </p:pic>
      <p:sp>
        <p:nvSpPr>
          <p:cNvPr id="3" name="Rectangle 2"/>
          <p:cNvSpPr/>
          <p:nvPr/>
        </p:nvSpPr>
        <p:spPr>
          <a:xfrm>
            <a:off x="652460" y="1881095"/>
            <a:ext cx="7583370" cy="1323439"/>
          </a:xfrm>
          <a:prstGeom prst="rect">
            <a:avLst/>
          </a:prstGeom>
        </p:spPr>
        <p:txBody>
          <a:bodyPr wrap="square">
            <a:spAutoFit/>
          </a:bodyPr>
          <a:lstStyle/>
          <a:p>
            <a:r>
              <a:rPr lang="en-US" sz="3200" b="1" dirty="0">
                <a:solidFill>
                  <a:srgbClr val="C00000"/>
                </a:solidFill>
              </a:rPr>
              <a:t>Andrea Miller, Executive Director</a:t>
            </a:r>
            <a:br>
              <a:rPr lang="en-US" sz="3200" b="1" dirty="0">
                <a:solidFill>
                  <a:srgbClr val="C00000"/>
                </a:solidFill>
              </a:rPr>
            </a:br>
            <a:r>
              <a:rPr lang="en-US" sz="2800" dirty="0">
                <a:solidFill>
                  <a:schemeClr val="accent1">
                    <a:lumMod val="50000"/>
                  </a:schemeClr>
                </a:solidFill>
              </a:rPr>
              <a:t>People Demanding Action</a:t>
            </a:r>
            <a:br>
              <a:rPr lang="en-US" sz="2800" dirty="0">
                <a:solidFill>
                  <a:schemeClr val="accent1">
                    <a:lumMod val="50000"/>
                  </a:schemeClr>
                </a:solidFill>
              </a:rPr>
            </a:br>
            <a:r>
              <a:rPr lang="en-US" sz="2000" dirty="0">
                <a:solidFill>
                  <a:schemeClr val="accent1">
                    <a:lumMod val="50000"/>
                  </a:schemeClr>
                </a:solidFill>
                <a:hlinkClick r:id="rId4"/>
              </a:rPr>
              <a:t>andrea@peopledemandingaction.org</a:t>
            </a:r>
            <a:endParaRPr lang="en-US" sz="2000" dirty="0">
              <a:solidFill>
                <a:schemeClr val="accent1">
                  <a:lumMod val="50000"/>
                </a:schemeClr>
              </a:solidFill>
            </a:endParaRPr>
          </a:p>
        </p:txBody>
      </p:sp>
      <p:sp>
        <p:nvSpPr>
          <p:cNvPr id="5" name="Title 4"/>
          <p:cNvSpPr>
            <a:spLocks noGrp="1"/>
          </p:cNvSpPr>
          <p:nvPr>
            <p:ph type="title"/>
          </p:nvPr>
        </p:nvSpPr>
        <p:spPr>
          <a:xfrm>
            <a:off x="538160" y="429108"/>
            <a:ext cx="10686067" cy="1325563"/>
          </a:xfrm>
        </p:spPr>
        <p:txBody>
          <a:bodyPr/>
          <a:lstStyle/>
          <a:p>
            <a:pPr algn="l"/>
            <a:r>
              <a:rPr lang="en-US" sz="4000" b="1" dirty="0">
                <a:solidFill>
                  <a:schemeClr val="accent1">
                    <a:lumMod val="50000"/>
                  </a:schemeClr>
                </a:solidFill>
              </a:rPr>
              <a:t>Introduction and Welcome</a:t>
            </a:r>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2524577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232778"/>
            <a:ext cx="10515600" cy="789907"/>
          </a:xfrm>
        </p:spPr>
        <p:txBody>
          <a:bodyPr/>
          <a:lstStyle/>
          <a:p>
            <a:r>
              <a:rPr lang="en-US" b="1" dirty="0">
                <a:solidFill>
                  <a:schemeClr val="accent1">
                    <a:lumMod val="50000"/>
                  </a:schemeClr>
                </a:solidFill>
              </a:rPr>
              <a:t>News</a:t>
            </a:r>
          </a:p>
        </p:txBody>
      </p:sp>
      <p:sp>
        <p:nvSpPr>
          <p:cNvPr id="4" name="Content Placeholder 3"/>
          <p:cNvSpPr>
            <a:spLocks noGrp="1"/>
          </p:cNvSpPr>
          <p:nvPr>
            <p:ph idx="1"/>
          </p:nvPr>
        </p:nvSpPr>
        <p:spPr>
          <a:xfrm>
            <a:off x="838200" y="1022685"/>
            <a:ext cx="10515600" cy="4937710"/>
          </a:xfrm>
        </p:spPr>
        <p:txBody>
          <a:bodyPr>
            <a:noAutofit/>
          </a:bodyPr>
          <a:lstStyle/>
          <a:p>
            <a:pPr marL="0" indent="0">
              <a:buNone/>
            </a:pPr>
            <a:r>
              <a:rPr lang="en-US" sz="2300" dirty="0">
                <a:hlinkClick r:id="rId2"/>
              </a:rPr>
              <a:t>TTIP: US yet to approve EU investor court plan (EU Observer, 2/28/16)</a:t>
            </a:r>
            <a:br>
              <a:rPr lang="en-US" sz="2300" dirty="0"/>
            </a:br>
            <a:br>
              <a:rPr lang="en-US" sz="2300" dirty="0"/>
            </a:br>
            <a:r>
              <a:rPr lang="en-US" sz="2300" dirty="0">
                <a:hlinkClick r:id="rId3"/>
              </a:rPr>
              <a:t>Trans-Pacific Partnership, currency manipulation, trade, and jobs: U.S. trade deficit with the TPP countries cost 2 million jobs in 2015, with job losses in every state</a:t>
            </a:r>
            <a:r>
              <a:rPr lang="en-US" sz="2300" dirty="0"/>
              <a:t> </a:t>
            </a:r>
            <a:r>
              <a:rPr lang="en-US" sz="2300" dirty="0">
                <a:hlinkClick r:id="rId3"/>
              </a:rPr>
              <a:t>(Economic Policy Institute, 3/3/16)</a:t>
            </a:r>
            <a:br>
              <a:rPr lang="en-US" sz="2300" dirty="0"/>
            </a:br>
            <a:br>
              <a:rPr lang="en-US" sz="2300" dirty="0"/>
            </a:br>
            <a:r>
              <a:rPr lang="en-US" sz="2300" dirty="0">
                <a:hlinkClick r:id="rId4"/>
              </a:rPr>
              <a:t>Brexit better for Britain than toxic TTIP, says Joseph Stiglitz Published time (RT, 3/3/16)</a:t>
            </a:r>
            <a:br>
              <a:rPr lang="en-US" sz="2300" dirty="0"/>
            </a:br>
            <a:br>
              <a:rPr lang="en-US" sz="2300" dirty="0"/>
            </a:br>
            <a:r>
              <a:rPr lang="en-US" sz="2300" dirty="0">
                <a:hlinkClick r:id="rId5"/>
              </a:rPr>
              <a:t>Services Trade in Focus as TISA, TTIP, RCEP Aim for 2016 Conclusion (ICTSD Bridges, 3/3/16)</a:t>
            </a:r>
            <a:br>
              <a:rPr lang="en-US" sz="2300" dirty="0"/>
            </a:br>
            <a:br>
              <a:rPr lang="en-US" sz="2300" dirty="0">
                <a:hlinkClick r:id="rId6"/>
              </a:rPr>
            </a:br>
            <a:r>
              <a:rPr lang="en-US" sz="2300" dirty="0">
                <a:hlinkClick r:id="rId6"/>
              </a:rPr>
              <a:t>After WTO Battle, USDA Issues Final Rule Lifting Pork and Beef COOL Requirements (</a:t>
            </a:r>
            <a:r>
              <a:rPr lang="en-US" sz="2300" dirty="0" err="1">
                <a:hlinkClick r:id="rId6"/>
              </a:rPr>
              <a:t>JDSupra</a:t>
            </a:r>
            <a:r>
              <a:rPr lang="en-US" sz="2300" dirty="0">
                <a:hlinkClick r:id="rId6"/>
              </a:rPr>
              <a:t> Business Advisor, 3/3/16) </a:t>
            </a:r>
            <a:br>
              <a:rPr lang="en-US" sz="2300" dirty="0"/>
            </a:br>
            <a:br>
              <a:rPr lang="en-US" sz="2300" dirty="0"/>
            </a:br>
            <a:r>
              <a:rPr lang="en-US" sz="2300" dirty="0">
                <a:hlinkClick r:id="rId7"/>
              </a:rPr>
              <a:t>Former senior advisers to the White House Office of Science and Technology Policy: Last chance for a pro-transparency trade legacy for Obama (The Hill, 3/4/16)</a:t>
            </a:r>
            <a:br>
              <a:rPr lang="en-US" sz="2300" dirty="0">
                <a:hlinkClick r:id="rId7"/>
              </a:rPr>
            </a:br>
            <a:br>
              <a:rPr lang="en-US" sz="2300" dirty="0"/>
            </a:br>
            <a:r>
              <a:rPr lang="en-US" sz="2300" dirty="0">
                <a:hlinkClick r:id="rId8"/>
              </a:rPr>
              <a:t>isds.bilaterals.org: New ISDS Resource Website for Activists</a:t>
            </a:r>
            <a:endParaRPr lang="en-US" sz="2300" dirty="0"/>
          </a:p>
        </p:txBody>
      </p:sp>
    </p:spTree>
    <p:extLst>
      <p:ext uri="{BB962C8B-B14F-4D97-AF65-F5344CB8AC3E}">
        <p14:creationId xmlns:p14="http://schemas.microsoft.com/office/powerpoint/2010/main" val="26769376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1">
                    <a:lumMod val="50000"/>
                  </a:schemeClr>
                </a:solidFill>
              </a:rPr>
              <a:t>Get Involved in Planning and Promoting Our Webinars!</a:t>
            </a:r>
          </a:p>
        </p:txBody>
      </p:sp>
      <p:sp>
        <p:nvSpPr>
          <p:cNvPr id="3" name="Rectangle 2"/>
          <p:cNvSpPr/>
          <p:nvPr/>
        </p:nvSpPr>
        <p:spPr>
          <a:xfrm>
            <a:off x="1025769" y="4869200"/>
            <a:ext cx="10515600" cy="1846659"/>
          </a:xfrm>
          <a:prstGeom prst="rect">
            <a:avLst/>
          </a:prstGeom>
        </p:spPr>
        <p:txBody>
          <a:bodyPr wrap="square">
            <a:spAutoFit/>
          </a:bodyPr>
          <a:lstStyle/>
          <a:p>
            <a:pPr lvl="0" hangingPunct="0">
              <a:defRPr>
                <a:latin typeface="Verdana" pitchFamily="34"/>
              </a:defRPr>
            </a:pPr>
            <a:r>
              <a:rPr lang="en-US" sz="2400" dirty="0"/>
              <a:t>Email </a:t>
            </a:r>
            <a:r>
              <a:rPr lang="en-US" sz="2400" dirty="0">
                <a:hlinkClick r:id="rId2"/>
              </a:rPr>
              <a:t>adam@tradejustice.net</a:t>
            </a:r>
            <a:r>
              <a:rPr lang="en-US" sz="2400" dirty="0"/>
              <a:t>. Indicate if you'd like to join our Call Planning Team, Call Outreach/Promotion Team, or both, and what days and times you are available for phone conferences on a weekly basis.</a:t>
            </a:r>
            <a:br>
              <a:rPr lang="en-US" dirty="0"/>
            </a:br>
            <a:endParaRPr lang="en-US" b="1" dirty="0">
              <a:latin typeface="Verdana" pitchFamily="34"/>
              <a:ea typeface="Microsoft YaHei" pitchFamily="2"/>
              <a:cs typeface="Mangal" pitchFamily="2"/>
            </a:endParaRPr>
          </a:p>
        </p:txBody>
      </p:sp>
      <p:pic>
        <p:nvPicPr>
          <p:cNvPr id="5" name="Picture 4"/>
          <p:cNvPicPr>
            <a:picLocks noChangeAspect="1"/>
          </p:cNvPicPr>
          <p:nvPr/>
        </p:nvPicPr>
        <p:blipFill>
          <a:blip r:embed="rId3"/>
          <a:stretch>
            <a:fillRect/>
          </a:stretch>
        </p:blipFill>
        <p:spPr>
          <a:xfrm>
            <a:off x="1964592" y="1803569"/>
            <a:ext cx="7315200" cy="2952750"/>
          </a:xfrm>
          <a:prstGeom prst="rect">
            <a:avLst/>
          </a:prstGeom>
        </p:spPr>
      </p:pic>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913033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1">
                    <a:lumMod val="50000"/>
                  </a:schemeClr>
                </a:solidFill>
              </a:rPr>
              <a:t>Next Call – March 16th</a:t>
            </a:r>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4" name="Picture 3"/>
          <p:cNvPicPr>
            <a:picLocks noChangeAspect="1"/>
          </p:cNvPicPr>
          <p:nvPr/>
        </p:nvPicPr>
        <p:blipFill>
          <a:blip r:embed="rId2"/>
          <a:stretch>
            <a:fillRect/>
          </a:stretch>
        </p:blipFill>
        <p:spPr>
          <a:xfrm>
            <a:off x="1710947" y="2125744"/>
            <a:ext cx="9068873" cy="3264403"/>
          </a:xfrm>
          <a:prstGeom prst="rect">
            <a:avLst/>
          </a:prstGeom>
        </p:spPr>
      </p:pic>
    </p:spTree>
    <p:extLst>
      <p:ext uri="{BB962C8B-B14F-4D97-AF65-F5344CB8AC3E}">
        <p14:creationId xmlns:p14="http://schemas.microsoft.com/office/powerpoint/2010/main" val="11345660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Upcoming Calls</a:t>
            </a:r>
          </a:p>
        </p:txBody>
      </p:sp>
      <p:sp>
        <p:nvSpPr>
          <p:cNvPr id="3" name="Content Placeholder 2"/>
          <p:cNvSpPr>
            <a:spLocks noGrp="1"/>
          </p:cNvSpPr>
          <p:nvPr>
            <p:ph idx="1"/>
          </p:nvPr>
        </p:nvSpPr>
        <p:spPr/>
        <p:txBody>
          <a:bodyPr/>
          <a:lstStyle/>
          <a:p>
            <a:r>
              <a:rPr lang="en-US" dirty="0"/>
              <a:t>TPP, Big AG and Meat=Climate Chaos– March 20</a:t>
            </a:r>
            <a:r>
              <a:rPr lang="en-US" baseline="30000" dirty="0"/>
              <a:t>th</a:t>
            </a:r>
            <a:endParaRPr lang="en-US" dirty="0"/>
          </a:p>
          <a:p>
            <a:r>
              <a:rPr lang="en-US" dirty="0"/>
              <a:t>Women’s Issues and the TPP – April 3</a:t>
            </a:r>
            <a:r>
              <a:rPr lang="en-US" baseline="30000" dirty="0"/>
              <a:t>rd</a:t>
            </a:r>
            <a:endParaRPr lang="en-US" dirty="0"/>
          </a:p>
          <a:p>
            <a:r>
              <a:rPr lang="en-US" dirty="0"/>
              <a:t>Privatization of Water – April 17</a:t>
            </a:r>
            <a:r>
              <a:rPr lang="en-US" baseline="30000" dirty="0"/>
              <a:t>th</a:t>
            </a:r>
            <a:endParaRPr lang="en-US" dirty="0"/>
          </a:p>
          <a:p>
            <a:r>
              <a:rPr lang="en-US" dirty="0"/>
              <a:t>International Labor Rights – May 1st</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00814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3576" y="4742224"/>
            <a:ext cx="747714" cy="790852"/>
          </a:xfrm>
          <a:prstGeom prst="rect">
            <a:avLst/>
          </a:prstGeom>
        </p:spPr>
      </p:pic>
      <p:sp>
        <p:nvSpPr>
          <p:cNvPr id="6" name="TextBox 5"/>
          <p:cNvSpPr txBox="1"/>
          <p:nvPr/>
        </p:nvSpPr>
        <p:spPr>
          <a:xfrm>
            <a:off x="565435" y="1887583"/>
            <a:ext cx="8652588" cy="4154984"/>
          </a:xfrm>
          <a:prstGeom prst="rect">
            <a:avLst/>
          </a:prstGeom>
          <a:noFill/>
        </p:spPr>
        <p:txBody>
          <a:bodyPr wrap="square" rtlCol="0">
            <a:spAutoFit/>
          </a:bodyPr>
          <a:lstStyle/>
          <a:p>
            <a:r>
              <a:rPr lang="en-US" sz="2400" b="1" dirty="0">
                <a:solidFill>
                  <a:schemeClr val="accent5">
                    <a:lumMod val="75000"/>
                  </a:schemeClr>
                </a:solidFill>
              </a:rPr>
              <a:t>Audio is available only via phone</a:t>
            </a:r>
          </a:p>
          <a:p>
            <a:r>
              <a:rPr lang="en-US" sz="2400" dirty="0">
                <a:solidFill>
                  <a:schemeClr val="accent5">
                    <a:lumMod val="75000"/>
                  </a:schemeClr>
                </a:solidFill>
              </a:rPr>
              <a:t>DIAL IN: </a:t>
            </a:r>
            <a:r>
              <a:rPr lang="en-US" sz="2400" b="1" dirty="0">
                <a:solidFill>
                  <a:schemeClr val="accent5">
                    <a:lumMod val="75000"/>
                  </a:schemeClr>
                </a:solidFill>
              </a:rPr>
              <a:t>605 562 3140     </a:t>
            </a:r>
            <a:r>
              <a:rPr lang="en-US" sz="2400" dirty="0">
                <a:solidFill>
                  <a:schemeClr val="accent5">
                    <a:lumMod val="75000"/>
                  </a:schemeClr>
                </a:solidFill>
              </a:rPr>
              <a:t>ACCESS CODE: </a:t>
            </a:r>
            <a:r>
              <a:rPr lang="en-US" sz="2400" b="1" dirty="0">
                <a:solidFill>
                  <a:schemeClr val="accent5">
                    <a:lumMod val="75000"/>
                  </a:schemeClr>
                </a:solidFill>
              </a:rPr>
              <a:t>951146#</a:t>
            </a:r>
          </a:p>
          <a:p>
            <a:r>
              <a:rPr lang="en-US" sz="2400" b="1" dirty="0">
                <a:solidFill>
                  <a:schemeClr val="accent5">
                    <a:lumMod val="75000"/>
                  </a:schemeClr>
                </a:solidFill>
              </a:rPr>
              <a:t>Meeting Room Functions</a:t>
            </a:r>
            <a:br>
              <a:rPr lang="en-US" sz="2400" b="1" dirty="0">
                <a:solidFill>
                  <a:schemeClr val="accent5">
                    <a:lumMod val="75000"/>
                  </a:schemeClr>
                </a:solidFill>
              </a:rPr>
            </a:br>
            <a:r>
              <a:rPr lang="en-US" sz="2400" dirty="0">
                <a:solidFill>
                  <a:schemeClr val="accent5">
                    <a:lumMod val="75000"/>
                  </a:schemeClr>
                </a:solidFill>
              </a:rPr>
              <a:t>	- Chat</a:t>
            </a:r>
            <a:br>
              <a:rPr lang="en-US" sz="2400" dirty="0">
                <a:solidFill>
                  <a:schemeClr val="accent5">
                    <a:lumMod val="75000"/>
                  </a:schemeClr>
                </a:solidFill>
              </a:rPr>
            </a:br>
            <a:r>
              <a:rPr lang="en-US" sz="2400" dirty="0">
                <a:solidFill>
                  <a:schemeClr val="accent5">
                    <a:lumMod val="75000"/>
                  </a:schemeClr>
                </a:solidFill>
              </a:rPr>
              <a:t>	- Share</a:t>
            </a:r>
          </a:p>
          <a:p>
            <a:r>
              <a:rPr lang="en-US" sz="2400" b="1" dirty="0">
                <a:solidFill>
                  <a:schemeClr val="accent5">
                    <a:lumMod val="75000"/>
                  </a:schemeClr>
                </a:solidFill>
              </a:rPr>
              <a:t>Use the Share button in the Meeting Room: </a:t>
            </a:r>
          </a:p>
          <a:p>
            <a:endParaRPr lang="en-US" sz="2400" b="1" dirty="0">
              <a:solidFill>
                <a:schemeClr val="accent5">
                  <a:lumMod val="75000"/>
                </a:schemeClr>
              </a:solidFill>
            </a:endParaRPr>
          </a:p>
          <a:p>
            <a:r>
              <a:rPr lang="en-US" sz="2400" b="1" dirty="0">
                <a:solidFill>
                  <a:schemeClr val="accent5">
                    <a:lumMod val="75000"/>
                  </a:schemeClr>
                </a:solidFill>
              </a:rPr>
              <a:t>After the call, </a:t>
            </a:r>
            <a:r>
              <a:rPr lang="en-US" sz="2400" dirty="0">
                <a:solidFill>
                  <a:schemeClr val="accent5">
                    <a:lumMod val="75000"/>
                  </a:schemeClr>
                </a:solidFill>
              </a:rPr>
              <a:t>click the unique link below to download this week's PowerPoint, recording link and other materials</a:t>
            </a:r>
            <a:r>
              <a:rPr lang="en-US" sz="2400">
                <a:solidFill>
                  <a:schemeClr val="accent5">
                    <a:lumMod val="75000"/>
                  </a:schemeClr>
                </a:solidFill>
              </a:rPr>
              <a:t>: </a:t>
            </a:r>
            <a:r>
              <a:rPr lang="en-US" sz="2400" b="1">
                <a:solidFill>
                  <a:srgbClr val="C00000"/>
                </a:solidFill>
              </a:rPr>
              <a:t>http://www.peopledemandingaction.org/downloads/tpp/tpp-march-6-2016-call-materials</a:t>
            </a:r>
            <a:endParaRPr lang="en-US" sz="1500" b="1" dirty="0">
              <a:solidFill>
                <a:srgbClr val="C00000"/>
              </a:solidFill>
            </a:endParaRPr>
          </a:p>
        </p:txBody>
      </p:sp>
      <p:pic>
        <p:nvPicPr>
          <p:cNvPr id="7" name="Picture 6"/>
          <p:cNvPicPr>
            <a:picLocks noChangeAspect="1"/>
          </p:cNvPicPr>
          <p:nvPr/>
        </p:nvPicPr>
        <p:blipFill>
          <a:blip r:embed="rId3"/>
          <a:stretch>
            <a:fillRect/>
          </a:stretch>
        </p:blipFill>
        <p:spPr>
          <a:xfrm>
            <a:off x="2633177" y="3476536"/>
            <a:ext cx="358346" cy="284915"/>
          </a:xfrm>
          <a:prstGeom prst="rect">
            <a:avLst/>
          </a:prstGeom>
        </p:spPr>
      </p:pic>
      <p:sp>
        <p:nvSpPr>
          <p:cNvPr id="3" name="Title 2"/>
          <p:cNvSpPr>
            <a:spLocks noGrp="1"/>
          </p:cNvSpPr>
          <p:nvPr>
            <p:ph type="title"/>
          </p:nvPr>
        </p:nvSpPr>
        <p:spPr>
          <a:xfrm>
            <a:off x="565435" y="342138"/>
            <a:ext cx="10515600" cy="1325563"/>
          </a:xfrm>
        </p:spPr>
        <p:txBody>
          <a:bodyPr/>
          <a:lstStyle/>
          <a:p>
            <a:pPr algn="l"/>
            <a:r>
              <a:rPr lang="en-US" sz="4000" b="1" dirty="0">
                <a:solidFill>
                  <a:schemeClr val="accent1">
                    <a:lumMod val="50000"/>
                  </a:schemeClr>
                </a:solidFill>
              </a:rPr>
              <a:t>Technical Information</a:t>
            </a:r>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228264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1841036"/>
            <a:ext cx="6045974" cy="2262158"/>
          </a:xfrm>
          <a:prstGeom prst="rect">
            <a:avLst/>
          </a:prstGeom>
          <a:noFill/>
        </p:spPr>
        <p:txBody>
          <a:bodyPr wrap="square" rtlCol="0">
            <a:spAutoFit/>
          </a:bodyPr>
          <a:lstStyle/>
          <a:p>
            <a:r>
              <a:rPr lang="en-US" sz="2800" b="1" dirty="0">
                <a:solidFill>
                  <a:srgbClr val="C00000"/>
                </a:solidFill>
              </a:rPr>
              <a:t>Tom Hocking, Technical Advisor</a:t>
            </a:r>
            <a:br>
              <a:rPr lang="en-US" sz="2400" dirty="0">
                <a:solidFill>
                  <a:srgbClr val="C00000"/>
                </a:solidFill>
              </a:rPr>
            </a:br>
            <a:r>
              <a:rPr lang="en-US" sz="2400" dirty="0">
                <a:solidFill>
                  <a:schemeClr val="accent5">
                    <a:lumMod val="75000"/>
                  </a:schemeClr>
                </a:solidFill>
              </a:rPr>
              <a:t>MoveOn, PA</a:t>
            </a:r>
            <a:br>
              <a:rPr lang="en-US" sz="2400" dirty="0">
                <a:solidFill>
                  <a:schemeClr val="accent5">
                    <a:lumMod val="75000"/>
                  </a:schemeClr>
                </a:solidFill>
              </a:rPr>
            </a:br>
            <a:r>
              <a:rPr lang="en-US" sz="2000" dirty="0">
                <a:solidFill>
                  <a:schemeClr val="accent5">
                    <a:lumMod val="75000"/>
                  </a:schemeClr>
                </a:solidFill>
                <a:hlinkClick r:id="rId2"/>
              </a:rPr>
              <a:t>TWHocking@Gmail.com</a:t>
            </a:r>
            <a:br>
              <a:rPr lang="en-US" sz="1050" b="1" dirty="0">
                <a:solidFill>
                  <a:schemeClr val="accent5">
                    <a:lumMod val="75000"/>
                  </a:schemeClr>
                </a:solidFill>
              </a:rPr>
            </a:br>
            <a:br>
              <a:rPr lang="en-US" sz="1050" b="1" dirty="0">
                <a:solidFill>
                  <a:schemeClr val="accent5">
                    <a:lumMod val="75000"/>
                  </a:schemeClr>
                </a:solidFill>
              </a:rPr>
            </a:br>
            <a:br>
              <a:rPr lang="en-US" sz="1050" b="1" dirty="0">
                <a:solidFill>
                  <a:schemeClr val="accent5">
                    <a:lumMod val="75000"/>
                  </a:schemeClr>
                </a:solidFill>
              </a:rPr>
            </a:br>
            <a:r>
              <a:rPr lang="en-US" sz="2400" dirty="0">
                <a:solidFill>
                  <a:schemeClr val="accent5">
                    <a:lumMod val="75000"/>
                  </a:schemeClr>
                </a:solidFill>
              </a:rPr>
              <a:t>*Pre/Post Call Technical Questions</a:t>
            </a:r>
          </a:p>
          <a:p>
            <a:r>
              <a:rPr lang="en-US" sz="2400" dirty="0">
                <a:solidFill>
                  <a:schemeClr val="accent5">
                    <a:lumMod val="75000"/>
                  </a:schemeClr>
                </a:solidFill>
              </a:rPr>
              <a:t>*Global TPP Team Facebook Page Manager</a:t>
            </a:r>
          </a:p>
        </p:txBody>
      </p:sp>
      <p:pic>
        <p:nvPicPr>
          <p:cNvPr id="9" name="Picture 8"/>
          <p:cNvPicPr>
            <a:picLocks noChangeAspect="1"/>
          </p:cNvPicPr>
          <p:nvPr/>
        </p:nvPicPr>
        <p:blipFill>
          <a:blip r:embed="rId3"/>
          <a:stretch>
            <a:fillRect/>
          </a:stretch>
        </p:blipFill>
        <p:spPr>
          <a:xfrm>
            <a:off x="8326269" y="2678255"/>
            <a:ext cx="1585436" cy="1663044"/>
          </a:xfrm>
          <a:prstGeom prst="rect">
            <a:avLst/>
          </a:prstGeom>
        </p:spPr>
      </p:pic>
      <p:sp>
        <p:nvSpPr>
          <p:cNvPr id="5" name="Rectangle 4"/>
          <p:cNvSpPr/>
          <p:nvPr/>
        </p:nvSpPr>
        <p:spPr>
          <a:xfrm>
            <a:off x="963395" y="3509777"/>
            <a:ext cx="7459580" cy="2677656"/>
          </a:xfrm>
          <a:prstGeom prst="rect">
            <a:avLst/>
          </a:prstGeom>
        </p:spPr>
        <p:txBody>
          <a:bodyPr wrap="square">
            <a:spAutoFit/>
          </a:bodyPr>
          <a:lstStyle/>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r>
              <a:rPr lang="en-US" sz="2100" dirty="0">
                <a:solidFill>
                  <a:schemeClr val="accent5">
                    <a:lumMod val="75000"/>
                  </a:schemeClr>
                </a:solidFill>
              </a:rPr>
              <a:t>Facebook: </a:t>
            </a:r>
            <a:endParaRPr lang="en-US" sz="2100" dirty="0">
              <a:solidFill>
                <a:schemeClr val="accent5">
                  <a:lumMod val="75000"/>
                </a:schemeClr>
              </a:solidFill>
              <a:hlinkClick r:id=""/>
            </a:endParaRPr>
          </a:p>
          <a:p>
            <a:r>
              <a:rPr lang="en-US" sz="2100" dirty="0">
                <a:solidFill>
                  <a:srgbClr val="C00000"/>
                </a:solidFill>
                <a:hlinkClick r:id=""/>
              </a:rPr>
              <a:t>https://www.facebook.com/groups/GlobalTPPTeam</a:t>
            </a:r>
            <a:endParaRPr lang="en-US" sz="2100" dirty="0">
              <a:solidFill>
                <a:srgbClr val="C00000"/>
              </a:solidFill>
            </a:endParaRPr>
          </a:p>
        </p:txBody>
      </p:sp>
      <p:sp>
        <p:nvSpPr>
          <p:cNvPr id="3" name="Title 2"/>
          <p:cNvSpPr>
            <a:spLocks noGrp="1"/>
          </p:cNvSpPr>
          <p:nvPr>
            <p:ph type="title"/>
          </p:nvPr>
        </p:nvSpPr>
        <p:spPr>
          <a:xfrm>
            <a:off x="838200" y="518321"/>
            <a:ext cx="10515600" cy="1325563"/>
          </a:xfrm>
        </p:spPr>
        <p:txBody>
          <a:bodyPr/>
          <a:lstStyle/>
          <a:p>
            <a:pPr algn="l"/>
            <a:r>
              <a:rPr lang="en-US" sz="4000" b="1" dirty="0">
                <a:solidFill>
                  <a:schemeClr val="accent1">
                    <a:lumMod val="50000"/>
                  </a:schemeClr>
                </a:solidFill>
              </a:rPr>
              <a:t>Technical Advisor/Facebook Page Manager</a:t>
            </a:r>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84112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ra Cohen head shot.jpg"/>
          <p:cNvPicPr>
            <a:picLocks noChangeAspect="1"/>
          </p:cNvPicPr>
          <p:nvPr/>
        </p:nvPicPr>
        <p:blipFill>
          <a:blip r:embed="rId2" cstate="screen">
            <a:extLst>
              <a:ext uri="{28A0092B-C50C-407E-A947-70E740481C1C}">
                <a14:useLocalDpi xmlns:a14="http://schemas.microsoft.com/office/drawing/2010/main"/>
              </a:ext>
            </a:extLst>
          </a:blip>
          <a:srcRect b="-2362"/>
          <a:stretch>
            <a:fillRect/>
          </a:stretch>
        </p:blipFill>
        <p:spPr>
          <a:xfrm>
            <a:off x="8483600" y="2289639"/>
            <a:ext cx="1593708" cy="1973164"/>
          </a:xfrm>
          <a:prstGeom prst="rect">
            <a:avLst/>
          </a:prstGeom>
        </p:spPr>
      </p:pic>
      <p:sp>
        <p:nvSpPr>
          <p:cNvPr id="3" name="Rectangle 2"/>
          <p:cNvSpPr/>
          <p:nvPr/>
        </p:nvSpPr>
        <p:spPr>
          <a:xfrm>
            <a:off x="962789" y="1820793"/>
            <a:ext cx="6172200" cy="3170099"/>
          </a:xfrm>
          <a:prstGeom prst="rect">
            <a:avLst/>
          </a:prstGeom>
        </p:spPr>
        <p:txBody>
          <a:bodyPr wrap="square">
            <a:spAutoFit/>
          </a:bodyPr>
          <a:lstStyle/>
          <a:p>
            <a:r>
              <a:rPr lang="en-US" sz="3200" b="1" dirty="0">
                <a:solidFill>
                  <a:srgbClr val="C00000"/>
                </a:solidFill>
              </a:rPr>
              <a:t>Lisa </a:t>
            </a:r>
            <a:r>
              <a:rPr lang="en-US" sz="3200" b="1" dirty="0" err="1">
                <a:solidFill>
                  <a:srgbClr val="C00000"/>
                </a:solidFill>
              </a:rPr>
              <a:t>Oldendorp</a:t>
            </a:r>
            <a:br>
              <a:rPr lang="en-US" sz="2400" dirty="0">
                <a:solidFill>
                  <a:srgbClr val="C00000"/>
                </a:solidFill>
              </a:rPr>
            </a:br>
            <a:r>
              <a:rPr lang="en-US" sz="2400" dirty="0">
                <a:solidFill>
                  <a:schemeClr val="accent5">
                    <a:lumMod val="75000"/>
                  </a:schemeClr>
                </a:solidFill>
              </a:rPr>
              <a:t>MoveOn, New York</a:t>
            </a:r>
            <a:br>
              <a:rPr lang="en-US" sz="2400" b="1" dirty="0">
                <a:solidFill>
                  <a:schemeClr val="accent5">
                    <a:lumMod val="75000"/>
                  </a:schemeClr>
                </a:solidFill>
              </a:rPr>
            </a:br>
            <a:r>
              <a:rPr lang="en-US" sz="2400" b="1" dirty="0">
                <a:solidFill>
                  <a:schemeClr val="accent5">
                    <a:lumMod val="75000"/>
                  </a:schemeClr>
                </a:solidFill>
                <a:hlinkClick r:id="rId3"/>
              </a:rPr>
              <a:t>eslsk8r@optonline.net</a:t>
            </a:r>
            <a:br>
              <a:rPr lang="en-US" sz="2400" b="1" dirty="0">
                <a:solidFill>
                  <a:schemeClr val="accent5">
                    <a:lumMod val="75000"/>
                  </a:schemeClr>
                </a:solidFill>
                <a:hlinkClick r:id="rId3"/>
              </a:rPr>
            </a:br>
            <a:br>
              <a:rPr lang="en-US" sz="2400" b="1" dirty="0">
                <a:solidFill>
                  <a:schemeClr val="accent5">
                    <a:lumMod val="75000"/>
                  </a:schemeClr>
                </a:solidFill>
                <a:latin typeface="Arial Black" panose="020B0A04020102020204" pitchFamily="34" charset="0"/>
              </a:rPr>
            </a:br>
            <a:br>
              <a:rPr lang="en-US" sz="2400" b="1" dirty="0">
                <a:solidFill>
                  <a:schemeClr val="accent5">
                    <a:lumMod val="75000"/>
                  </a:schemeClr>
                </a:solidFill>
              </a:rPr>
            </a:br>
            <a:r>
              <a:rPr lang="en-US" sz="2400" dirty="0">
                <a:solidFill>
                  <a:schemeClr val="accent5">
                    <a:lumMod val="75000"/>
                  </a:schemeClr>
                </a:solidFill>
              </a:rPr>
              <a:t>*Chat Host</a:t>
            </a:r>
            <a:br>
              <a:rPr lang="en-US" sz="2400" dirty="0">
                <a:solidFill>
                  <a:schemeClr val="accent5">
                    <a:lumMod val="75000"/>
                  </a:schemeClr>
                </a:solidFill>
              </a:rPr>
            </a:br>
            <a:r>
              <a:rPr lang="en-US" sz="2400" dirty="0">
                <a:solidFill>
                  <a:schemeClr val="accent5">
                    <a:lumMod val="75000"/>
                  </a:schemeClr>
                </a:solidFill>
              </a:rPr>
              <a:t>*Call Planning Team</a:t>
            </a:r>
            <a:br>
              <a:rPr lang="en-US" sz="2400" dirty="0">
                <a:solidFill>
                  <a:schemeClr val="accent5">
                    <a:lumMod val="75000"/>
                  </a:schemeClr>
                </a:solidFill>
              </a:rPr>
            </a:br>
            <a:endParaRPr lang="en-US" sz="2400" dirty="0">
              <a:solidFill>
                <a:schemeClr val="accent5">
                  <a:lumMod val="75000"/>
                </a:schemeClr>
              </a:solidFill>
            </a:endParaRPr>
          </a:p>
        </p:txBody>
      </p:sp>
      <p:sp>
        <p:nvSpPr>
          <p:cNvPr id="4" name="Title 3"/>
          <p:cNvSpPr>
            <a:spLocks noGrp="1"/>
          </p:cNvSpPr>
          <p:nvPr>
            <p:ph type="title"/>
          </p:nvPr>
        </p:nvSpPr>
        <p:spPr>
          <a:xfrm>
            <a:off x="790575" y="603250"/>
            <a:ext cx="10515600" cy="1325563"/>
          </a:xfrm>
        </p:spPr>
        <p:txBody>
          <a:bodyPr/>
          <a:lstStyle/>
          <a:p>
            <a:r>
              <a:rPr lang="en-US" b="1" dirty="0">
                <a:solidFill>
                  <a:schemeClr val="accent1">
                    <a:lumMod val="50000"/>
                  </a:schemeClr>
                </a:solidFill>
              </a:rPr>
              <a:t>Chat Host/Call Planning Team</a:t>
            </a:r>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640988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13108"/>
            <a:ext cx="10515600" cy="1325563"/>
          </a:xfrm>
        </p:spPr>
        <p:txBody>
          <a:bodyPr/>
          <a:lstStyle/>
          <a:p>
            <a:r>
              <a:rPr lang="en-US" b="1" dirty="0"/>
              <a:t>Call Planning Team</a:t>
            </a:r>
          </a:p>
        </p:txBody>
      </p:sp>
      <p:sp>
        <p:nvSpPr>
          <p:cNvPr id="3" name="Content Placeholder 2"/>
          <p:cNvSpPr>
            <a:spLocks noGrp="1"/>
          </p:cNvSpPr>
          <p:nvPr>
            <p:ph type="body" idx="1"/>
          </p:nvPr>
        </p:nvSpPr>
        <p:spPr/>
        <p:txBody>
          <a:bodyPr/>
          <a:lstStyle/>
          <a:p>
            <a:pPr marL="0" indent="0">
              <a:buNone/>
            </a:pPr>
            <a:r>
              <a:rPr lang="en-US" sz="3200" b="1" dirty="0">
                <a:solidFill>
                  <a:srgbClr val="C00000"/>
                </a:solidFill>
              </a:rPr>
              <a:t>Harriet Heywood</a:t>
            </a:r>
            <a:br>
              <a:rPr lang="en-US" b="1" dirty="0"/>
            </a:br>
            <a:r>
              <a:rPr lang="en-US" sz="2400" b="1" dirty="0">
                <a:solidFill>
                  <a:srgbClr val="C00000"/>
                </a:solidFill>
                <a:latin typeface="Arial Black" panose="020B0A04020102020204" pitchFamily="34" charset="0"/>
                <a:hlinkClick r:id="rId2"/>
              </a:rPr>
              <a:t>harrietheywood@gmail.com</a:t>
            </a:r>
          </a:p>
          <a:p>
            <a:pPr marL="0" indent="0">
              <a:buNone/>
            </a:pPr>
            <a:endParaRPr lang="en-US" b="1" dirty="0">
              <a:solidFill>
                <a:srgbClr val="404040"/>
              </a:solidFill>
              <a:latin typeface="Arial Black" panose="020B0A04020102020204" pitchFamily="34" charset="0"/>
              <a:hlinkClick r:id="rId2"/>
            </a:endParaRPr>
          </a:p>
          <a:p>
            <a:r>
              <a:rPr lang="en-US" dirty="0"/>
              <a:t>Call Co-Organizer</a:t>
            </a:r>
          </a:p>
          <a:p>
            <a:r>
              <a:rPr lang="en-US" dirty="0"/>
              <a:t>Florida State Leader – </a:t>
            </a:r>
            <a:br>
              <a:rPr lang="en-US" dirty="0"/>
            </a:br>
            <a:r>
              <a:rPr lang="en-US" dirty="0"/>
              <a:t>People Demanding Action</a:t>
            </a:r>
          </a:p>
        </p:txBody>
      </p:sp>
      <p:pic>
        <p:nvPicPr>
          <p:cNvPr id="5" name="Picture 4" descr="Harriet Heywood.jpg"/>
          <p:cNvPicPr>
            <a:picLocks noChangeAspect="1"/>
          </p:cNvPicPr>
          <p:nvPr/>
        </p:nvPicPr>
        <p:blipFill rotWithShape="1">
          <a:blip r:embed="rId3" cstate="print"/>
          <a:srcRect l="689" t="2500" r="990" b="-1831"/>
          <a:stretch/>
        </p:blipFill>
        <p:spPr>
          <a:xfrm>
            <a:off x="8426438" y="2286289"/>
            <a:ext cx="2609883" cy="2780275"/>
          </a:xfrm>
          <a:prstGeom prst="rect">
            <a:avLst/>
          </a:prstGeom>
        </p:spPr>
      </p:pic>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71161774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569971" y="2082416"/>
            <a:ext cx="3014026" cy="3425030"/>
          </a:xfrm>
          <a:prstGeom prst="rect">
            <a:avLst/>
          </a:prstGeom>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9241" y="5605860"/>
            <a:ext cx="995486" cy="995486"/>
          </a:xfrm>
          <a:prstGeom prst="rect">
            <a:avLst/>
          </a:prstGeom>
        </p:spPr>
      </p:pic>
      <p:sp>
        <p:nvSpPr>
          <p:cNvPr id="6" name="Title 5"/>
          <p:cNvSpPr>
            <a:spLocks noGrp="1"/>
          </p:cNvSpPr>
          <p:nvPr>
            <p:ph type="title"/>
          </p:nvPr>
        </p:nvSpPr>
        <p:spPr>
          <a:xfrm>
            <a:off x="875892" y="560990"/>
            <a:ext cx="10515600" cy="1325563"/>
          </a:xfrm>
        </p:spPr>
        <p:txBody>
          <a:bodyPr/>
          <a:lstStyle/>
          <a:p>
            <a:r>
              <a:rPr lang="en-US" b="1" dirty="0">
                <a:solidFill>
                  <a:schemeClr val="accent1">
                    <a:lumMod val="50000"/>
                  </a:schemeClr>
                </a:solidFill>
              </a:rPr>
              <a:t>Call Planning Team</a:t>
            </a:r>
          </a:p>
        </p:txBody>
      </p:sp>
      <p:sp>
        <p:nvSpPr>
          <p:cNvPr id="7" name="Rectangle 6"/>
          <p:cNvSpPr/>
          <p:nvPr/>
        </p:nvSpPr>
        <p:spPr>
          <a:xfrm>
            <a:off x="985474" y="1847534"/>
            <a:ext cx="5486400" cy="2800767"/>
          </a:xfrm>
          <a:prstGeom prst="rect">
            <a:avLst/>
          </a:prstGeom>
        </p:spPr>
        <p:txBody>
          <a:bodyPr wrap="square">
            <a:spAutoFit/>
          </a:bodyPr>
          <a:lstStyle/>
          <a:p>
            <a:r>
              <a:rPr lang="en-US" sz="3200" b="1" dirty="0">
                <a:solidFill>
                  <a:srgbClr val="C00000"/>
                </a:solidFill>
              </a:rPr>
              <a:t>Celeste Drake</a:t>
            </a:r>
            <a:br>
              <a:rPr lang="en-US" sz="2400" dirty="0">
                <a:solidFill>
                  <a:srgbClr val="C00000"/>
                </a:solidFill>
              </a:rPr>
            </a:br>
            <a:r>
              <a:rPr lang="en-US" sz="2400" dirty="0">
                <a:solidFill>
                  <a:schemeClr val="accent1">
                    <a:lumMod val="50000"/>
                  </a:schemeClr>
                </a:solidFill>
              </a:rPr>
              <a:t>Trade and Globalization Policy Specialist,</a:t>
            </a:r>
            <a:br>
              <a:rPr lang="en-US" sz="2400" dirty="0">
                <a:solidFill>
                  <a:schemeClr val="accent1">
                    <a:lumMod val="50000"/>
                  </a:schemeClr>
                </a:solidFill>
              </a:rPr>
            </a:br>
            <a:r>
              <a:rPr lang="en-US" sz="2400" dirty="0">
                <a:solidFill>
                  <a:schemeClr val="accent1">
                    <a:lumMod val="50000"/>
                  </a:schemeClr>
                </a:solidFill>
              </a:rPr>
              <a:t>AFL-CIO</a:t>
            </a:r>
          </a:p>
          <a:p>
            <a:r>
              <a:rPr lang="en-US" sz="2400" b="1" dirty="0">
                <a:solidFill>
                  <a:srgbClr val="C00000"/>
                </a:solidFill>
                <a:hlinkClick r:id="rId4"/>
              </a:rPr>
              <a:t>Cdrake@AFLCIO.org</a:t>
            </a:r>
            <a:br>
              <a:rPr lang="en-US" sz="2400" dirty="0">
                <a:solidFill>
                  <a:schemeClr val="accent5">
                    <a:lumMod val="75000"/>
                  </a:schemeClr>
                </a:solidFill>
                <a:hlinkClick r:id="rId4"/>
              </a:rPr>
            </a:br>
            <a:br>
              <a:rPr lang="en-US" sz="2400" dirty="0">
                <a:solidFill>
                  <a:schemeClr val="accent5">
                    <a:lumMod val="75000"/>
                  </a:schemeClr>
                </a:solidFill>
                <a:hlinkClick r:id="rId4"/>
              </a:rPr>
            </a:br>
            <a:br>
              <a:rPr lang="en-US" sz="2400" b="1" dirty="0">
                <a:solidFill>
                  <a:schemeClr val="accent5">
                    <a:lumMod val="75000"/>
                  </a:schemeClr>
                </a:solidFill>
                <a:latin typeface="Arial Black" panose="020B0A04020102020204" pitchFamily="34" charset="0"/>
              </a:rPr>
            </a:br>
            <a:endParaRPr lang="en-US" sz="2400" dirty="0">
              <a:solidFill>
                <a:schemeClr val="accent1">
                  <a:lumMod val="50000"/>
                </a:schemeClr>
              </a:solidFill>
            </a:endParaRPr>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871258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8744" y="1938338"/>
            <a:ext cx="3305491" cy="3305491"/>
          </a:xfrm>
          <a:prstGeom prst="rect">
            <a:avLst/>
          </a:prstGeom>
        </p:spPr>
      </p:pic>
      <p:sp>
        <p:nvSpPr>
          <p:cNvPr id="4" name="Rectangle 3"/>
          <p:cNvSpPr/>
          <p:nvPr/>
        </p:nvSpPr>
        <p:spPr>
          <a:xfrm>
            <a:off x="985474" y="1847534"/>
            <a:ext cx="5486400" cy="3170099"/>
          </a:xfrm>
          <a:prstGeom prst="rect">
            <a:avLst/>
          </a:prstGeom>
        </p:spPr>
        <p:txBody>
          <a:bodyPr wrap="square">
            <a:spAutoFit/>
          </a:bodyPr>
          <a:lstStyle/>
          <a:p>
            <a:r>
              <a:rPr lang="en-US" sz="3200" b="1" dirty="0">
                <a:solidFill>
                  <a:srgbClr val="C00000"/>
                </a:solidFill>
              </a:rPr>
              <a:t>Linda Brewster</a:t>
            </a:r>
            <a:br>
              <a:rPr lang="en-US" sz="2400" dirty="0">
                <a:solidFill>
                  <a:srgbClr val="C00000"/>
                </a:solidFill>
              </a:rPr>
            </a:br>
            <a:r>
              <a:rPr lang="en-US" sz="2400" dirty="0">
                <a:solidFill>
                  <a:schemeClr val="accent5">
                    <a:lumMod val="75000"/>
                  </a:schemeClr>
                </a:solidFill>
                <a:hlinkClick r:id="rId3"/>
              </a:rPr>
              <a:t>LindaJBrewster@msn.com</a:t>
            </a:r>
            <a:br>
              <a:rPr lang="en-US" sz="2400" dirty="0">
                <a:solidFill>
                  <a:schemeClr val="accent5">
                    <a:lumMod val="75000"/>
                  </a:schemeClr>
                </a:solidFill>
                <a:hlinkClick r:id="rId3"/>
              </a:rPr>
            </a:br>
            <a:br>
              <a:rPr lang="en-US" sz="2400" dirty="0">
                <a:solidFill>
                  <a:schemeClr val="accent5">
                    <a:lumMod val="75000"/>
                  </a:schemeClr>
                </a:solidFill>
                <a:hlinkClick r:id="rId3"/>
              </a:rPr>
            </a:br>
            <a:br>
              <a:rPr lang="en-US" sz="2400" b="1" dirty="0">
                <a:solidFill>
                  <a:schemeClr val="accent5">
                    <a:lumMod val="75000"/>
                  </a:schemeClr>
                </a:solidFill>
                <a:latin typeface="Arial Black" panose="020B0A04020102020204" pitchFamily="34" charset="0"/>
              </a:rPr>
            </a:br>
            <a:r>
              <a:rPr lang="en-US" sz="2400" b="1" dirty="0">
                <a:solidFill>
                  <a:schemeClr val="accent5">
                    <a:lumMod val="75000"/>
                  </a:schemeClr>
                </a:solidFill>
                <a:latin typeface="Arial Black" panose="020B0A04020102020204" pitchFamily="34" charset="0"/>
              </a:rPr>
              <a:t>*</a:t>
            </a:r>
            <a:r>
              <a:rPr lang="en-US" sz="2400" dirty="0">
                <a:solidFill>
                  <a:schemeClr val="accent5">
                    <a:lumMod val="75000"/>
                  </a:schemeClr>
                </a:solidFill>
              </a:rPr>
              <a:t>Call Planning</a:t>
            </a:r>
            <a:br>
              <a:rPr lang="en-US" sz="2400" dirty="0">
                <a:solidFill>
                  <a:schemeClr val="accent5">
                    <a:lumMod val="75000"/>
                  </a:schemeClr>
                </a:solidFill>
              </a:rPr>
            </a:br>
            <a:r>
              <a:rPr lang="en-US" sz="2400" dirty="0">
                <a:solidFill>
                  <a:schemeClr val="accent5">
                    <a:lumMod val="75000"/>
                  </a:schemeClr>
                </a:solidFill>
              </a:rPr>
              <a:t>*Information and event sharing</a:t>
            </a:r>
            <a:br>
              <a:rPr lang="en-US" sz="2400" dirty="0">
                <a:solidFill>
                  <a:schemeClr val="accent5">
                    <a:lumMod val="75000"/>
                  </a:schemeClr>
                </a:solidFill>
              </a:rPr>
            </a:br>
            <a:r>
              <a:rPr lang="en-US" sz="2400" dirty="0">
                <a:solidFill>
                  <a:schemeClr val="accent5">
                    <a:lumMod val="75000"/>
                  </a:schemeClr>
                </a:solidFill>
              </a:rPr>
              <a:t>*MoveOn Organizer (WA)</a:t>
            </a:r>
            <a:br>
              <a:rPr lang="en-US" sz="2400" dirty="0">
                <a:solidFill>
                  <a:schemeClr val="accent5">
                    <a:lumMod val="75000"/>
                  </a:schemeClr>
                </a:solidFill>
              </a:rPr>
            </a:br>
            <a:endParaRPr lang="en-US" sz="2400" dirty="0">
              <a:solidFill>
                <a:schemeClr val="accent5">
                  <a:lumMod val="75000"/>
                </a:schemeClr>
              </a:solidFill>
            </a:endParaRPr>
          </a:p>
        </p:txBody>
      </p:sp>
      <p:sp>
        <p:nvSpPr>
          <p:cNvPr id="5" name="Title 4"/>
          <p:cNvSpPr>
            <a:spLocks noGrp="1"/>
          </p:cNvSpPr>
          <p:nvPr>
            <p:ph type="title"/>
          </p:nvPr>
        </p:nvSpPr>
        <p:spPr>
          <a:xfrm>
            <a:off x="838200" y="612775"/>
            <a:ext cx="10515600" cy="1325563"/>
          </a:xfrm>
        </p:spPr>
        <p:txBody>
          <a:bodyPr/>
          <a:lstStyle/>
          <a:p>
            <a:r>
              <a:rPr lang="en-US" b="1" dirty="0">
                <a:solidFill>
                  <a:schemeClr val="accent1">
                    <a:lumMod val="50000"/>
                  </a:schemeClr>
                </a:solidFill>
              </a:rPr>
              <a:t>Call Planning Team</a:t>
            </a:r>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6724527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7931</TotalTime>
  <Words>1132</Words>
  <Application>Microsoft Office PowerPoint</Application>
  <PresentationFormat>Widescreen</PresentationFormat>
  <Paragraphs>128</Paragraphs>
  <Slides>33</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33</vt:i4>
      </vt:variant>
    </vt:vector>
  </HeadingPairs>
  <TitlesOfParts>
    <vt:vector size="48" baseType="lpstr">
      <vt:lpstr>Microsoft YaHei</vt:lpstr>
      <vt:lpstr>Arial</vt:lpstr>
      <vt:lpstr>Arial Black</vt:lpstr>
      <vt:lpstr>Avenir Medium</vt:lpstr>
      <vt:lpstr>Avenir Next Condensed Demi Bold</vt:lpstr>
      <vt:lpstr>Avenir Next Condensed Medium</vt:lpstr>
      <vt:lpstr>Avenir Next Demi Bold</vt:lpstr>
      <vt:lpstr>Avenir Next Medium</vt:lpstr>
      <vt:lpstr>Calibri</vt:lpstr>
      <vt:lpstr>Calibri Light</vt:lpstr>
      <vt:lpstr>Helvetica</vt:lpstr>
      <vt:lpstr>Mangal</vt:lpstr>
      <vt:lpstr>Times New Roman</vt:lpstr>
      <vt:lpstr>Verdana</vt:lpstr>
      <vt:lpstr>Office Theme</vt:lpstr>
      <vt:lpstr>PowerPoint Presentation</vt:lpstr>
      <vt:lpstr>Speakers</vt:lpstr>
      <vt:lpstr>Introduction and Welcome</vt:lpstr>
      <vt:lpstr>Technical Information</vt:lpstr>
      <vt:lpstr>Technical Advisor/Facebook Page Manager</vt:lpstr>
      <vt:lpstr>Chat Host/Call Planning Team</vt:lpstr>
      <vt:lpstr>Call Planning Team</vt:lpstr>
      <vt:lpstr>Call Planning Team</vt:lpstr>
      <vt:lpstr>Call Planning Team</vt:lpstr>
      <vt:lpstr>Call Planning Team</vt:lpstr>
      <vt:lpstr>Emilianne Slaydon Director, Social Media  @TPPMediaMarch Twitter.com/TPPMediaMarch</vt:lpstr>
      <vt:lpstr>Go to: Twitter.com/TPPMediaMarch htttp://tiny.cc/TPPMediaMarch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Call Planning Team</vt:lpstr>
      <vt:lpstr>News</vt:lpstr>
      <vt:lpstr>Get Involved in Planning and Promoting Our Webinars!</vt:lpstr>
      <vt:lpstr>Next Call – March 16th</vt:lpstr>
      <vt:lpstr>Upcoming Calls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Harriet Heywood</dc:creator>
  <cp:lastModifiedBy>Andrea Miller</cp:lastModifiedBy>
  <cp:revision>140</cp:revision>
  <dcterms:created xsi:type="dcterms:W3CDTF">2016-02-10T07:23:38Z</dcterms:created>
  <dcterms:modified xsi:type="dcterms:W3CDTF">2016-03-06T23:09:16Z</dcterms:modified>
</cp:coreProperties>
</file>