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89" r:id="rId2"/>
    <p:sldId id="316" r:id="rId3"/>
    <p:sldId id="309" r:id="rId4"/>
    <p:sldId id="310" r:id="rId5"/>
    <p:sldId id="311" r:id="rId6"/>
    <p:sldId id="314" r:id="rId7"/>
    <p:sldId id="315" r:id="rId8"/>
    <p:sldId id="313" r:id="rId9"/>
    <p:sldId id="335" r:id="rId10"/>
    <p:sldId id="296" r:id="rId11"/>
    <p:sldId id="297" r:id="rId12"/>
    <p:sldId id="298" r:id="rId13"/>
    <p:sldId id="299" r:id="rId14"/>
    <p:sldId id="328" r:id="rId15"/>
    <p:sldId id="300" r:id="rId16"/>
    <p:sldId id="329" r:id="rId17"/>
    <p:sldId id="302" r:id="rId18"/>
    <p:sldId id="305" r:id="rId19"/>
    <p:sldId id="331" r:id="rId20"/>
    <p:sldId id="330" r:id="rId21"/>
    <p:sldId id="334" r:id="rId22"/>
    <p:sldId id="318" r:id="rId23"/>
    <p:sldId id="339" r:id="rId24"/>
    <p:sldId id="336" r:id="rId25"/>
    <p:sldId id="341" r:id="rId26"/>
    <p:sldId id="338" r:id="rId27"/>
    <p:sldId id="340" r:id="rId28"/>
    <p:sldId id="342" r:id="rId29"/>
    <p:sldId id="290" r:id="rId30"/>
    <p:sldId id="292" r:id="rId31"/>
    <p:sldId id="293" r:id="rId32"/>
    <p:sldId id="291" r:id="rId33"/>
    <p:sldId id="332" r:id="rId34"/>
    <p:sldId id="333" r:id="rId35"/>
    <p:sldId id="307" r:id="rId36"/>
    <p:sldId id="326" r:id="rId37"/>
    <p:sldId id="317" r:id="rId38"/>
    <p:sldId id="337" r:id="rId39"/>
    <p:sldId id="312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0" autoAdjust="0"/>
    <p:restoredTop sz="94660"/>
  </p:normalViewPr>
  <p:slideViewPr>
    <p:cSldViewPr snapToGrid="0">
      <p:cViewPr varScale="1">
        <p:scale>
          <a:sx n="87" d="100"/>
          <a:sy n="87" d="100"/>
        </p:scale>
        <p:origin x="53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E74EC-F233-438E-A336-BAEB582BF3F8}" type="datetimeFigureOut">
              <a:rPr lang="en-US" smtClean="0"/>
              <a:t>1/31/2016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01FB41-6092-4A85-B738-BDCAC703AA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659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D0FA1-852E-EB40-9543-5D86D6332E39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981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D0FA1-852E-EB40-9543-5D86D6332E39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390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71F-F422-41FA-A928-CDE29EDD9048}" type="datetimeFigureOut">
              <a:rPr lang="en-US" smtClean="0"/>
              <a:t>1/31/2016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A993-6898-4D4B-BEBF-6489449521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366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71F-F422-41FA-A928-CDE29EDD9048}" type="datetimeFigureOut">
              <a:rPr lang="en-US" smtClean="0"/>
              <a:t>1/31/2016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A993-6898-4D4B-BEBF-6489449521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271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71F-F422-41FA-A928-CDE29EDD9048}" type="datetimeFigureOut">
              <a:rPr lang="en-US" smtClean="0"/>
              <a:t>1/31/2016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A993-6898-4D4B-BEBF-6489449521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23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43840" y="173699"/>
            <a:ext cx="1170432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 dirty="0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sz="1800" dirty="0"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800" dirty="0"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8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67" y="1694329"/>
            <a:ext cx="4011084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1092" y="609601"/>
            <a:ext cx="54864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6967" y="2672323"/>
            <a:ext cx="4011084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470523" y="310123"/>
            <a:ext cx="4531783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86134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5"/>
          <p:cNvGrpSpPr/>
          <p:nvPr/>
        </p:nvGrpSpPr>
        <p:grpSpPr>
          <a:xfrm>
            <a:off x="-2" y="1584324"/>
            <a:ext cx="12192003" cy="44452"/>
            <a:chOff x="0" y="0"/>
            <a:chExt cx="9144000" cy="44450"/>
          </a:xfrm>
        </p:grpSpPr>
        <p:sp>
          <p:nvSpPr>
            <p:cNvPr id="53" name="Shape 53"/>
            <p:cNvSpPr/>
            <p:nvPr/>
          </p:nvSpPr>
          <p:spPr>
            <a:xfrm>
              <a:off x="-1" y="42863"/>
              <a:ext cx="9144002" cy="1588"/>
            </a:xfrm>
            <a:prstGeom prst="line">
              <a:avLst/>
            </a:prstGeom>
            <a:noFill/>
            <a:ln w="88900" cap="flat">
              <a:solidFill>
                <a:schemeClr val="accent1">
                  <a:lumMod val="50000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j-lt"/>
                  <a:ea typeface="+mj-ea"/>
                  <a:cs typeface="+mj-cs"/>
                  <a:sym typeface="Helvetica"/>
                </a:defRPr>
              </a:pPr>
              <a:endParaRPr sz="1200"/>
            </a:p>
          </p:txBody>
        </p:sp>
        <p:sp>
          <p:nvSpPr>
            <p:cNvPr id="54" name="Shape 54"/>
            <p:cNvSpPr/>
            <p:nvPr/>
          </p:nvSpPr>
          <p:spPr>
            <a:xfrm>
              <a:off x="-1" y="-1"/>
              <a:ext cx="9144002" cy="1589"/>
            </a:xfrm>
            <a:prstGeom prst="line">
              <a:avLst/>
            </a:prstGeom>
            <a:noFill/>
            <a:ln w="6350" cap="flat">
              <a:solidFill>
                <a:schemeClr val="accent1">
                  <a:lumMod val="50000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j-lt"/>
                  <a:ea typeface="+mj-ea"/>
                  <a:cs typeface="+mj-cs"/>
                  <a:sym typeface="Helvetica"/>
                </a:defRPr>
              </a:pPr>
              <a:endParaRPr sz="1200"/>
            </a:p>
          </p:txBody>
        </p:sp>
      </p:grpSp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>
              <a:defRPr sz="1800"/>
            </a:pPr>
            <a:r>
              <a:rPr sz="4800" dirty="0"/>
              <a:t>Click to edit Master title style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 sz="1800"/>
            </a:pPr>
            <a:r>
              <a:rPr sz="2400" dirty="0"/>
              <a:t>Click to edit Master text styles</a:t>
            </a:r>
          </a:p>
          <a:p>
            <a:pPr lvl="1">
              <a:defRPr sz="1800"/>
            </a:pPr>
            <a:r>
              <a:rPr sz="2400" dirty="0"/>
              <a:t>Second level</a:t>
            </a:r>
          </a:p>
          <a:p>
            <a:pPr lvl="2">
              <a:defRPr sz="1800"/>
            </a:pPr>
            <a:r>
              <a:rPr sz="2400" dirty="0"/>
              <a:t>Third level</a:t>
            </a:r>
          </a:p>
          <a:p>
            <a:pPr lvl="3">
              <a:defRPr sz="1800"/>
            </a:pPr>
            <a:r>
              <a:rPr sz="2400" dirty="0"/>
              <a:t>Fourth level</a:t>
            </a:r>
          </a:p>
          <a:p>
            <a:pPr lvl="4">
              <a:defRPr sz="1800"/>
            </a:pPr>
            <a:r>
              <a:rPr sz="2400" dirty="0"/>
              <a:t>Fifth level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4207635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71F-F422-41FA-A928-CDE29EDD9048}" type="datetimeFigureOut">
              <a:rPr lang="en-US" smtClean="0"/>
              <a:t>1/31/2016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A993-6898-4D4B-BEBF-6489449521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771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71F-F422-41FA-A928-CDE29EDD9048}" type="datetimeFigureOut">
              <a:rPr lang="en-US" smtClean="0"/>
              <a:t>1/31/2016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A993-6898-4D4B-BEBF-6489449521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56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71F-F422-41FA-A928-CDE29EDD9048}" type="datetimeFigureOut">
              <a:rPr lang="en-US" smtClean="0"/>
              <a:t>1/31/2016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A993-6898-4D4B-BEBF-6489449521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158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71F-F422-41FA-A928-CDE29EDD9048}" type="datetimeFigureOut">
              <a:rPr lang="en-US" smtClean="0"/>
              <a:t>1/31/2016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A993-6898-4D4B-BEBF-6489449521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960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71F-F422-41FA-A928-CDE29EDD9048}" type="datetimeFigureOut">
              <a:rPr lang="en-US" smtClean="0"/>
              <a:t>1/31/2016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A993-6898-4D4B-BEBF-6489449521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19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71F-F422-41FA-A928-CDE29EDD9048}" type="datetimeFigureOut">
              <a:rPr lang="en-US" smtClean="0"/>
              <a:t>1/31/2016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A993-6898-4D4B-BEBF-6489449521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079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71F-F422-41FA-A928-CDE29EDD9048}" type="datetimeFigureOut">
              <a:rPr lang="en-US" smtClean="0"/>
              <a:t>1/31/2016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A993-6898-4D4B-BEBF-6489449521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549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71F-F422-41FA-A928-CDE29EDD9048}" type="datetimeFigureOut">
              <a:rPr lang="en-US" smtClean="0"/>
              <a:t>1/31/2016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A993-6898-4D4B-BEBF-6489449521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956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CD71F-F422-41FA-A928-CDE29EDD9048}" type="datetimeFigureOut">
              <a:rPr lang="en-US" smtClean="0"/>
              <a:t>1/31/2016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0A993-6898-4D4B-BEBF-6489449521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000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peopledemandingaction.org/downloads/tpp/tpp-january-31-2016-call-materials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hyperlink" Target="http://www.billmckibben.com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hyperlink" Target="mailto:adam@tradejustice.net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tradejustice.net/news" TargetMode="External"/><Relationship Id="rId5" Type="http://schemas.openxmlformats.org/officeDocument/2006/relationships/hyperlink" Target="http://tradejustice.net/events" TargetMode="External"/><Relationship Id="rId4" Type="http://schemas.openxmlformats.org/officeDocument/2006/relationships/hyperlink" Target="http://www.tradejustice.net/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thediplomat.com/2016/01/japans-tpp-chief-resigns-over-corruption-scandal/" TargetMode="External"/><Relationship Id="rId3" Type="http://schemas.openxmlformats.org/officeDocument/2006/relationships/hyperlink" Target="http://tradejustice.us7.list-manage.com/track/click?u=2e1c74a578359190791efe801&amp;id=315e099120&amp;e=b76b29c333" TargetMode="External"/><Relationship Id="rId7" Type="http://schemas.openxmlformats.org/officeDocument/2006/relationships/hyperlink" Target="http://www.telesurtv.net/english/news/New-Zealand-Police-Intimidate-Anti-TPP-Activists-in-Their-Homes-20160128-0037.html%22.%20If%20you%20intend%20to%20use%20it,%20please%20cite%20the%20source%20and%20provide%20a%20link%20to%20the%20original%20article.%20www.teleSURtv.net/english" TargetMode="External"/><Relationship Id="rId2" Type="http://schemas.openxmlformats.org/officeDocument/2006/relationships/hyperlink" Target="http://tradejustice.us7.list-manage1.com/track/click?u=2e1c74a578359190791efe801&amp;id=18a4257f37&amp;e=b76b29c33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radejustice.us7.list-manage1.com/track/click?u=2e1c74a578359190791efe801&amp;id=4de97fd0c8&amp;e=b76b29c333" TargetMode="External"/><Relationship Id="rId11" Type="http://schemas.openxmlformats.org/officeDocument/2006/relationships/hyperlink" Target="http://tradejustice.net/news" TargetMode="External"/><Relationship Id="rId5" Type="http://schemas.openxmlformats.org/officeDocument/2006/relationships/hyperlink" Target="http://tradejustice.us7.list-manage1.com/track/click?u=2e1c74a578359190791efe801&amp;id=2c4c24cb3b&amp;e=b76b29c333" TargetMode="External"/><Relationship Id="rId10" Type="http://schemas.openxmlformats.org/officeDocument/2006/relationships/hyperlink" Target="http://tradejustice.us7.list-manage.com/track/click?u=2e1c74a578359190791efe801&amp;id=602f08d8f8&amp;e=b76b29c333" TargetMode="External"/><Relationship Id="rId4" Type="http://schemas.openxmlformats.org/officeDocument/2006/relationships/hyperlink" Target="http://tradejustice.us7.list-manage.com/track/click?u=2e1c74a578359190791efe801&amp;id=7ac6266fb3&amp;e=b76b29c333" TargetMode="External"/><Relationship Id="rId9" Type="http://schemas.openxmlformats.org/officeDocument/2006/relationships/hyperlink" Target="http://tradejustice.us7.list-manage.com/track/click?u=2e1c74a578359190791efe801&amp;id=7d5a3b2aa4&amp;e=b76b29c333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tradejustice.us7.list-manage.com/track/click?u=2e1c74a578359190791efe801&amp;id=b5e43fdab3&amp;e=b76b29c333" TargetMode="External"/><Relationship Id="rId2" Type="http://schemas.openxmlformats.org/officeDocument/2006/relationships/hyperlink" Target="http://tradejustice.us7.list-manage.com/track/click?u=2e1c74a578359190791efe801&amp;id=9b740dfe1a&amp;e=b76b29c333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mailto:erin.coutts@tufts.edu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tradejustice.net/planning131" TargetMode="External"/><Relationship Id="rId2" Type="http://schemas.openxmlformats.org/officeDocument/2006/relationships/hyperlink" Target="http://tradejustice.net/outreach13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tradejustice.us6.list-manage1.com/track/click?u=dfa3386146a1d70682e4f52aa&amp;id=e04845c675&amp;e=93755f9018" TargetMode="External"/><Relationship Id="rId7" Type="http://schemas.openxmlformats.org/officeDocument/2006/relationships/hyperlink" Target="http://tradejustice.us6.list-manage.com/track/click?u=dfa3386146a1d70682e4f52aa&amp;id=78f2e1e13e&amp;e=93755f9018" TargetMode="External"/><Relationship Id="rId2" Type="http://schemas.openxmlformats.org/officeDocument/2006/relationships/hyperlink" Target="http://tradejustice.us6.list-manage.com/track/click?u=dfa3386146a1d70682e4f52aa&amp;id=d2e5613e7c&amp;e=93755f901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radejustice.us6.list-manage2.com/track/click?u=dfa3386146a1d70682e4f52aa&amp;id=0cec9eca2c&amp;e=93755f9018" TargetMode="External"/><Relationship Id="rId5" Type="http://schemas.openxmlformats.org/officeDocument/2006/relationships/hyperlink" Target="http://tradejustice.us6.list-manage.com/track/click?u=dfa3386146a1d70682e4f52aa&amp;id=87a2beed44&amp;e=93755f9018" TargetMode="External"/><Relationship Id="rId4" Type="http://schemas.openxmlformats.org/officeDocument/2006/relationships/hyperlink" Target="http://tradejustice.us6.list-manage.com/track/click?u=dfa3386146a1d70682e4f52aa&amp;id=97dbf5d694&amp;e=93755f9018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hyperlink" Target="mailto:andrea@peopledemandingaction.org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ppfreezones.org/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ppfreezones.org/" TargetMode="External"/><Relationship Id="rId2" Type="http://schemas.openxmlformats.org/officeDocument/2006/relationships/hyperlink" Target="http://www.thealliancefordemocracy.org/" TargetMode="Externa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hyperlink" Target="http://www.commondreams.org/views/2015/12/15/seven-wrinkles-paris-climate-dea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soureconomy.us/" TargetMode="External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lushthetpp.org/" TargetMode="External"/><Relationship Id="rId5" Type="http://schemas.openxmlformats.org/officeDocument/2006/relationships/hyperlink" Target="http://www.clearingthefogradio.org/" TargetMode="External"/><Relationship Id="rId4" Type="http://schemas.openxmlformats.org/officeDocument/2006/relationships/hyperlink" Target="http://www.popularresistance.org/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lushthetpp.org/national-tpp-resistance-calls/" TargetMode="Externa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s://actionnetwork.org/event_campaigns/february-letter-drop-oppose-the-tpp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s://www.facebook.com/groups/GlobalTPPTeam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opledemandingaction.org/downloads/tpp/tpp-january-24-2016-call-materials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mailto:TWHocking@gmail.com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eslsk8r@optonline.net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groups/GlobalTPPTeam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hyperlink" Target="mailto:Marajai51@Gmail.co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facebook.com/groups/GlobalTPPTea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4293" y="3983455"/>
            <a:ext cx="984885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For Audio use phone or Skype</a:t>
            </a:r>
            <a:endParaRPr lang="en-US" dirty="0" smtClean="0"/>
          </a:p>
          <a:p>
            <a:r>
              <a:rPr lang="en-US" sz="2400" b="1" dirty="0" smtClean="0"/>
              <a:t>Call: 605-562-3140</a:t>
            </a:r>
          </a:p>
          <a:p>
            <a:r>
              <a:rPr lang="en-US" sz="2400" b="1" dirty="0" smtClean="0"/>
              <a:t>PIN: 951146#</a:t>
            </a:r>
          </a:p>
          <a:p>
            <a:endParaRPr lang="en-US" sz="2400" b="1" dirty="0"/>
          </a:p>
          <a:p>
            <a:r>
              <a:rPr lang="en-US" sz="2400" b="1" dirty="0" err="1" smtClean="0"/>
              <a:t>Powerpoint</a:t>
            </a:r>
            <a:r>
              <a:rPr lang="en-US" sz="2400" b="1" dirty="0" smtClean="0"/>
              <a:t> available now </a:t>
            </a:r>
            <a:r>
              <a:rPr lang="en-US" sz="2400" b="1" dirty="0"/>
              <a:t>at </a:t>
            </a:r>
            <a:r>
              <a:rPr lang="en-US" sz="2400" b="1" dirty="0">
                <a:hlinkClick r:id="rId2"/>
              </a:rPr>
              <a:t>http://</a:t>
            </a:r>
            <a:r>
              <a:rPr lang="en-US" sz="2400" b="1" dirty="0" smtClean="0">
                <a:hlinkClick r:id="rId2"/>
              </a:rPr>
              <a:t>www.peopledemandingaction.org/downloads/tpp/tpp-january-31-2016-call-materials</a:t>
            </a:r>
            <a:endParaRPr lang="en-US" sz="2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23924" y="374780"/>
            <a:ext cx="10515600" cy="682495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1">
                    <a:lumMod val="50000"/>
                  </a:schemeClr>
                </a:solidFill>
              </a:rPr>
              <a:t>Will NAFTA Destroy the KXL Victory?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799" y="1443168"/>
            <a:ext cx="9610725" cy="243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063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672" y="359807"/>
            <a:ext cx="2457674" cy="231251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200" dirty="0">
                <a:latin typeface="Avenir Next Condensed Medium"/>
                <a:cs typeface="Avenir Next Condensed Medium"/>
              </a:rPr>
              <a:t>Emilianne Slaydon</a:t>
            </a:r>
            <a:br>
              <a:rPr lang="en-US" sz="2200" dirty="0">
                <a:latin typeface="Avenir Next Condensed Medium"/>
                <a:cs typeface="Avenir Next Condensed Medium"/>
              </a:rPr>
            </a:br>
            <a:r>
              <a:rPr lang="en-US" sz="2200" dirty="0">
                <a:latin typeface="Avenir Next Condensed Medium"/>
                <a:cs typeface="Avenir Next Condensed Medium"/>
              </a:rPr>
              <a:t>Director, Social Media</a:t>
            </a:r>
            <a:r>
              <a:rPr lang="en-US" sz="2200" dirty="0">
                <a:solidFill>
                  <a:srgbClr val="000090"/>
                </a:solidFill>
                <a:latin typeface="Avenir Next Condensed Medium"/>
                <a:cs typeface="Avenir Next Condensed Medium"/>
              </a:rPr>
              <a:t/>
            </a:r>
            <a:br>
              <a:rPr lang="en-US" sz="2200" dirty="0">
                <a:solidFill>
                  <a:srgbClr val="000090"/>
                </a:solidFill>
                <a:latin typeface="Avenir Next Condensed Medium"/>
                <a:cs typeface="Avenir Next Condensed Medium"/>
              </a:rPr>
            </a:br>
            <a:r>
              <a:rPr lang="en-US" sz="3000" dirty="0">
                <a:solidFill>
                  <a:srgbClr val="000090"/>
                </a:solidFill>
                <a:latin typeface="Avenir Next Condensed Medium"/>
                <a:cs typeface="Avenir Next Condensed Medium"/>
              </a:rPr>
              <a:t/>
            </a:r>
            <a:br>
              <a:rPr lang="en-US" sz="3000" dirty="0">
                <a:solidFill>
                  <a:srgbClr val="000090"/>
                </a:solidFill>
                <a:latin typeface="Avenir Next Condensed Medium"/>
                <a:cs typeface="Avenir Next Condensed Medium"/>
              </a:rPr>
            </a:br>
            <a:r>
              <a:rPr lang="en-US" sz="2000" dirty="0">
                <a:solidFill>
                  <a:srgbClr val="000090"/>
                </a:solidFill>
                <a:latin typeface="Avenir Next Condensed Demi Bold"/>
                <a:cs typeface="Avenir Next Condensed Demi Bold"/>
              </a:rPr>
              <a:t>@TPPMediaMarch</a:t>
            </a:r>
            <a:br>
              <a:rPr lang="en-US" sz="2000" dirty="0">
                <a:solidFill>
                  <a:srgbClr val="000090"/>
                </a:solidFill>
                <a:latin typeface="Avenir Next Condensed Demi Bold"/>
                <a:cs typeface="Avenir Next Condensed Demi Bold"/>
              </a:rPr>
            </a:br>
            <a:r>
              <a:rPr lang="en-US" sz="2000" dirty="0">
                <a:solidFill>
                  <a:srgbClr val="000090"/>
                </a:solidFill>
                <a:latin typeface="Avenir Next Condensed Demi Bold"/>
                <a:cs typeface="Avenir Next Condensed Demi Bold"/>
              </a:rPr>
              <a:t>Twitter.com/TPPMediaMarch</a:t>
            </a:r>
          </a:p>
        </p:txBody>
      </p:sp>
      <p:pic>
        <p:nvPicPr>
          <p:cNvPr id="6" name="Content Placeholder 5" descr="HEADSHOT NYC AUG-201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9" r="13639"/>
          <a:stretch>
            <a:fillRect/>
          </a:stretch>
        </p:blipFill>
        <p:spPr>
          <a:xfrm>
            <a:off x="6956844" y="1304791"/>
            <a:ext cx="3415881" cy="4200659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endParaRPr lang="en-US" sz="2400" dirty="0">
              <a:latin typeface="Avenir Medium"/>
              <a:cs typeface="Avenir Medium"/>
            </a:endParaRPr>
          </a:p>
          <a:p>
            <a:pPr algn="ctr"/>
            <a:r>
              <a:rPr lang="en-US" sz="2400" dirty="0">
                <a:latin typeface="Avenir Next Medium"/>
                <a:cs typeface="Avenir Next Medium"/>
              </a:rPr>
              <a:t>Every #TPPTuesday</a:t>
            </a:r>
          </a:p>
          <a:p>
            <a:pPr algn="ctr"/>
            <a:r>
              <a:rPr lang="en-US" sz="2400" dirty="0">
                <a:latin typeface="Avenir Next Medium"/>
                <a:cs typeface="Avenir Next Medium"/>
              </a:rPr>
              <a:t>6pm PT | 9pm ET</a:t>
            </a:r>
          </a:p>
          <a:p>
            <a:pPr algn="ctr"/>
            <a:endParaRPr lang="en-US" sz="2400" dirty="0">
              <a:latin typeface="Avenir Medium"/>
              <a:cs typeface="Avenir Medium"/>
            </a:endParaRPr>
          </a:p>
          <a:p>
            <a:pPr algn="ctr"/>
            <a:r>
              <a:rPr lang="en-US" sz="2800" dirty="0">
                <a:solidFill>
                  <a:srgbClr val="000090"/>
                </a:solidFill>
                <a:latin typeface="Avenir Next Demi Bold"/>
                <a:cs typeface="Avenir Next Demi Bold"/>
              </a:rPr>
              <a:t>Tweets:</a:t>
            </a:r>
          </a:p>
          <a:p>
            <a:pPr algn="ctr"/>
            <a:r>
              <a:rPr lang="en-US" sz="2000" dirty="0">
                <a:solidFill>
                  <a:srgbClr val="000090"/>
                </a:solidFill>
                <a:latin typeface="Avenir Next Demi Bold"/>
                <a:cs typeface="Avenir Next Demi Bold"/>
              </a:rPr>
              <a:t>tiny.cc/TPPMediaMarch</a:t>
            </a:r>
          </a:p>
        </p:txBody>
      </p:sp>
    </p:spTree>
    <p:extLst>
      <p:ext uri="{BB962C8B-B14F-4D97-AF65-F5344CB8AC3E}">
        <p14:creationId xmlns:p14="http://schemas.microsoft.com/office/powerpoint/2010/main" val="2629764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  <a:latin typeface="Avenir Next Medium"/>
                <a:cs typeface="Avenir Next Medium"/>
              </a:rPr>
              <a:t>@TPPMediaMarch</a:t>
            </a:r>
            <a:br>
              <a:rPr lang="en-US" dirty="0" smtClean="0">
                <a:solidFill>
                  <a:srgbClr val="000090"/>
                </a:solidFill>
                <a:latin typeface="Avenir Next Medium"/>
                <a:cs typeface="Avenir Next Medium"/>
              </a:rPr>
            </a:br>
            <a:r>
              <a:rPr lang="en-US" dirty="0" smtClean="0">
                <a:solidFill>
                  <a:srgbClr val="000090"/>
                </a:solidFill>
                <a:latin typeface="Avenir Next Medium"/>
                <a:cs typeface="Avenir Next Medium"/>
              </a:rPr>
              <a:t>Twitter </a:t>
            </a:r>
            <a:r>
              <a:rPr lang="en-US" b="1" i="1" dirty="0" smtClean="0">
                <a:solidFill>
                  <a:srgbClr val="000090"/>
                </a:solidFill>
                <a:latin typeface="Avenir Next Medium"/>
                <a:cs typeface="Avenir Next Medium"/>
              </a:rPr>
              <a:t>STORM</a:t>
            </a:r>
            <a:endParaRPr lang="en-US" b="1" i="1" dirty="0">
              <a:solidFill>
                <a:srgbClr val="000090"/>
              </a:solidFill>
              <a:latin typeface="Avenir Next Medium"/>
              <a:cs typeface="Avenir Next Medium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429000"/>
            <a:ext cx="7342188" cy="267950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Avenir Next Medium"/>
                <a:cs typeface="Avenir Next Medium"/>
              </a:rPr>
              <a:t>The most FUN way</a:t>
            </a:r>
          </a:p>
          <a:p>
            <a:r>
              <a:rPr lang="en-US" sz="4000" dirty="0">
                <a:latin typeface="Avenir Next Medium"/>
                <a:cs typeface="Avenir Next Medium"/>
              </a:rPr>
              <a:t>to raise awareness to:</a:t>
            </a:r>
          </a:p>
          <a:p>
            <a:r>
              <a:rPr lang="en-US" sz="5400" b="1" dirty="0">
                <a:solidFill>
                  <a:srgbClr val="000090"/>
                </a:solidFill>
                <a:latin typeface="Avenir Next Medium"/>
                <a:cs typeface="Avenir Next Medium"/>
              </a:rPr>
              <a:t>#StopTPP</a:t>
            </a:r>
          </a:p>
        </p:txBody>
      </p:sp>
    </p:spTree>
    <p:extLst>
      <p:ext uri="{BB962C8B-B14F-4D97-AF65-F5344CB8AC3E}">
        <p14:creationId xmlns:p14="http://schemas.microsoft.com/office/powerpoint/2010/main" val="1784225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1" y="875763"/>
            <a:ext cx="7053330" cy="2215167"/>
          </a:xfrm>
        </p:spPr>
        <p:txBody>
          <a:bodyPr/>
          <a:lstStyle/>
          <a:p>
            <a:r>
              <a:rPr lang="en-US" sz="7200" dirty="0">
                <a:solidFill>
                  <a:srgbClr val="000090"/>
                </a:solidFill>
                <a:latin typeface="Avenir Heavy"/>
                <a:cs typeface="Avenir Heavy"/>
              </a:rPr>
              <a:t>How is it fun?</a:t>
            </a:r>
            <a:br>
              <a:rPr lang="en-US" sz="7200" dirty="0">
                <a:solidFill>
                  <a:srgbClr val="000090"/>
                </a:solidFill>
                <a:latin typeface="Avenir Heavy"/>
                <a:cs typeface="Avenir Heavy"/>
              </a:rPr>
            </a:br>
            <a:endParaRPr lang="en-US" sz="3200" dirty="0">
              <a:solidFill>
                <a:srgbClr val="000090"/>
              </a:solidFill>
              <a:latin typeface="Avenir Heavy"/>
              <a:cs typeface="Avenir Heavy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1" y="3210059"/>
            <a:ext cx="7342188" cy="2218765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Avenir Medium"/>
                <a:cs typeface="Avenir Medium"/>
              </a:rPr>
              <a:t>We all tweet together, all at the same time!</a:t>
            </a:r>
            <a:endParaRPr lang="en-US" dirty="0" smtClean="0">
              <a:latin typeface="Avenir Medium"/>
              <a:cs typeface="Avenir Medium"/>
            </a:endParaRPr>
          </a:p>
          <a:p>
            <a:endParaRPr lang="en-US" dirty="0">
              <a:latin typeface="Avenir Medium"/>
              <a:cs typeface="Avenir Medium"/>
            </a:endParaRPr>
          </a:p>
          <a:p>
            <a:r>
              <a:rPr lang="en-US" sz="2800" i="1" dirty="0">
                <a:latin typeface="Avenir Next Demi Bold"/>
                <a:cs typeface="Avenir Next Demi Bold"/>
              </a:rPr>
              <a:t>Creating a flurry of #StopTPP action </a:t>
            </a:r>
            <a:r>
              <a:rPr lang="en-US" sz="2800" dirty="0">
                <a:latin typeface="Avenir Next Demi Bold"/>
                <a:cs typeface="Avenir Next Demi Bold"/>
              </a:rPr>
              <a:t>– </a:t>
            </a:r>
          </a:p>
          <a:p>
            <a:r>
              <a:rPr lang="en-US" sz="2800" dirty="0">
                <a:latin typeface="Avenir Next Demi Bold"/>
                <a:cs typeface="Avenir Next Demi Bold"/>
              </a:rPr>
              <a:t>a Twitter </a:t>
            </a:r>
            <a:r>
              <a:rPr lang="en-US" sz="2800" b="1" i="1" dirty="0">
                <a:latin typeface="Avenir Next Demi Bold"/>
                <a:cs typeface="Avenir Next Demi Bold"/>
              </a:rPr>
              <a:t>STORM!</a:t>
            </a:r>
          </a:p>
        </p:txBody>
      </p:sp>
    </p:spTree>
    <p:extLst>
      <p:ext uri="{BB962C8B-B14F-4D97-AF65-F5344CB8AC3E}">
        <p14:creationId xmlns:p14="http://schemas.microsoft.com/office/powerpoint/2010/main" val="1697031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dirty="0">
                <a:latin typeface="Avenir Next Demi Bold"/>
                <a:cs typeface="Avenir Next Demi Bold"/>
              </a:rPr>
              <a:t>Share </a:t>
            </a:r>
            <a:r>
              <a:rPr lang="en-US" sz="5000" i="1" dirty="0">
                <a:latin typeface="Avenir Next Demi Bold"/>
                <a:cs typeface="Avenir Next Demi Bold"/>
              </a:rPr>
              <a:t>STORM</a:t>
            </a:r>
            <a:r>
              <a:rPr lang="en-US" sz="5000" dirty="0">
                <a:latin typeface="Avenir Next Demi Bold"/>
                <a:cs typeface="Avenir Next Demi Bold"/>
              </a:rPr>
              <a:t> Invite:</a:t>
            </a:r>
            <a:br>
              <a:rPr lang="en-US" sz="5000" dirty="0">
                <a:latin typeface="Avenir Next Demi Bold"/>
                <a:cs typeface="Avenir Next Demi Bold"/>
              </a:rPr>
            </a:br>
            <a:r>
              <a:rPr lang="en-US" sz="3600" dirty="0">
                <a:solidFill>
                  <a:srgbClr val="000090"/>
                </a:solidFill>
                <a:latin typeface="Avenir Next Demi Bold"/>
                <a:cs typeface="Avenir Next Demi Bold"/>
              </a:rPr>
              <a:t>htttp://tiny.cc/TPPMediaMarch</a:t>
            </a:r>
          </a:p>
        </p:txBody>
      </p:sp>
      <p:pic>
        <p:nvPicPr>
          <p:cNvPr id="5" name="Picture 4" descr="Artic Ice Stor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689" y="1868522"/>
            <a:ext cx="7219195" cy="466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2492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latin typeface="Avenir Next Medium"/>
                <a:cs typeface="Avenir Next Medium"/>
              </a:rPr>
              <a:t>Have a social media question? </a:t>
            </a:r>
            <a:r>
              <a:rPr lang="en-US" sz="3600" dirty="0">
                <a:solidFill>
                  <a:srgbClr val="000090"/>
                </a:solidFill>
                <a:latin typeface="Avenir Next Medium"/>
                <a:cs typeface="Avenir Next Medium"/>
              </a:rPr>
              <a:t>em@slaydonmedia.com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8875" y="1936981"/>
            <a:ext cx="8390286" cy="4669277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latin typeface="Avenir Next Medium"/>
              <a:cs typeface="Avenir Next Medium"/>
            </a:endParaRPr>
          </a:p>
          <a:p>
            <a:pPr marL="0" indent="0">
              <a:buNone/>
            </a:pPr>
            <a:r>
              <a:rPr lang="en-US" dirty="0" smtClean="0">
                <a:latin typeface="Avenir Next Medium"/>
                <a:cs typeface="Avenir Next Medium"/>
              </a:rPr>
              <a:t>“Dear Emilianne,</a:t>
            </a:r>
          </a:p>
          <a:p>
            <a:pPr marL="0" indent="0">
              <a:buNone/>
            </a:pPr>
            <a:r>
              <a:rPr lang="en-US" dirty="0" smtClean="0">
                <a:latin typeface="Avenir Next Medium"/>
                <a:cs typeface="Avenir Next Medium"/>
              </a:rPr>
              <a:t>How do I get people to retweet (RT) me on Twitter?”</a:t>
            </a:r>
          </a:p>
          <a:p>
            <a:pPr marL="0" indent="0">
              <a:buNone/>
            </a:pPr>
            <a:endParaRPr lang="en-US" dirty="0">
              <a:latin typeface="Avenir Next Medium"/>
              <a:cs typeface="Avenir Next Medium"/>
            </a:endParaRPr>
          </a:p>
          <a:p>
            <a:pPr marL="0" indent="0" algn="ctr">
              <a:buNone/>
            </a:pPr>
            <a:r>
              <a:rPr lang="en-US" sz="3200" dirty="0">
                <a:solidFill>
                  <a:srgbClr val="000090"/>
                </a:solidFill>
                <a:latin typeface="Avenir Next Medium"/>
                <a:cs typeface="Avenir Next Medium"/>
              </a:rPr>
              <a:t>Great question!</a:t>
            </a:r>
          </a:p>
        </p:txBody>
      </p:sp>
    </p:spTree>
    <p:extLst>
      <p:ext uri="{BB962C8B-B14F-4D97-AF65-F5344CB8AC3E}">
        <p14:creationId xmlns:p14="http://schemas.microsoft.com/office/powerpoint/2010/main" val="9309753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6166" y="213531"/>
            <a:ext cx="3008376" cy="199326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b="1" dirty="0">
                <a:latin typeface="Avenir Next Medium"/>
                <a:cs typeface="Avenir Next Medium"/>
              </a:rPr>
              <a:t/>
            </a:r>
            <a:br>
              <a:rPr lang="en-US" sz="2400" b="1" dirty="0">
                <a:latin typeface="Avenir Next Medium"/>
                <a:cs typeface="Avenir Next Medium"/>
              </a:rPr>
            </a:br>
            <a:r>
              <a:rPr lang="en-US" sz="2400" dirty="0">
                <a:latin typeface="Avenir Next Medium"/>
                <a:cs typeface="Avenir Next Medium"/>
              </a:rPr>
              <a:t>Click-n-Drag Invite to Desktop; </a:t>
            </a:r>
            <a:br>
              <a:rPr lang="en-US" sz="2400" dirty="0">
                <a:latin typeface="Avenir Next Medium"/>
                <a:cs typeface="Avenir Next Medium"/>
              </a:rPr>
            </a:br>
            <a:r>
              <a:rPr lang="en-US" sz="2400" dirty="0">
                <a:latin typeface="Avenir Next Medium"/>
                <a:cs typeface="Avenir Next Medium"/>
              </a:rPr>
              <a:t/>
            </a:r>
            <a:br>
              <a:rPr lang="en-US" sz="2400" dirty="0">
                <a:latin typeface="Avenir Next Medium"/>
                <a:cs typeface="Avenir Next Medium"/>
              </a:rPr>
            </a:br>
            <a:r>
              <a:rPr lang="en-US" sz="2400" dirty="0">
                <a:latin typeface="Avenir Next Medium"/>
                <a:cs typeface="Avenir Next Medium"/>
              </a:rPr>
              <a:t>Post Invite on Facebook &amp; Twitter</a:t>
            </a:r>
            <a:endParaRPr lang="en-US" sz="2400" dirty="0">
              <a:latin typeface="Avenir Next Demi Bold"/>
              <a:cs typeface="Avenir Next Demi Bold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628" y="2593163"/>
            <a:ext cx="3793403" cy="3267887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000090"/>
                </a:solidFill>
                <a:latin typeface="Avenir Next Demi Bold"/>
                <a:cs typeface="Avenir Next Demi Bold"/>
              </a:rPr>
              <a:t>ON </a:t>
            </a:r>
            <a:r>
              <a:rPr lang="en-US" sz="3200" dirty="0">
                <a:solidFill>
                  <a:srgbClr val="000090"/>
                </a:solidFill>
                <a:latin typeface="Avenir Next Demi Bold"/>
                <a:cs typeface="Avenir Next Demi Bold"/>
              </a:rPr>
              <a:t>TUESDAY @ </a:t>
            </a:r>
          </a:p>
          <a:p>
            <a:pPr algn="ctr"/>
            <a:r>
              <a:rPr lang="en-US" sz="3200" dirty="0">
                <a:solidFill>
                  <a:srgbClr val="000090"/>
                </a:solidFill>
                <a:latin typeface="Avenir Next Demi Bold"/>
                <a:cs typeface="Avenir Next Demi Bold"/>
              </a:rPr>
              <a:t>6p PT | 9p ET</a:t>
            </a:r>
          </a:p>
          <a:p>
            <a:pPr algn="ctr"/>
            <a:r>
              <a:rPr lang="en-US" sz="2400" dirty="0" smtClean="0">
                <a:latin typeface="Avenir Next Medium"/>
                <a:cs typeface="Avenir Next Medium"/>
              </a:rPr>
              <a:t>Copy </a:t>
            </a:r>
            <a:r>
              <a:rPr lang="en-US" sz="2400" dirty="0">
                <a:latin typeface="Avenir Next Medium"/>
                <a:cs typeface="Avenir Next Medium"/>
              </a:rPr>
              <a:t>each tweet by highlighting it</a:t>
            </a:r>
          </a:p>
          <a:p>
            <a:pPr algn="ctr"/>
            <a:r>
              <a:rPr lang="en-US" sz="2400" i="1" dirty="0" smtClean="0">
                <a:latin typeface="Avenir Next Medium"/>
                <a:cs typeface="Avenir Next Medium"/>
              </a:rPr>
              <a:t>Each </a:t>
            </a:r>
            <a:r>
              <a:rPr lang="en-US" sz="2400" i="1" dirty="0">
                <a:latin typeface="Avenir Next Medium"/>
                <a:cs typeface="Avenir Next Medium"/>
              </a:rPr>
              <a:t>tweet contains an educational link or Call-To-Action!</a:t>
            </a:r>
          </a:p>
          <a:p>
            <a:endParaRPr lang="en-US" dirty="0"/>
          </a:p>
          <a:p>
            <a:pPr marL="342900" indent="-342900">
              <a:buAutoNum type="arabicParenR"/>
            </a:pPr>
            <a:endParaRPr lang="en-US" dirty="0" smtClean="0">
              <a:latin typeface="Avenir Next Medium"/>
              <a:cs typeface="Avenir Next Medium"/>
            </a:endParaRPr>
          </a:p>
          <a:p>
            <a:endParaRPr lang="en-US" dirty="0" smtClean="0">
              <a:latin typeface="Avenir Next Medium"/>
              <a:cs typeface="Avenir Next Medium"/>
            </a:endParaRPr>
          </a:p>
          <a:p>
            <a:pPr marL="342900" indent="-342900">
              <a:buAutoNum type="arabicParenR"/>
            </a:pPr>
            <a:endParaRPr lang="en-US" dirty="0"/>
          </a:p>
        </p:txBody>
      </p:sp>
      <p:pic>
        <p:nvPicPr>
          <p:cNvPr id="6" name="Picture 5" descr="Girl Yellow Dress PDA Slide.ps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980" y="608456"/>
            <a:ext cx="4166616" cy="5609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3085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000" b="1" dirty="0">
                <a:latin typeface="Avenir Black"/>
                <a:cs typeface="Avenir Black"/>
              </a:rPr>
              <a:t>Provide VALUE in every tweet!</a:t>
            </a:r>
            <a:br>
              <a:rPr lang="en-US" sz="2000" b="1" dirty="0">
                <a:latin typeface="Avenir Black"/>
                <a:cs typeface="Avenir Black"/>
              </a:rPr>
            </a:br>
            <a:r>
              <a:rPr lang="en-US" sz="2000" dirty="0">
                <a:latin typeface="Avenir Book"/>
                <a:cs typeface="Avenir Book"/>
              </a:rPr>
              <a:t>1) Include an image</a:t>
            </a:r>
            <a:br>
              <a:rPr lang="en-US" sz="2000" dirty="0">
                <a:latin typeface="Avenir Book"/>
                <a:cs typeface="Avenir Book"/>
              </a:rPr>
            </a:br>
            <a:r>
              <a:rPr lang="en-US" sz="2000" dirty="0">
                <a:latin typeface="Avenir Book"/>
                <a:cs typeface="Avenir Book"/>
              </a:rPr>
              <a:t>2) Include an educational link</a:t>
            </a:r>
            <a:br>
              <a:rPr lang="en-US" sz="2000" dirty="0">
                <a:latin typeface="Avenir Book"/>
                <a:cs typeface="Avenir Book"/>
              </a:rPr>
            </a:br>
            <a:r>
              <a:rPr lang="en-US" sz="2000" dirty="0">
                <a:latin typeface="Avenir Book"/>
                <a:cs typeface="Avenir Book"/>
              </a:rPr>
              <a:t>3) Always include #hashtags in every tweet</a:t>
            </a:r>
          </a:p>
        </p:txBody>
      </p:sp>
      <p:pic>
        <p:nvPicPr>
          <p:cNvPr id="8" name="Content Placeholder 7" descr="How to Get RTs Slide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60" t="-1952" r="-8608" b="1039"/>
          <a:stretch/>
        </p:blipFill>
        <p:spPr>
          <a:xfrm>
            <a:off x="1780584" y="1584009"/>
            <a:ext cx="8621210" cy="4983765"/>
          </a:xfrm>
        </p:spPr>
      </p:pic>
    </p:spTree>
    <p:extLst>
      <p:ext uri="{BB962C8B-B14F-4D97-AF65-F5344CB8AC3E}">
        <p14:creationId xmlns:p14="http://schemas.microsoft.com/office/powerpoint/2010/main" val="3534861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3806" y="725734"/>
            <a:ext cx="7223975" cy="1325563"/>
          </a:xfrm>
        </p:spPr>
        <p:txBody>
          <a:bodyPr>
            <a:noAutofit/>
          </a:bodyPr>
          <a:lstStyle/>
          <a:p>
            <a:r>
              <a:rPr lang="en-US" sz="3600" dirty="0">
                <a:latin typeface="Avenir Next Medium"/>
                <a:cs typeface="Avenir Next Medium"/>
              </a:rPr>
              <a:t>Have a social media question? </a:t>
            </a:r>
            <a:r>
              <a:rPr lang="en-US" sz="3600" dirty="0">
                <a:solidFill>
                  <a:srgbClr val="000090"/>
                </a:solidFill>
                <a:latin typeface="Avenir Next Medium"/>
                <a:cs typeface="Avenir Next Medium"/>
              </a:rPr>
              <a:t>em@slaydonmedia.com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8875" y="1936981"/>
            <a:ext cx="8390286" cy="4669277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latin typeface="Avenir Next Medium"/>
              <a:cs typeface="Avenir Next Medium"/>
            </a:endParaRPr>
          </a:p>
          <a:p>
            <a:pPr marL="0" indent="0">
              <a:buNone/>
            </a:pPr>
            <a:r>
              <a:rPr lang="en-US" dirty="0" smtClean="0">
                <a:latin typeface="Avenir Next Medium"/>
                <a:cs typeface="Avenir Next Medium"/>
              </a:rPr>
              <a:t>“Dear Emilianne,</a:t>
            </a:r>
          </a:p>
          <a:p>
            <a:pPr marL="0" indent="0">
              <a:buNone/>
            </a:pPr>
            <a:r>
              <a:rPr lang="en-US" dirty="0" smtClean="0">
                <a:latin typeface="Avenir Next Medium"/>
                <a:cs typeface="Avenir Next Medium"/>
              </a:rPr>
              <a:t>I don’t have a laptop.  How can I participate in the Twitter Storms with an iPad?”</a:t>
            </a:r>
          </a:p>
          <a:p>
            <a:pPr marL="0" indent="0">
              <a:buNone/>
            </a:pPr>
            <a:endParaRPr lang="en-US" dirty="0">
              <a:latin typeface="Avenir Next Medium"/>
              <a:cs typeface="Avenir Next Medium"/>
            </a:endParaRPr>
          </a:p>
          <a:p>
            <a:pPr marL="0" indent="0" algn="ctr">
              <a:buNone/>
            </a:pPr>
            <a:r>
              <a:rPr lang="en-US" sz="3200" dirty="0">
                <a:solidFill>
                  <a:srgbClr val="000090"/>
                </a:solidFill>
                <a:latin typeface="Avenir Next Medium"/>
                <a:cs typeface="Avenir Next Medium"/>
              </a:rPr>
              <a:t>Great question!</a:t>
            </a:r>
          </a:p>
        </p:txBody>
      </p:sp>
    </p:spTree>
    <p:extLst>
      <p:ext uri="{BB962C8B-B14F-4D97-AF65-F5344CB8AC3E}">
        <p14:creationId xmlns:p14="http://schemas.microsoft.com/office/powerpoint/2010/main" val="25725335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1" y="244158"/>
            <a:ext cx="9711765" cy="1339850"/>
          </a:xfrm>
        </p:spPr>
        <p:txBody>
          <a:bodyPr>
            <a:normAutofit/>
          </a:bodyPr>
          <a:lstStyle/>
          <a:p>
            <a:r>
              <a:rPr lang="en-US" i="1" dirty="0" smtClean="0">
                <a:solidFill>
                  <a:srgbClr val="000090"/>
                </a:solidFill>
                <a:latin typeface="Avenir Next Demi Bold"/>
                <a:cs typeface="Avenir Next Demi Bold"/>
              </a:rPr>
              <a:t>STORM </a:t>
            </a:r>
            <a:r>
              <a:rPr lang="en-US" dirty="0" smtClean="0">
                <a:solidFill>
                  <a:srgbClr val="000090"/>
                </a:solidFill>
                <a:latin typeface="Avenir Next Demi Bold"/>
                <a:cs typeface="Avenir Next Demi Bold"/>
              </a:rPr>
              <a:t>with us to: </a:t>
            </a:r>
            <a:r>
              <a:rPr lang="en-US" b="1" dirty="0" smtClean="0">
                <a:solidFill>
                  <a:srgbClr val="000090"/>
                </a:solidFill>
                <a:latin typeface="Avenir Next Demi Bold"/>
                <a:cs typeface="Avenir Next Demi Bold"/>
              </a:rPr>
              <a:t>#StopTPP!</a:t>
            </a:r>
            <a:endParaRPr lang="en-US" b="1" i="1" dirty="0">
              <a:solidFill>
                <a:srgbClr val="000090"/>
              </a:solidFill>
              <a:latin typeface="Avenir Next Demi Bold"/>
              <a:cs typeface="Avenir Next Demi Bold"/>
            </a:endParaRPr>
          </a:p>
        </p:txBody>
      </p:sp>
      <p:pic>
        <p:nvPicPr>
          <p:cNvPr id="4" name="Content Placeholder 3" descr="Twitter Bird Stop TPP.pn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676" r="-24874"/>
          <a:stretch/>
        </p:blipFill>
        <p:spPr>
          <a:xfrm>
            <a:off x="2424113" y="1763889"/>
            <a:ext cx="7345363" cy="4780346"/>
          </a:xfrm>
        </p:spPr>
      </p:pic>
    </p:spTree>
    <p:extLst>
      <p:ext uri="{BB962C8B-B14F-4D97-AF65-F5344CB8AC3E}">
        <p14:creationId xmlns:p14="http://schemas.microsoft.com/office/powerpoint/2010/main" val="12276045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23555" y="2442033"/>
            <a:ext cx="746974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Bill </a:t>
            </a:r>
            <a:r>
              <a:rPr lang="en-US" sz="2000" b="1" dirty="0"/>
              <a:t>McKibben is an author and environmentalist who in 2014 was awarded the Right Livelihood Prize, sometimes called the ‘alternative Nobel.’ </a:t>
            </a:r>
            <a:endParaRPr lang="en-US" sz="2000" b="1" dirty="0" smtClean="0"/>
          </a:p>
          <a:p>
            <a:r>
              <a:rPr lang="en-US" sz="2000" b="1" dirty="0" smtClean="0"/>
              <a:t>He </a:t>
            </a:r>
            <a:r>
              <a:rPr lang="en-US" sz="2000" b="1" dirty="0"/>
              <a:t>is a founder </a:t>
            </a:r>
            <a:r>
              <a:rPr lang="en-US" sz="2000" b="1" dirty="0" smtClean="0"/>
              <a:t>of 350.org</a:t>
            </a:r>
            <a:r>
              <a:rPr lang="en-US" sz="2000" b="1" dirty="0"/>
              <a:t>, the first planet-wide, grassroots climate change movement, which has organized twenty thousand rallies around the world in every country save North Korea, spearheaded the resistance to the Keystone Pipeline, and launched the fast-growing fossil fuel divestment movement</a:t>
            </a:r>
            <a:r>
              <a:rPr lang="en-US" sz="2000" b="1" dirty="0" smtClean="0"/>
              <a:t>.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For more information, please visit: </a:t>
            </a:r>
            <a:r>
              <a:rPr lang="en-US" sz="2000" b="1" u="sng" dirty="0" smtClean="0">
                <a:hlinkClick r:id="rId2"/>
              </a:rPr>
              <a:t>www.billmckibben.com</a:t>
            </a:r>
            <a:endParaRPr lang="en-US" sz="2000" b="1" dirty="0" smtClean="0"/>
          </a:p>
          <a:p>
            <a:endParaRPr lang="en-US" sz="2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76" y="2134257"/>
            <a:ext cx="3400021" cy="40934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Bill McKibben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6485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04950" y="1959644"/>
            <a:ext cx="984885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Bill McKibben</a:t>
            </a:r>
            <a:r>
              <a:rPr lang="en-US" sz="3200" dirty="0" smtClean="0"/>
              <a:t>, 350.org</a:t>
            </a:r>
            <a:endParaRPr lang="en-US" sz="3200" dirty="0" smtClean="0"/>
          </a:p>
          <a:p>
            <a:r>
              <a:rPr lang="en-US" sz="3200" b="1" dirty="0" smtClean="0"/>
              <a:t>Ilana Solomon, </a:t>
            </a:r>
            <a:r>
              <a:rPr lang="en-US" sz="3200" dirty="0" smtClean="0"/>
              <a:t>Sierra Club</a:t>
            </a:r>
            <a:endParaRPr lang="en-US" sz="3200" dirty="0" smtClean="0"/>
          </a:p>
          <a:p>
            <a:r>
              <a:rPr lang="en-US" sz="3200" b="1" dirty="0" smtClean="0"/>
              <a:t>Nancy Price</a:t>
            </a:r>
            <a:r>
              <a:rPr lang="en-US" sz="3200" dirty="0" smtClean="0"/>
              <a:t>, Alliance for Democracy</a:t>
            </a:r>
          </a:p>
          <a:p>
            <a:r>
              <a:rPr lang="en-US" sz="3200" b="1" dirty="0" smtClean="0"/>
              <a:t>Emilianne </a:t>
            </a:r>
            <a:r>
              <a:rPr lang="en-US" sz="3200" b="1" dirty="0" err="1" smtClean="0"/>
              <a:t>Slaydon</a:t>
            </a:r>
            <a:r>
              <a:rPr lang="en-US" sz="3200" dirty="0" smtClean="0"/>
              <a:t>, TPP Media March</a:t>
            </a:r>
          </a:p>
          <a:p>
            <a:r>
              <a:rPr lang="en-US" sz="3200" b="1" dirty="0" smtClean="0"/>
              <a:t>Dr. Margaret Flowers</a:t>
            </a:r>
            <a:r>
              <a:rPr lang="en-US" sz="3200" dirty="0" smtClean="0"/>
              <a:t>, Popular Resistance/Flush the TPP</a:t>
            </a:r>
            <a:endParaRPr lang="en-US" sz="3200" dirty="0" smtClean="0"/>
          </a:p>
          <a:p>
            <a:r>
              <a:rPr lang="en-US" sz="3200" b="1" dirty="0" smtClean="0"/>
              <a:t>Adam Weissman</a:t>
            </a:r>
            <a:r>
              <a:rPr lang="en-US" sz="3200" dirty="0" smtClean="0"/>
              <a:t>, Trade Justice</a:t>
            </a:r>
            <a:r>
              <a:rPr lang="en-US" sz="3200" dirty="0" smtClean="0"/>
              <a:t>/</a:t>
            </a:r>
            <a:br>
              <a:rPr lang="en-US" sz="3200" dirty="0" smtClean="0"/>
            </a:br>
            <a:r>
              <a:rPr lang="en-US" sz="3200" dirty="0" smtClean="0"/>
              <a:t>Global </a:t>
            </a:r>
            <a:r>
              <a:rPr lang="en-US" sz="3200" dirty="0" smtClean="0"/>
              <a:t>Justice for Animals &amp; the Environment</a:t>
            </a:r>
          </a:p>
          <a:p>
            <a:r>
              <a:rPr lang="en-US" sz="3200" b="1" dirty="0" smtClean="0"/>
              <a:t>Harriet Heywood</a:t>
            </a:r>
            <a:r>
              <a:rPr lang="en-US" sz="3200" dirty="0" smtClean="0"/>
              <a:t>, People Demanding Action, Florida</a:t>
            </a:r>
            <a:endParaRPr lang="en-US" sz="3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Speakers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2482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68" y="2239192"/>
            <a:ext cx="3188480" cy="42513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4515" y="2318131"/>
            <a:ext cx="634928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effectLst/>
              </a:rPr>
              <a:t>Ilana </a:t>
            </a:r>
            <a:r>
              <a:rPr lang="en-US" sz="2000" b="1" dirty="0" smtClean="0">
                <a:effectLst/>
              </a:rPr>
              <a:t>Solomon is Director of the Sierra Club’s Responsible Trade Program </a:t>
            </a:r>
          </a:p>
          <a:p>
            <a:r>
              <a:rPr lang="en-US" sz="2000" b="1" dirty="0" smtClean="0"/>
              <a:t>Ms. Solomon’s work centers around shedding light on the environmental threats posed by our current global trading system.  </a:t>
            </a:r>
          </a:p>
          <a:p>
            <a:r>
              <a:rPr lang="en-US" sz="2000" b="1" dirty="0" smtClean="0"/>
              <a:t>Ilana Solomon and the Sierra Club’s Responsible Trade Program work to promote broadly-shared prosperity while protecting workers and the environment, and to ensure that U.S. trade policy supports, rather than undermines, critical public interest goals, and protects the environment and climate.</a:t>
            </a:r>
            <a:endParaRPr lang="en-US" sz="2000" b="1" dirty="0" smtClean="0">
              <a:effectLst/>
            </a:endParaRPr>
          </a:p>
          <a:p>
            <a:endParaRPr lang="en-US" sz="2000" b="1" dirty="0"/>
          </a:p>
          <a:p>
            <a:r>
              <a:rPr lang="en-US" sz="2000" b="1" dirty="0" smtClean="0">
                <a:effectLst/>
              </a:rPr>
              <a:t> </a:t>
            </a:r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Ilana Solomon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526950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Q&amp;A Ilana Solomon, Emilianne 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Slaydon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868" y="1787544"/>
            <a:ext cx="3188480" cy="4251307"/>
          </a:xfrm>
          <a:prstGeom prst="rect">
            <a:avLst/>
          </a:prstGeom>
        </p:spPr>
      </p:pic>
      <p:pic>
        <p:nvPicPr>
          <p:cNvPr id="4" name="Content Placeholder 5" descr="HEADSHOT NYC AUG-201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9" r="13639"/>
          <a:stretch>
            <a:fillRect/>
          </a:stretch>
        </p:blipFill>
        <p:spPr>
          <a:xfrm>
            <a:off x="6642781" y="1787544"/>
            <a:ext cx="3110820" cy="418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9711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6416" y="2152413"/>
            <a:ext cx="1784505" cy="21954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8328" y="5123004"/>
            <a:ext cx="2114312" cy="63536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09127" y="1466519"/>
            <a:ext cx="683467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5">
                    <a:lumMod val="75000"/>
                  </a:schemeClr>
                </a:solidFill>
              </a:rPr>
              <a:t>Adam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Weissman </a:t>
            </a:r>
            <a:b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800" b="1" dirty="0" err="1" smtClean="0">
                <a:solidFill>
                  <a:schemeClr val="accent5">
                    <a:lumMod val="75000"/>
                  </a:schemeClr>
                </a:solidFill>
              </a:rPr>
              <a:t>TradeJustice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b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Global 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</a:rPr>
              <a:t>Justice for Animals and the Environment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b="1" dirty="0">
                <a:solidFill>
                  <a:srgbClr val="C00000"/>
                </a:solidFill>
                <a:hlinkClick r:id="rId4"/>
              </a:rPr>
              <a:t>www.TRADEJUSTICE.NET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b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*Call Planning Team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*Speaker 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Recruitment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*Events, news stories and actions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/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b="1" dirty="0">
                <a:solidFill>
                  <a:srgbClr val="C00000"/>
                </a:solidFill>
                <a:hlinkClick r:id="rId5"/>
              </a:rPr>
              <a:t>http://tradejustice.net/events</a:t>
            </a:r>
            <a:endParaRPr lang="en-US" sz="2400" b="1" dirty="0">
              <a:solidFill>
                <a:srgbClr val="C00000"/>
              </a:solidFill>
            </a:endParaRPr>
          </a:p>
          <a:p>
            <a:r>
              <a:rPr lang="en-US" sz="2400" b="1" dirty="0">
                <a:solidFill>
                  <a:srgbClr val="C00000"/>
                </a:solidFill>
                <a:hlinkClick r:id="rId6"/>
              </a:rPr>
              <a:t>http://www.tradejustice.net/news</a:t>
            </a:r>
            <a:r>
              <a:rPr lang="en-US" b="1" dirty="0">
                <a:solidFill>
                  <a:srgbClr val="C00000"/>
                </a:solidFill>
              </a:rPr>
              <a:t/>
            </a:r>
            <a:br>
              <a:rPr lang="en-US" b="1" dirty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9127" y="269102"/>
            <a:ext cx="10515600" cy="946840"/>
          </a:xfrm>
        </p:spPr>
        <p:txBody>
          <a:bodyPr/>
          <a:lstStyle/>
          <a:p>
            <a:pPr algn="l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Call Planning Team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31426" y="4505249"/>
            <a:ext cx="3422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hlinkClick r:id="rId7"/>
              </a:rPr>
              <a:t>adam@tradejustice.net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82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029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News Stories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4915" y="1529862"/>
            <a:ext cx="10515600" cy="513470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u="sng" dirty="0">
                <a:hlinkClick r:id="rId2"/>
              </a:rPr>
              <a:t>Trans-Pacific Partnership Agreement Faces a Long Road to Approval and Entry Into Force (Sidley, 10/20/16)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u="sng" dirty="0">
                <a:hlinkClick r:id="rId3"/>
              </a:rPr>
              <a:t>Government says TPPA deal won't undermine Treaty of Waitangi rights for Maori (Stuff NZ, 1/21/16)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u="sng" dirty="0">
                <a:hlinkClick r:id="rId4"/>
              </a:rPr>
              <a:t>What a Misleading Chart on U.S. Trade Looks Like (The Wall Street Journal, 1/25/16)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u="sng" dirty="0">
                <a:hlinkClick r:id="rId5"/>
              </a:rPr>
              <a:t>Trans-Pacific Trade Pact Would Lift US Incomes, but Not Jobs (The New York Times, 1/25/16)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u="sng" dirty="0" err="1">
                <a:hlinkClick r:id="rId6"/>
              </a:rPr>
              <a:t>Mulcair</a:t>
            </a:r>
            <a:r>
              <a:rPr lang="en-US" u="sng" dirty="0">
                <a:hlinkClick r:id="rId6"/>
              </a:rPr>
              <a:t> asks if PM often signs 'things he doesn't agree with' (Huff Post </a:t>
            </a:r>
            <a:r>
              <a:rPr lang="en-US" u="sng" dirty="0" err="1">
                <a:hlinkClick r:id="rId6"/>
              </a:rPr>
              <a:t>Politcs</a:t>
            </a:r>
            <a:r>
              <a:rPr lang="en-US" u="sng" dirty="0">
                <a:hlinkClick r:id="rId6"/>
              </a:rPr>
              <a:t>, 1/28/16)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u="sng" dirty="0">
                <a:hlinkClick r:id="rId7"/>
              </a:rPr>
              <a:t>New Zealand Police Intimidate Anti-TPP Activists in Their Homes (</a:t>
            </a:r>
            <a:r>
              <a:rPr lang="en-US" u="sng" dirty="0" err="1">
                <a:hlinkClick r:id="rId7"/>
              </a:rPr>
              <a:t>Telesur</a:t>
            </a:r>
            <a:r>
              <a:rPr lang="en-US" u="sng" dirty="0">
                <a:hlinkClick r:id="rId7"/>
              </a:rPr>
              <a:t>, 1/28/16)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u="sng" dirty="0">
                <a:hlinkClick r:id="rId8"/>
              </a:rPr>
              <a:t>Japan's 'TPP Chief' Resigns Over Corruption Scandal (The Diplomat, 1/29/16)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u="sng" dirty="0">
                <a:hlinkClick r:id="rId9"/>
              </a:rPr>
              <a:t>U.S. Will See Smallest GDP Impact From TPP, According to World Bank (Spend Matters, 1/29/16)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u="sng" dirty="0">
                <a:hlinkClick r:id="rId10"/>
              </a:rPr>
              <a:t>Bernie Sanders And Big Business Find Something They Can Actually Agree On: Neither thinks Hillary Clinton is really opposed to the TPP trade deal. (</a:t>
            </a:r>
            <a:r>
              <a:rPr lang="en-US" u="sng" dirty="0" err="1">
                <a:hlinkClick r:id="rId10"/>
              </a:rPr>
              <a:t>HuffPost</a:t>
            </a:r>
            <a:r>
              <a:rPr lang="en-US" u="sng" dirty="0">
                <a:hlinkClick r:id="rId10"/>
              </a:rPr>
              <a:t> Politics, 1/29/16)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More news stories at </a:t>
            </a:r>
            <a:r>
              <a:rPr lang="en-US" u="sng" dirty="0">
                <a:hlinkClick r:id="rId11"/>
              </a:rPr>
              <a:t>http://tradejustice.net/news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5167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Events This Week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Thursday, February 4, 3-5 AM (yes, AM!): Richard Hoagland Interviews </a:t>
            </a:r>
            <a:r>
              <a:rPr lang="en-US" u="sng" dirty="0" err="1">
                <a:hlinkClick r:id="rId2"/>
              </a:rPr>
              <a:t>TradeJustice</a:t>
            </a:r>
            <a:r>
              <a:rPr lang="en-US" u="sng" dirty="0">
                <a:hlinkClick r:id="rId2"/>
              </a:rPr>
              <a:t> NY Metro's Adam Weissman on Other Side of Midnight Radio Program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u="sng" dirty="0">
                <a:hlinkClick r:id="rId3"/>
              </a:rPr>
              <a:t>THURSDAY, FEBRUARY 4: GLOBAL DAY OF ACTION! PROTEST TPP SIGNING IN NEW ZEALAND!!!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Location: Time: 12-1:30 PM  Location:  Consulate General of New Zealand, 295 Madison Ave between 40th and 41st Streets, Manhattan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0184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79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Economic Policy Institute Event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01680"/>
            <a:ext cx="9897207" cy="364319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“Trading Down: Unemployment, Inequality, and Other Risks of the Trans-Pacific Partnership Agreement.” </a:t>
            </a:r>
            <a:br>
              <a:rPr lang="en-US" dirty="0"/>
            </a:br>
            <a:r>
              <a:rPr lang="en-US" dirty="0"/>
              <a:t>New Study Questions Gains from Trans-Pacific Partnership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On Feb. 2 at 9:30 am, the authors will present their findings at a public event at Economic Policy Institute, 1333 H Street NW, Suite 300, East Tower, Washington.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For further information, contact Erin Coutts, </a:t>
            </a:r>
            <a:r>
              <a:rPr lang="en-US" dirty="0">
                <a:hlinkClick r:id="rId2"/>
              </a:rPr>
              <a:t>erin.coutts@tufts.edu</a:t>
            </a:r>
            <a:r>
              <a:rPr lang="en-US" dirty="0"/>
              <a:t>, 617-627-6909.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599" y="1290883"/>
            <a:ext cx="7658100" cy="120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7683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Volunteer with the National TPP Team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5825" y="3760632"/>
            <a:ext cx="10515600" cy="254635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Take the poll to let us know when you can attend phone meetings for our two volunteer committees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Outreach and Promotion - </a:t>
            </a:r>
            <a:r>
              <a:rPr lang="en-US" dirty="0">
                <a:hlinkClick r:id="rId2"/>
              </a:rPr>
              <a:t>http://tradejustice.net/outreach131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Planning - </a:t>
            </a:r>
            <a:r>
              <a:rPr lang="en-US" dirty="0">
                <a:hlinkClick r:id="rId3"/>
              </a:rPr>
              <a:t>http://tradejustice.net/planning131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4126" y="1419926"/>
            <a:ext cx="6553199" cy="212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7993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4252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New Resources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588233"/>
            <a:ext cx="10515600" cy="435133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4200" b="1" dirty="0"/>
              <a:t>LAST WEEK'S </a:t>
            </a:r>
            <a:r>
              <a:rPr lang="en-US" sz="4200" b="1" dirty="0" smtClean="0"/>
              <a:t>WEBINAR</a:t>
            </a: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sz="3300" u="sng" dirty="0">
                <a:hlinkClick r:id="rId2"/>
              </a:rPr>
              <a:t>Webinar: TPP, TTIP, and Regulatory Cooperation: Pro-Corporate Attack on Public Interest Laws w/ Sharon Treat (National TPP Team, 1/24/16)</a:t>
            </a:r>
            <a:r>
              <a:rPr lang="en-US" sz="3300" b="1" dirty="0"/>
              <a:t/>
            </a:r>
            <a:br>
              <a:rPr lang="en-US" sz="3300" b="1" dirty="0"/>
            </a:br>
            <a:endParaRPr lang="en-US" sz="3300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sz="4200" b="1" dirty="0"/>
              <a:t>TPP VOTE PROCESS </a:t>
            </a:r>
            <a:r>
              <a:rPr lang="en-US" sz="4200" b="1" dirty="0" smtClean="0"/>
              <a:t>GUIDE</a:t>
            </a:r>
            <a:r>
              <a:rPr lang="en-US" dirty="0"/>
              <a:t/>
            </a:r>
            <a:br>
              <a:rPr lang="en-US" dirty="0"/>
            </a:br>
            <a:r>
              <a:rPr lang="en-US" sz="3800" u="sng" dirty="0">
                <a:hlinkClick r:id="rId3"/>
              </a:rPr>
              <a:t>Trans-Pacific Partnership Agreement Faces a Long Road to Approval and Entry Into Force (Sidley, 10/20/16)</a:t>
            </a:r>
            <a:r>
              <a:rPr lang="en-US" sz="3800" dirty="0"/>
              <a:t> 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sz="4200" b="1" dirty="0"/>
              <a:t>PAPERS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3800" u="sng" dirty="0">
                <a:hlinkClick r:id="rId4"/>
              </a:rPr>
              <a:t>Trading Down: Unemployment, Inequality and Other Risks of the Trans-Pacific Partnership Agreement </a:t>
            </a:r>
            <a:r>
              <a:rPr lang="en-US" sz="3800" dirty="0"/>
              <a:t>(</a:t>
            </a:r>
            <a:r>
              <a:rPr lang="en-US" sz="3800" u="sng" dirty="0">
                <a:hlinkClick r:id="rId5"/>
              </a:rPr>
              <a:t>Global Development and Environment Institute, January 2016)</a:t>
            </a:r>
            <a:r>
              <a:rPr lang="en-US" sz="3800" dirty="0"/>
              <a:t/>
            </a:r>
            <a:br>
              <a:rPr lang="en-US" sz="3800" dirty="0"/>
            </a:br>
            <a:r>
              <a:rPr lang="en-US" sz="3800" dirty="0"/>
              <a:t/>
            </a:r>
            <a:br>
              <a:rPr lang="en-US" sz="3800" dirty="0"/>
            </a:br>
            <a:r>
              <a:rPr lang="en-US" sz="3800" u="sng" dirty="0">
                <a:hlinkClick r:id="rId6"/>
              </a:rPr>
              <a:t>New Zealand Law Foundation Expert Papers on TPP</a:t>
            </a:r>
            <a:r>
              <a:rPr lang="en-US" sz="3800" dirty="0"/>
              <a:t/>
            </a:r>
            <a:br>
              <a:rPr lang="en-US" sz="3800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4200" b="1" dirty="0"/>
              <a:t>INFOGRAPHIC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3800" u="sng" dirty="0">
                <a:hlinkClick r:id="rId7"/>
              </a:rPr>
              <a:t>The TPP Is Not A Massive New Market for US Exports (US Business and Industry Council)</a:t>
            </a:r>
            <a:r>
              <a:rPr lang="en-US" sz="3800" dirty="0"/>
              <a:t/>
            </a:r>
            <a:br>
              <a:rPr lang="en-US" sz="3800" dirty="0"/>
            </a:b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14983592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Scout Barbour-Evans New Zealand TPP Activist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234962" cy="4351338"/>
          </a:xfrm>
        </p:spPr>
        <p:txBody>
          <a:bodyPr/>
          <a:lstStyle/>
          <a:p>
            <a:r>
              <a:rPr lang="en-US" dirty="0" smtClean="0"/>
              <a:t>Students for a Just World</a:t>
            </a:r>
          </a:p>
          <a:p>
            <a:r>
              <a:rPr lang="en-US" dirty="0" smtClean="0"/>
              <a:t>Students Against TPP</a:t>
            </a:r>
          </a:p>
          <a:p>
            <a:r>
              <a:rPr lang="en-US" dirty="0" smtClean="0"/>
              <a:t>Candidate for Office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2473" y="1690688"/>
            <a:ext cx="2857134" cy="28284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92473" y="4589584"/>
            <a:ext cx="2927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#Scout2016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914554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882" y="1795463"/>
            <a:ext cx="4340740" cy="40338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00775" y="1638300"/>
            <a:ext cx="542925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Nancy Price is Co-Chair of the Alliance for Democracy and Board </a:t>
            </a:r>
            <a:r>
              <a:rPr lang="en-US" sz="2400" b="1" dirty="0"/>
              <a:t>Member, Liberty Tree Foundation </a:t>
            </a:r>
            <a:r>
              <a:rPr lang="en-US" sz="2400" b="1" dirty="0" smtClean="0"/>
              <a:t>&amp; Global Climate Convergence.</a:t>
            </a:r>
          </a:p>
          <a:p>
            <a:r>
              <a:rPr lang="en-US" sz="2400" b="1" dirty="0" smtClean="0"/>
              <a:t>Nancy is on the Leadership </a:t>
            </a:r>
            <a:r>
              <a:rPr lang="en-US" sz="2400" b="1" dirty="0"/>
              <a:t>Team, Earth Democracy Issue Group, </a:t>
            </a:r>
            <a:r>
              <a:rPr lang="en-US" sz="2400" b="1" dirty="0" smtClean="0"/>
              <a:t>for the Women's </a:t>
            </a:r>
            <a:r>
              <a:rPr lang="en-US" sz="2400" b="1" dirty="0"/>
              <a:t>International League for Peace and </a:t>
            </a:r>
            <a:r>
              <a:rPr lang="en-US" sz="2400" b="1" dirty="0" smtClean="0"/>
              <a:t>Freedom, and a former Member of Move To Amend National Leadership Team.</a:t>
            </a:r>
          </a:p>
          <a:p>
            <a:r>
              <a:rPr lang="en-US" sz="2400" b="1" dirty="0"/>
              <a:t>She is </a:t>
            </a:r>
            <a:r>
              <a:rPr lang="en-US" sz="2400" b="1" dirty="0" smtClean="0"/>
              <a:t>also on </a:t>
            </a:r>
            <a:r>
              <a:rPr lang="en-US" sz="2400" b="1" dirty="0"/>
              <a:t>the board of the new National Election Defense Coalition</a:t>
            </a:r>
          </a:p>
          <a:p>
            <a:endParaRPr lang="en-US" sz="28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Nancy </a:t>
            </a:r>
            <a:r>
              <a:rPr lang="en-US" b="1" dirty="0" smtClean="0"/>
              <a:t>Price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32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393" y="4499049"/>
            <a:ext cx="1085685" cy="11483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5435" y="3085811"/>
            <a:ext cx="7397423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Call Structure and Norms: </a:t>
            </a:r>
          </a:p>
          <a:p>
            <a:pPr marL="342900" indent="-342900">
              <a:buFontTx/>
              <a:buChar char="-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Audio is PHONE ONLY; you must call in</a:t>
            </a:r>
          </a:p>
          <a:p>
            <a:pPr marL="342900" indent="-342900">
              <a:buFontTx/>
              <a:buChar char="-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Do not enable your video camera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All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calls are recorded; a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link is available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after the call </a:t>
            </a:r>
          </a:p>
          <a:p>
            <a:pPr marL="342900" indent="-342900">
              <a:buFontTx/>
              <a:buChar char="-"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Q &amp; A mode: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To eliminate background noise we mute everyone when we begin recording. </a:t>
            </a:r>
          </a:p>
          <a:p>
            <a:pPr marL="342900" indent="-342900">
              <a:buFontTx/>
              <a:buChar char="-"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Press *6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(when prompted) to ask a question; say your name, your organization, if any, and location. Be courteous and brief; give others a chance to ask questions too.</a:t>
            </a:r>
          </a:p>
          <a:p>
            <a:pPr marL="342900" indent="-342900">
              <a:buFontTx/>
              <a:buChar char="-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Keep chat room discussions on topic and professiona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727" y="2461140"/>
            <a:ext cx="1714500" cy="17145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59488" y="1708912"/>
            <a:ext cx="75833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Andrea Miller, Executive Director</a:t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People Demanding Action</a:t>
            </a:r>
            <a:br>
              <a:rPr lang="en-US" sz="2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accent1">
                    <a:lumMod val="50000"/>
                  </a:schemeClr>
                </a:solidFill>
                <a:hlinkClick r:id="rId4"/>
              </a:rPr>
              <a:t>andrea@peopledemandingaction.org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8160" y="117515"/>
            <a:ext cx="10686067" cy="1325563"/>
          </a:xfrm>
        </p:spPr>
        <p:txBody>
          <a:bodyPr/>
          <a:lstStyle/>
          <a:p>
            <a:pPr algn="l"/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INTRODUCTION AND 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WELCOME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96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297160" cy="69151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NO TPP Resolution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265" y="1873568"/>
            <a:ext cx="10515600" cy="4351338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The Alliance for Democracy, AFL-CIO, </a:t>
            </a:r>
          </a:p>
          <a:p>
            <a:pPr marL="0" indent="0">
              <a:buNone/>
            </a:pPr>
            <a:r>
              <a:rPr lang="en-US" sz="3200" b="1" dirty="0" smtClean="0"/>
              <a:t>Sierra Club and other groups are working to pass  local/state resolutions. Will be announced when most opportune.</a:t>
            </a:r>
          </a:p>
          <a:p>
            <a:r>
              <a:rPr lang="en-US" sz="3200" b="1" dirty="0" smtClean="0"/>
              <a:t>Goal of 100 resolutions; tracking  50-60</a:t>
            </a:r>
          </a:p>
          <a:p>
            <a:r>
              <a:rPr lang="en-US" sz="3200" b="1" dirty="0" smtClean="0"/>
              <a:t>TPP-Free Zone  vs. No TPP Resolution </a:t>
            </a:r>
          </a:p>
          <a:p>
            <a:r>
              <a:rPr lang="en-US" sz="3200" b="1" dirty="0"/>
              <a:t>S</a:t>
            </a:r>
            <a:r>
              <a:rPr lang="en-US" sz="3200" b="1" dirty="0" smtClean="0"/>
              <a:t>hort list of cities/counties and resolution texts at </a:t>
            </a:r>
            <a:r>
              <a:rPr lang="en-US" sz="3200" b="1" dirty="0" smtClean="0">
                <a:hlinkClick r:id="rId2"/>
              </a:rPr>
              <a:t>www.tppfreezones.org</a:t>
            </a:r>
            <a:endParaRPr lang="en-US" sz="3200" b="1" dirty="0" smtClean="0"/>
          </a:p>
          <a:p>
            <a:r>
              <a:rPr lang="en-US" sz="3200" b="1" dirty="0" smtClean="0"/>
              <a:t>Two good examples: Richmond, CA and New York City</a:t>
            </a:r>
          </a:p>
        </p:txBody>
      </p:sp>
    </p:spTree>
    <p:extLst>
      <p:ext uri="{BB962C8B-B14F-4D97-AF65-F5344CB8AC3E}">
        <p14:creationId xmlns:p14="http://schemas.microsoft.com/office/powerpoint/2010/main" val="40775908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30152" y="3802457"/>
            <a:ext cx="7132320" cy="1366837"/>
          </a:xfrm>
        </p:spPr>
        <p:txBody>
          <a:bodyPr/>
          <a:lstStyle/>
          <a:p>
            <a:r>
              <a:rPr lang="en-US" sz="3600" dirty="0" smtClean="0">
                <a:hlinkClick r:id="rId2"/>
              </a:rPr>
              <a:t>www.thealliancefordemocracy.org</a:t>
            </a:r>
            <a:endParaRPr lang="en-US" sz="3600" dirty="0" smtClean="0"/>
          </a:p>
          <a:p>
            <a:r>
              <a:rPr lang="en-US" sz="3600" dirty="0" smtClean="0">
                <a:hlinkClick r:id="rId3"/>
              </a:rPr>
              <a:t>www.tppfreezones.org</a:t>
            </a:r>
            <a:endParaRPr lang="en-US" sz="3600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10952" y="759854"/>
            <a:ext cx="9570720" cy="2750681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Put your </a:t>
            </a:r>
            <a:r>
              <a:rPr lang="en-US" sz="5400" b="1" dirty="0"/>
              <a:t>c</a:t>
            </a:r>
            <a:r>
              <a:rPr lang="en-US" sz="5400" b="1" dirty="0" smtClean="0"/>
              <a:t>ity, town, county </a:t>
            </a:r>
            <a:br>
              <a:rPr lang="en-US" sz="5400" b="1" dirty="0" smtClean="0"/>
            </a:br>
            <a:r>
              <a:rPr lang="en-US" sz="5400" b="1" dirty="0" smtClean="0"/>
              <a:t>on the map with a </a:t>
            </a:r>
            <a:br>
              <a:rPr lang="en-US" sz="5400" b="1" dirty="0" smtClean="0"/>
            </a:br>
            <a:r>
              <a:rPr lang="en-US" sz="5400" b="1" dirty="0" smtClean="0"/>
              <a:t>TPP-Free Zone Resolution 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195618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3949" y="708338"/>
            <a:ext cx="85515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Seven Wrinkles in the Paris Climate Deal</a:t>
            </a:r>
          </a:p>
          <a:p>
            <a:pPr algn="ctr"/>
            <a:r>
              <a:rPr lang="en-US" sz="2400" u="sng" dirty="0">
                <a:hlinkClick r:id="rId2"/>
              </a:rPr>
              <a:t>http://www.commondreams.org/views/2015/12/15/seven-wrinkles-paris-climate-deal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735" y="2441173"/>
            <a:ext cx="5080000" cy="3289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016" y="2441173"/>
            <a:ext cx="5080000" cy="328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8098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40" y="1453140"/>
            <a:ext cx="5221463" cy="400652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14720" y="674501"/>
            <a:ext cx="617728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Margaret Flowers is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pediatrician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co-chair of the Maryland chapter of Physicians for a National Health Program (PNHP). Margaret is also Co-Director of PopularResistance.org and It's Our Economy,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Co-Organizer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Flush the TPP (flushthetpp.org</a:t>
            </a:r>
            <a:r>
              <a:rPr lang="en-US" sz="2400" b="1" dirty="0" smtClean="0"/>
              <a:t>).</a:t>
            </a:r>
          </a:p>
          <a:p>
            <a:r>
              <a:rPr lang="en-US" sz="2400" b="1" dirty="0" smtClean="0"/>
              <a:t>Margaret co-organized the November #Fall Rising Days of Action in D.C.</a:t>
            </a:r>
          </a:p>
          <a:p>
            <a:endParaRPr lang="en-US" sz="800" b="1" dirty="0"/>
          </a:p>
          <a:p>
            <a:r>
              <a:rPr lang="en-US" sz="2000" b="1" dirty="0" smtClean="0"/>
              <a:t>Its Our Economy (</a:t>
            </a:r>
            <a:r>
              <a:rPr lang="en-US" sz="2000" b="1" dirty="0" smtClean="0">
                <a:hlinkClick r:id="rId3"/>
              </a:rPr>
              <a:t>www.itsoureconomy.US</a:t>
            </a:r>
            <a:r>
              <a:rPr lang="en-US" sz="2000" b="1" dirty="0" smtClean="0"/>
              <a:t>)</a:t>
            </a:r>
          </a:p>
          <a:p>
            <a:r>
              <a:rPr lang="en-US" sz="2000" b="1" dirty="0" smtClean="0"/>
              <a:t>Popular Resistance (</a:t>
            </a:r>
            <a:r>
              <a:rPr lang="en-US" sz="2000" b="1" dirty="0" smtClean="0">
                <a:hlinkClick r:id="rId4"/>
              </a:rPr>
              <a:t>www.popularresistance.org</a:t>
            </a:r>
            <a:endParaRPr lang="en-US" sz="2000" b="1" dirty="0" smtClean="0"/>
          </a:p>
          <a:p>
            <a:r>
              <a:rPr lang="en-US" sz="2000" b="1" dirty="0" smtClean="0"/>
              <a:t>Democratize the Media / Forces of Greed</a:t>
            </a:r>
          </a:p>
          <a:p>
            <a:r>
              <a:rPr lang="en-US" sz="2000" b="1" dirty="0" smtClean="0"/>
              <a:t>Radio: </a:t>
            </a:r>
            <a:r>
              <a:rPr lang="en-US" sz="2000" b="1" dirty="0" smtClean="0">
                <a:hlinkClick r:id="rId5"/>
              </a:rPr>
              <a:t>http://www.ClearingtheFOGRadio.org</a:t>
            </a:r>
            <a:endParaRPr lang="en-US" sz="2000" b="1" dirty="0" smtClean="0"/>
          </a:p>
          <a:p>
            <a:r>
              <a:rPr lang="en-US" sz="2000" b="1" dirty="0" smtClean="0"/>
              <a:t>TPP Campaigns: </a:t>
            </a:r>
            <a:r>
              <a:rPr lang="en-US" sz="2000" b="1" dirty="0" smtClean="0">
                <a:hlinkClick r:id="rId6"/>
              </a:rPr>
              <a:t>www.flushthetpp.org</a:t>
            </a:r>
            <a:endParaRPr lang="en-US" sz="20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30103" y="351335"/>
            <a:ext cx="541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DR. MARGARET FLOWERS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6848240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8095" y="1632239"/>
            <a:ext cx="495766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 </a:t>
            </a:r>
            <a:r>
              <a:rPr lang="en-US" sz="2800" b="1" dirty="0" smtClean="0"/>
              <a:t>Contact </a:t>
            </a:r>
            <a:r>
              <a:rPr lang="en-US" sz="2800" b="1" dirty="0" smtClean="0"/>
              <a:t>info@popularresistance.org </a:t>
            </a:r>
            <a:r>
              <a:rPr lang="en-US" sz="2800" b="1" dirty="0" smtClean="0"/>
              <a:t>if you are interested in organizing a local action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b="1" dirty="0"/>
              <a:t> </a:t>
            </a:r>
            <a:r>
              <a:rPr lang="en-US" sz="2800" b="1" dirty="0" smtClean="0"/>
              <a:t>Dates For Local Actions: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800" b="1" dirty="0" smtClean="0"/>
              <a:t>Feb 4- TPP Signing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800" b="1" dirty="0" smtClean="0"/>
              <a:t>Feb 14-21 President’s Day week of actions in district</a:t>
            </a:r>
            <a:endParaRPr lang="en-US" sz="2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83295" y="655186"/>
            <a:ext cx="52624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LOCAL ACTIONS IN FEBRUARY</a:t>
            </a:r>
            <a:endParaRPr lang="en-US" sz="32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8791" y="918652"/>
            <a:ext cx="6299772" cy="496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4114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5760" y="1584960"/>
            <a:ext cx="115214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Next TPP Resistance call Wednesday, </a:t>
            </a:r>
            <a:r>
              <a:rPr lang="en-US" sz="4000" b="1" dirty="0" smtClean="0"/>
              <a:t>Feb 3 </a:t>
            </a:r>
            <a:r>
              <a:rPr lang="en-US" sz="4000" b="1" dirty="0"/>
              <a:t>at 9 pm Eastern/6 pm Pacific. Visit </a:t>
            </a:r>
            <a:r>
              <a:rPr lang="en-US" sz="4000" b="1" u="sng" dirty="0">
                <a:hlinkClick r:id="rId2"/>
              </a:rPr>
              <a:t>www.flushthetpp.org/national-tpp-resistance-calls/</a:t>
            </a:r>
            <a:r>
              <a:rPr lang="en-US" sz="4000" b="1" dirty="0"/>
              <a:t> for more information and to register.</a:t>
            </a:r>
          </a:p>
        </p:txBody>
      </p:sp>
    </p:spTree>
    <p:extLst>
      <p:ext uri="{BB962C8B-B14F-4D97-AF65-F5344CB8AC3E}">
        <p14:creationId xmlns:p14="http://schemas.microsoft.com/office/powerpoint/2010/main" val="26415629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Q&amp;A – Nancy 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Price, Adam 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Weissman, 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Dr. Margaret Flowers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59" y="1985963"/>
            <a:ext cx="2793038" cy="25955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999" y="1985963"/>
            <a:ext cx="2109724" cy="25955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825" y="1985963"/>
            <a:ext cx="3314700" cy="254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8617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February Letter Drops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3675"/>
            <a:ext cx="10515600" cy="4351338"/>
          </a:xfrm>
        </p:spPr>
        <p:txBody>
          <a:bodyPr/>
          <a:lstStyle/>
          <a:p>
            <a:r>
              <a:rPr lang="en-US" dirty="0" smtClean="0"/>
              <a:t>Deliver opposition to TPP letter to Congress Members in District during recess week (February 15</a:t>
            </a:r>
            <a:r>
              <a:rPr lang="en-US" baseline="30000" dirty="0" smtClean="0"/>
              <a:t>th</a:t>
            </a:r>
            <a:r>
              <a:rPr lang="en-US" dirty="0" smtClean="0"/>
              <a:t> through 20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Download the letter</a:t>
            </a:r>
          </a:p>
          <a:p>
            <a:pPr lvl="1"/>
            <a:r>
              <a:rPr lang="en-US" dirty="0" smtClean="0"/>
              <a:t>Print the Letter</a:t>
            </a:r>
          </a:p>
          <a:p>
            <a:pPr lvl="1"/>
            <a:r>
              <a:rPr lang="en-US" dirty="0" smtClean="0"/>
              <a:t>Deliver the letter with friends and allies to Congress Member</a:t>
            </a:r>
          </a:p>
          <a:p>
            <a:pPr lvl="1"/>
            <a:r>
              <a:rPr lang="en-US" dirty="0" smtClean="0"/>
              <a:t>Report Letter delivery </a:t>
            </a:r>
          </a:p>
          <a:p>
            <a:r>
              <a:rPr lang="en-US" dirty="0" smtClean="0"/>
              <a:t>Deliver TPP petitions on Capitol Hill February 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r>
              <a:rPr lang="en-US" dirty="0" smtClean="0"/>
              <a:t>Schedule your Letter </a:t>
            </a:r>
            <a:r>
              <a:rPr lang="en-US" dirty="0"/>
              <a:t>Drop </a:t>
            </a:r>
            <a:br>
              <a:rPr lang="en-US" dirty="0"/>
            </a:br>
            <a:r>
              <a:rPr lang="en-US" dirty="0">
                <a:hlinkClick r:id="rId2"/>
              </a:rPr>
              <a:t>https://actionnetwork.org/event_campaigns/february-letter-drop-oppose-the-tpp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1134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Upcoming Call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707" y="1802422"/>
            <a:ext cx="9287693" cy="329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7257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Call Planning Team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b="1" dirty="0">
                <a:solidFill>
                  <a:srgbClr val="C00000"/>
                </a:solidFill>
              </a:rPr>
              <a:t>Harriet Heywood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400" b="1" dirty="0">
                <a:solidFill>
                  <a:srgbClr val="C00000"/>
                </a:solidFill>
                <a:latin typeface="Arial Black" panose="020B0A04020102020204" pitchFamily="34" charset="0"/>
                <a:hlinkClick r:id="rId2"/>
              </a:rPr>
              <a:t>harrietheywood@gmail.com</a:t>
            </a:r>
          </a:p>
          <a:p>
            <a:pPr marL="0" indent="0">
              <a:buNone/>
            </a:pPr>
            <a:endParaRPr lang="en-US" b="1" dirty="0">
              <a:solidFill>
                <a:srgbClr val="404040"/>
              </a:solidFill>
              <a:latin typeface="Arial Black" panose="020B0A04020102020204" pitchFamily="34" charset="0"/>
              <a:hlinkClick r:id="rId2"/>
            </a:endParaRPr>
          </a:p>
          <a:p>
            <a:r>
              <a:rPr lang="en-US" dirty="0"/>
              <a:t>Call Co-Organizer</a:t>
            </a:r>
          </a:p>
          <a:p>
            <a:r>
              <a:rPr lang="en-US" dirty="0" smtClean="0"/>
              <a:t>Florida State Leader – </a:t>
            </a:r>
            <a:br>
              <a:rPr lang="en-US" dirty="0" smtClean="0"/>
            </a:br>
            <a:r>
              <a:rPr lang="en-US" dirty="0" smtClean="0"/>
              <a:t>People Demanding </a:t>
            </a:r>
            <a:r>
              <a:rPr lang="en-US" dirty="0" smtClean="0"/>
              <a:t>Action</a:t>
            </a:r>
          </a:p>
          <a:p>
            <a:r>
              <a:rPr lang="en-US" dirty="0" smtClean="0"/>
              <a:t>Upcoming Tampa Event</a:t>
            </a:r>
            <a:endParaRPr lang="en-US" dirty="0"/>
          </a:p>
        </p:txBody>
      </p:sp>
      <p:pic>
        <p:nvPicPr>
          <p:cNvPr id="5" name="Picture 4" descr="Harriet Heywood.jpg"/>
          <p:cNvPicPr>
            <a:picLocks noChangeAspect="1"/>
          </p:cNvPicPr>
          <p:nvPr/>
        </p:nvPicPr>
        <p:blipFill rotWithShape="1">
          <a:blip r:embed="rId3" cstate="print"/>
          <a:srcRect l="689" t="2500" r="990" b="-1831"/>
          <a:stretch/>
        </p:blipFill>
        <p:spPr>
          <a:xfrm>
            <a:off x="8426438" y="2286289"/>
            <a:ext cx="2609883" cy="278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16646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576" y="4742224"/>
            <a:ext cx="747714" cy="7908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5435" y="1887583"/>
            <a:ext cx="86525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Audio is available only via phone</a:t>
            </a:r>
          </a:p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DIAL 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IN: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605 562 3140     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ACCESS CODE: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951146#</a:t>
            </a:r>
          </a:p>
          <a:p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Meeting Room Functions</a:t>
            </a:r>
            <a:b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	- Chat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	- Share</a:t>
            </a:r>
          </a:p>
          <a:p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Use the Share button in the Meeting Room: </a:t>
            </a:r>
          </a:p>
          <a:p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After the call, 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click the unique link below to download this week's PowerPoint, recording link and other materials: </a:t>
            </a:r>
            <a:r>
              <a:rPr lang="en-US" sz="2400" b="1" dirty="0">
                <a:solidFill>
                  <a:srgbClr val="C00000"/>
                </a:solidFill>
                <a:hlinkClick r:id="rId3"/>
              </a:rPr>
              <a:t>http://</a:t>
            </a:r>
            <a:r>
              <a:rPr lang="en-US" sz="2400" b="1" dirty="0" smtClean="0">
                <a:solidFill>
                  <a:srgbClr val="C00000"/>
                </a:solidFill>
                <a:hlinkClick r:id="rId3"/>
              </a:rPr>
              <a:t>www.peopledemandingaction.org/downloads/tpp/tpp-january-31-2016-call-materials</a:t>
            </a:r>
            <a:endParaRPr lang="en-US" sz="1500" b="1" dirty="0">
              <a:solidFill>
                <a:srgbClr val="C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3177" y="3476536"/>
            <a:ext cx="358346" cy="28491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55186"/>
            <a:ext cx="10515600" cy="1325563"/>
          </a:xfrm>
        </p:spPr>
        <p:txBody>
          <a:bodyPr/>
          <a:lstStyle/>
          <a:p>
            <a:pPr algn="l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Technical Information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887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38200" y="1841036"/>
            <a:ext cx="6045974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Tom Hocking, Technical Advisor</a:t>
            </a:r>
            <a:r>
              <a:rPr lang="en-US" sz="2400" dirty="0">
                <a:solidFill>
                  <a:srgbClr val="C00000"/>
                </a:solidFill>
              </a:rPr>
              <a:t/>
            </a:r>
            <a:br>
              <a:rPr lang="en-US" sz="2400" dirty="0">
                <a:solidFill>
                  <a:srgbClr val="C00000"/>
                </a:solidFill>
              </a:rPr>
            </a:b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MoveOn, PA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TWHocking@Gmail.com</a:t>
            </a:r>
            <a:r>
              <a:rPr lang="en-US" sz="105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105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105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105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105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105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*Pre/Post Call Technical Questions</a:t>
            </a:r>
          </a:p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*Global TPP Team Facebook Page Manager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6269" y="2678255"/>
            <a:ext cx="1585436" cy="16630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63395" y="3509777"/>
            <a:ext cx="74595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>
              <a:solidFill>
                <a:srgbClr val="404040"/>
              </a:solidFill>
              <a:latin typeface="Arial Black" panose="020B0A04020102020204" pitchFamily="34" charset="0"/>
            </a:endParaRPr>
          </a:p>
          <a:p>
            <a:endParaRPr lang="en-US" b="1" dirty="0">
              <a:solidFill>
                <a:srgbClr val="404040"/>
              </a:solidFill>
              <a:latin typeface="Arial Black" panose="020B0A04020102020204" pitchFamily="34" charset="0"/>
            </a:endParaRPr>
          </a:p>
          <a:p>
            <a:endParaRPr lang="en-US" b="1" dirty="0">
              <a:solidFill>
                <a:srgbClr val="404040"/>
              </a:solidFill>
              <a:latin typeface="Arial Black" panose="020B0A04020102020204" pitchFamily="34" charset="0"/>
            </a:endParaRPr>
          </a:p>
          <a:p>
            <a:endParaRPr lang="en-US" b="1" dirty="0">
              <a:solidFill>
                <a:srgbClr val="404040"/>
              </a:solidFill>
              <a:latin typeface="Arial Black" panose="020B0A04020102020204" pitchFamily="34" charset="0"/>
            </a:endParaRPr>
          </a:p>
          <a:p>
            <a:endParaRPr lang="en-US" b="1" dirty="0">
              <a:solidFill>
                <a:srgbClr val="404040"/>
              </a:solidFill>
              <a:latin typeface="Arial Black" panose="020B0A04020102020204" pitchFamily="34" charset="0"/>
            </a:endParaRPr>
          </a:p>
          <a:p>
            <a:endParaRPr lang="en-US" b="1" dirty="0">
              <a:solidFill>
                <a:srgbClr val="404040"/>
              </a:solidFill>
              <a:latin typeface="Arial Black" panose="020B0A04020102020204" pitchFamily="34" charset="0"/>
            </a:endParaRPr>
          </a:p>
          <a:p>
            <a:endParaRPr lang="en-US" b="1" dirty="0">
              <a:solidFill>
                <a:srgbClr val="404040"/>
              </a:solidFill>
              <a:latin typeface="Arial Black" panose="020B0A04020102020204" pitchFamily="34" charset="0"/>
            </a:endParaRPr>
          </a:p>
          <a:p>
            <a:r>
              <a:rPr lang="en-US" sz="2100" dirty="0">
                <a:solidFill>
                  <a:schemeClr val="accent5">
                    <a:lumMod val="75000"/>
                  </a:schemeClr>
                </a:solidFill>
              </a:rPr>
              <a:t>Facebook: </a:t>
            </a:r>
            <a:endParaRPr lang="en-US" sz="2100" dirty="0">
              <a:solidFill>
                <a:schemeClr val="accent5">
                  <a:lumMod val="75000"/>
                </a:schemeClr>
              </a:solidFill>
              <a:hlinkClick r:id=""/>
            </a:endParaRPr>
          </a:p>
          <a:p>
            <a:r>
              <a:rPr lang="en-US" sz="2100" dirty="0">
                <a:solidFill>
                  <a:srgbClr val="C00000"/>
                </a:solidFill>
                <a:hlinkClick r:id=""/>
              </a:rPr>
              <a:t>https://www.facebook.com/groups/GlobalTPPTeam</a:t>
            </a:r>
            <a:endParaRPr lang="en-US" sz="2100" dirty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Technical Advisor/Facebook Page Manager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08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ra Cohen head sho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362"/>
          <a:stretch>
            <a:fillRect/>
          </a:stretch>
        </p:blipFill>
        <p:spPr>
          <a:xfrm>
            <a:off x="8483600" y="2289639"/>
            <a:ext cx="1593708" cy="197316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62789" y="1820793"/>
            <a:ext cx="61722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Lisa </a:t>
            </a:r>
            <a:r>
              <a:rPr lang="en-US" sz="3200" b="1" dirty="0" err="1">
                <a:solidFill>
                  <a:srgbClr val="C00000"/>
                </a:solidFill>
              </a:rPr>
              <a:t>Oldendorp</a:t>
            </a:r>
            <a:r>
              <a:rPr lang="en-US" sz="2400" dirty="0">
                <a:solidFill>
                  <a:srgbClr val="C00000"/>
                </a:solidFill>
              </a:rPr>
              <a:t/>
            </a:r>
            <a:br>
              <a:rPr lang="en-US" sz="2400" dirty="0">
                <a:solidFill>
                  <a:srgbClr val="C00000"/>
                </a:solidFill>
              </a:rPr>
            </a:b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MoveOn, New York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hlinkClick r:id="rId3"/>
              </a:rPr>
              <a:t>eslsk8r@optonline.net</a:t>
            </a:r>
            <a:br>
              <a:rPr lang="en-US" sz="2400" b="1" dirty="0">
                <a:solidFill>
                  <a:schemeClr val="accent5">
                    <a:lumMod val="75000"/>
                  </a:schemeClr>
                </a:solidFill>
                <a:hlinkClick r:id="rId3"/>
              </a:rPr>
            </a:b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*Chat Host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*Call Planning Team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endParaRPr lang="en-US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Chat Host/Call Planning Team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72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845" y="1847534"/>
            <a:ext cx="2057400" cy="2057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85474" y="1847534"/>
            <a:ext cx="5486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Linda Brewster</a:t>
            </a:r>
            <a:r>
              <a:rPr lang="en-US" sz="2400" dirty="0">
                <a:solidFill>
                  <a:srgbClr val="C00000"/>
                </a:solidFill>
              </a:rPr>
              <a:t/>
            </a:r>
            <a:br>
              <a:rPr lang="en-US" sz="2400" dirty="0">
                <a:solidFill>
                  <a:srgbClr val="C00000"/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  <a:hlinkClick r:id="rId3"/>
              </a:rPr>
              <a:t>LindaJBrewster@msn.com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  <a:hlinkClick r:id="rId3"/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  <a:hlinkClick r:id="rId3"/>
              </a:rPr>
              <a:t/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  <a:hlinkClick r:id="rId3"/>
              </a:rPr>
            </a:b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*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Call Planning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*Information and event sharing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*MoveOn Regional Organizer (WA)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endParaRPr lang="en-US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Call Planning Team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65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-3665" t="-2" r="-3348" b="-1163"/>
          <a:stretch/>
        </p:blipFill>
        <p:spPr>
          <a:xfrm>
            <a:off x="8722100" y="2240588"/>
            <a:ext cx="1556375" cy="2057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287" y="4941157"/>
            <a:ext cx="795347" cy="8412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60850" y="1829142"/>
            <a:ext cx="6456028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Mara Cohen</a:t>
            </a:r>
            <a:r>
              <a:rPr lang="en-US" sz="2400" b="1" dirty="0">
                <a:solidFill>
                  <a:srgbClr val="C00000"/>
                </a:solidFill>
              </a:rPr>
              <a:t/>
            </a:r>
            <a:br>
              <a:rPr lang="en-US" sz="2400" b="1" dirty="0">
                <a:solidFill>
                  <a:srgbClr val="C00000"/>
                </a:solidFill>
              </a:rPr>
            </a:b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hlinkClick r:id="rId4"/>
              </a:rPr>
              <a:t>Marajai51@Gmail.com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  <a:hlinkClick r:id="rId4"/>
              </a:rPr>
              <a:t/>
            </a:r>
            <a:br>
              <a:rPr lang="en-US" b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  <a:hlinkClick r:id="rId4"/>
              </a:rPr>
            </a:b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*PDA Mass Criminalization Team 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Leader</a:t>
            </a:r>
            <a:b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*Popular Resistance Organizer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*Global Climate Convergence Leader (IL)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</a:br>
            <a:endParaRPr lang="en-US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12612" y="329478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Call Planning Team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818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6608" y="2373653"/>
            <a:ext cx="1965648" cy="2233691"/>
          </a:xfrm>
          <a:prstGeom prst="rect">
            <a:avLst/>
          </a:prstGeom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4479" y="5057668"/>
            <a:ext cx="1417777" cy="1417777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Call Planning Team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985474" y="1847534"/>
            <a:ext cx="5486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Celeste Drake</a:t>
            </a:r>
            <a:r>
              <a:rPr lang="en-US" sz="2400" dirty="0">
                <a:solidFill>
                  <a:srgbClr val="C00000"/>
                </a:solidFill>
              </a:rPr>
              <a:t/>
            </a:r>
            <a:br>
              <a:rPr lang="en-US" sz="2400" dirty="0">
                <a:solidFill>
                  <a:srgbClr val="C00000"/>
                </a:solidFill>
              </a:rPr>
            </a:b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Trade and Globalization Policy Specialist,</a:t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AFL-CIO</a:t>
            </a:r>
          </a:p>
          <a:p>
            <a:r>
              <a:rPr lang="en-US" sz="2400" b="1" dirty="0" smtClean="0">
                <a:solidFill>
                  <a:srgbClr val="C00000"/>
                </a:solidFill>
                <a:hlinkClick r:id="rId4"/>
              </a:rPr>
              <a:t>Cdrake@AFLCIO.org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  <a:hlinkClick r:id="rId4"/>
              </a:rPr>
              <a:t/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  <a:hlinkClick r:id="rId4"/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  <a:hlinkClick r:id="rId4"/>
              </a:rPr>
              <a:t/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  <a:hlinkClick r:id="rId4"/>
              </a:rPr>
            </a:b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*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SOTU Report</a:t>
            </a:r>
          </a:p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*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USITC TPP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Hearing</a:t>
            </a:r>
          </a:p>
        </p:txBody>
      </p:sp>
    </p:spTree>
    <p:extLst>
      <p:ext uri="{BB962C8B-B14F-4D97-AF65-F5344CB8AC3E}">
        <p14:creationId xmlns:p14="http://schemas.microsoft.com/office/powerpoint/2010/main" val="379236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1837</TotalTime>
  <Words>1010</Words>
  <Application>Microsoft Office PowerPoint</Application>
  <PresentationFormat>Widescreen</PresentationFormat>
  <Paragraphs>179</Paragraphs>
  <Slides>39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5" baseType="lpstr">
      <vt:lpstr>Arial</vt:lpstr>
      <vt:lpstr>Arial Black</vt:lpstr>
      <vt:lpstr>Avenir Black</vt:lpstr>
      <vt:lpstr>Avenir Book</vt:lpstr>
      <vt:lpstr>Avenir Heavy</vt:lpstr>
      <vt:lpstr>Avenir Medium</vt:lpstr>
      <vt:lpstr>Avenir Next Condensed Demi Bold</vt:lpstr>
      <vt:lpstr>Avenir Next Condensed Medium</vt:lpstr>
      <vt:lpstr>Avenir Next Demi Bold</vt:lpstr>
      <vt:lpstr>Avenir Next Medium</vt:lpstr>
      <vt:lpstr>Calibri</vt:lpstr>
      <vt:lpstr>Calibri Light</vt:lpstr>
      <vt:lpstr>Helvetica</vt:lpstr>
      <vt:lpstr>Times New Roman</vt:lpstr>
      <vt:lpstr>Wingdings</vt:lpstr>
      <vt:lpstr>Office Theme</vt:lpstr>
      <vt:lpstr>Will NAFTA Destroy the KXL Victory?</vt:lpstr>
      <vt:lpstr>Speakers</vt:lpstr>
      <vt:lpstr>INTRODUCTION AND WELCOME</vt:lpstr>
      <vt:lpstr>Technical Information</vt:lpstr>
      <vt:lpstr>Technical Advisor/Facebook Page Manager</vt:lpstr>
      <vt:lpstr>Chat Host/Call Planning Team</vt:lpstr>
      <vt:lpstr>Call Planning Team</vt:lpstr>
      <vt:lpstr>Call Planning Team</vt:lpstr>
      <vt:lpstr>Call Planning Team</vt:lpstr>
      <vt:lpstr>Emilianne Slaydon Director, Social Media  @TPPMediaMarch Twitter.com/TPPMediaMarch</vt:lpstr>
      <vt:lpstr>@TPPMediaMarch Twitter STORM</vt:lpstr>
      <vt:lpstr>How is it fun? </vt:lpstr>
      <vt:lpstr>Share STORM Invite: htttp://tiny.cc/TPPMediaMarch</vt:lpstr>
      <vt:lpstr>Have a social media question? em@slaydonmedia.com</vt:lpstr>
      <vt:lpstr> Click-n-Drag Invite to Desktop;   Post Invite on Facebook &amp; Twitter</vt:lpstr>
      <vt:lpstr>Provide VALUE in every tweet! 1) Include an image 2) Include an educational link 3) Always include #hashtags in every tweet</vt:lpstr>
      <vt:lpstr>Have a social media question? em@slaydonmedia.com</vt:lpstr>
      <vt:lpstr>STORM with us to: #StopTPP!</vt:lpstr>
      <vt:lpstr>Bill McKibben</vt:lpstr>
      <vt:lpstr>Ilana Solomon</vt:lpstr>
      <vt:lpstr>Q&amp;A Ilana Solomon, Emilianne Slaydon</vt:lpstr>
      <vt:lpstr>Call Planning Team</vt:lpstr>
      <vt:lpstr>News Stories</vt:lpstr>
      <vt:lpstr>Events This Week</vt:lpstr>
      <vt:lpstr>Economic Policy Institute Event</vt:lpstr>
      <vt:lpstr>Volunteer with the National TPP Team</vt:lpstr>
      <vt:lpstr>New Resources</vt:lpstr>
      <vt:lpstr>Scout Barbour-Evans New Zealand TPP Activist</vt:lpstr>
      <vt:lpstr>Nancy Price</vt:lpstr>
      <vt:lpstr>NO TPP Resolution</vt:lpstr>
      <vt:lpstr>Put your city, town, county  on the map with a  TPP-Free Zone Resolution </vt:lpstr>
      <vt:lpstr>PowerPoint Presentation</vt:lpstr>
      <vt:lpstr>PowerPoint Presentation</vt:lpstr>
      <vt:lpstr>PowerPoint Presentation</vt:lpstr>
      <vt:lpstr>PowerPoint Presentation</vt:lpstr>
      <vt:lpstr>Q&amp;A – Nancy Price, Adam Weissman,  Dr. Margaret Flowers</vt:lpstr>
      <vt:lpstr>February Letter Drops</vt:lpstr>
      <vt:lpstr>Upcoming Call</vt:lpstr>
      <vt:lpstr>Call Planning Team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Harriet Heywood</dc:creator>
  <cp:lastModifiedBy>Andrea Miller</cp:lastModifiedBy>
  <cp:revision>77</cp:revision>
  <dcterms:created xsi:type="dcterms:W3CDTF">2016-01-23T01:12:31Z</dcterms:created>
  <dcterms:modified xsi:type="dcterms:W3CDTF">2016-01-31T23:43:12Z</dcterms:modified>
</cp:coreProperties>
</file>