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1.xml" ContentType="application/vnd.openxmlformats-officedocument.drawingml.chart+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5" r:id="rId1"/>
  </p:sldMasterIdLst>
  <p:notesMasterIdLst>
    <p:notesMasterId r:id="rId27"/>
  </p:notesMasterIdLst>
  <p:handoutMasterIdLst>
    <p:handoutMasterId r:id="rId28"/>
  </p:handoutMasterIdLst>
  <p:sldIdLst>
    <p:sldId id="468" r:id="rId2"/>
    <p:sldId id="505" r:id="rId3"/>
    <p:sldId id="348" r:id="rId4"/>
    <p:sldId id="515" r:id="rId5"/>
    <p:sldId id="504" r:id="rId6"/>
    <p:sldId id="507" r:id="rId7"/>
    <p:sldId id="518" r:id="rId8"/>
    <p:sldId id="506" r:id="rId9"/>
    <p:sldId id="508" r:id="rId10"/>
    <p:sldId id="509" r:id="rId11"/>
    <p:sldId id="460" r:id="rId12"/>
    <p:sldId id="461" r:id="rId13"/>
    <p:sldId id="469" r:id="rId14"/>
    <p:sldId id="511" r:id="rId15"/>
    <p:sldId id="462" r:id="rId16"/>
    <p:sldId id="510" r:id="rId17"/>
    <p:sldId id="493" r:id="rId18"/>
    <p:sldId id="512" r:id="rId19"/>
    <p:sldId id="409" r:id="rId20"/>
    <p:sldId id="489" r:id="rId21"/>
    <p:sldId id="490" r:id="rId22"/>
    <p:sldId id="517" r:id="rId23"/>
    <p:sldId id="513" r:id="rId24"/>
    <p:sldId id="516" r:id="rId25"/>
    <p:sldId id="514" r:id="rId26"/>
  </p:sldIdLst>
  <p:sldSz cx="9144000" cy="6858000" type="screen4x3"/>
  <p:notesSz cx="9236075" cy="70104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208">
          <p15:clr>
            <a:srgbClr val="A4A3A4"/>
          </p15:clr>
        </p15:guide>
        <p15:guide id="2" pos="2909">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00"/>
    <a:srgbClr val="5EF4E6"/>
    <a:srgbClr val="CCFFFF"/>
    <a:srgbClr val="000080"/>
    <a:srgbClr val="FF0000"/>
    <a:srgbClr val="990000"/>
    <a:srgbClr val="333333"/>
    <a:srgbClr val="004080"/>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036" autoAdjust="0"/>
    <p:restoredTop sz="81250" autoAdjust="0"/>
  </p:normalViewPr>
  <p:slideViewPr>
    <p:cSldViewPr>
      <p:cViewPr>
        <p:scale>
          <a:sx n="71" d="100"/>
          <a:sy n="71" d="100"/>
        </p:scale>
        <p:origin x="1584" y="-29"/>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notesViewPr>
    <p:cSldViewPr>
      <p:cViewPr varScale="1">
        <p:scale>
          <a:sx n="84" d="100"/>
          <a:sy n="84" d="100"/>
        </p:scale>
        <p:origin x="-3168" y="-60"/>
      </p:cViewPr>
      <p:guideLst>
        <p:guide orient="horz" pos="2208"/>
        <p:guide pos="2909"/>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30"/>
      <c:rotY val="0"/>
      <c:rAngAx val="0"/>
    </c:view3D>
    <c:floor>
      <c:thickness val="0"/>
    </c:floor>
    <c:sideWall>
      <c:thickness val="0"/>
    </c:sideWall>
    <c:backWall>
      <c:thickness val="0"/>
    </c:backWall>
    <c:plotArea>
      <c:layout/>
      <c:pie3DChart>
        <c:varyColors val="1"/>
        <c:dLbls>
          <c:showLegendKey val="0"/>
          <c:showVal val="0"/>
          <c:showCatName val="0"/>
          <c:showSerName val="0"/>
          <c:showPercent val="0"/>
          <c:showBubbleSize val="0"/>
          <c:showLeaderLines val="0"/>
        </c:dLbls>
      </c:pie3DChart>
    </c:plotArea>
    <c:legend>
      <c:legendPos val="r"/>
      <c:layout/>
      <c:overlay val="0"/>
    </c:legend>
    <c:plotVisOnly val="1"/>
    <c:dispBlanksAs val="zero"/>
    <c:showDLblsOverMax val="0"/>
  </c:chart>
  <c:txPr>
    <a:bodyPr/>
    <a:lstStyle/>
    <a:p>
      <a:pPr>
        <a:defRPr sz="1800"/>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Footer Placeholder 3"/>
          <p:cNvSpPr>
            <a:spLocks noGrp="1"/>
          </p:cNvSpPr>
          <p:nvPr>
            <p:ph type="ftr" sz="quarter" idx="2"/>
          </p:nvPr>
        </p:nvSpPr>
        <p:spPr>
          <a:xfrm>
            <a:off x="0" y="6658443"/>
            <a:ext cx="4002299" cy="35076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dirty="0"/>
          </a:p>
        </p:txBody>
      </p:sp>
      <p:sp>
        <p:nvSpPr>
          <p:cNvPr id="5" name="Slide Number Placeholder 4"/>
          <p:cNvSpPr>
            <a:spLocks noGrp="1"/>
          </p:cNvSpPr>
          <p:nvPr>
            <p:ph type="sldNum" sz="quarter" idx="3"/>
          </p:nvPr>
        </p:nvSpPr>
        <p:spPr>
          <a:xfrm>
            <a:off x="5231639" y="6658443"/>
            <a:ext cx="4002299" cy="35076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49282375-D36D-499D-A03D-9EC9AD09E348}" type="slidenum">
              <a:rPr lang="en-US"/>
              <a:pPr>
                <a:defRPr/>
              </a:pPr>
              <a:t>‹#›</a:t>
            </a:fld>
            <a:endParaRPr lang="en-US" dirty="0"/>
          </a:p>
        </p:txBody>
      </p:sp>
    </p:spTree>
    <p:extLst>
      <p:ext uri="{BB962C8B-B14F-4D97-AF65-F5344CB8AC3E}">
        <p14:creationId xmlns:p14="http://schemas.microsoft.com/office/powerpoint/2010/main" val="23752670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02299" cy="35076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dirty="0"/>
          </a:p>
        </p:txBody>
      </p:sp>
      <p:sp>
        <p:nvSpPr>
          <p:cNvPr id="3" name="Date Placeholder 2"/>
          <p:cNvSpPr>
            <a:spLocks noGrp="1"/>
          </p:cNvSpPr>
          <p:nvPr>
            <p:ph type="dt" idx="1"/>
          </p:nvPr>
        </p:nvSpPr>
        <p:spPr>
          <a:xfrm>
            <a:off x="5231639" y="0"/>
            <a:ext cx="4002299" cy="35076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4223C337-D92C-4CB5-B969-9BBEB6F8B7C0}" type="datetimeFigureOut">
              <a:rPr lang="en-US"/>
              <a:pPr>
                <a:defRPr/>
              </a:pPr>
              <a:t>12/11/2015</a:t>
            </a:fld>
            <a:endParaRPr lang="en-US" dirty="0"/>
          </a:p>
        </p:txBody>
      </p:sp>
      <p:sp>
        <p:nvSpPr>
          <p:cNvPr id="4" name="Slide Image Placeholder 3"/>
          <p:cNvSpPr>
            <a:spLocks noGrp="1" noRot="1" noChangeAspect="1"/>
          </p:cNvSpPr>
          <p:nvPr>
            <p:ph type="sldImg" idx="2"/>
          </p:nvPr>
        </p:nvSpPr>
        <p:spPr>
          <a:xfrm>
            <a:off x="2865438" y="525463"/>
            <a:ext cx="3505200" cy="26289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923608" y="3330420"/>
            <a:ext cx="7388860" cy="3154441"/>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6658443"/>
            <a:ext cx="4002299" cy="35076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dirty="0"/>
          </a:p>
        </p:txBody>
      </p:sp>
      <p:sp>
        <p:nvSpPr>
          <p:cNvPr id="7" name="Slide Number Placeholder 6"/>
          <p:cNvSpPr>
            <a:spLocks noGrp="1"/>
          </p:cNvSpPr>
          <p:nvPr>
            <p:ph type="sldNum" sz="quarter" idx="5"/>
          </p:nvPr>
        </p:nvSpPr>
        <p:spPr>
          <a:xfrm>
            <a:off x="5231639" y="6658443"/>
            <a:ext cx="4002299" cy="35076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2B4FEFAC-B345-4288-8DA4-E026A47F5664}" type="slidenum">
              <a:rPr lang="en-US"/>
              <a:pPr>
                <a:defRPr/>
              </a:pPr>
              <a:t>‹#›</a:t>
            </a:fld>
            <a:endParaRPr lang="en-US" dirty="0"/>
          </a:p>
        </p:txBody>
      </p:sp>
    </p:spTree>
    <p:extLst>
      <p:ext uri="{BB962C8B-B14F-4D97-AF65-F5344CB8AC3E}">
        <p14:creationId xmlns:p14="http://schemas.microsoft.com/office/powerpoint/2010/main" val="181669550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Introduce yourself and the session.  </a:t>
            </a:r>
            <a:endParaRPr lang="en-US" dirty="0"/>
          </a:p>
        </p:txBody>
      </p:sp>
      <p:sp>
        <p:nvSpPr>
          <p:cNvPr id="4" name="Slide Number Placeholder 3"/>
          <p:cNvSpPr>
            <a:spLocks noGrp="1"/>
          </p:cNvSpPr>
          <p:nvPr>
            <p:ph type="sldNum" sz="quarter" idx="10"/>
          </p:nvPr>
        </p:nvSpPr>
        <p:spPr/>
        <p:txBody>
          <a:bodyPr/>
          <a:lstStyle/>
          <a:p>
            <a:pPr>
              <a:defRPr/>
            </a:pPr>
            <a:fld id="{2B4FEFAC-B345-4288-8DA4-E026A47F5664}" type="slidenum">
              <a:rPr lang="en-US" smtClean="0"/>
              <a:pPr>
                <a:defRPr/>
              </a:pPr>
              <a:t>1</a:t>
            </a:fld>
            <a:endParaRPr lang="en-US" dirty="0"/>
          </a:p>
        </p:txBody>
      </p:sp>
    </p:spTree>
    <p:extLst>
      <p:ext uri="{BB962C8B-B14F-4D97-AF65-F5344CB8AC3E}">
        <p14:creationId xmlns:p14="http://schemas.microsoft.com/office/powerpoint/2010/main" val="3000685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2B4FEFAC-B345-4288-8DA4-E026A47F5664}" type="slidenum">
              <a:rPr lang="en-US" smtClean="0"/>
              <a:pPr>
                <a:defRPr/>
              </a:pPr>
              <a:t>15</a:t>
            </a:fld>
            <a:endParaRPr lang="en-US" dirty="0"/>
          </a:p>
        </p:txBody>
      </p:sp>
    </p:spTree>
    <p:extLst>
      <p:ext uri="{BB962C8B-B14F-4D97-AF65-F5344CB8AC3E}">
        <p14:creationId xmlns:p14="http://schemas.microsoft.com/office/powerpoint/2010/main" val="4597841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59395" name="Notes Placeholder 2"/>
          <p:cNvSpPr>
            <a:spLocks noGrp="1"/>
          </p:cNvSpPr>
          <p:nvPr>
            <p:ph type="body" idx="1"/>
          </p:nvPr>
        </p:nvSpPr>
        <p:spPr>
          <a:noFill/>
        </p:spPr>
        <p:txBody>
          <a:bodyPr/>
          <a:lstStyle/>
          <a:p>
            <a:pPr eaLnBrk="1" hangingPunct="1"/>
            <a:endParaRPr lang="en-US" dirty="0" smtClean="0">
              <a:ea typeface="ＭＳ Ｐゴシック" pitchFamily="1" charset="-128"/>
            </a:endParaRPr>
          </a:p>
          <a:p>
            <a:pPr eaLnBrk="1" hangingPunct="1"/>
            <a:endParaRPr lang="en-US" dirty="0" smtClean="0">
              <a:ea typeface="ＭＳ Ｐゴシック" pitchFamily="1" charset="-128"/>
            </a:endParaRPr>
          </a:p>
          <a:p>
            <a:pPr eaLnBrk="1" hangingPunct="1"/>
            <a:r>
              <a:rPr lang="en-US" dirty="0" smtClean="0">
                <a:ea typeface="ＭＳ Ｐゴシック" pitchFamily="1" charset="-128"/>
              </a:rPr>
              <a:t>Like</a:t>
            </a:r>
            <a:r>
              <a:rPr lang="en-US" baseline="0" dirty="0" smtClean="0">
                <a:ea typeface="ＭＳ Ｐゴシック" pitchFamily="1" charset="-128"/>
              </a:rPr>
              <a:t> NAFTA, the TPP would a</a:t>
            </a:r>
            <a:r>
              <a:rPr lang="en-US" dirty="0" smtClean="0">
                <a:ea typeface="ＭＳ Ｐゴシック" pitchFamily="1" charset="-128"/>
              </a:rPr>
              <a:t>llow</a:t>
            </a:r>
            <a:r>
              <a:rPr lang="en-US" baseline="0" dirty="0" smtClean="0">
                <a:ea typeface="ＭＳ Ｐゴシック" pitchFamily="1" charset="-128"/>
              </a:rPr>
              <a:t> </a:t>
            </a:r>
            <a:r>
              <a:rPr lang="en-US" dirty="0" smtClean="0">
                <a:ea typeface="ＭＳ Ｐゴシック" pitchFamily="1" charset="-128"/>
              </a:rPr>
              <a:t>foreign corporations to sue governments over nearly any law/policy that a corporation argues would limit their </a:t>
            </a:r>
            <a:r>
              <a:rPr lang="ja-JP" altLang="en-US" dirty="0" smtClean="0">
                <a:ea typeface="ＭＳ Ｐゴシック" pitchFamily="1" charset="-128"/>
              </a:rPr>
              <a:t>“</a:t>
            </a:r>
            <a:r>
              <a:rPr lang="en-US" altLang="ja-JP" b="1" dirty="0" smtClean="0">
                <a:ea typeface="ＭＳ Ｐゴシック" pitchFamily="1" charset="-128"/>
              </a:rPr>
              <a:t>expected profits</a:t>
            </a:r>
            <a:r>
              <a:rPr lang="ja-JP" altLang="en-US" dirty="0" smtClean="0">
                <a:ea typeface="ＭＳ Ｐゴシック" pitchFamily="1" charset="-128"/>
              </a:rPr>
              <a:t>”</a:t>
            </a:r>
            <a:r>
              <a:rPr lang="en-US" altLang="ja-JP" dirty="0" smtClean="0">
                <a:ea typeface="ＭＳ Ｐゴシック" pitchFamily="1" charset="-128"/>
              </a:rPr>
              <a:t> or reduce</a:t>
            </a:r>
            <a:r>
              <a:rPr lang="en-US" altLang="ja-JP" baseline="0" dirty="0" smtClean="0">
                <a:ea typeface="ＭＳ Ｐゴシック" pitchFamily="1" charset="-128"/>
              </a:rPr>
              <a:t> their predictable regulatory environment.</a:t>
            </a:r>
            <a:endParaRPr lang="en-US" altLang="ja-JP" dirty="0" smtClean="0">
              <a:ea typeface="ＭＳ Ｐゴシック" pitchFamily="1" charset="-128"/>
            </a:endParaRPr>
          </a:p>
          <a:p>
            <a:pPr eaLnBrk="1" hangingPunct="1"/>
            <a:endParaRPr lang="en-US" dirty="0" smtClean="0">
              <a:ea typeface="ＭＳ Ｐゴシック" pitchFamily="1" charset="-128"/>
            </a:endParaRPr>
          </a:p>
          <a:p>
            <a:pPr eaLnBrk="1" hangingPunct="1"/>
            <a:r>
              <a:rPr lang="en-US" dirty="0" smtClean="0">
                <a:ea typeface="ＭＳ Ｐゴシック" pitchFamily="1" charset="-128"/>
              </a:rPr>
              <a:t>Most international</a:t>
            </a:r>
            <a:r>
              <a:rPr lang="en-US" baseline="0" dirty="0" smtClean="0">
                <a:ea typeface="ＭＳ Ｐゴシック" pitchFamily="1" charset="-128"/>
              </a:rPr>
              <a:t> dispute settlement happens between governments.  Such dispute settlement is know as “state-to-state.”  </a:t>
            </a:r>
            <a:r>
              <a:rPr lang="en-US" dirty="0" smtClean="0">
                <a:ea typeface="ＭＳ Ｐゴシック" pitchFamily="1" charset="-128"/>
              </a:rPr>
              <a:t>These cases</a:t>
            </a:r>
            <a:r>
              <a:rPr lang="en-US" baseline="0" dirty="0" smtClean="0">
                <a:ea typeface="ＭＳ Ｐゴシック" pitchFamily="1" charset="-128"/>
              </a:rPr>
              <a:t> are </a:t>
            </a:r>
            <a:r>
              <a:rPr lang="en-US" dirty="0" smtClean="0">
                <a:ea typeface="ＭＳ Ｐゴシック" pitchFamily="1" charset="-128"/>
              </a:rPr>
              <a:t>called investor-to-state cases</a:t>
            </a:r>
            <a:r>
              <a:rPr lang="en-US" baseline="0" dirty="0" smtClean="0">
                <a:ea typeface="ＭＳ Ｐゴシック" pitchFamily="1" charset="-128"/>
              </a:rPr>
              <a:t> </a:t>
            </a:r>
            <a:r>
              <a:rPr lang="en-US" dirty="0" smtClean="0">
                <a:ea typeface="ＭＳ Ｐゴシック" pitchFamily="1" charset="-128"/>
              </a:rPr>
              <a:t>because investors, or corporations, are actually raised to the leve</a:t>
            </a:r>
            <a:r>
              <a:rPr lang="en-US" baseline="0" dirty="0" smtClean="0">
                <a:ea typeface="ＭＳ Ｐゴシック" pitchFamily="1" charset="-128"/>
              </a:rPr>
              <a:t>l of sovereign nation-states.  They can challenge a country directly in an international arbitration tribunal that is staffed by private lawyers who rotate between acting as arbitrators and acting as private lawyers, often representing global companies in cases against other countries.  </a:t>
            </a:r>
          </a:p>
          <a:p>
            <a:pPr eaLnBrk="1" hangingPunct="1"/>
            <a:endParaRPr lang="en-US" baseline="0" dirty="0" smtClean="0">
              <a:ea typeface="ＭＳ Ｐゴシック" pitchFamily="1" charset="-128"/>
            </a:endParaRPr>
          </a:p>
          <a:p>
            <a:pPr eaLnBrk="1" hangingPunct="1"/>
            <a:r>
              <a:rPr lang="en-US" baseline="0" dirty="0" smtClean="0">
                <a:ea typeface="ＭＳ Ｐゴシック" pitchFamily="1" charset="-128"/>
              </a:rPr>
              <a:t>Foreign investors are the only TPP party given such expansive rights.  Workers trying to exercise the labor rights promised them in the agreement cannot bring a case directly against a country.  Nor can environmental advocates seeking to enforce the </a:t>
            </a:r>
            <a:r>
              <a:rPr lang="en-US" baseline="0" dirty="0" err="1" smtClean="0">
                <a:ea typeface="ＭＳ Ｐゴシック" pitchFamily="1" charset="-128"/>
              </a:rPr>
              <a:t>TPP’s</a:t>
            </a:r>
            <a:r>
              <a:rPr lang="en-US" baseline="0" dirty="0" smtClean="0">
                <a:ea typeface="ＭＳ Ｐゴシック" pitchFamily="1" charset="-128"/>
              </a:rPr>
              <a:t> environmental provisions.  </a:t>
            </a:r>
          </a:p>
          <a:p>
            <a:pPr eaLnBrk="1" hangingPunct="1"/>
            <a:endParaRPr lang="en-US" baseline="0" dirty="0" smtClean="0">
              <a:ea typeface="ＭＳ Ｐゴシック" pitchFamily="1" charset="-128"/>
            </a:endParaRPr>
          </a:p>
          <a:p>
            <a:pPr eaLnBrk="1" hangingPunct="1"/>
            <a:r>
              <a:rPr lang="en-US" baseline="0" dirty="0" smtClean="0">
                <a:ea typeface="ＭＳ Ｐゴシック" pitchFamily="1" charset="-128"/>
              </a:rPr>
              <a:t>Cases </a:t>
            </a:r>
            <a:r>
              <a:rPr lang="en-US" dirty="0" smtClean="0">
                <a:ea typeface="ＭＳ Ｐゴシック" pitchFamily="1" charset="-128"/>
              </a:rPr>
              <a:t>brought before the </a:t>
            </a:r>
            <a:r>
              <a:rPr lang="en-US" dirty="0">
                <a:ea typeface="ＭＳ Ｐゴシック" pitchFamily="1" charset="-128"/>
              </a:rPr>
              <a:t>private tribunals </a:t>
            </a:r>
            <a:r>
              <a:rPr lang="en-US" dirty="0" smtClean="0">
                <a:ea typeface="ＭＳ Ｐゴシック" pitchFamily="1" charset="-128"/>
              </a:rPr>
              <a:t>do not apply U.S. law, not can</a:t>
            </a:r>
            <a:r>
              <a:rPr lang="en-US" baseline="0" dirty="0" smtClean="0">
                <a:ea typeface="ＭＳ Ｐゴシック" pitchFamily="1" charset="-128"/>
              </a:rPr>
              <a:t> parties appeal to U.S. courts if the arbitration panel issues a legally incorrect decision.  The arbitrators are elected, not accountable to U.S. citizens, and cannot be impeached.</a:t>
            </a:r>
            <a:endParaRPr lang="en-US" dirty="0">
              <a:ea typeface="ＭＳ Ｐゴシック" pitchFamily="1" charset="-128"/>
            </a:endParaRPr>
          </a:p>
          <a:p>
            <a:pPr eaLnBrk="1" hangingPunct="1"/>
            <a:endParaRPr lang="en-US" dirty="0" smtClean="0">
              <a:ea typeface="ＭＳ Ｐゴシック" pitchFamily="1" charset="-128"/>
            </a:endParaRPr>
          </a:p>
          <a:p>
            <a:pPr eaLnBrk="1" hangingPunct="1"/>
            <a:r>
              <a:rPr lang="en-US" dirty="0" smtClean="0">
                <a:ea typeface="ＭＳ Ｐゴシック" pitchFamily="1" charset="-128"/>
              </a:rPr>
              <a:t>Corporations including Exxon Mobil, Dow Chemical, Cargill have launched more than 550 cases against 95 governments through other, similar (but smaller) trade pacts.  </a:t>
            </a:r>
            <a:r>
              <a:rPr lang="en-US" baseline="0" dirty="0" smtClean="0">
                <a:ea typeface="ＭＳ Ｐゴシック" pitchFamily="1" charset="-128"/>
              </a:rPr>
              <a:t>Although global corporations who support ISDS that they need it  because they are “oppressed and taken advantage of” by small developing countries, they have never presented any evidence of systemic bias that would justify such an outrageous departure from the fundamental democratic principle that justice must apply equally to all.  </a:t>
            </a:r>
          </a:p>
          <a:p>
            <a:pPr eaLnBrk="1" hangingPunct="1"/>
            <a:endParaRPr lang="en-US" baseline="0" dirty="0" smtClean="0">
              <a:ea typeface="ＭＳ Ｐゴシック" pitchFamily="1" charset="-128"/>
            </a:endParaRPr>
          </a:p>
          <a:p>
            <a:pPr eaLnBrk="1" hangingPunct="1"/>
            <a:r>
              <a:rPr lang="en-US" baseline="0" dirty="0" smtClean="0">
                <a:ea typeface="ＭＳ Ｐゴシック" pitchFamily="1" charset="-128"/>
              </a:rPr>
              <a:t>Moreover, </a:t>
            </a:r>
            <a:r>
              <a:rPr lang="en-US" dirty="0" smtClean="0">
                <a:ea typeface="ＭＳ Ｐゴシック" pitchFamily="1" charset="-128"/>
              </a:rPr>
              <a:t>Canada</a:t>
            </a:r>
            <a:r>
              <a:rPr lang="en-US" baseline="0" dirty="0" smtClean="0">
                <a:ea typeface="ＭＳ Ｐゴシック" pitchFamily="1" charset="-128"/>
              </a:rPr>
              <a:t> is the 6</a:t>
            </a:r>
            <a:r>
              <a:rPr lang="en-US" baseline="30000" dirty="0" smtClean="0">
                <a:ea typeface="ＭＳ Ｐゴシック" pitchFamily="1" charset="-128"/>
              </a:rPr>
              <a:t>th</a:t>
            </a:r>
            <a:r>
              <a:rPr lang="en-US" baseline="0" dirty="0" smtClean="0">
                <a:ea typeface="ＭＳ Ｐゴシック" pitchFamily="1" charset="-128"/>
              </a:rPr>
              <a:t> most-sued country in the world under ISDS, and the U.S. is the 11</a:t>
            </a:r>
            <a:r>
              <a:rPr lang="en-US" baseline="30000" dirty="0" smtClean="0">
                <a:ea typeface="ＭＳ Ｐゴシック" pitchFamily="1" charset="-128"/>
              </a:rPr>
              <a:t>th</a:t>
            </a:r>
            <a:r>
              <a:rPr lang="en-US" baseline="0" dirty="0" smtClean="0">
                <a:ea typeface="ＭＳ Ｐゴシック" pitchFamily="1" charset="-128"/>
              </a:rPr>
              <a:t>.  Clearly, this is not a procedure only used against developing countries with unreliable justice systems.  It is crony corporate giveaway that skews power in favor of global companies and against the rest of us.  </a:t>
            </a:r>
            <a:endParaRPr lang="en-US" dirty="0" smtClean="0">
              <a:ea typeface="ＭＳ Ｐゴシック" pitchFamily="1" charset="-128"/>
            </a:endParaRPr>
          </a:p>
          <a:p>
            <a:pPr eaLnBrk="1" hangingPunct="1"/>
            <a:endParaRPr lang="en-US" dirty="0" smtClean="0">
              <a:ea typeface="ＭＳ Ｐゴシック" pitchFamily="1" charset="-128"/>
            </a:endParaRPr>
          </a:p>
          <a:p>
            <a:pPr eaLnBrk="1" hangingPunct="1"/>
            <a:endParaRPr lang="en-US" sz="1300" dirty="0" smtClean="0">
              <a:ea typeface="ＭＳ Ｐゴシック" pitchFamily="1" charset="-128"/>
            </a:endParaRPr>
          </a:p>
          <a:p>
            <a:pPr eaLnBrk="1" hangingPunct="1">
              <a:spcBef>
                <a:spcPct val="0"/>
              </a:spcBef>
            </a:pPr>
            <a:endParaRPr lang="en-US" dirty="0" smtClean="0">
              <a:ea typeface="ＭＳ Ｐゴシック" pitchFamily="1" charset="-128"/>
            </a:endParaRPr>
          </a:p>
        </p:txBody>
      </p:sp>
      <p:sp>
        <p:nvSpPr>
          <p:cNvPr id="59396" name="Slide Number Placeholder 3"/>
          <p:cNvSpPr>
            <a:spLocks noGrp="1"/>
          </p:cNvSpPr>
          <p:nvPr>
            <p:ph type="sldNum" sz="quarter" idx="5"/>
          </p:nvPr>
        </p:nvSpPr>
        <p:spPr>
          <a:noFill/>
        </p:spPr>
        <p:txBody>
          <a:bodyPr/>
          <a:lstStyle>
            <a:lvl1pPr defTabSz="904924" eaLnBrk="0" hangingPunct="0">
              <a:defRPr>
                <a:solidFill>
                  <a:schemeClr val="tx1"/>
                </a:solidFill>
                <a:latin typeface="Arial" pitchFamily="34" charset="0"/>
                <a:ea typeface="ＭＳ Ｐゴシック" pitchFamily="1" charset="-128"/>
              </a:defRPr>
            </a:lvl1pPr>
            <a:lvl2pPr marL="727671" indent="-279873" defTabSz="904924" eaLnBrk="0" hangingPunct="0">
              <a:defRPr>
                <a:solidFill>
                  <a:schemeClr val="tx1"/>
                </a:solidFill>
                <a:latin typeface="Arial" pitchFamily="34" charset="0"/>
                <a:ea typeface="ＭＳ Ｐゴシック" pitchFamily="1" charset="-128"/>
              </a:defRPr>
            </a:lvl2pPr>
            <a:lvl3pPr marL="1119494" indent="-223899" defTabSz="904924" eaLnBrk="0" hangingPunct="0">
              <a:defRPr>
                <a:solidFill>
                  <a:schemeClr val="tx1"/>
                </a:solidFill>
                <a:latin typeface="Arial" pitchFamily="34" charset="0"/>
                <a:ea typeface="ＭＳ Ｐゴシック" pitchFamily="1" charset="-128"/>
              </a:defRPr>
            </a:lvl3pPr>
            <a:lvl4pPr marL="1567291" indent="-223899" defTabSz="904924" eaLnBrk="0" hangingPunct="0">
              <a:defRPr>
                <a:solidFill>
                  <a:schemeClr val="tx1"/>
                </a:solidFill>
                <a:latin typeface="Arial" pitchFamily="34" charset="0"/>
                <a:ea typeface="ＭＳ Ｐゴシック" pitchFamily="1" charset="-128"/>
              </a:defRPr>
            </a:lvl4pPr>
            <a:lvl5pPr marL="2015090" indent="-223899" defTabSz="904924" eaLnBrk="0" hangingPunct="0">
              <a:defRPr>
                <a:solidFill>
                  <a:schemeClr val="tx1"/>
                </a:solidFill>
                <a:latin typeface="Arial" pitchFamily="34" charset="0"/>
                <a:ea typeface="ＭＳ Ｐゴシック" pitchFamily="1" charset="-128"/>
              </a:defRPr>
            </a:lvl5pPr>
            <a:lvl6pPr marL="2462887" indent="-223899" defTabSz="904924" eaLnBrk="0" fontAlgn="base" hangingPunct="0">
              <a:spcBef>
                <a:spcPct val="0"/>
              </a:spcBef>
              <a:spcAft>
                <a:spcPct val="0"/>
              </a:spcAft>
              <a:defRPr>
                <a:solidFill>
                  <a:schemeClr val="tx1"/>
                </a:solidFill>
                <a:latin typeface="Arial" pitchFamily="34" charset="0"/>
                <a:ea typeface="ＭＳ Ｐゴシック" pitchFamily="1" charset="-128"/>
              </a:defRPr>
            </a:lvl6pPr>
            <a:lvl7pPr marL="2910685" indent="-223899" defTabSz="904924" eaLnBrk="0" fontAlgn="base" hangingPunct="0">
              <a:spcBef>
                <a:spcPct val="0"/>
              </a:spcBef>
              <a:spcAft>
                <a:spcPct val="0"/>
              </a:spcAft>
              <a:defRPr>
                <a:solidFill>
                  <a:schemeClr val="tx1"/>
                </a:solidFill>
                <a:latin typeface="Arial" pitchFamily="34" charset="0"/>
                <a:ea typeface="ＭＳ Ｐゴシック" pitchFamily="1" charset="-128"/>
              </a:defRPr>
            </a:lvl7pPr>
            <a:lvl8pPr marL="3358483" indent="-223899" defTabSz="904924" eaLnBrk="0" fontAlgn="base" hangingPunct="0">
              <a:spcBef>
                <a:spcPct val="0"/>
              </a:spcBef>
              <a:spcAft>
                <a:spcPct val="0"/>
              </a:spcAft>
              <a:defRPr>
                <a:solidFill>
                  <a:schemeClr val="tx1"/>
                </a:solidFill>
                <a:latin typeface="Arial" pitchFamily="34" charset="0"/>
                <a:ea typeface="ＭＳ Ｐゴシック" pitchFamily="1" charset="-128"/>
              </a:defRPr>
            </a:lvl8pPr>
            <a:lvl9pPr marL="3806280" indent="-223899" defTabSz="904924" eaLnBrk="0" fontAlgn="base" hangingPunct="0">
              <a:spcBef>
                <a:spcPct val="0"/>
              </a:spcBef>
              <a:spcAft>
                <a:spcPct val="0"/>
              </a:spcAft>
              <a:defRPr>
                <a:solidFill>
                  <a:schemeClr val="tx1"/>
                </a:solidFill>
                <a:latin typeface="Arial" pitchFamily="34" charset="0"/>
                <a:ea typeface="ＭＳ Ｐゴシック" pitchFamily="1" charset="-128"/>
              </a:defRPr>
            </a:lvl9pPr>
          </a:lstStyle>
          <a:p>
            <a:pPr eaLnBrk="1" hangingPunct="1"/>
            <a:fld id="{3ED2DE9C-0CBE-42BA-9A9E-FC99B2E322AB}" type="slidenum">
              <a:rPr lang="en-US" smtClean="0">
                <a:latin typeface="Calibri" pitchFamily="34" charset="0"/>
              </a:rPr>
              <a:pPr eaLnBrk="1" hangingPunct="1"/>
              <a:t>17</a:t>
            </a:fld>
            <a:endParaRPr lang="en-US" dirty="0" smtClean="0">
              <a:latin typeface="Calibri" pitchFamily="34" charset="0"/>
            </a:endParaRPr>
          </a:p>
        </p:txBody>
      </p:sp>
    </p:spTree>
    <p:extLst>
      <p:ext uri="{BB962C8B-B14F-4D97-AF65-F5344CB8AC3E}">
        <p14:creationId xmlns:p14="http://schemas.microsoft.com/office/powerpoint/2010/main" val="28797358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Slide Image Placeholder 1"/>
          <p:cNvSpPr>
            <a:spLocks noGrp="1" noRot="1" noChangeAspect="1" noTextEdit="1"/>
          </p:cNvSpPr>
          <p:nvPr>
            <p:ph type="sldImg"/>
          </p:nvPr>
        </p:nvSpPr>
        <p:spPr bwMode="auto">
          <a:noFill/>
          <a:ln>
            <a:solidFill>
              <a:srgbClr val="000000"/>
            </a:solidFill>
            <a:miter lim="800000"/>
            <a:headEnd/>
            <a:tailEnd/>
          </a:ln>
        </p:spPr>
      </p:sp>
      <p:sp>
        <p:nvSpPr>
          <p:cNvPr id="1269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126980" name="Slide Number Placeholder 3"/>
          <p:cNvSpPr txBox="1">
            <a:spLocks noGrp="1"/>
          </p:cNvSpPr>
          <p:nvPr/>
        </p:nvSpPr>
        <p:spPr bwMode="auto">
          <a:xfrm>
            <a:off x="5231639" y="6658443"/>
            <a:ext cx="4002299" cy="350760"/>
          </a:xfrm>
          <a:prstGeom prst="rect">
            <a:avLst/>
          </a:prstGeom>
          <a:noFill/>
          <a:ln w="9525">
            <a:noFill/>
            <a:miter lim="800000"/>
            <a:headEnd/>
            <a:tailEnd/>
          </a:ln>
        </p:spPr>
        <p:txBody>
          <a:bodyPr anchor="b"/>
          <a:lstStyle/>
          <a:p>
            <a:pPr algn="r"/>
            <a:fld id="{90D0E51D-19AA-4A5A-AA9F-029C3DF4A151}" type="slidenum">
              <a:rPr lang="en-US" sz="1200">
                <a:latin typeface="Calibri" pitchFamily="34" charset="0"/>
              </a:rPr>
              <a:pPr algn="r"/>
              <a:t>19</a:t>
            </a:fld>
            <a:endParaRPr lang="en-US" sz="1200" dirty="0">
              <a:latin typeface="Calibri" pitchFamily="34" charset="0"/>
            </a:endParaRPr>
          </a:p>
        </p:txBody>
      </p:sp>
    </p:spTree>
    <p:extLst>
      <p:ext uri="{BB962C8B-B14F-4D97-AF65-F5344CB8AC3E}">
        <p14:creationId xmlns:p14="http://schemas.microsoft.com/office/powerpoint/2010/main" val="18549828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Slide Image Placeholder 1"/>
          <p:cNvSpPr>
            <a:spLocks noGrp="1" noRot="1" noChangeAspect="1" noTextEdit="1"/>
          </p:cNvSpPr>
          <p:nvPr>
            <p:ph type="sldImg"/>
          </p:nvPr>
        </p:nvSpPr>
        <p:spPr bwMode="auto">
          <a:noFill/>
          <a:ln>
            <a:solidFill>
              <a:srgbClr val="000000"/>
            </a:solidFill>
            <a:miter lim="800000"/>
            <a:headEnd/>
            <a:tailEnd/>
          </a:ln>
        </p:spPr>
      </p:sp>
      <p:sp>
        <p:nvSpPr>
          <p:cNvPr id="1269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126980" name="Slide Number Placeholder 3"/>
          <p:cNvSpPr txBox="1">
            <a:spLocks noGrp="1"/>
          </p:cNvSpPr>
          <p:nvPr/>
        </p:nvSpPr>
        <p:spPr bwMode="auto">
          <a:xfrm>
            <a:off x="5231639" y="6658443"/>
            <a:ext cx="4002299" cy="350760"/>
          </a:xfrm>
          <a:prstGeom prst="rect">
            <a:avLst/>
          </a:prstGeom>
          <a:noFill/>
          <a:ln w="9525">
            <a:noFill/>
            <a:miter lim="800000"/>
            <a:headEnd/>
            <a:tailEnd/>
          </a:ln>
        </p:spPr>
        <p:txBody>
          <a:bodyPr anchor="b"/>
          <a:lstStyle/>
          <a:p>
            <a:pPr algn="r"/>
            <a:fld id="{90D0E51D-19AA-4A5A-AA9F-029C3DF4A151}" type="slidenum">
              <a:rPr lang="en-US" sz="1200">
                <a:latin typeface="Calibri" pitchFamily="34" charset="0"/>
              </a:rPr>
              <a:pPr algn="r"/>
              <a:t>20</a:t>
            </a:fld>
            <a:endParaRPr lang="en-US" sz="1200" dirty="0">
              <a:latin typeface="Calibri" pitchFamily="34" charset="0"/>
            </a:endParaRPr>
          </a:p>
        </p:txBody>
      </p:sp>
    </p:spTree>
    <p:extLst>
      <p:ext uri="{BB962C8B-B14F-4D97-AF65-F5344CB8AC3E}">
        <p14:creationId xmlns:p14="http://schemas.microsoft.com/office/powerpoint/2010/main" val="15846206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Slide Image Placeholder 1"/>
          <p:cNvSpPr>
            <a:spLocks noGrp="1" noRot="1" noChangeAspect="1" noTextEdit="1"/>
          </p:cNvSpPr>
          <p:nvPr>
            <p:ph type="sldImg"/>
          </p:nvPr>
        </p:nvSpPr>
        <p:spPr bwMode="auto">
          <a:noFill/>
          <a:ln>
            <a:solidFill>
              <a:srgbClr val="000000"/>
            </a:solidFill>
            <a:miter lim="800000"/>
            <a:headEnd/>
            <a:tailEnd/>
          </a:ln>
        </p:spPr>
      </p:sp>
      <p:sp>
        <p:nvSpPr>
          <p:cNvPr id="1269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126980" name="Slide Number Placeholder 3"/>
          <p:cNvSpPr txBox="1">
            <a:spLocks noGrp="1"/>
          </p:cNvSpPr>
          <p:nvPr/>
        </p:nvSpPr>
        <p:spPr bwMode="auto">
          <a:xfrm>
            <a:off x="5231639" y="6658443"/>
            <a:ext cx="4002299" cy="350760"/>
          </a:xfrm>
          <a:prstGeom prst="rect">
            <a:avLst/>
          </a:prstGeom>
          <a:noFill/>
          <a:ln w="9525">
            <a:noFill/>
            <a:miter lim="800000"/>
            <a:headEnd/>
            <a:tailEnd/>
          </a:ln>
        </p:spPr>
        <p:txBody>
          <a:bodyPr anchor="b"/>
          <a:lstStyle/>
          <a:p>
            <a:pPr algn="r"/>
            <a:fld id="{90D0E51D-19AA-4A5A-AA9F-029C3DF4A151}" type="slidenum">
              <a:rPr lang="en-US" sz="1200">
                <a:latin typeface="Calibri" pitchFamily="34" charset="0"/>
              </a:rPr>
              <a:pPr algn="r"/>
              <a:t>21</a:t>
            </a:fld>
            <a:endParaRPr lang="en-US" sz="1200" dirty="0">
              <a:latin typeface="Calibri" pitchFamily="34" charset="0"/>
            </a:endParaRPr>
          </a:p>
        </p:txBody>
      </p:sp>
    </p:spTree>
    <p:extLst>
      <p:ext uri="{BB962C8B-B14F-4D97-AF65-F5344CB8AC3E}">
        <p14:creationId xmlns:p14="http://schemas.microsoft.com/office/powerpoint/2010/main" val="13992475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Slide Image Placeholder 1"/>
          <p:cNvSpPr>
            <a:spLocks noGrp="1" noRot="1" noChangeAspect="1" noTextEdit="1"/>
          </p:cNvSpPr>
          <p:nvPr>
            <p:ph type="sldImg"/>
          </p:nvPr>
        </p:nvSpPr>
        <p:spPr bwMode="auto">
          <a:noFill/>
          <a:ln>
            <a:solidFill>
              <a:srgbClr val="000000"/>
            </a:solidFill>
            <a:miter lim="800000"/>
            <a:headEnd/>
            <a:tailEnd/>
          </a:ln>
        </p:spPr>
      </p:sp>
      <p:sp>
        <p:nvSpPr>
          <p:cNvPr id="1269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126980" name="Slide Number Placeholder 3"/>
          <p:cNvSpPr txBox="1">
            <a:spLocks noGrp="1"/>
          </p:cNvSpPr>
          <p:nvPr/>
        </p:nvSpPr>
        <p:spPr bwMode="auto">
          <a:xfrm>
            <a:off x="5231639" y="6658443"/>
            <a:ext cx="4002299" cy="350760"/>
          </a:xfrm>
          <a:prstGeom prst="rect">
            <a:avLst/>
          </a:prstGeom>
          <a:noFill/>
          <a:ln w="9525">
            <a:noFill/>
            <a:miter lim="800000"/>
            <a:headEnd/>
            <a:tailEnd/>
          </a:ln>
        </p:spPr>
        <p:txBody>
          <a:bodyPr anchor="b"/>
          <a:lstStyle/>
          <a:p>
            <a:pPr algn="r"/>
            <a:fld id="{90D0E51D-19AA-4A5A-AA9F-029C3DF4A151}" type="slidenum">
              <a:rPr lang="en-US" sz="1200">
                <a:latin typeface="Calibri" pitchFamily="34" charset="0"/>
              </a:rPr>
              <a:pPr algn="r"/>
              <a:t>22</a:t>
            </a:fld>
            <a:endParaRPr lang="en-US" sz="1200" dirty="0">
              <a:latin typeface="Calibri" pitchFamily="34" charset="0"/>
            </a:endParaRPr>
          </a:p>
        </p:txBody>
      </p:sp>
    </p:spTree>
    <p:extLst>
      <p:ext uri="{BB962C8B-B14F-4D97-AF65-F5344CB8AC3E}">
        <p14:creationId xmlns:p14="http://schemas.microsoft.com/office/powerpoint/2010/main" val="45263387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2B4FEFAC-B345-4288-8DA4-E026A47F5664}" type="slidenum">
              <a:rPr lang="en-US" smtClean="0"/>
              <a:pPr>
                <a:defRPr/>
              </a:pPr>
              <a:t>25</a:t>
            </a:fld>
            <a:endParaRPr lang="en-US" dirty="0"/>
          </a:p>
        </p:txBody>
      </p:sp>
    </p:spTree>
    <p:extLst>
      <p:ext uri="{BB962C8B-B14F-4D97-AF65-F5344CB8AC3E}">
        <p14:creationId xmlns:p14="http://schemas.microsoft.com/office/powerpoint/2010/main" val="14547585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0E5A426-3A08-024D-980C-C74A7EF6BC8A}" type="slidenum">
              <a:rPr lang="en-US" smtClean="0"/>
              <a:pPr/>
              <a:t>2</a:t>
            </a:fld>
            <a:endParaRPr lang="en-US" dirty="0"/>
          </a:p>
        </p:txBody>
      </p:sp>
    </p:spTree>
    <p:extLst>
      <p:ext uri="{BB962C8B-B14F-4D97-AF65-F5344CB8AC3E}">
        <p14:creationId xmlns:p14="http://schemas.microsoft.com/office/powerpoint/2010/main" val="24144068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noTextEdit="1"/>
          </p:cNvSpPr>
          <p:nvPr>
            <p:ph type="sldImg"/>
          </p:nvPr>
        </p:nvSpPr>
        <p:spPr bwMode="auto">
          <a:noFill/>
          <a:ln>
            <a:solidFill>
              <a:srgbClr val="000000"/>
            </a:solidFill>
            <a:miter lim="800000"/>
            <a:headEnd/>
            <a:tailEnd/>
          </a:ln>
        </p:spPr>
      </p:sp>
      <p:sp>
        <p:nvSpPr>
          <p:cNvPr id="19458" name="Notes Placeholder 2"/>
          <p:cNvSpPr>
            <a:spLocks noGrp="1"/>
          </p:cNvSpPr>
          <p:nvPr>
            <p:ph type="body" idx="1"/>
          </p:nvPr>
        </p:nvSpPr>
        <p:spPr bwMode="auto">
          <a:noFill/>
        </p:spPr>
        <p:txBody>
          <a:bodyPr wrap="square" numCol="1" anchor="t" anchorCtr="0" compatLnSpc="1">
            <a:prstTxWarp prst="textNoShape">
              <a:avLst/>
            </a:prstTxWarp>
          </a:bodyPr>
          <a:lstStyle/>
          <a:p>
            <a:pPr algn="l" eaLnBrk="1" hangingPunct="1">
              <a:spcBef>
                <a:spcPct val="0"/>
              </a:spcBef>
            </a:pPr>
            <a:endParaRPr lang="en-US" b="0" i="0" dirty="0" smtClean="0"/>
          </a:p>
        </p:txBody>
      </p:sp>
      <p:sp>
        <p:nvSpPr>
          <p:cNvPr id="24579" name="Slide Number Placeholder 3"/>
          <p:cNvSpPr txBox="1">
            <a:spLocks noGrp="1"/>
          </p:cNvSpPr>
          <p:nvPr/>
        </p:nvSpPr>
        <p:spPr bwMode="auto">
          <a:xfrm>
            <a:off x="5231639" y="6658443"/>
            <a:ext cx="4002299" cy="350760"/>
          </a:xfrm>
          <a:prstGeom prst="rect">
            <a:avLst/>
          </a:prstGeom>
          <a:noFill/>
          <a:ln>
            <a:miter lim="800000"/>
            <a:headEnd/>
            <a:tailEnd/>
          </a:ln>
        </p:spPr>
        <p:txBody>
          <a:bodyPr anchor="b"/>
          <a:lstStyle/>
          <a:p>
            <a:pPr algn="r">
              <a:defRPr/>
            </a:pPr>
            <a:fld id="{A8B563A1-BDCD-4D4F-910D-19265F8D49DA}" type="slidenum">
              <a:rPr lang="en-US" sz="1200">
                <a:latin typeface="+mn-lt"/>
              </a:rPr>
              <a:pPr algn="r">
                <a:defRPr/>
              </a:pPr>
              <a:t>3</a:t>
            </a:fld>
            <a:endParaRPr lang="en-US" sz="1200" dirty="0">
              <a:latin typeface="+mn-lt"/>
            </a:endParaRPr>
          </a:p>
        </p:txBody>
      </p:sp>
    </p:spTree>
    <p:extLst>
      <p:ext uri="{BB962C8B-B14F-4D97-AF65-F5344CB8AC3E}">
        <p14:creationId xmlns:p14="http://schemas.microsoft.com/office/powerpoint/2010/main" val="26802329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0E5A426-3A08-024D-980C-C74A7EF6BC8A}" type="slidenum">
              <a:rPr lang="en-US" smtClean="0"/>
              <a:pPr/>
              <a:t>6</a:t>
            </a:fld>
            <a:endParaRPr lang="en-US" dirty="0"/>
          </a:p>
        </p:txBody>
      </p:sp>
    </p:spTree>
    <p:extLst>
      <p:ext uri="{BB962C8B-B14F-4D97-AF65-F5344CB8AC3E}">
        <p14:creationId xmlns:p14="http://schemas.microsoft.com/office/powerpoint/2010/main" val="6744998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0E5A426-3A08-024D-980C-C74A7EF6BC8A}" type="slidenum">
              <a:rPr lang="en-US" smtClean="0"/>
              <a:pPr/>
              <a:t>7</a:t>
            </a:fld>
            <a:endParaRPr lang="en-US" dirty="0"/>
          </a:p>
        </p:txBody>
      </p:sp>
    </p:spTree>
    <p:extLst>
      <p:ext uri="{BB962C8B-B14F-4D97-AF65-F5344CB8AC3E}">
        <p14:creationId xmlns:p14="http://schemas.microsoft.com/office/powerpoint/2010/main" val="30564801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 </a:t>
            </a:r>
            <a:endParaRPr lang="en-US" dirty="0"/>
          </a:p>
        </p:txBody>
      </p:sp>
      <p:sp>
        <p:nvSpPr>
          <p:cNvPr id="4" name="Slide Number Placeholder 3"/>
          <p:cNvSpPr>
            <a:spLocks noGrp="1"/>
          </p:cNvSpPr>
          <p:nvPr>
            <p:ph type="sldNum" sz="quarter" idx="10"/>
          </p:nvPr>
        </p:nvSpPr>
        <p:spPr/>
        <p:txBody>
          <a:bodyPr/>
          <a:lstStyle/>
          <a:p>
            <a:fld id="{30E5A426-3A08-024D-980C-C74A7EF6BC8A}" type="slidenum">
              <a:rPr lang="en-US" smtClean="0"/>
              <a:pPr/>
              <a:t>9</a:t>
            </a:fld>
            <a:endParaRPr lang="en-US" dirty="0"/>
          </a:p>
        </p:txBody>
      </p:sp>
    </p:spTree>
    <p:extLst>
      <p:ext uri="{BB962C8B-B14F-4D97-AF65-F5344CB8AC3E}">
        <p14:creationId xmlns:p14="http://schemas.microsoft.com/office/powerpoint/2010/main" val="38709527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2"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09923" name="Rectangle 3"/>
          <p:cNvSpPr>
            <a:spLocks noGrp="1"/>
          </p:cNvSpPr>
          <p:nvPr>
            <p:ph type="body" idx="1"/>
          </p:nvPr>
        </p:nvSpPr>
        <p:spPr>
          <a:xfrm>
            <a:off x="701675" y="4233201"/>
            <a:ext cx="5607050" cy="4310725"/>
          </a:xfrm>
        </p:spPr>
        <p:txBody>
          <a:bodyPr/>
          <a:lstStyle/>
          <a:p>
            <a:endParaRPr lang="en-US" dirty="0" smtClean="0"/>
          </a:p>
          <a:p>
            <a:r>
              <a:rPr lang="en-US" dirty="0" smtClean="0"/>
              <a:t>The</a:t>
            </a:r>
            <a:r>
              <a:rPr lang="en-US" baseline="0" dirty="0" smtClean="0"/>
              <a:t> trend toward inclusive growth in the economy (in which the incomes of the poorest fifth grew at this highest rates) </a:t>
            </a:r>
            <a:r>
              <a:rPr lang="en-US" dirty="0" smtClean="0"/>
              <a:t>changed in the </a:t>
            </a:r>
            <a:r>
              <a:rPr lang="en-US" dirty="0" err="1" smtClean="0"/>
              <a:t>70s</a:t>
            </a:r>
            <a:r>
              <a:rPr lang="en-US" dirty="0" smtClean="0"/>
              <a:t>.   Before that time, not Americans were able to share fairly in the growing prosperity,</a:t>
            </a:r>
            <a:r>
              <a:rPr lang="en-US" baseline="0" dirty="0" smtClean="0"/>
              <a:t> but the impact laws and programs include the New Deal, Social Security, and the Civil Rights Act were moving the U.S. economy in the right direction—towards social and economic justice. </a:t>
            </a:r>
          </a:p>
          <a:p>
            <a:endParaRPr lang="en-US" baseline="0" dirty="0" smtClean="0"/>
          </a:p>
          <a:p>
            <a:r>
              <a:rPr lang="en-US" baseline="0" dirty="0" smtClean="0"/>
              <a:t>However, in the </a:t>
            </a:r>
            <a:r>
              <a:rPr lang="en-US" baseline="0" dirty="0" err="1" smtClean="0"/>
              <a:t>1970s</a:t>
            </a:r>
            <a:r>
              <a:rPr lang="en-US" baseline="0" dirty="0" smtClean="0"/>
              <a:t>, a blowback </a:t>
            </a:r>
            <a:r>
              <a:rPr lang="en-US" dirty="0" smtClean="0"/>
              <a:t>started the deliberate dismantling of the social safety net and the New Deal. The social pressures that had kept corporate executive pay in check also began to disappear.   Corporate </a:t>
            </a:r>
            <a:r>
              <a:rPr lang="en-US" baseline="0" dirty="0" smtClean="0"/>
              <a:t>trade policies also contributed to this trend beginning in the 1990s. </a:t>
            </a:r>
            <a:endParaRPr lang="en-US" dirty="0" smtClean="0"/>
          </a:p>
          <a:p>
            <a:endParaRPr lang="en-US" dirty="0" smtClean="0"/>
          </a:p>
          <a:p>
            <a:r>
              <a:rPr lang="en-US" dirty="0" smtClean="0"/>
              <a:t>As you can see, the poorest 20% have actually seen their incomes shrink in real terms since the </a:t>
            </a:r>
            <a:r>
              <a:rPr lang="en-US" dirty="0" err="1" smtClean="0"/>
              <a:t>70s</a:t>
            </a:r>
            <a:r>
              <a:rPr lang="en-US" dirty="0" smtClean="0"/>
              <a:t>.  The second, middle, and fourth quintiles saw varying degrees of modest growth. Even</a:t>
            </a:r>
            <a:r>
              <a:rPr lang="en-US" baseline="0" dirty="0" smtClean="0"/>
              <a:t> the top 20% did OK, but not as well as they had been doing, B</a:t>
            </a:r>
            <a:r>
              <a:rPr lang="en-US" dirty="0" smtClean="0"/>
              <a:t>ut the top, well, it’s almost hard to believe it’s true—a 454% rise for the top 1/10</a:t>
            </a:r>
            <a:r>
              <a:rPr lang="en-US" baseline="30000" dirty="0" smtClean="0"/>
              <a:t>th</a:t>
            </a:r>
            <a:r>
              <a:rPr lang="en-US" dirty="0" smtClean="0"/>
              <a:t> of a percent.  And the top 1/100</a:t>
            </a:r>
            <a:r>
              <a:rPr lang="en-US" baseline="30000" dirty="0" smtClean="0"/>
              <a:t>th</a:t>
            </a:r>
            <a:r>
              <a:rPr lang="en-US" dirty="0" smtClean="0"/>
              <a:t>? </a:t>
            </a:r>
            <a:r>
              <a:rPr lang="en-US" baseline="0" dirty="0" smtClean="0"/>
              <a:t> </a:t>
            </a:r>
            <a:r>
              <a:rPr lang="en-US" dirty="0" smtClean="0"/>
              <a:t>Well, it’s literally off the chart.</a:t>
            </a:r>
          </a:p>
        </p:txBody>
      </p:sp>
    </p:spTree>
    <p:extLst>
      <p:ext uri="{BB962C8B-B14F-4D97-AF65-F5344CB8AC3E}">
        <p14:creationId xmlns:p14="http://schemas.microsoft.com/office/powerpoint/2010/main" val="10760643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bwMode="auto">
          <a:noFill/>
          <a:ln>
            <a:solidFill>
              <a:srgbClr val="000000"/>
            </a:solidFill>
            <a:miter lim="800000"/>
            <a:headEnd/>
            <a:tailEnd/>
          </a:ln>
        </p:spPr>
      </p:sp>
      <p:sp>
        <p:nvSpPr>
          <p:cNvPr id="2150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1945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A64F838-CC84-48B0-A088-A9C2783D1D48}" type="slidenum">
              <a:rPr lang="en-US"/>
              <a:pPr fontAlgn="base">
                <a:spcBef>
                  <a:spcPct val="0"/>
                </a:spcBef>
                <a:spcAft>
                  <a:spcPct val="0"/>
                </a:spcAft>
                <a:defRPr/>
              </a:pPr>
              <a:t>11</a:t>
            </a:fld>
            <a:endParaRPr lang="en-US" dirty="0"/>
          </a:p>
        </p:txBody>
      </p:sp>
    </p:spTree>
    <p:extLst>
      <p:ext uri="{BB962C8B-B14F-4D97-AF65-F5344CB8AC3E}">
        <p14:creationId xmlns:p14="http://schemas.microsoft.com/office/powerpoint/2010/main" val="18488091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2B4FEFAC-B345-4288-8DA4-E026A47F5664}" type="slidenum">
              <a:rPr lang="en-US" smtClean="0"/>
              <a:pPr>
                <a:defRPr/>
              </a:pPr>
              <a:t>12</a:t>
            </a:fld>
            <a:endParaRPr lang="en-US" dirty="0"/>
          </a:p>
        </p:txBody>
      </p:sp>
    </p:spTree>
    <p:extLst>
      <p:ext uri="{BB962C8B-B14F-4D97-AF65-F5344CB8AC3E}">
        <p14:creationId xmlns:p14="http://schemas.microsoft.com/office/powerpoint/2010/main" val="1955461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pPr>
              <a:defRPr/>
            </a:pPr>
            <a:fld id="{9E2C339E-3FEB-4332-B205-A4328E160149}" type="datetimeFigureOut">
              <a:rPr lang="en-US" smtClean="0"/>
              <a:pPr>
                <a:defRPr/>
              </a:pPr>
              <a:t>12/11/2015</a:t>
            </a:fld>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40E850A4-8972-4E3C-9C2F-053077ED7E05}" type="slidenum">
              <a:rPr lang="en-US" smtClean="0"/>
              <a:pPr>
                <a:defRPr/>
              </a:pPr>
              <a:t>‹#›</a:t>
            </a:fld>
            <a:endParaRPr lang="en-US" dirty="0"/>
          </a:p>
        </p:txBody>
      </p:sp>
    </p:spTree>
    <p:extLst>
      <p:ext uri="{BB962C8B-B14F-4D97-AF65-F5344CB8AC3E}">
        <p14:creationId xmlns:p14="http://schemas.microsoft.com/office/powerpoint/2010/main" val="38004188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10469D15-E401-4933-8CB2-FF8EB0815723}" type="datetimeFigureOut">
              <a:rPr lang="en-US" smtClean="0"/>
              <a:pPr>
                <a:defRPr/>
              </a:pPr>
              <a:t>12/11/2015</a:t>
            </a:fld>
            <a:endParaRPr lang="en-US" dirty="0"/>
          </a:p>
        </p:txBody>
      </p:sp>
      <p:sp>
        <p:nvSpPr>
          <p:cNvPr id="6" name="Footer Placeholder 5"/>
          <p:cNvSpPr>
            <a:spLocks noGrp="1"/>
          </p:cNvSpPr>
          <p:nvPr>
            <p:ph type="ftr" sz="quarter" idx="11"/>
          </p:nvPr>
        </p:nvSpPr>
        <p:spPr/>
        <p:txBody>
          <a:bodyPr/>
          <a:lstStyle/>
          <a:p>
            <a:pPr>
              <a:defRPr/>
            </a:pPr>
            <a:endParaRPr lang="en-US" dirty="0"/>
          </a:p>
        </p:txBody>
      </p:sp>
      <p:sp>
        <p:nvSpPr>
          <p:cNvPr id="7" name="Slide Number Placeholder 6"/>
          <p:cNvSpPr>
            <a:spLocks noGrp="1"/>
          </p:cNvSpPr>
          <p:nvPr>
            <p:ph type="sldNum" sz="quarter" idx="12"/>
          </p:nvPr>
        </p:nvSpPr>
        <p:spPr/>
        <p:txBody>
          <a:bodyPr/>
          <a:lstStyle/>
          <a:p>
            <a:pPr>
              <a:defRPr/>
            </a:pPr>
            <a:fld id="{B6563FC6-9DEB-41DE-879D-5F4588988AC5}" type="slidenum">
              <a:rPr lang="en-US" smtClean="0"/>
              <a:pPr>
                <a:defRPr/>
              </a:pPr>
              <a:t>‹#›</a:t>
            </a:fld>
            <a:endParaRPr lang="en-US" dirty="0"/>
          </a:p>
        </p:txBody>
      </p:sp>
    </p:spTree>
    <p:extLst>
      <p:ext uri="{BB962C8B-B14F-4D97-AF65-F5344CB8AC3E}">
        <p14:creationId xmlns:p14="http://schemas.microsoft.com/office/powerpoint/2010/main" val="5515016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10469D15-E401-4933-8CB2-FF8EB0815723}" type="datetimeFigureOut">
              <a:rPr lang="en-US" smtClean="0"/>
              <a:pPr>
                <a:defRPr/>
              </a:pPr>
              <a:t>12/11/2015</a:t>
            </a:fld>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B6563FC6-9DEB-41DE-879D-5F4588988AC5}" type="slidenum">
              <a:rPr lang="en-US" smtClean="0"/>
              <a:pPr>
                <a:defRPr/>
              </a:pPr>
              <a:t>‹#›</a:t>
            </a:fld>
            <a:endParaRPr lang="en-US" dirty="0"/>
          </a:p>
        </p:txBody>
      </p:sp>
    </p:spTree>
    <p:extLst>
      <p:ext uri="{BB962C8B-B14F-4D97-AF65-F5344CB8AC3E}">
        <p14:creationId xmlns:p14="http://schemas.microsoft.com/office/powerpoint/2010/main" val="39561935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en-US" smtClean="0"/>
              <a:t>Click to edit Master title style</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smtClean="0"/>
              <a:t>Click to edit Master text styles</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10469D15-E401-4933-8CB2-FF8EB0815723}" type="datetimeFigureOut">
              <a:rPr lang="en-US" smtClean="0"/>
              <a:pPr>
                <a:defRPr/>
              </a:pPr>
              <a:t>12/11/2015</a:t>
            </a:fld>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B6563FC6-9DEB-41DE-879D-5F4588988AC5}" type="slidenum">
              <a:rPr lang="en-US" smtClean="0"/>
              <a:pPr>
                <a:defRPr/>
              </a:pPr>
              <a:t>‹#›</a:t>
            </a:fld>
            <a:endParaRPr lang="en-US" dirty="0"/>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352499767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10469D15-E401-4933-8CB2-FF8EB0815723}" type="datetimeFigureOut">
              <a:rPr lang="en-US" smtClean="0"/>
              <a:pPr>
                <a:defRPr/>
              </a:pPr>
              <a:t>12/11/2015</a:t>
            </a:fld>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B6563FC6-9DEB-41DE-879D-5F4588988AC5}" type="slidenum">
              <a:rPr lang="en-US" smtClean="0"/>
              <a:pPr>
                <a:defRPr/>
              </a:pPr>
              <a:t>‹#›</a:t>
            </a:fld>
            <a:endParaRPr lang="en-US" dirty="0"/>
          </a:p>
        </p:txBody>
      </p:sp>
    </p:spTree>
    <p:extLst>
      <p:ext uri="{BB962C8B-B14F-4D97-AF65-F5344CB8AC3E}">
        <p14:creationId xmlns:p14="http://schemas.microsoft.com/office/powerpoint/2010/main" val="35914448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pPr>
              <a:defRPr/>
            </a:pPr>
            <a:fld id="{10469D15-E401-4933-8CB2-FF8EB0815723}" type="datetimeFigureOut">
              <a:rPr lang="en-US" smtClean="0"/>
              <a:pPr>
                <a:defRPr/>
              </a:pPr>
              <a:t>12/11/2015</a:t>
            </a:fld>
            <a:endParaRPr lang="en-US" dirty="0"/>
          </a:p>
        </p:txBody>
      </p:sp>
      <p:sp>
        <p:nvSpPr>
          <p:cNvPr id="4"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B6563FC6-9DEB-41DE-879D-5F4588988AC5}" type="slidenum">
              <a:rPr lang="en-US" smtClean="0"/>
              <a:pPr>
                <a:defRPr/>
              </a:pPr>
              <a:t>‹#›</a:t>
            </a:fld>
            <a:endParaRPr lang="en-US" dirty="0"/>
          </a:p>
        </p:txBody>
      </p:sp>
    </p:spTree>
    <p:extLst>
      <p:ext uri="{BB962C8B-B14F-4D97-AF65-F5344CB8AC3E}">
        <p14:creationId xmlns:p14="http://schemas.microsoft.com/office/powerpoint/2010/main" val="409286263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pPr>
              <a:defRPr/>
            </a:pPr>
            <a:fld id="{10469D15-E401-4933-8CB2-FF8EB0815723}" type="datetimeFigureOut">
              <a:rPr lang="en-US" smtClean="0"/>
              <a:pPr>
                <a:defRPr/>
              </a:pPr>
              <a:t>12/11/2015</a:t>
            </a:fld>
            <a:endParaRPr lang="en-US" dirty="0"/>
          </a:p>
        </p:txBody>
      </p:sp>
      <p:sp>
        <p:nvSpPr>
          <p:cNvPr id="4"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B6563FC6-9DEB-41DE-879D-5F4588988AC5}" type="slidenum">
              <a:rPr lang="en-US" smtClean="0"/>
              <a:pPr>
                <a:defRPr/>
              </a:pPr>
              <a:t>‹#›</a:t>
            </a:fld>
            <a:endParaRPr lang="en-US" dirty="0"/>
          </a:p>
        </p:txBody>
      </p:sp>
    </p:spTree>
    <p:extLst>
      <p:ext uri="{BB962C8B-B14F-4D97-AF65-F5344CB8AC3E}">
        <p14:creationId xmlns:p14="http://schemas.microsoft.com/office/powerpoint/2010/main" val="24003688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fld id="{EBEE7761-A9E0-4F99-950C-5FD3FB83086F}" type="datetimeFigureOut">
              <a:rPr lang="en-US" smtClean="0"/>
              <a:pPr>
                <a:defRPr/>
              </a:pPr>
              <a:t>12/11/2015</a:t>
            </a:fld>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544DA53C-F990-41F2-9B0D-1D10548D7726}" type="slidenum">
              <a:rPr lang="en-US" smtClean="0"/>
              <a:pPr>
                <a:defRPr/>
              </a:pPr>
              <a:t>‹#›</a:t>
            </a:fld>
            <a:endParaRPr lang="en-US" dirty="0"/>
          </a:p>
        </p:txBody>
      </p:sp>
    </p:spTree>
    <p:extLst>
      <p:ext uri="{BB962C8B-B14F-4D97-AF65-F5344CB8AC3E}">
        <p14:creationId xmlns:p14="http://schemas.microsoft.com/office/powerpoint/2010/main" val="344331079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fld id="{F824E49E-0927-451A-BD92-4B6E39E940BA}" type="datetimeFigureOut">
              <a:rPr lang="en-US" smtClean="0"/>
              <a:pPr>
                <a:defRPr/>
              </a:pPr>
              <a:t>12/11/2015</a:t>
            </a:fld>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790953D7-8242-4528-92F1-49B17203872D}" type="slidenum">
              <a:rPr lang="en-US" smtClean="0"/>
              <a:pPr>
                <a:defRPr/>
              </a:pPr>
              <a:t>‹#›</a:t>
            </a:fld>
            <a:endParaRPr lang="en-US" dirty="0"/>
          </a:p>
        </p:txBody>
      </p:sp>
    </p:spTree>
    <p:extLst>
      <p:ext uri="{BB962C8B-B14F-4D97-AF65-F5344CB8AC3E}">
        <p14:creationId xmlns:p14="http://schemas.microsoft.com/office/powerpoint/2010/main" val="35598831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p>
            <a:pPr>
              <a:defRPr/>
            </a:pPr>
            <a:fld id="{249C8B5C-2B60-4AFF-B5BE-DB2BCA6E43C3}" type="datetimeFigureOut">
              <a:rPr lang="en-US" smtClean="0"/>
              <a:pPr>
                <a:defRPr/>
              </a:pPr>
              <a:t>12/11/2015</a:t>
            </a:fld>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AC0F0B3A-6791-418E-B692-422A1E85B971}" type="slidenum">
              <a:rPr lang="en-US" smtClean="0"/>
              <a:pPr>
                <a:defRPr/>
              </a:pPr>
              <a:t>‹#›</a:t>
            </a:fld>
            <a:endParaRPr lang="en-US" dirty="0"/>
          </a:p>
        </p:txBody>
      </p:sp>
    </p:spTree>
    <p:extLst>
      <p:ext uri="{BB962C8B-B14F-4D97-AF65-F5344CB8AC3E}">
        <p14:creationId xmlns:p14="http://schemas.microsoft.com/office/powerpoint/2010/main" val="3030357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C94392D2-C4A7-4CD9-A492-04D8BFABF8F2}" type="datetimeFigureOut">
              <a:rPr lang="en-US" smtClean="0"/>
              <a:pPr>
                <a:defRPr/>
              </a:pPr>
              <a:t>12/11/2015</a:t>
            </a:fld>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345E519D-B8F1-4A89-B02E-7C926A892B31}" type="slidenum">
              <a:rPr lang="en-US" smtClean="0"/>
              <a:pPr>
                <a:defRPr/>
              </a:pPr>
              <a:t>‹#›</a:t>
            </a:fld>
            <a:endParaRPr lang="en-US" dirty="0"/>
          </a:p>
        </p:txBody>
      </p:sp>
    </p:spTree>
    <p:extLst>
      <p:ext uri="{BB962C8B-B14F-4D97-AF65-F5344CB8AC3E}">
        <p14:creationId xmlns:p14="http://schemas.microsoft.com/office/powerpoint/2010/main" val="23824309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pPr>
              <a:defRPr/>
            </a:pPr>
            <a:fld id="{93D64895-D024-44A9-AB67-3DA7EE9FCB0D}" type="datetimeFigureOut">
              <a:rPr lang="en-US" smtClean="0"/>
              <a:pPr>
                <a:defRPr/>
              </a:pPr>
              <a:t>12/11/2015</a:t>
            </a:fld>
            <a:endParaRPr lang="en-US" dirty="0"/>
          </a:p>
        </p:txBody>
      </p:sp>
      <p:sp>
        <p:nvSpPr>
          <p:cNvPr id="6" name="Footer Placeholder 5"/>
          <p:cNvSpPr>
            <a:spLocks noGrp="1"/>
          </p:cNvSpPr>
          <p:nvPr>
            <p:ph type="ftr" sz="quarter" idx="11"/>
          </p:nvPr>
        </p:nvSpPr>
        <p:spPr/>
        <p:txBody>
          <a:bodyPr/>
          <a:lstStyle/>
          <a:p>
            <a:pPr>
              <a:defRPr/>
            </a:pPr>
            <a:endParaRPr lang="en-US" dirty="0"/>
          </a:p>
        </p:txBody>
      </p:sp>
      <p:sp>
        <p:nvSpPr>
          <p:cNvPr id="7" name="Slide Number Placeholder 6"/>
          <p:cNvSpPr>
            <a:spLocks noGrp="1"/>
          </p:cNvSpPr>
          <p:nvPr>
            <p:ph type="sldNum" sz="quarter" idx="12"/>
          </p:nvPr>
        </p:nvSpPr>
        <p:spPr/>
        <p:txBody>
          <a:bodyPr/>
          <a:lstStyle/>
          <a:p>
            <a:pPr>
              <a:defRPr/>
            </a:pPr>
            <a:fld id="{9657B168-8D83-46D6-8C28-B49B51ABB0DD}" type="slidenum">
              <a:rPr lang="en-US" smtClean="0"/>
              <a:pPr>
                <a:defRPr/>
              </a:pPr>
              <a:t>‹#›</a:t>
            </a:fld>
            <a:endParaRPr lang="en-US" dirty="0"/>
          </a:p>
        </p:txBody>
      </p:sp>
    </p:spTree>
    <p:extLst>
      <p:ext uri="{BB962C8B-B14F-4D97-AF65-F5344CB8AC3E}">
        <p14:creationId xmlns:p14="http://schemas.microsoft.com/office/powerpoint/2010/main" val="29843248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pPr>
              <a:defRPr/>
            </a:pPr>
            <a:fld id="{CE36D617-5E83-4163-8990-DE5B7A012EC0}" type="datetimeFigureOut">
              <a:rPr lang="en-US" smtClean="0"/>
              <a:pPr>
                <a:defRPr/>
              </a:pPr>
              <a:t>12/11/2015</a:t>
            </a:fld>
            <a:endParaRPr lang="en-US" dirty="0"/>
          </a:p>
        </p:txBody>
      </p:sp>
      <p:sp>
        <p:nvSpPr>
          <p:cNvPr id="8" name="Footer Placeholder 7"/>
          <p:cNvSpPr>
            <a:spLocks noGrp="1"/>
          </p:cNvSpPr>
          <p:nvPr>
            <p:ph type="ftr" sz="quarter" idx="11"/>
          </p:nvPr>
        </p:nvSpPr>
        <p:spPr/>
        <p:txBody>
          <a:bodyPr/>
          <a:lstStyle/>
          <a:p>
            <a:pPr>
              <a:defRPr/>
            </a:pPr>
            <a:endParaRPr lang="en-US" dirty="0"/>
          </a:p>
        </p:txBody>
      </p:sp>
      <p:sp>
        <p:nvSpPr>
          <p:cNvPr id="9" name="Slide Number Placeholder 8"/>
          <p:cNvSpPr>
            <a:spLocks noGrp="1"/>
          </p:cNvSpPr>
          <p:nvPr>
            <p:ph type="sldNum" sz="quarter" idx="12"/>
          </p:nvPr>
        </p:nvSpPr>
        <p:spPr/>
        <p:txBody>
          <a:bodyPr/>
          <a:lstStyle/>
          <a:p>
            <a:pPr>
              <a:defRPr/>
            </a:pPr>
            <a:fld id="{2AFB87B2-AD00-48B0-8236-53736DDA08F5}" type="slidenum">
              <a:rPr lang="en-US" smtClean="0"/>
              <a:pPr>
                <a:defRPr/>
              </a:pPr>
              <a:t>‹#›</a:t>
            </a:fld>
            <a:endParaRPr lang="en-US" dirty="0"/>
          </a:p>
        </p:txBody>
      </p:sp>
    </p:spTree>
    <p:extLst>
      <p:ext uri="{BB962C8B-B14F-4D97-AF65-F5344CB8AC3E}">
        <p14:creationId xmlns:p14="http://schemas.microsoft.com/office/powerpoint/2010/main" val="23402603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pPr>
              <a:defRPr/>
            </a:pPr>
            <a:fld id="{50821507-D8F6-4CD4-8E6E-C275EA25594A}" type="datetimeFigureOut">
              <a:rPr lang="en-US" smtClean="0"/>
              <a:pPr>
                <a:defRPr/>
              </a:pPr>
              <a:t>12/11/2015</a:t>
            </a:fld>
            <a:endParaRPr lang="en-US" dirty="0"/>
          </a:p>
        </p:txBody>
      </p:sp>
      <p:sp>
        <p:nvSpPr>
          <p:cNvPr id="5" name="Footer Placeholder 3"/>
          <p:cNvSpPr>
            <a:spLocks noGrp="1"/>
          </p:cNvSpPr>
          <p:nvPr>
            <p:ph type="ftr" sz="quarter" idx="11"/>
          </p:nvPr>
        </p:nvSpPr>
        <p:spPr/>
        <p:txBody>
          <a:bodyPr/>
          <a:lstStyle/>
          <a:p>
            <a:pPr>
              <a:defRPr/>
            </a:pPr>
            <a:endParaRPr lang="en-US" dirty="0"/>
          </a:p>
        </p:txBody>
      </p:sp>
      <p:sp>
        <p:nvSpPr>
          <p:cNvPr id="6" name="Slide Number Placeholder 4"/>
          <p:cNvSpPr>
            <a:spLocks noGrp="1"/>
          </p:cNvSpPr>
          <p:nvPr>
            <p:ph type="sldNum" sz="quarter" idx="12"/>
          </p:nvPr>
        </p:nvSpPr>
        <p:spPr/>
        <p:txBody>
          <a:bodyPr/>
          <a:lstStyle/>
          <a:p>
            <a:pPr>
              <a:defRPr/>
            </a:pPr>
            <a:fld id="{996DDB28-960A-461A-9AF1-5D487112CE2B}" type="slidenum">
              <a:rPr lang="en-US" smtClean="0"/>
              <a:pPr>
                <a:defRPr/>
              </a:pPr>
              <a:t>‹#›</a:t>
            </a:fld>
            <a:endParaRPr lang="en-US" dirty="0"/>
          </a:p>
        </p:txBody>
      </p:sp>
    </p:spTree>
    <p:extLst>
      <p:ext uri="{BB962C8B-B14F-4D97-AF65-F5344CB8AC3E}">
        <p14:creationId xmlns:p14="http://schemas.microsoft.com/office/powerpoint/2010/main" val="22980597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pPr>
              <a:defRPr/>
            </a:pPr>
            <a:fld id="{C8B1682A-85BD-41BA-A878-A94123A9397B}" type="datetimeFigureOut">
              <a:rPr lang="en-US" smtClean="0"/>
              <a:pPr>
                <a:defRPr/>
              </a:pPr>
              <a:t>12/11/2015</a:t>
            </a:fld>
            <a:endParaRPr lang="en-US" dirty="0"/>
          </a:p>
        </p:txBody>
      </p:sp>
      <p:sp>
        <p:nvSpPr>
          <p:cNvPr id="5" name="Footer Placeholder 2"/>
          <p:cNvSpPr>
            <a:spLocks noGrp="1"/>
          </p:cNvSpPr>
          <p:nvPr>
            <p:ph type="ftr" sz="quarter" idx="11"/>
          </p:nvPr>
        </p:nvSpPr>
        <p:spPr/>
        <p:txBody>
          <a:bodyPr/>
          <a:lstStyle/>
          <a:p>
            <a:pPr>
              <a:defRPr/>
            </a:pPr>
            <a:endParaRPr lang="en-US" dirty="0"/>
          </a:p>
        </p:txBody>
      </p:sp>
      <p:sp>
        <p:nvSpPr>
          <p:cNvPr id="6" name="Slide Number Placeholder 3"/>
          <p:cNvSpPr>
            <a:spLocks noGrp="1"/>
          </p:cNvSpPr>
          <p:nvPr>
            <p:ph type="sldNum" sz="quarter" idx="12"/>
          </p:nvPr>
        </p:nvSpPr>
        <p:spPr/>
        <p:txBody>
          <a:bodyPr/>
          <a:lstStyle/>
          <a:p>
            <a:pPr>
              <a:defRPr/>
            </a:pPr>
            <a:fld id="{B9A8C2E7-64C6-447D-9C78-81A9FE4C9A6C}" type="slidenum">
              <a:rPr lang="en-US" smtClean="0"/>
              <a:pPr>
                <a:defRPr/>
              </a:pPr>
              <a:t>‹#›</a:t>
            </a:fld>
            <a:endParaRPr lang="en-US" dirty="0"/>
          </a:p>
        </p:txBody>
      </p:sp>
    </p:spTree>
    <p:extLst>
      <p:ext uri="{BB962C8B-B14F-4D97-AF65-F5344CB8AC3E}">
        <p14:creationId xmlns:p14="http://schemas.microsoft.com/office/powerpoint/2010/main" val="38035402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p>
            <a:pPr>
              <a:defRPr/>
            </a:pPr>
            <a:fld id="{73DA39E4-2518-4AE0-A832-D63EA51614CB}" type="datetimeFigureOut">
              <a:rPr lang="en-US" smtClean="0"/>
              <a:pPr>
                <a:defRPr/>
              </a:pPr>
              <a:t>12/11/2015</a:t>
            </a:fld>
            <a:endParaRPr lang="en-US" dirty="0"/>
          </a:p>
        </p:txBody>
      </p:sp>
      <p:sp>
        <p:nvSpPr>
          <p:cNvPr id="5" name="Footer Placeholder 5"/>
          <p:cNvSpPr>
            <a:spLocks noGrp="1"/>
          </p:cNvSpPr>
          <p:nvPr>
            <p:ph type="ftr" sz="quarter" idx="11"/>
          </p:nvPr>
        </p:nvSpPr>
        <p:spPr/>
        <p:txBody>
          <a:bodyPr/>
          <a:lstStyle/>
          <a:p>
            <a:pPr>
              <a:defRPr/>
            </a:pPr>
            <a:endParaRPr lang="en-US" dirty="0"/>
          </a:p>
        </p:txBody>
      </p:sp>
      <p:sp>
        <p:nvSpPr>
          <p:cNvPr id="6" name="Slide Number Placeholder 6"/>
          <p:cNvSpPr>
            <a:spLocks noGrp="1"/>
          </p:cNvSpPr>
          <p:nvPr>
            <p:ph type="sldNum" sz="quarter" idx="12"/>
          </p:nvPr>
        </p:nvSpPr>
        <p:spPr/>
        <p:txBody>
          <a:bodyPr/>
          <a:lstStyle/>
          <a:p>
            <a:pPr>
              <a:defRPr/>
            </a:pPr>
            <a:fld id="{5D0B416B-E2EA-4200-B589-C0D60373A306}" type="slidenum">
              <a:rPr lang="en-US" smtClean="0"/>
              <a:pPr>
                <a:defRPr/>
              </a:pPr>
              <a:t>‹#›</a:t>
            </a:fld>
            <a:endParaRPr lang="en-US" dirty="0"/>
          </a:p>
        </p:txBody>
      </p:sp>
    </p:spTree>
    <p:extLst>
      <p:ext uri="{BB962C8B-B14F-4D97-AF65-F5344CB8AC3E}">
        <p14:creationId xmlns:p14="http://schemas.microsoft.com/office/powerpoint/2010/main" val="17173487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4A13CDC0-C809-4D97-A3C1-1E992E27C200}" type="datetimeFigureOut">
              <a:rPr lang="en-US" smtClean="0"/>
              <a:pPr>
                <a:defRPr/>
              </a:pPr>
              <a:t>12/11/2015</a:t>
            </a:fld>
            <a:endParaRPr lang="en-US" dirty="0"/>
          </a:p>
        </p:txBody>
      </p:sp>
      <p:sp>
        <p:nvSpPr>
          <p:cNvPr id="6" name="Footer Placeholder 5"/>
          <p:cNvSpPr>
            <a:spLocks noGrp="1"/>
          </p:cNvSpPr>
          <p:nvPr>
            <p:ph type="ftr" sz="quarter" idx="11"/>
          </p:nvPr>
        </p:nvSpPr>
        <p:spPr/>
        <p:txBody>
          <a:bodyPr/>
          <a:lstStyle/>
          <a:p>
            <a:pPr>
              <a:defRPr/>
            </a:pPr>
            <a:endParaRPr lang="en-US" dirty="0"/>
          </a:p>
        </p:txBody>
      </p:sp>
      <p:sp>
        <p:nvSpPr>
          <p:cNvPr id="7" name="Slide Number Placeholder 6"/>
          <p:cNvSpPr>
            <a:spLocks noGrp="1"/>
          </p:cNvSpPr>
          <p:nvPr>
            <p:ph type="sldNum" sz="quarter" idx="12"/>
          </p:nvPr>
        </p:nvSpPr>
        <p:spPr/>
        <p:txBody>
          <a:bodyPr/>
          <a:lstStyle/>
          <a:p>
            <a:pPr>
              <a:defRPr/>
            </a:pPr>
            <a:fld id="{EB142802-53ED-4551-BBD5-B8800C8C45AB}" type="slidenum">
              <a:rPr lang="en-US" smtClean="0"/>
              <a:pPr>
                <a:defRPr/>
              </a:pPr>
              <a:t>‹#›</a:t>
            </a:fld>
            <a:endParaRPr lang="en-US" dirty="0"/>
          </a:p>
        </p:txBody>
      </p:sp>
    </p:spTree>
    <p:extLst>
      <p:ext uri="{BB962C8B-B14F-4D97-AF65-F5344CB8AC3E}">
        <p14:creationId xmlns:p14="http://schemas.microsoft.com/office/powerpoint/2010/main" val="33857492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Oval 21"/>
          <p:cNvSpPr/>
          <p:nvPr/>
        </p:nvSpPr>
        <p:spPr>
          <a:xfrm>
            <a:off x="629943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457200"/>
            <a:ext cx="1600200" cy="1600200"/>
          </a:xfrm>
          <a:prstGeom prst="ellipse">
            <a:avLst/>
          </a:prstGeom>
          <a:gradFill flip="none" rotWithShape="1">
            <a:gsLst>
              <a:gs pos="0">
                <a:schemeClr val="bg2">
                  <a:lumMod val="60000"/>
                  <a:lumOff val="40000"/>
                  <a:alpha val="14000"/>
                </a:schemeClr>
              </a:gs>
              <a:gs pos="73000">
                <a:schemeClr val="bg2">
                  <a:lumMod val="60000"/>
                  <a:lumOff val="40000"/>
                  <a:alpha val="0"/>
                </a:schemeClr>
              </a:gs>
              <a:gs pos="36000">
                <a:schemeClr val="bg2">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6096000"/>
            <a:ext cx="990600" cy="990600"/>
          </a:xfrm>
          <a:prstGeom prst="ellipse">
            <a:avLst/>
          </a:prstGeom>
          <a:gradFill flip="none" rotWithShape="1">
            <a:gsLst>
              <a:gs pos="0">
                <a:schemeClr val="bg2">
                  <a:lumMod val="60000"/>
                  <a:lumOff val="40000"/>
                  <a:alpha val="9000"/>
                </a:schemeClr>
              </a:gs>
              <a:gs pos="66000">
                <a:schemeClr val="bg2">
                  <a:lumMod val="60000"/>
                  <a:lumOff val="40000"/>
                  <a:alpha val="0"/>
                </a:schemeClr>
              </a:gs>
              <a:gs pos="36000">
                <a:schemeClr val="bg2">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3988" y="2667000"/>
            <a:ext cx="4191000" cy="4191000"/>
          </a:xfrm>
          <a:prstGeom prst="ellipse">
            <a:avLst/>
          </a:prstGeom>
          <a:gradFill flip="none" rotWithShape="1">
            <a:gsLst>
              <a:gs pos="0">
                <a:schemeClr val="bg2">
                  <a:lumMod val="60000"/>
                  <a:lumOff val="40000"/>
                  <a:alpha val="11000"/>
                </a:schemeClr>
              </a:gs>
              <a:gs pos="75000">
                <a:schemeClr val="bg2">
                  <a:lumMod val="60000"/>
                  <a:lumOff val="40000"/>
                  <a:alpha val="0"/>
                </a:schemeClr>
              </a:gs>
              <a:gs pos="36000">
                <a:schemeClr val="bg2">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39788" y="2895600"/>
            <a:ext cx="2362200" cy="2362200"/>
          </a:xfrm>
          <a:prstGeom prst="ellipse">
            <a:avLst/>
          </a:prstGeom>
          <a:gradFill flip="none" rotWithShape="1">
            <a:gsLst>
              <a:gs pos="0">
                <a:schemeClr val="bg2">
                  <a:lumMod val="60000"/>
                  <a:lumOff val="40000"/>
                  <a:alpha val="8000"/>
                </a:schemeClr>
              </a:gs>
              <a:gs pos="72000">
                <a:schemeClr val="bg2">
                  <a:lumMod val="60000"/>
                  <a:lumOff val="40000"/>
                  <a:alpha val="0"/>
                </a:schemeClr>
              </a:gs>
              <a:gs pos="36000">
                <a:schemeClr val="bg2">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pPr>
              <a:defRPr/>
            </a:pPr>
            <a:fld id="{10469D15-E401-4933-8CB2-FF8EB0815723}" type="datetimeFigureOut">
              <a:rPr lang="en-US" smtClean="0"/>
              <a:pPr>
                <a:defRPr/>
              </a:pPr>
              <a:t>12/11/2015</a:t>
            </a:fld>
            <a:endParaRPr lang="en-US" dirty="0"/>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pPr>
              <a:defRPr/>
            </a:pPr>
            <a:endParaRPr lang="en-US" dirty="0"/>
          </a:p>
        </p:txBody>
      </p:sp>
      <p:sp>
        <p:nvSpPr>
          <p:cNvPr id="6" name="Slide Number Placeholder 5"/>
          <p:cNvSpPr>
            <a:spLocks noGrp="1"/>
          </p:cNvSpPr>
          <p:nvPr>
            <p:ph type="sldNum" sz="quarter" idx="4"/>
          </p:nvPr>
        </p:nvSpPr>
        <p:spPr bwMode="gray">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pPr>
              <a:defRPr/>
            </a:pPr>
            <a:fld id="{B6563FC6-9DEB-41DE-879D-5F4588988AC5}" type="slidenum">
              <a:rPr lang="en-US" smtClean="0"/>
              <a:pPr>
                <a:defRPr/>
              </a:pPr>
              <a:t>‹#›</a:t>
            </a:fld>
            <a:endParaRPr lang="en-US" dirty="0"/>
          </a:p>
        </p:txBody>
      </p:sp>
    </p:spTree>
    <p:extLst>
      <p:ext uri="{BB962C8B-B14F-4D97-AF65-F5344CB8AC3E}">
        <p14:creationId xmlns:p14="http://schemas.microsoft.com/office/powerpoint/2010/main" val="2100795675"/>
      </p:ext>
    </p:extLst>
  </p:cSld>
  <p:clrMap bg1="dk1" tx1="lt1" bg2="dk2" tx2="lt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 id="2147483697" r:id="rId12"/>
    <p:sldLayoutId id="2147483698" r:id="rId13"/>
    <p:sldLayoutId id="2147483699" r:id="rId14"/>
    <p:sldLayoutId id="2147483700" r:id="rId15"/>
    <p:sldLayoutId id="2147483701" r:id="rId16"/>
    <p:sldLayoutId id="2147483702"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s://www.flickr.com/photos/115237266@N06/12325305105/" TargetMode="External"/><Relationship Id="rId3" Type="http://schemas.openxmlformats.org/officeDocument/2006/relationships/tags" Target="../tags/tag3.xml"/><Relationship Id="rId7" Type="http://schemas.openxmlformats.org/officeDocument/2006/relationships/notesSlide" Target="../notesSlides/notesSlide1.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slideLayout" Target="../slideLayouts/slideLayout9.xml"/><Relationship Id="rId11" Type="http://schemas.openxmlformats.org/officeDocument/2006/relationships/image" Target="../media/image4.png"/><Relationship Id="rId5" Type="http://schemas.openxmlformats.org/officeDocument/2006/relationships/tags" Target="../tags/tag5.xml"/><Relationship Id="rId10" Type="http://schemas.openxmlformats.org/officeDocument/2006/relationships/image" Target="../media/image3.jpeg"/><Relationship Id="rId4" Type="http://schemas.openxmlformats.org/officeDocument/2006/relationships/tags" Target="../tags/tag4.xml"/><Relationship Id="rId9"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hyperlink" Target="http://www.aflcio.org/NAFTAat20" TargetMode="External"/><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hyperlink" Target="http://corporateeurope.org/international-trade/2012/11/profiting-injustice" TargetMode="External"/><Relationship Id="rId1" Type="http://schemas.openxmlformats.org/officeDocument/2006/relationships/slideLayout" Target="../slideLayouts/slideLayout1.xml"/><Relationship Id="rId4" Type="http://schemas.openxmlformats.org/officeDocument/2006/relationships/image" Target="../media/image16.jpeg"/></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s://www.youtube.com/watch?v=e6OZyRQbQ2k"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file://localhost/Users/deepika/Desktop/art/Page5.jpg"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file://localhost/2015:AFLCIO/1509:fastTrack/PPTX/page3.jpg" TargetMode="Externa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custDataLst>
              <p:tags r:id="rId1"/>
            </p:custDataLst>
          </p:nvPr>
        </p:nvSpPr>
        <p:spPr>
          <a:xfrm>
            <a:off x="152400" y="381000"/>
            <a:ext cx="9144000" cy="2286000"/>
          </a:xfrm>
        </p:spPr>
        <p:txBody>
          <a:bodyPr>
            <a:normAutofit/>
          </a:bodyPr>
          <a:lstStyle/>
          <a:p>
            <a:pPr algn="ctr"/>
            <a:r>
              <a:rPr lang="en-US" sz="4800" b="1" dirty="0" smtClean="0">
                <a:solidFill>
                  <a:srgbClr val="FFFF00"/>
                </a:solidFill>
              </a:rPr>
              <a:t>What is the</a:t>
            </a:r>
            <a:br>
              <a:rPr lang="en-US" sz="4800" b="1" dirty="0" smtClean="0">
                <a:solidFill>
                  <a:srgbClr val="FFFF00"/>
                </a:solidFill>
              </a:rPr>
            </a:br>
            <a:r>
              <a:rPr lang="en-US" sz="4800" b="1" dirty="0" smtClean="0">
                <a:solidFill>
                  <a:srgbClr val="FFFF00"/>
                </a:solidFill>
              </a:rPr>
              <a:t>Trans-Pacific Partnership</a:t>
            </a:r>
            <a:br>
              <a:rPr lang="en-US" sz="4800" b="1" dirty="0" smtClean="0">
                <a:solidFill>
                  <a:srgbClr val="FFFF00"/>
                </a:solidFill>
              </a:rPr>
            </a:br>
            <a:r>
              <a:rPr lang="en-US" sz="4800" b="1" dirty="0" smtClean="0">
                <a:solidFill>
                  <a:srgbClr val="FFFF00"/>
                </a:solidFill>
              </a:rPr>
              <a:t>and why should I care?</a:t>
            </a:r>
            <a:endParaRPr lang="en-US" sz="4800" b="1" dirty="0">
              <a:solidFill>
                <a:srgbClr val="FFFF00"/>
              </a:solidFill>
            </a:endParaRPr>
          </a:p>
        </p:txBody>
      </p:sp>
      <p:sp>
        <p:nvSpPr>
          <p:cNvPr id="2" name="Rectangle 1"/>
          <p:cNvSpPr/>
          <p:nvPr>
            <p:custDataLst>
              <p:tags r:id="rId2"/>
            </p:custDataLst>
          </p:nvPr>
        </p:nvSpPr>
        <p:spPr>
          <a:xfrm>
            <a:off x="4953000" y="6400800"/>
            <a:ext cx="3841116" cy="261610"/>
          </a:xfrm>
          <a:prstGeom prst="rect">
            <a:avLst/>
          </a:prstGeom>
        </p:spPr>
        <p:txBody>
          <a:bodyPr wrap="none">
            <a:spAutoFit/>
          </a:bodyPr>
          <a:lstStyle/>
          <a:p>
            <a:r>
              <a:rPr lang="en-US" sz="1100" dirty="0" smtClean="0">
                <a:solidFill>
                  <a:srgbClr val="5EF4E6"/>
                </a:solidFill>
              </a:rPr>
              <a:t>Photo Credits: Occupy Bellingham, </a:t>
            </a:r>
            <a:r>
              <a:rPr lang="en-US" sz="1100" dirty="0">
                <a:hlinkClick r:id="rId8"/>
              </a:rPr>
              <a:t>Stop </a:t>
            </a:r>
            <a:r>
              <a:rPr lang="en-US" sz="1100" dirty="0">
                <a:solidFill>
                  <a:srgbClr val="5EF4E6"/>
                </a:solidFill>
                <a:hlinkClick r:id="rId8"/>
              </a:rPr>
              <a:t>FastTrack</a:t>
            </a:r>
            <a:r>
              <a:rPr lang="en-US" sz="1100" dirty="0">
                <a:solidFill>
                  <a:srgbClr val="5EF4E6"/>
                </a:solidFill>
              </a:rPr>
              <a:t>/flickr/cc</a:t>
            </a:r>
          </a:p>
        </p:txBody>
      </p:sp>
      <p:pic>
        <p:nvPicPr>
          <p:cNvPr id="9218" name="Picture 2" descr="NO TPP - GROUP OF PEOPLE WITH SIGNS"/>
          <p:cNvPicPr>
            <a:picLocks noChangeAspect="1" noChangeArrowheads="1"/>
          </p:cNvPicPr>
          <p:nvPr>
            <p:custDataLst>
              <p:tags r:id="rId3"/>
            </p:custDataLst>
          </p:nvPr>
        </p:nvPicPr>
        <p:blipFill>
          <a:blip r:embed="rId9" cstate="print">
            <a:extLst>
              <a:ext uri="{28A0092B-C50C-407E-A947-70E740481C1C}">
                <a14:useLocalDpi xmlns:a14="http://schemas.microsoft.com/office/drawing/2010/main" val="0"/>
              </a:ext>
            </a:extLst>
          </a:blip>
          <a:srcRect/>
          <a:stretch>
            <a:fillRect/>
          </a:stretch>
        </p:blipFill>
        <p:spPr bwMode="auto">
          <a:xfrm>
            <a:off x="304800" y="3603073"/>
            <a:ext cx="3810000" cy="2387601"/>
          </a:xfrm>
          <a:prstGeom prst="rect">
            <a:avLst/>
          </a:prstGeom>
          <a:noFill/>
          <a:extLst>
            <a:ext uri="{909E8E84-426E-40dd-AFC4-6F175D3DCCD1}">
              <a14:hiddenFill xmlns:a14="http://schemas.microsoft.com/office/drawing/2010/main" xmlns="">
                <a:solidFill>
                  <a:srgbClr val="FFFFFF"/>
                </a:solidFill>
              </a14:hiddenFill>
            </a:ext>
          </a:extLst>
        </p:spPr>
      </p:pic>
      <p:pic>
        <p:nvPicPr>
          <p:cNvPr id="9220" name="Picture 4" descr="http://www.commondreams.org/sites/default/files/styles/cd_large/public/views-article/fasttrack_1.jpg?itok=JvRPjHBW"/>
          <p:cNvPicPr>
            <a:picLocks noChangeAspect="1" noChangeArrowheads="1"/>
          </p:cNvPicPr>
          <p:nvPr>
            <p:custDataLst>
              <p:tags r:id="rId4"/>
            </p:custDataLst>
          </p:nvPr>
        </p:nvPicPr>
        <p:blipFill>
          <a:blip r:embed="rId10" cstate="print">
            <a:extLst>
              <a:ext uri="{28A0092B-C50C-407E-A947-70E740481C1C}">
                <a14:useLocalDpi xmlns:a14="http://schemas.microsoft.com/office/drawing/2010/main" val="0"/>
              </a:ext>
            </a:extLst>
          </a:blip>
          <a:srcRect/>
          <a:stretch>
            <a:fillRect/>
          </a:stretch>
        </p:blipFill>
        <p:spPr bwMode="auto">
          <a:xfrm>
            <a:off x="4113663" y="3603073"/>
            <a:ext cx="4560317" cy="2387601"/>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Picture 4"/>
          <p:cNvPicPr>
            <a:picLocks noChangeAspect="1"/>
          </p:cNvPicPr>
          <p:nvPr>
            <p:custDataLst>
              <p:tags r:id="rId5"/>
            </p:custDataLst>
          </p:nvPr>
        </p:nvPicPr>
        <p:blipFill>
          <a:blip r:embed="rId11" cstate="print"/>
          <a:stretch>
            <a:fillRect/>
          </a:stretch>
        </p:blipFill>
        <p:spPr>
          <a:xfrm>
            <a:off x="324394" y="228600"/>
            <a:ext cx="1447800" cy="697335"/>
          </a:xfrm>
          <a:prstGeom prst="rect">
            <a:avLst/>
          </a:prstGeom>
        </p:spPr>
      </p:pic>
    </p:spTree>
    <p:extLst>
      <p:ext uri="{BB962C8B-B14F-4D97-AF65-F5344CB8AC3E}">
        <p14:creationId xmlns:p14="http://schemas.microsoft.com/office/powerpoint/2010/main" val="172984253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5" name="Text Box 3"/>
          <p:cNvSpPr txBox="1">
            <a:spLocks noChangeArrowheads="1"/>
          </p:cNvSpPr>
          <p:nvPr/>
        </p:nvSpPr>
        <p:spPr bwMode="auto">
          <a:xfrm>
            <a:off x="304800" y="38173"/>
            <a:ext cx="5715000" cy="1200329"/>
          </a:xfrm>
          <a:prstGeom prst="rect">
            <a:avLst/>
          </a:prstGeom>
          <a:noFill/>
          <a:ln>
            <a:noFill/>
          </a:ln>
          <a:effectLst/>
          <a:extLst>
            <a:ext uri="{909E8E84-426E-40dd-AFC4-6F175D3DCCD1}">
              <a14:hiddenFill xmlns:a14="http://schemas.microsoft.com/office/drawing/2010/main" xmlns="">
                <a:solidFill>
                  <a:srgbClr val="99CC00"/>
                </a:solidFill>
              </a14:hiddenFill>
            </a:ext>
            <a:ext uri="{91240B29-F687-4f45-9708-019B960494DF}">
              <a14:hiddenLine xmlns:a14="http://schemas.microsoft.com/office/drawing/2010/main" xmlns="" w="9525" algn="ctr">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algn="ctr"/>
            <a:r>
              <a:rPr lang="en-US" sz="3600" dirty="0" smtClean="0">
                <a:solidFill>
                  <a:srgbClr val="FFFF00"/>
                </a:solidFill>
                <a:effectLst>
                  <a:outerShdw blurRad="38100" dist="38100" dir="2700000" algn="tl">
                    <a:srgbClr val="C0C0C0"/>
                  </a:outerShdw>
                </a:effectLst>
                <a:latin typeface="Arial Black" pitchFamily="34" charset="0"/>
              </a:rPr>
              <a:t>Another result: </a:t>
            </a:r>
          </a:p>
          <a:p>
            <a:pPr algn="ctr"/>
            <a:r>
              <a:rPr lang="en-US" sz="3600" dirty="0" smtClean="0">
                <a:solidFill>
                  <a:srgbClr val="FFFF00"/>
                </a:solidFill>
                <a:effectLst>
                  <a:outerShdw blurRad="38100" dist="38100" dir="2700000" algn="tl">
                    <a:srgbClr val="C0C0C0"/>
                  </a:outerShdw>
                </a:effectLst>
                <a:latin typeface="Arial Black" pitchFamily="34" charset="0"/>
              </a:rPr>
              <a:t>Increasing Inequality!</a:t>
            </a:r>
            <a:endParaRPr lang="en-US" sz="3600" dirty="0">
              <a:solidFill>
                <a:srgbClr val="FFFF00"/>
              </a:solidFill>
              <a:latin typeface="Arial Black" pitchFamily="34" charset="0"/>
            </a:endParaRPr>
          </a:p>
        </p:txBody>
      </p:sp>
      <p:sp>
        <p:nvSpPr>
          <p:cNvPr id="202756" name="Text Box 4"/>
          <p:cNvSpPr txBox="1">
            <a:spLocks noChangeArrowheads="1"/>
          </p:cNvSpPr>
          <p:nvPr/>
        </p:nvSpPr>
        <p:spPr bwMode="auto">
          <a:xfrm>
            <a:off x="228600" y="6324600"/>
            <a:ext cx="3733800" cy="26161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eaLnBrk="1" hangingPunct="1">
              <a:spcBef>
                <a:spcPct val="50000"/>
              </a:spcBef>
            </a:pPr>
            <a:r>
              <a:rPr lang="en-US" sz="1100" dirty="0" smtClean="0">
                <a:solidFill>
                  <a:srgbClr val="5EF4E6"/>
                </a:solidFill>
                <a:latin typeface="Arial" charset="0"/>
              </a:rPr>
              <a:t>Credit: EPI </a:t>
            </a:r>
            <a:r>
              <a:rPr lang="en-US" sz="1100" dirty="0">
                <a:solidFill>
                  <a:srgbClr val="5EF4E6"/>
                </a:solidFill>
                <a:latin typeface="Arial" charset="0"/>
              </a:rPr>
              <a:t>analysis of U.S. Census Bureau data.</a:t>
            </a:r>
          </a:p>
        </p:txBody>
      </p:sp>
      <p:grpSp>
        <p:nvGrpSpPr>
          <p:cNvPr id="2" name="Group 155"/>
          <p:cNvGrpSpPr>
            <a:grpSpLocks/>
          </p:cNvGrpSpPr>
          <p:nvPr/>
        </p:nvGrpSpPr>
        <p:grpSpPr bwMode="auto">
          <a:xfrm>
            <a:off x="5638800" y="6324600"/>
            <a:ext cx="1106488" cy="244475"/>
            <a:chOff x="3552" y="3984"/>
            <a:chExt cx="697" cy="154"/>
          </a:xfrm>
        </p:grpSpPr>
        <p:sp>
          <p:nvSpPr>
            <p:cNvPr id="202758" name="Rectangle 87"/>
            <p:cNvSpPr>
              <a:spLocks noChangeArrowheads="1"/>
            </p:cNvSpPr>
            <p:nvPr/>
          </p:nvSpPr>
          <p:spPr bwMode="auto">
            <a:xfrm>
              <a:off x="3552" y="4032"/>
              <a:ext cx="78" cy="78"/>
            </a:xfrm>
            <a:prstGeom prst="rect">
              <a:avLst/>
            </a:prstGeom>
            <a:solidFill>
              <a:srgbClr val="FF0000"/>
            </a:solidFill>
            <a:ln w="9525">
              <a:solidFill>
                <a:srgbClr val="000000"/>
              </a:solidFill>
              <a:miter lim="800000"/>
              <a:headEnd/>
              <a:tailEnd/>
            </a:ln>
          </p:spPr>
          <p:txBody>
            <a:bodyPr/>
            <a:lstStyle/>
            <a:p>
              <a:endParaRPr lang="en-US" dirty="0">
                <a:solidFill>
                  <a:srgbClr val="000000"/>
                </a:solidFill>
                <a:latin typeface="Tahoma" pitchFamily="34" charset="0"/>
              </a:endParaRPr>
            </a:p>
          </p:txBody>
        </p:sp>
        <p:sp>
          <p:nvSpPr>
            <p:cNvPr id="202759" name="Rectangle 88"/>
            <p:cNvSpPr>
              <a:spLocks noChangeArrowheads="1"/>
            </p:cNvSpPr>
            <p:nvPr/>
          </p:nvSpPr>
          <p:spPr bwMode="auto">
            <a:xfrm>
              <a:off x="3638" y="3984"/>
              <a:ext cx="611" cy="1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algn="ctr"/>
              <a:r>
                <a:rPr lang="en-US" sz="1600" b="1" dirty="0">
                  <a:solidFill>
                    <a:srgbClr val="000000"/>
                  </a:solidFill>
                  <a:latin typeface="Arial" charset="0"/>
                </a:rPr>
                <a:t>1973-2009</a:t>
              </a:r>
              <a:endParaRPr lang="en-US" sz="1600" dirty="0">
                <a:solidFill>
                  <a:srgbClr val="000000"/>
                </a:solidFill>
                <a:latin typeface="Arial" charset="0"/>
              </a:endParaRPr>
            </a:p>
          </p:txBody>
        </p:sp>
      </p:grpSp>
      <p:grpSp>
        <p:nvGrpSpPr>
          <p:cNvPr id="3" name="Group 154"/>
          <p:cNvGrpSpPr>
            <a:grpSpLocks/>
          </p:cNvGrpSpPr>
          <p:nvPr/>
        </p:nvGrpSpPr>
        <p:grpSpPr bwMode="auto">
          <a:xfrm>
            <a:off x="4343400" y="6324600"/>
            <a:ext cx="1112838" cy="244475"/>
            <a:chOff x="2736" y="3984"/>
            <a:chExt cx="701" cy="154"/>
          </a:xfrm>
        </p:grpSpPr>
        <p:sp>
          <p:nvSpPr>
            <p:cNvPr id="202761" name="Rectangle 87"/>
            <p:cNvSpPr>
              <a:spLocks noChangeArrowheads="1"/>
            </p:cNvSpPr>
            <p:nvPr/>
          </p:nvSpPr>
          <p:spPr bwMode="auto">
            <a:xfrm>
              <a:off x="2736" y="4032"/>
              <a:ext cx="78" cy="78"/>
            </a:xfrm>
            <a:prstGeom prst="rect">
              <a:avLst/>
            </a:prstGeom>
            <a:solidFill>
              <a:srgbClr val="FFCC00"/>
            </a:solidFill>
            <a:ln w="9525">
              <a:solidFill>
                <a:srgbClr val="000000"/>
              </a:solidFill>
              <a:miter lim="800000"/>
              <a:headEnd/>
              <a:tailEnd/>
            </a:ln>
          </p:spPr>
          <p:txBody>
            <a:bodyPr/>
            <a:lstStyle/>
            <a:p>
              <a:endParaRPr lang="en-US" dirty="0">
                <a:solidFill>
                  <a:srgbClr val="000000"/>
                </a:solidFill>
                <a:latin typeface="Tahoma" pitchFamily="34" charset="0"/>
              </a:endParaRPr>
            </a:p>
          </p:txBody>
        </p:sp>
        <p:sp>
          <p:nvSpPr>
            <p:cNvPr id="202762" name="Rectangle 88"/>
            <p:cNvSpPr>
              <a:spLocks noChangeArrowheads="1"/>
            </p:cNvSpPr>
            <p:nvPr/>
          </p:nvSpPr>
          <p:spPr bwMode="auto">
            <a:xfrm>
              <a:off x="2826" y="3984"/>
              <a:ext cx="611" cy="1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algn="ctr"/>
              <a:r>
                <a:rPr lang="en-US" sz="1600" b="1" dirty="0">
                  <a:solidFill>
                    <a:srgbClr val="000000"/>
                  </a:solidFill>
                  <a:latin typeface="Arial" charset="0"/>
                </a:rPr>
                <a:t>1947-1973</a:t>
              </a:r>
              <a:endParaRPr lang="en-US" sz="1600" dirty="0">
                <a:solidFill>
                  <a:srgbClr val="000000"/>
                </a:solidFill>
                <a:latin typeface="Arial" charset="0"/>
              </a:endParaRPr>
            </a:p>
          </p:txBody>
        </p:sp>
      </p:grpSp>
      <p:sp>
        <p:nvSpPr>
          <p:cNvPr id="202766" name="Text Box 14"/>
          <p:cNvSpPr txBox="1">
            <a:spLocks noChangeArrowheads="1"/>
          </p:cNvSpPr>
          <p:nvPr/>
        </p:nvSpPr>
        <p:spPr bwMode="auto">
          <a:xfrm>
            <a:off x="457200" y="1752600"/>
            <a:ext cx="3810000" cy="376238"/>
          </a:xfrm>
          <a:prstGeom prst="rect">
            <a:avLst/>
          </a:prstGeom>
          <a:noFill/>
          <a:ln w="9525">
            <a:solidFill>
              <a:schemeClr val="tx1"/>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b="1" dirty="0">
                <a:effectLst>
                  <a:outerShdw blurRad="38100" dist="38100" dir="2700000" algn="tl">
                    <a:srgbClr val="C0C0C0"/>
                  </a:outerShdw>
                </a:effectLst>
                <a:latin typeface="Arial" charset="0"/>
              </a:rPr>
              <a:t>Real family income growth</a:t>
            </a:r>
          </a:p>
        </p:txBody>
      </p:sp>
      <p:sp>
        <p:nvSpPr>
          <p:cNvPr id="202770" name="Text Box 18"/>
          <p:cNvSpPr txBox="1">
            <a:spLocks noChangeArrowheads="1"/>
          </p:cNvSpPr>
          <p:nvPr/>
        </p:nvSpPr>
        <p:spPr bwMode="auto">
          <a:xfrm>
            <a:off x="7543800" y="381000"/>
            <a:ext cx="1447800" cy="83099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2400" b="1" i="1" dirty="0">
                <a:solidFill>
                  <a:srgbClr val="FFFF00"/>
                </a:solidFill>
                <a:effectLst>
                  <a:outerShdw blurRad="38100" dist="38100" dir="2700000" algn="tl">
                    <a:srgbClr val="C0C0C0"/>
                  </a:outerShdw>
                </a:effectLst>
                <a:latin typeface="Arial" charset="0"/>
              </a:rPr>
              <a:t>Off the charts!</a:t>
            </a:r>
          </a:p>
        </p:txBody>
      </p:sp>
      <p:sp>
        <p:nvSpPr>
          <p:cNvPr id="202771" name="Text Box 19"/>
          <p:cNvSpPr txBox="1">
            <a:spLocks noChangeArrowheads="1"/>
          </p:cNvSpPr>
          <p:nvPr/>
        </p:nvSpPr>
        <p:spPr bwMode="auto">
          <a:xfrm>
            <a:off x="990600" y="5715000"/>
            <a:ext cx="914400" cy="5175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1400" b="1" dirty="0">
                <a:latin typeface="Arial" charset="0"/>
              </a:rPr>
              <a:t>Poorest 20%</a:t>
            </a:r>
          </a:p>
        </p:txBody>
      </p:sp>
      <p:sp>
        <p:nvSpPr>
          <p:cNvPr id="202772" name="Text Box 20"/>
          <p:cNvSpPr txBox="1">
            <a:spLocks noChangeArrowheads="1"/>
          </p:cNvSpPr>
          <p:nvPr/>
        </p:nvSpPr>
        <p:spPr bwMode="auto">
          <a:xfrm>
            <a:off x="2057400" y="5715000"/>
            <a:ext cx="914400" cy="52322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1400" b="1" dirty="0">
                <a:latin typeface="Arial" charset="0"/>
              </a:rPr>
              <a:t>Second20%</a:t>
            </a:r>
          </a:p>
        </p:txBody>
      </p:sp>
      <p:sp>
        <p:nvSpPr>
          <p:cNvPr id="202773" name="Text Box 21"/>
          <p:cNvSpPr txBox="1">
            <a:spLocks noChangeArrowheads="1"/>
          </p:cNvSpPr>
          <p:nvPr/>
        </p:nvSpPr>
        <p:spPr bwMode="auto">
          <a:xfrm>
            <a:off x="3200400" y="5715000"/>
            <a:ext cx="914400" cy="5175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1400" b="1" dirty="0">
                <a:latin typeface="Arial" charset="0"/>
              </a:rPr>
              <a:t>Middle 20%</a:t>
            </a:r>
          </a:p>
        </p:txBody>
      </p:sp>
      <p:sp>
        <p:nvSpPr>
          <p:cNvPr id="202774" name="Text Box 22"/>
          <p:cNvSpPr txBox="1">
            <a:spLocks noChangeArrowheads="1"/>
          </p:cNvSpPr>
          <p:nvPr/>
        </p:nvSpPr>
        <p:spPr bwMode="auto">
          <a:xfrm>
            <a:off x="4419600" y="5715000"/>
            <a:ext cx="914400" cy="5175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1400" b="1" dirty="0">
                <a:latin typeface="Arial" charset="0"/>
              </a:rPr>
              <a:t>Fourth 20%</a:t>
            </a:r>
          </a:p>
        </p:txBody>
      </p:sp>
      <p:sp>
        <p:nvSpPr>
          <p:cNvPr id="202775" name="Text Box 23"/>
          <p:cNvSpPr txBox="1">
            <a:spLocks noChangeArrowheads="1"/>
          </p:cNvSpPr>
          <p:nvPr/>
        </p:nvSpPr>
        <p:spPr bwMode="auto">
          <a:xfrm>
            <a:off x="5562600" y="5715000"/>
            <a:ext cx="914400" cy="5175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1400" b="1" dirty="0">
                <a:latin typeface="Arial" charset="0"/>
              </a:rPr>
              <a:t>Richest 20%</a:t>
            </a:r>
          </a:p>
        </p:txBody>
      </p:sp>
      <p:sp>
        <p:nvSpPr>
          <p:cNvPr id="202776" name="Text Box 24"/>
          <p:cNvSpPr txBox="1">
            <a:spLocks noChangeArrowheads="1"/>
          </p:cNvSpPr>
          <p:nvPr/>
        </p:nvSpPr>
        <p:spPr bwMode="auto">
          <a:xfrm>
            <a:off x="6400800" y="5715000"/>
            <a:ext cx="914400" cy="5175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1400" b="1" dirty="0">
                <a:latin typeface="Arial" charset="0"/>
              </a:rPr>
              <a:t>Top 0.1%</a:t>
            </a:r>
          </a:p>
        </p:txBody>
      </p:sp>
      <p:sp>
        <p:nvSpPr>
          <p:cNvPr id="202777" name="Text Box 25"/>
          <p:cNvSpPr txBox="1">
            <a:spLocks noChangeArrowheads="1"/>
          </p:cNvSpPr>
          <p:nvPr/>
        </p:nvSpPr>
        <p:spPr bwMode="auto">
          <a:xfrm>
            <a:off x="7086600" y="5715000"/>
            <a:ext cx="914400" cy="5175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ctr" eaLnBrk="1" hangingPunct="1"/>
            <a:r>
              <a:rPr lang="en-US" sz="1400" b="1" dirty="0">
                <a:latin typeface="Arial" charset="0"/>
              </a:rPr>
              <a:t>   Top</a:t>
            </a:r>
          </a:p>
          <a:p>
            <a:pPr algn="ctr" eaLnBrk="1" hangingPunct="1"/>
            <a:r>
              <a:rPr lang="en-US" sz="1400" b="1" dirty="0">
                <a:latin typeface="Arial" charset="0"/>
              </a:rPr>
              <a:t>    0.01%</a:t>
            </a:r>
          </a:p>
        </p:txBody>
      </p:sp>
      <p:sp>
        <p:nvSpPr>
          <p:cNvPr id="202785" name="Freeform 33"/>
          <p:cNvSpPr>
            <a:spLocks/>
          </p:cNvSpPr>
          <p:nvPr/>
        </p:nvSpPr>
        <p:spPr bwMode="auto">
          <a:xfrm>
            <a:off x="923925" y="6057900"/>
            <a:ext cx="5638800" cy="95250"/>
          </a:xfrm>
          <a:custGeom>
            <a:avLst/>
            <a:gdLst>
              <a:gd name="T0" fmla="*/ 0 w 3552"/>
              <a:gd name="T1" fmla="*/ 60 h 60"/>
              <a:gd name="T2" fmla="*/ 78 w 3552"/>
              <a:gd name="T3" fmla="*/ 0 h 60"/>
              <a:gd name="T4" fmla="*/ 3552 w 3552"/>
              <a:gd name="T5" fmla="*/ 0 h 60"/>
              <a:gd name="T6" fmla="*/ 3474 w 3552"/>
              <a:gd name="T7" fmla="*/ 60 h 60"/>
              <a:gd name="T8" fmla="*/ 0 w 3552"/>
              <a:gd name="T9" fmla="*/ 60 h 60"/>
            </a:gdLst>
            <a:ahLst/>
            <a:cxnLst>
              <a:cxn ang="0">
                <a:pos x="T0" y="T1"/>
              </a:cxn>
              <a:cxn ang="0">
                <a:pos x="T2" y="T3"/>
              </a:cxn>
              <a:cxn ang="0">
                <a:pos x="T4" y="T5"/>
              </a:cxn>
              <a:cxn ang="0">
                <a:pos x="T6" y="T7"/>
              </a:cxn>
              <a:cxn ang="0">
                <a:pos x="T8" y="T9"/>
              </a:cxn>
            </a:cxnLst>
            <a:rect l="0" t="0" r="r" b="b"/>
            <a:pathLst>
              <a:path w="3552" h="60">
                <a:moveTo>
                  <a:pt x="0" y="60"/>
                </a:moveTo>
                <a:lnTo>
                  <a:pt x="78" y="0"/>
                </a:lnTo>
                <a:lnTo>
                  <a:pt x="3552" y="0"/>
                </a:lnTo>
                <a:lnTo>
                  <a:pt x="3474" y="60"/>
                </a:lnTo>
                <a:lnTo>
                  <a:pt x="0" y="60"/>
                </a:lnTo>
                <a:close/>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lstStyle/>
          <a:p>
            <a:endParaRPr lang="en-US" dirty="0"/>
          </a:p>
        </p:txBody>
      </p:sp>
      <p:sp>
        <p:nvSpPr>
          <p:cNvPr id="202786" name="Freeform 34"/>
          <p:cNvSpPr>
            <a:spLocks/>
          </p:cNvSpPr>
          <p:nvPr/>
        </p:nvSpPr>
        <p:spPr bwMode="auto">
          <a:xfrm>
            <a:off x="923925" y="2476500"/>
            <a:ext cx="123825" cy="3676650"/>
          </a:xfrm>
          <a:custGeom>
            <a:avLst/>
            <a:gdLst>
              <a:gd name="T0" fmla="*/ 0 w 78"/>
              <a:gd name="T1" fmla="*/ 2316 h 2316"/>
              <a:gd name="T2" fmla="*/ 0 w 78"/>
              <a:gd name="T3" fmla="*/ 60 h 2316"/>
              <a:gd name="T4" fmla="*/ 78 w 78"/>
              <a:gd name="T5" fmla="*/ 0 h 2316"/>
              <a:gd name="T6" fmla="*/ 78 w 78"/>
              <a:gd name="T7" fmla="*/ 2256 h 2316"/>
              <a:gd name="T8" fmla="*/ 0 w 78"/>
              <a:gd name="T9" fmla="*/ 2316 h 2316"/>
            </a:gdLst>
            <a:ahLst/>
            <a:cxnLst>
              <a:cxn ang="0">
                <a:pos x="T0" y="T1"/>
              </a:cxn>
              <a:cxn ang="0">
                <a:pos x="T2" y="T3"/>
              </a:cxn>
              <a:cxn ang="0">
                <a:pos x="T4" y="T5"/>
              </a:cxn>
              <a:cxn ang="0">
                <a:pos x="T6" y="T7"/>
              </a:cxn>
              <a:cxn ang="0">
                <a:pos x="T8" y="T9"/>
              </a:cxn>
            </a:cxnLst>
            <a:rect l="0" t="0" r="r" b="b"/>
            <a:pathLst>
              <a:path w="78" h="2316">
                <a:moveTo>
                  <a:pt x="0" y="2316"/>
                </a:moveTo>
                <a:lnTo>
                  <a:pt x="0" y="60"/>
                </a:lnTo>
                <a:lnTo>
                  <a:pt x="78" y="0"/>
                </a:lnTo>
                <a:lnTo>
                  <a:pt x="78" y="2256"/>
                </a:lnTo>
                <a:lnTo>
                  <a:pt x="0" y="2316"/>
                </a:lnTo>
                <a:close/>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lstStyle/>
          <a:p>
            <a:endParaRPr lang="en-US" dirty="0"/>
          </a:p>
        </p:txBody>
      </p:sp>
      <p:sp>
        <p:nvSpPr>
          <p:cNvPr id="202787" name="Rectangle 35"/>
          <p:cNvSpPr>
            <a:spLocks noChangeArrowheads="1"/>
          </p:cNvSpPr>
          <p:nvPr/>
        </p:nvSpPr>
        <p:spPr bwMode="auto">
          <a:xfrm>
            <a:off x="1047750" y="2476500"/>
            <a:ext cx="5514975" cy="3581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a:p>
        </p:txBody>
      </p:sp>
      <p:sp>
        <p:nvSpPr>
          <p:cNvPr id="202788" name="Freeform 36"/>
          <p:cNvSpPr>
            <a:spLocks/>
          </p:cNvSpPr>
          <p:nvPr/>
        </p:nvSpPr>
        <p:spPr bwMode="auto">
          <a:xfrm>
            <a:off x="923925" y="6057900"/>
            <a:ext cx="5638800" cy="95250"/>
          </a:xfrm>
          <a:custGeom>
            <a:avLst/>
            <a:gdLst>
              <a:gd name="T0" fmla="*/ 3552 w 3552"/>
              <a:gd name="T1" fmla="*/ 0 h 60"/>
              <a:gd name="T2" fmla="*/ 3474 w 3552"/>
              <a:gd name="T3" fmla="*/ 60 h 60"/>
              <a:gd name="T4" fmla="*/ 0 w 3552"/>
              <a:gd name="T5" fmla="*/ 60 h 60"/>
              <a:gd name="T6" fmla="*/ 78 w 3552"/>
              <a:gd name="T7" fmla="*/ 0 h 60"/>
              <a:gd name="T8" fmla="*/ 3552 w 3552"/>
              <a:gd name="T9" fmla="*/ 0 h 60"/>
            </a:gdLst>
            <a:ahLst/>
            <a:cxnLst>
              <a:cxn ang="0">
                <a:pos x="T0" y="T1"/>
              </a:cxn>
              <a:cxn ang="0">
                <a:pos x="T2" y="T3"/>
              </a:cxn>
              <a:cxn ang="0">
                <a:pos x="T4" y="T5"/>
              </a:cxn>
              <a:cxn ang="0">
                <a:pos x="T6" y="T7"/>
              </a:cxn>
              <a:cxn ang="0">
                <a:pos x="T8" y="T9"/>
              </a:cxn>
            </a:cxnLst>
            <a:rect l="0" t="0" r="r" b="b"/>
            <a:pathLst>
              <a:path w="3552" h="60">
                <a:moveTo>
                  <a:pt x="3552" y="0"/>
                </a:moveTo>
                <a:lnTo>
                  <a:pt x="3474" y="60"/>
                </a:lnTo>
                <a:lnTo>
                  <a:pt x="0" y="60"/>
                </a:lnTo>
                <a:lnTo>
                  <a:pt x="78" y="0"/>
                </a:lnTo>
                <a:lnTo>
                  <a:pt x="3552" y="0"/>
                </a:lnTo>
                <a:close/>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lstStyle/>
          <a:p>
            <a:endParaRPr lang="en-US" dirty="0"/>
          </a:p>
        </p:txBody>
      </p:sp>
      <p:sp>
        <p:nvSpPr>
          <p:cNvPr id="202789" name="Freeform 37"/>
          <p:cNvSpPr>
            <a:spLocks/>
          </p:cNvSpPr>
          <p:nvPr/>
        </p:nvSpPr>
        <p:spPr bwMode="auto">
          <a:xfrm>
            <a:off x="923925" y="2476500"/>
            <a:ext cx="123825" cy="3676650"/>
          </a:xfrm>
          <a:custGeom>
            <a:avLst/>
            <a:gdLst>
              <a:gd name="T0" fmla="*/ 0 w 78"/>
              <a:gd name="T1" fmla="*/ 2316 h 2316"/>
              <a:gd name="T2" fmla="*/ 0 w 78"/>
              <a:gd name="T3" fmla="*/ 60 h 2316"/>
              <a:gd name="T4" fmla="*/ 78 w 78"/>
              <a:gd name="T5" fmla="*/ 0 h 2316"/>
              <a:gd name="T6" fmla="*/ 78 w 78"/>
              <a:gd name="T7" fmla="*/ 2256 h 2316"/>
              <a:gd name="T8" fmla="*/ 0 w 78"/>
              <a:gd name="T9" fmla="*/ 2316 h 2316"/>
            </a:gdLst>
            <a:ahLst/>
            <a:cxnLst>
              <a:cxn ang="0">
                <a:pos x="T0" y="T1"/>
              </a:cxn>
              <a:cxn ang="0">
                <a:pos x="T2" y="T3"/>
              </a:cxn>
              <a:cxn ang="0">
                <a:pos x="T4" y="T5"/>
              </a:cxn>
              <a:cxn ang="0">
                <a:pos x="T6" y="T7"/>
              </a:cxn>
              <a:cxn ang="0">
                <a:pos x="T8" y="T9"/>
              </a:cxn>
            </a:cxnLst>
            <a:rect l="0" t="0" r="r" b="b"/>
            <a:pathLst>
              <a:path w="78" h="2316">
                <a:moveTo>
                  <a:pt x="0" y="2316"/>
                </a:moveTo>
                <a:lnTo>
                  <a:pt x="0" y="60"/>
                </a:lnTo>
                <a:lnTo>
                  <a:pt x="78" y="0"/>
                </a:lnTo>
                <a:lnTo>
                  <a:pt x="78" y="2256"/>
                </a:lnTo>
                <a:lnTo>
                  <a:pt x="0" y="2316"/>
                </a:lnTo>
                <a:close/>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lstStyle/>
          <a:p>
            <a:endParaRPr lang="en-US" dirty="0"/>
          </a:p>
        </p:txBody>
      </p:sp>
      <p:sp>
        <p:nvSpPr>
          <p:cNvPr id="202817" name="Line 65"/>
          <p:cNvSpPr>
            <a:spLocks noChangeShapeType="1"/>
          </p:cNvSpPr>
          <p:nvPr/>
        </p:nvSpPr>
        <p:spPr bwMode="auto">
          <a:xfrm>
            <a:off x="495300" y="1371600"/>
            <a:ext cx="5410200" cy="0"/>
          </a:xfrm>
          <a:prstGeom prst="line">
            <a:avLst/>
          </a:prstGeom>
          <a:noFill/>
          <a:ln w="38100">
            <a:solidFill>
              <a:srgbClr val="C000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dirty="0"/>
          </a:p>
        </p:txBody>
      </p:sp>
      <p:sp>
        <p:nvSpPr>
          <p:cNvPr id="202818" name="Line 66"/>
          <p:cNvSpPr>
            <a:spLocks noChangeShapeType="1"/>
          </p:cNvSpPr>
          <p:nvPr/>
        </p:nvSpPr>
        <p:spPr bwMode="auto">
          <a:xfrm>
            <a:off x="762000" y="5638800"/>
            <a:ext cx="7239000" cy="0"/>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dirty="0"/>
          </a:p>
        </p:txBody>
      </p:sp>
      <p:sp>
        <p:nvSpPr>
          <p:cNvPr id="202839" name="Text Box 87"/>
          <p:cNvSpPr txBox="1">
            <a:spLocks noChangeArrowheads="1"/>
          </p:cNvSpPr>
          <p:nvPr/>
        </p:nvSpPr>
        <p:spPr bwMode="auto">
          <a:xfrm>
            <a:off x="7620000" y="5257800"/>
            <a:ext cx="1143000" cy="2746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eaLnBrk="1" hangingPunct="1">
              <a:spcBef>
                <a:spcPct val="50000"/>
              </a:spcBef>
            </a:pPr>
            <a:r>
              <a:rPr lang="en-US" sz="1200" b="1" dirty="0">
                <a:latin typeface="Arial" charset="0"/>
              </a:rPr>
              <a:t>*1973-2008</a:t>
            </a:r>
          </a:p>
        </p:txBody>
      </p:sp>
      <p:grpSp>
        <p:nvGrpSpPr>
          <p:cNvPr id="4" name="Group 181"/>
          <p:cNvGrpSpPr>
            <a:grpSpLocks/>
          </p:cNvGrpSpPr>
          <p:nvPr/>
        </p:nvGrpSpPr>
        <p:grpSpPr bwMode="auto">
          <a:xfrm>
            <a:off x="7543800" y="0"/>
            <a:ext cx="1447800" cy="5638800"/>
            <a:chOff x="4752" y="0"/>
            <a:chExt cx="912" cy="3552"/>
          </a:xfrm>
        </p:grpSpPr>
        <p:sp>
          <p:nvSpPr>
            <p:cNvPr id="202768" name="AutoShape 16"/>
            <p:cNvSpPr>
              <a:spLocks noChangeArrowheads="1"/>
            </p:cNvSpPr>
            <p:nvPr/>
          </p:nvSpPr>
          <p:spPr bwMode="auto">
            <a:xfrm>
              <a:off x="4752" y="0"/>
              <a:ext cx="48" cy="3552"/>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dirty="0"/>
            </a:p>
          </p:txBody>
        </p:sp>
        <p:sp>
          <p:nvSpPr>
            <p:cNvPr id="202769" name="Text Box 17"/>
            <p:cNvSpPr txBox="1">
              <a:spLocks noChangeArrowheads="1"/>
            </p:cNvSpPr>
            <p:nvPr/>
          </p:nvSpPr>
          <p:spPr bwMode="auto">
            <a:xfrm>
              <a:off x="4800" y="960"/>
              <a:ext cx="768" cy="55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2000" b="1" dirty="0">
                  <a:latin typeface="Arial" charset="0"/>
                </a:rPr>
                <a:t>645%</a:t>
              </a:r>
              <a:r>
                <a:rPr lang="en-US" sz="1600" b="1" dirty="0">
                  <a:latin typeface="Arial" charset="0"/>
                </a:rPr>
                <a:t> rise in income*</a:t>
              </a:r>
            </a:p>
          </p:txBody>
        </p:sp>
        <p:sp>
          <p:nvSpPr>
            <p:cNvPr id="202841" name="AutoShape 89"/>
            <p:cNvSpPr>
              <a:spLocks noChangeArrowheads="1"/>
            </p:cNvSpPr>
            <p:nvPr/>
          </p:nvSpPr>
          <p:spPr bwMode="auto">
            <a:xfrm>
              <a:off x="4896" y="1632"/>
              <a:ext cx="768" cy="480"/>
            </a:xfrm>
            <a:prstGeom prst="wedgeRectCallout">
              <a:avLst>
                <a:gd name="adj1" fmla="val -61069"/>
                <a:gd name="adj2" fmla="val 91875"/>
              </a:avLst>
            </a:prstGeom>
            <a:noFill/>
            <a:ln w="9525" algn="ctr">
              <a:solidFill>
                <a:schemeClr val="tx1"/>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algn="ctr"/>
              <a:r>
                <a:rPr lang="en-US" sz="1400" b="1" i="1" dirty="0">
                  <a:effectLst>
                    <a:outerShdw blurRad="38100" dist="38100" dir="2700000" algn="tl">
                      <a:srgbClr val="C0C0C0"/>
                    </a:outerShdw>
                  </a:effectLst>
                  <a:latin typeface="Arial" charset="0"/>
                </a:rPr>
                <a:t>$27 million average income</a:t>
              </a:r>
            </a:p>
          </p:txBody>
        </p:sp>
      </p:grpSp>
      <p:grpSp>
        <p:nvGrpSpPr>
          <p:cNvPr id="5" name="Group 180"/>
          <p:cNvGrpSpPr>
            <a:grpSpLocks/>
          </p:cNvGrpSpPr>
          <p:nvPr/>
        </p:nvGrpSpPr>
        <p:grpSpPr bwMode="auto">
          <a:xfrm>
            <a:off x="5638800" y="0"/>
            <a:ext cx="1447800" cy="5638800"/>
            <a:chOff x="3552" y="0"/>
            <a:chExt cx="912" cy="3552"/>
          </a:xfrm>
        </p:grpSpPr>
        <p:sp>
          <p:nvSpPr>
            <p:cNvPr id="202764" name="AutoShape 12"/>
            <p:cNvSpPr>
              <a:spLocks noChangeArrowheads="1"/>
            </p:cNvSpPr>
            <p:nvPr/>
          </p:nvSpPr>
          <p:spPr bwMode="auto">
            <a:xfrm>
              <a:off x="4325" y="0"/>
              <a:ext cx="139" cy="3552"/>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dirty="0"/>
            </a:p>
          </p:txBody>
        </p:sp>
        <p:sp>
          <p:nvSpPr>
            <p:cNvPr id="202765" name="Text Box 13"/>
            <p:cNvSpPr txBox="1">
              <a:spLocks noChangeArrowheads="1"/>
            </p:cNvSpPr>
            <p:nvPr/>
          </p:nvSpPr>
          <p:spPr bwMode="auto">
            <a:xfrm>
              <a:off x="3696" y="624"/>
              <a:ext cx="720" cy="55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2000" b="1" dirty="0">
                  <a:latin typeface="Arial" charset="0"/>
                </a:rPr>
                <a:t>454%</a:t>
              </a:r>
              <a:r>
                <a:rPr lang="en-US" sz="1600" b="1" dirty="0">
                  <a:latin typeface="Arial" charset="0"/>
                </a:rPr>
                <a:t> rise in income*</a:t>
              </a:r>
            </a:p>
          </p:txBody>
        </p:sp>
        <p:sp>
          <p:nvSpPr>
            <p:cNvPr id="202842" name="AutoShape 90"/>
            <p:cNvSpPr>
              <a:spLocks noChangeArrowheads="1"/>
            </p:cNvSpPr>
            <p:nvPr/>
          </p:nvSpPr>
          <p:spPr bwMode="auto">
            <a:xfrm>
              <a:off x="3552" y="1248"/>
              <a:ext cx="720" cy="480"/>
            </a:xfrm>
            <a:prstGeom prst="wedgeRectCallout">
              <a:avLst>
                <a:gd name="adj1" fmla="val 52917"/>
                <a:gd name="adj2" fmla="val 85625"/>
              </a:avLst>
            </a:prstGeom>
            <a:noFill/>
            <a:ln w="9525" algn="ctr">
              <a:solidFill>
                <a:schemeClr val="tx1"/>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algn="ctr"/>
              <a:r>
                <a:rPr lang="en-US" sz="1400" b="1" i="1" dirty="0">
                  <a:effectLst>
                    <a:outerShdw blurRad="38100" dist="38100" dir="2700000" algn="tl">
                      <a:srgbClr val="C0C0C0"/>
                    </a:outerShdw>
                  </a:effectLst>
                  <a:latin typeface="Arial" charset="0"/>
                </a:rPr>
                <a:t>$3 million average income</a:t>
              </a:r>
            </a:p>
          </p:txBody>
        </p:sp>
      </p:grpSp>
      <p:sp>
        <p:nvSpPr>
          <p:cNvPr id="202857" name="AutoShape 105"/>
          <p:cNvSpPr>
            <a:spLocks noChangeAspect="1" noChangeArrowheads="1" noTextEdit="1"/>
          </p:cNvSpPr>
          <p:nvPr/>
        </p:nvSpPr>
        <p:spPr bwMode="auto">
          <a:xfrm>
            <a:off x="838200" y="2286000"/>
            <a:ext cx="6096000" cy="40671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a:p>
        </p:txBody>
      </p:sp>
      <p:sp>
        <p:nvSpPr>
          <p:cNvPr id="202859" name="Freeform 107"/>
          <p:cNvSpPr>
            <a:spLocks/>
          </p:cNvSpPr>
          <p:nvPr/>
        </p:nvSpPr>
        <p:spPr bwMode="auto">
          <a:xfrm>
            <a:off x="990600" y="6076950"/>
            <a:ext cx="5695950" cy="85725"/>
          </a:xfrm>
          <a:custGeom>
            <a:avLst/>
            <a:gdLst>
              <a:gd name="T0" fmla="*/ 0 w 3588"/>
              <a:gd name="T1" fmla="*/ 54 h 54"/>
              <a:gd name="T2" fmla="*/ 66 w 3588"/>
              <a:gd name="T3" fmla="*/ 0 h 54"/>
              <a:gd name="T4" fmla="*/ 3588 w 3588"/>
              <a:gd name="T5" fmla="*/ 0 h 54"/>
              <a:gd name="T6" fmla="*/ 3522 w 3588"/>
              <a:gd name="T7" fmla="*/ 54 h 54"/>
              <a:gd name="T8" fmla="*/ 0 w 3588"/>
              <a:gd name="T9" fmla="*/ 54 h 54"/>
            </a:gdLst>
            <a:ahLst/>
            <a:cxnLst>
              <a:cxn ang="0">
                <a:pos x="T0" y="T1"/>
              </a:cxn>
              <a:cxn ang="0">
                <a:pos x="T2" y="T3"/>
              </a:cxn>
              <a:cxn ang="0">
                <a:pos x="T4" y="T5"/>
              </a:cxn>
              <a:cxn ang="0">
                <a:pos x="T6" y="T7"/>
              </a:cxn>
              <a:cxn ang="0">
                <a:pos x="T8" y="T9"/>
              </a:cxn>
            </a:cxnLst>
            <a:rect l="0" t="0" r="r" b="b"/>
            <a:pathLst>
              <a:path w="3588" h="54">
                <a:moveTo>
                  <a:pt x="0" y="54"/>
                </a:moveTo>
                <a:lnTo>
                  <a:pt x="66" y="0"/>
                </a:lnTo>
                <a:lnTo>
                  <a:pt x="3588" y="0"/>
                </a:lnTo>
                <a:lnTo>
                  <a:pt x="3522" y="54"/>
                </a:lnTo>
                <a:lnTo>
                  <a:pt x="0" y="54"/>
                </a:lnTo>
                <a:close/>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lstStyle/>
          <a:p>
            <a:endParaRPr lang="en-US" dirty="0"/>
          </a:p>
        </p:txBody>
      </p:sp>
      <p:sp>
        <p:nvSpPr>
          <p:cNvPr id="202860" name="Freeform 108"/>
          <p:cNvSpPr>
            <a:spLocks/>
          </p:cNvSpPr>
          <p:nvPr/>
        </p:nvSpPr>
        <p:spPr bwMode="auto">
          <a:xfrm>
            <a:off x="990600" y="2447925"/>
            <a:ext cx="104775" cy="3714750"/>
          </a:xfrm>
          <a:custGeom>
            <a:avLst/>
            <a:gdLst>
              <a:gd name="T0" fmla="*/ 0 w 66"/>
              <a:gd name="T1" fmla="*/ 2340 h 2340"/>
              <a:gd name="T2" fmla="*/ 0 w 66"/>
              <a:gd name="T3" fmla="*/ 54 h 2340"/>
              <a:gd name="T4" fmla="*/ 66 w 66"/>
              <a:gd name="T5" fmla="*/ 0 h 2340"/>
              <a:gd name="T6" fmla="*/ 66 w 66"/>
              <a:gd name="T7" fmla="*/ 2286 h 2340"/>
              <a:gd name="T8" fmla="*/ 0 w 66"/>
              <a:gd name="T9" fmla="*/ 2340 h 2340"/>
            </a:gdLst>
            <a:ahLst/>
            <a:cxnLst>
              <a:cxn ang="0">
                <a:pos x="T0" y="T1"/>
              </a:cxn>
              <a:cxn ang="0">
                <a:pos x="T2" y="T3"/>
              </a:cxn>
              <a:cxn ang="0">
                <a:pos x="T4" y="T5"/>
              </a:cxn>
              <a:cxn ang="0">
                <a:pos x="T6" y="T7"/>
              </a:cxn>
              <a:cxn ang="0">
                <a:pos x="T8" y="T9"/>
              </a:cxn>
            </a:cxnLst>
            <a:rect l="0" t="0" r="r" b="b"/>
            <a:pathLst>
              <a:path w="66" h="2340">
                <a:moveTo>
                  <a:pt x="0" y="2340"/>
                </a:moveTo>
                <a:lnTo>
                  <a:pt x="0" y="54"/>
                </a:lnTo>
                <a:lnTo>
                  <a:pt x="66" y="0"/>
                </a:lnTo>
                <a:lnTo>
                  <a:pt x="66" y="2286"/>
                </a:lnTo>
                <a:lnTo>
                  <a:pt x="0" y="2340"/>
                </a:lnTo>
                <a:close/>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lstStyle/>
          <a:p>
            <a:endParaRPr lang="en-US" dirty="0"/>
          </a:p>
        </p:txBody>
      </p:sp>
      <p:sp>
        <p:nvSpPr>
          <p:cNvPr id="202861" name="Rectangle 109"/>
          <p:cNvSpPr>
            <a:spLocks noChangeArrowheads="1"/>
          </p:cNvSpPr>
          <p:nvPr/>
        </p:nvSpPr>
        <p:spPr bwMode="auto">
          <a:xfrm>
            <a:off x="1095375" y="2447925"/>
            <a:ext cx="5591175" cy="36290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a:p>
        </p:txBody>
      </p:sp>
      <p:sp>
        <p:nvSpPr>
          <p:cNvPr id="202862" name="Freeform 110"/>
          <p:cNvSpPr>
            <a:spLocks/>
          </p:cNvSpPr>
          <p:nvPr/>
        </p:nvSpPr>
        <p:spPr bwMode="auto">
          <a:xfrm>
            <a:off x="990600" y="6076950"/>
            <a:ext cx="5695950" cy="85725"/>
          </a:xfrm>
          <a:custGeom>
            <a:avLst/>
            <a:gdLst>
              <a:gd name="T0" fmla="*/ 3588 w 3588"/>
              <a:gd name="T1" fmla="*/ 0 h 54"/>
              <a:gd name="T2" fmla="*/ 3522 w 3588"/>
              <a:gd name="T3" fmla="*/ 54 h 54"/>
              <a:gd name="T4" fmla="*/ 0 w 3588"/>
              <a:gd name="T5" fmla="*/ 54 h 54"/>
              <a:gd name="T6" fmla="*/ 66 w 3588"/>
              <a:gd name="T7" fmla="*/ 0 h 54"/>
              <a:gd name="T8" fmla="*/ 3588 w 3588"/>
              <a:gd name="T9" fmla="*/ 0 h 54"/>
            </a:gdLst>
            <a:ahLst/>
            <a:cxnLst>
              <a:cxn ang="0">
                <a:pos x="T0" y="T1"/>
              </a:cxn>
              <a:cxn ang="0">
                <a:pos x="T2" y="T3"/>
              </a:cxn>
              <a:cxn ang="0">
                <a:pos x="T4" y="T5"/>
              </a:cxn>
              <a:cxn ang="0">
                <a:pos x="T6" y="T7"/>
              </a:cxn>
              <a:cxn ang="0">
                <a:pos x="T8" y="T9"/>
              </a:cxn>
            </a:cxnLst>
            <a:rect l="0" t="0" r="r" b="b"/>
            <a:pathLst>
              <a:path w="3588" h="54">
                <a:moveTo>
                  <a:pt x="3588" y="0"/>
                </a:moveTo>
                <a:lnTo>
                  <a:pt x="3522" y="54"/>
                </a:lnTo>
                <a:lnTo>
                  <a:pt x="0" y="54"/>
                </a:lnTo>
                <a:lnTo>
                  <a:pt x="66" y="0"/>
                </a:lnTo>
                <a:lnTo>
                  <a:pt x="3588" y="0"/>
                </a:lnTo>
                <a:close/>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lstStyle/>
          <a:p>
            <a:endParaRPr lang="en-US" dirty="0"/>
          </a:p>
        </p:txBody>
      </p:sp>
      <p:sp>
        <p:nvSpPr>
          <p:cNvPr id="202863" name="Freeform 111"/>
          <p:cNvSpPr>
            <a:spLocks/>
          </p:cNvSpPr>
          <p:nvPr/>
        </p:nvSpPr>
        <p:spPr bwMode="auto">
          <a:xfrm>
            <a:off x="990600" y="2447925"/>
            <a:ext cx="104775" cy="3714750"/>
          </a:xfrm>
          <a:custGeom>
            <a:avLst/>
            <a:gdLst>
              <a:gd name="T0" fmla="*/ 0 w 66"/>
              <a:gd name="T1" fmla="*/ 2340 h 2340"/>
              <a:gd name="T2" fmla="*/ 0 w 66"/>
              <a:gd name="T3" fmla="*/ 54 h 2340"/>
              <a:gd name="T4" fmla="*/ 66 w 66"/>
              <a:gd name="T5" fmla="*/ 0 h 2340"/>
              <a:gd name="T6" fmla="*/ 66 w 66"/>
              <a:gd name="T7" fmla="*/ 2286 h 2340"/>
              <a:gd name="T8" fmla="*/ 0 w 66"/>
              <a:gd name="T9" fmla="*/ 2340 h 2340"/>
            </a:gdLst>
            <a:ahLst/>
            <a:cxnLst>
              <a:cxn ang="0">
                <a:pos x="T0" y="T1"/>
              </a:cxn>
              <a:cxn ang="0">
                <a:pos x="T2" y="T3"/>
              </a:cxn>
              <a:cxn ang="0">
                <a:pos x="T4" y="T5"/>
              </a:cxn>
              <a:cxn ang="0">
                <a:pos x="T6" y="T7"/>
              </a:cxn>
              <a:cxn ang="0">
                <a:pos x="T8" y="T9"/>
              </a:cxn>
            </a:cxnLst>
            <a:rect l="0" t="0" r="r" b="b"/>
            <a:pathLst>
              <a:path w="66" h="2340">
                <a:moveTo>
                  <a:pt x="0" y="2340"/>
                </a:moveTo>
                <a:lnTo>
                  <a:pt x="0" y="54"/>
                </a:lnTo>
                <a:lnTo>
                  <a:pt x="66" y="0"/>
                </a:lnTo>
                <a:lnTo>
                  <a:pt x="66" y="2286"/>
                </a:lnTo>
                <a:lnTo>
                  <a:pt x="0" y="2340"/>
                </a:lnTo>
                <a:close/>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lstStyle/>
          <a:p>
            <a:endParaRPr lang="en-US" dirty="0"/>
          </a:p>
        </p:txBody>
      </p:sp>
      <p:sp>
        <p:nvSpPr>
          <p:cNvPr id="202864" name="Rectangle 112"/>
          <p:cNvSpPr>
            <a:spLocks noChangeArrowheads="1"/>
          </p:cNvSpPr>
          <p:nvPr/>
        </p:nvSpPr>
        <p:spPr bwMode="auto">
          <a:xfrm>
            <a:off x="1095375" y="2447925"/>
            <a:ext cx="5591175" cy="36290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a:p>
        </p:txBody>
      </p:sp>
      <p:grpSp>
        <p:nvGrpSpPr>
          <p:cNvPr id="6" name="Group 176"/>
          <p:cNvGrpSpPr>
            <a:grpSpLocks/>
          </p:cNvGrpSpPr>
          <p:nvPr/>
        </p:nvGrpSpPr>
        <p:grpSpPr bwMode="auto">
          <a:xfrm>
            <a:off x="1066800" y="2209800"/>
            <a:ext cx="5410200" cy="3429000"/>
            <a:chOff x="672" y="1392"/>
            <a:chExt cx="3408" cy="2160"/>
          </a:xfrm>
        </p:grpSpPr>
        <p:grpSp>
          <p:nvGrpSpPr>
            <p:cNvPr id="7" name="Group 166"/>
            <p:cNvGrpSpPr>
              <a:grpSpLocks/>
            </p:cNvGrpSpPr>
            <p:nvPr/>
          </p:nvGrpSpPr>
          <p:grpSpPr bwMode="auto">
            <a:xfrm>
              <a:off x="672" y="1392"/>
              <a:ext cx="528" cy="2160"/>
              <a:chOff x="672" y="1392"/>
              <a:chExt cx="528" cy="2160"/>
            </a:xfrm>
          </p:grpSpPr>
          <p:grpSp>
            <p:nvGrpSpPr>
              <p:cNvPr id="8" name="Group 144"/>
              <p:cNvGrpSpPr>
                <a:grpSpLocks/>
              </p:cNvGrpSpPr>
              <p:nvPr/>
            </p:nvGrpSpPr>
            <p:grpSpPr bwMode="auto">
              <a:xfrm>
                <a:off x="774" y="1584"/>
                <a:ext cx="270" cy="1968"/>
                <a:chOff x="774" y="1584"/>
                <a:chExt cx="270" cy="1968"/>
              </a:xfrm>
            </p:grpSpPr>
            <p:sp>
              <p:nvSpPr>
                <p:cNvPr id="202868" name="Freeform 116"/>
                <p:cNvSpPr>
                  <a:spLocks/>
                </p:cNvSpPr>
                <p:nvPr/>
              </p:nvSpPr>
              <p:spPr bwMode="auto">
                <a:xfrm>
                  <a:off x="978" y="1584"/>
                  <a:ext cx="66" cy="1968"/>
                </a:xfrm>
                <a:custGeom>
                  <a:avLst/>
                  <a:gdLst>
                    <a:gd name="T0" fmla="*/ 0 w 66"/>
                    <a:gd name="T1" fmla="*/ 1968 h 1968"/>
                    <a:gd name="T2" fmla="*/ 0 w 66"/>
                    <a:gd name="T3" fmla="*/ 54 h 1968"/>
                    <a:gd name="T4" fmla="*/ 66 w 66"/>
                    <a:gd name="T5" fmla="*/ 0 h 1968"/>
                    <a:gd name="T6" fmla="*/ 66 w 66"/>
                    <a:gd name="T7" fmla="*/ 1920 h 1968"/>
                    <a:gd name="T8" fmla="*/ 0 w 66"/>
                    <a:gd name="T9" fmla="*/ 1968 h 1968"/>
                  </a:gdLst>
                  <a:ahLst/>
                  <a:cxnLst>
                    <a:cxn ang="0">
                      <a:pos x="T0" y="T1"/>
                    </a:cxn>
                    <a:cxn ang="0">
                      <a:pos x="T2" y="T3"/>
                    </a:cxn>
                    <a:cxn ang="0">
                      <a:pos x="T4" y="T5"/>
                    </a:cxn>
                    <a:cxn ang="0">
                      <a:pos x="T6" y="T7"/>
                    </a:cxn>
                    <a:cxn ang="0">
                      <a:pos x="T8" y="T9"/>
                    </a:cxn>
                  </a:cxnLst>
                  <a:rect l="0" t="0" r="r" b="b"/>
                  <a:pathLst>
                    <a:path w="66" h="1968">
                      <a:moveTo>
                        <a:pt x="0" y="1968"/>
                      </a:moveTo>
                      <a:lnTo>
                        <a:pt x="0" y="54"/>
                      </a:lnTo>
                      <a:lnTo>
                        <a:pt x="66" y="0"/>
                      </a:lnTo>
                      <a:lnTo>
                        <a:pt x="66" y="1920"/>
                      </a:lnTo>
                      <a:lnTo>
                        <a:pt x="0" y="1968"/>
                      </a:lnTo>
                      <a:close/>
                    </a:path>
                  </a:pathLst>
                </a:custGeom>
                <a:solidFill>
                  <a:srgbClr val="806600"/>
                </a:solidFill>
                <a:ln w="9525">
                  <a:solidFill>
                    <a:srgbClr val="000000"/>
                  </a:solidFill>
                  <a:prstDash val="solid"/>
                  <a:round/>
                  <a:headEnd/>
                  <a:tailEnd/>
                </a:ln>
              </p:spPr>
              <p:txBody>
                <a:bodyPr/>
                <a:lstStyle/>
                <a:p>
                  <a:endParaRPr lang="en-US" dirty="0"/>
                </a:p>
              </p:txBody>
            </p:sp>
            <p:sp>
              <p:nvSpPr>
                <p:cNvPr id="202869" name="Rectangle 117"/>
                <p:cNvSpPr>
                  <a:spLocks noChangeArrowheads="1"/>
                </p:cNvSpPr>
                <p:nvPr/>
              </p:nvSpPr>
              <p:spPr bwMode="auto">
                <a:xfrm>
                  <a:off x="774" y="1638"/>
                  <a:ext cx="204" cy="1914"/>
                </a:xfrm>
                <a:prstGeom prst="rect">
                  <a:avLst/>
                </a:prstGeom>
                <a:solidFill>
                  <a:srgbClr val="FFCC00"/>
                </a:solidFill>
                <a:ln w="9525">
                  <a:solidFill>
                    <a:srgbClr val="000000"/>
                  </a:solidFill>
                  <a:miter lim="800000"/>
                  <a:headEnd/>
                  <a:tailEnd/>
                </a:ln>
              </p:spPr>
              <p:txBody>
                <a:bodyPr/>
                <a:lstStyle/>
                <a:p>
                  <a:endParaRPr lang="en-US" dirty="0"/>
                </a:p>
              </p:txBody>
            </p:sp>
            <p:sp>
              <p:nvSpPr>
                <p:cNvPr id="202870" name="Freeform 118"/>
                <p:cNvSpPr>
                  <a:spLocks/>
                </p:cNvSpPr>
                <p:nvPr/>
              </p:nvSpPr>
              <p:spPr bwMode="auto">
                <a:xfrm>
                  <a:off x="774" y="1584"/>
                  <a:ext cx="270" cy="54"/>
                </a:xfrm>
                <a:custGeom>
                  <a:avLst/>
                  <a:gdLst>
                    <a:gd name="T0" fmla="*/ 204 w 270"/>
                    <a:gd name="T1" fmla="*/ 54 h 54"/>
                    <a:gd name="T2" fmla="*/ 270 w 270"/>
                    <a:gd name="T3" fmla="*/ 0 h 54"/>
                    <a:gd name="T4" fmla="*/ 72 w 270"/>
                    <a:gd name="T5" fmla="*/ 0 h 54"/>
                    <a:gd name="T6" fmla="*/ 0 w 270"/>
                    <a:gd name="T7" fmla="*/ 54 h 54"/>
                    <a:gd name="T8" fmla="*/ 204 w 270"/>
                    <a:gd name="T9" fmla="*/ 54 h 54"/>
                  </a:gdLst>
                  <a:ahLst/>
                  <a:cxnLst>
                    <a:cxn ang="0">
                      <a:pos x="T0" y="T1"/>
                    </a:cxn>
                    <a:cxn ang="0">
                      <a:pos x="T2" y="T3"/>
                    </a:cxn>
                    <a:cxn ang="0">
                      <a:pos x="T4" y="T5"/>
                    </a:cxn>
                    <a:cxn ang="0">
                      <a:pos x="T6" y="T7"/>
                    </a:cxn>
                    <a:cxn ang="0">
                      <a:pos x="T8" y="T9"/>
                    </a:cxn>
                  </a:cxnLst>
                  <a:rect l="0" t="0" r="r" b="b"/>
                  <a:pathLst>
                    <a:path w="270" h="54">
                      <a:moveTo>
                        <a:pt x="204" y="54"/>
                      </a:moveTo>
                      <a:lnTo>
                        <a:pt x="270" y="0"/>
                      </a:lnTo>
                      <a:lnTo>
                        <a:pt x="72" y="0"/>
                      </a:lnTo>
                      <a:lnTo>
                        <a:pt x="0" y="54"/>
                      </a:lnTo>
                      <a:lnTo>
                        <a:pt x="204" y="54"/>
                      </a:lnTo>
                      <a:close/>
                    </a:path>
                  </a:pathLst>
                </a:custGeom>
                <a:solidFill>
                  <a:srgbClr val="BF9900"/>
                </a:solidFill>
                <a:ln w="9525">
                  <a:solidFill>
                    <a:srgbClr val="000000"/>
                  </a:solidFill>
                  <a:prstDash val="solid"/>
                  <a:round/>
                  <a:headEnd/>
                  <a:tailEnd/>
                </a:ln>
              </p:spPr>
              <p:txBody>
                <a:bodyPr/>
                <a:lstStyle/>
                <a:p>
                  <a:endParaRPr lang="en-US" dirty="0"/>
                </a:p>
              </p:txBody>
            </p:sp>
          </p:grpSp>
          <p:sp>
            <p:nvSpPr>
              <p:cNvPr id="202908" name="Text Box 156"/>
              <p:cNvSpPr txBox="1">
                <a:spLocks noChangeArrowheads="1"/>
              </p:cNvSpPr>
              <p:nvPr/>
            </p:nvSpPr>
            <p:spPr bwMode="auto">
              <a:xfrm>
                <a:off x="672" y="1392"/>
                <a:ext cx="528" cy="2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ctr">
                  <a:spcBef>
                    <a:spcPct val="50000"/>
                  </a:spcBef>
                </a:pPr>
                <a:r>
                  <a:rPr lang="en-US" sz="1600" b="1" dirty="0">
                    <a:latin typeface="Arial" charset="0"/>
                  </a:rPr>
                  <a:t>117%</a:t>
                </a:r>
              </a:p>
            </p:txBody>
          </p:sp>
        </p:grpSp>
        <p:grpSp>
          <p:nvGrpSpPr>
            <p:cNvPr id="9" name="Group 167"/>
            <p:cNvGrpSpPr>
              <a:grpSpLocks/>
            </p:cNvGrpSpPr>
            <p:nvPr/>
          </p:nvGrpSpPr>
          <p:grpSpPr bwMode="auto">
            <a:xfrm>
              <a:off x="1440" y="1728"/>
              <a:ext cx="528" cy="1824"/>
              <a:chOff x="1440" y="1728"/>
              <a:chExt cx="528" cy="1824"/>
            </a:xfrm>
          </p:grpSpPr>
          <p:grpSp>
            <p:nvGrpSpPr>
              <p:cNvPr id="10" name="Group 145"/>
              <p:cNvGrpSpPr>
                <a:grpSpLocks/>
              </p:cNvGrpSpPr>
              <p:nvPr/>
            </p:nvGrpSpPr>
            <p:grpSpPr bwMode="auto">
              <a:xfrm>
                <a:off x="1476" y="1902"/>
                <a:ext cx="270" cy="1650"/>
                <a:chOff x="1476" y="1902"/>
                <a:chExt cx="270" cy="1650"/>
              </a:xfrm>
            </p:grpSpPr>
            <p:sp>
              <p:nvSpPr>
                <p:cNvPr id="202871" name="Freeform 119"/>
                <p:cNvSpPr>
                  <a:spLocks/>
                </p:cNvSpPr>
                <p:nvPr/>
              </p:nvSpPr>
              <p:spPr bwMode="auto">
                <a:xfrm>
                  <a:off x="1680" y="1902"/>
                  <a:ext cx="66" cy="1650"/>
                </a:xfrm>
                <a:custGeom>
                  <a:avLst/>
                  <a:gdLst>
                    <a:gd name="T0" fmla="*/ 0 w 66"/>
                    <a:gd name="T1" fmla="*/ 1650 h 1650"/>
                    <a:gd name="T2" fmla="*/ 0 w 66"/>
                    <a:gd name="T3" fmla="*/ 54 h 1650"/>
                    <a:gd name="T4" fmla="*/ 66 w 66"/>
                    <a:gd name="T5" fmla="*/ 0 h 1650"/>
                    <a:gd name="T6" fmla="*/ 66 w 66"/>
                    <a:gd name="T7" fmla="*/ 1602 h 1650"/>
                    <a:gd name="T8" fmla="*/ 0 w 66"/>
                    <a:gd name="T9" fmla="*/ 1650 h 1650"/>
                  </a:gdLst>
                  <a:ahLst/>
                  <a:cxnLst>
                    <a:cxn ang="0">
                      <a:pos x="T0" y="T1"/>
                    </a:cxn>
                    <a:cxn ang="0">
                      <a:pos x="T2" y="T3"/>
                    </a:cxn>
                    <a:cxn ang="0">
                      <a:pos x="T4" y="T5"/>
                    </a:cxn>
                    <a:cxn ang="0">
                      <a:pos x="T6" y="T7"/>
                    </a:cxn>
                    <a:cxn ang="0">
                      <a:pos x="T8" y="T9"/>
                    </a:cxn>
                  </a:cxnLst>
                  <a:rect l="0" t="0" r="r" b="b"/>
                  <a:pathLst>
                    <a:path w="66" h="1650">
                      <a:moveTo>
                        <a:pt x="0" y="1650"/>
                      </a:moveTo>
                      <a:lnTo>
                        <a:pt x="0" y="54"/>
                      </a:lnTo>
                      <a:lnTo>
                        <a:pt x="66" y="0"/>
                      </a:lnTo>
                      <a:lnTo>
                        <a:pt x="66" y="1602"/>
                      </a:lnTo>
                      <a:lnTo>
                        <a:pt x="0" y="1650"/>
                      </a:lnTo>
                      <a:close/>
                    </a:path>
                  </a:pathLst>
                </a:custGeom>
                <a:solidFill>
                  <a:srgbClr val="806600"/>
                </a:solidFill>
                <a:ln w="9525">
                  <a:solidFill>
                    <a:srgbClr val="000000"/>
                  </a:solidFill>
                  <a:prstDash val="solid"/>
                  <a:round/>
                  <a:headEnd/>
                  <a:tailEnd/>
                </a:ln>
              </p:spPr>
              <p:txBody>
                <a:bodyPr/>
                <a:lstStyle/>
                <a:p>
                  <a:endParaRPr lang="en-US" dirty="0"/>
                </a:p>
              </p:txBody>
            </p:sp>
            <p:sp>
              <p:nvSpPr>
                <p:cNvPr id="202872" name="Rectangle 120"/>
                <p:cNvSpPr>
                  <a:spLocks noChangeArrowheads="1"/>
                </p:cNvSpPr>
                <p:nvPr/>
              </p:nvSpPr>
              <p:spPr bwMode="auto">
                <a:xfrm>
                  <a:off x="1476" y="1956"/>
                  <a:ext cx="204" cy="1596"/>
                </a:xfrm>
                <a:prstGeom prst="rect">
                  <a:avLst/>
                </a:prstGeom>
                <a:solidFill>
                  <a:srgbClr val="FFCC00"/>
                </a:solidFill>
                <a:ln w="9525">
                  <a:solidFill>
                    <a:srgbClr val="000000"/>
                  </a:solidFill>
                  <a:miter lim="800000"/>
                  <a:headEnd/>
                  <a:tailEnd/>
                </a:ln>
              </p:spPr>
              <p:txBody>
                <a:bodyPr/>
                <a:lstStyle/>
                <a:p>
                  <a:endParaRPr lang="en-US" dirty="0"/>
                </a:p>
              </p:txBody>
            </p:sp>
            <p:sp>
              <p:nvSpPr>
                <p:cNvPr id="202873" name="Freeform 121"/>
                <p:cNvSpPr>
                  <a:spLocks/>
                </p:cNvSpPr>
                <p:nvPr/>
              </p:nvSpPr>
              <p:spPr bwMode="auto">
                <a:xfrm>
                  <a:off x="1476" y="1902"/>
                  <a:ext cx="270" cy="54"/>
                </a:xfrm>
                <a:custGeom>
                  <a:avLst/>
                  <a:gdLst>
                    <a:gd name="T0" fmla="*/ 204 w 270"/>
                    <a:gd name="T1" fmla="*/ 54 h 54"/>
                    <a:gd name="T2" fmla="*/ 270 w 270"/>
                    <a:gd name="T3" fmla="*/ 0 h 54"/>
                    <a:gd name="T4" fmla="*/ 72 w 270"/>
                    <a:gd name="T5" fmla="*/ 0 h 54"/>
                    <a:gd name="T6" fmla="*/ 0 w 270"/>
                    <a:gd name="T7" fmla="*/ 54 h 54"/>
                    <a:gd name="T8" fmla="*/ 204 w 270"/>
                    <a:gd name="T9" fmla="*/ 54 h 54"/>
                  </a:gdLst>
                  <a:ahLst/>
                  <a:cxnLst>
                    <a:cxn ang="0">
                      <a:pos x="T0" y="T1"/>
                    </a:cxn>
                    <a:cxn ang="0">
                      <a:pos x="T2" y="T3"/>
                    </a:cxn>
                    <a:cxn ang="0">
                      <a:pos x="T4" y="T5"/>
                    </a:cxn>
                    <a:cxn ang="0">
                      <a:pos x="T6" y="T7"/>
                    </a:cxn>
                    <a:cxn ang="0">
                      <a:pos x="T8" y="T9"/>
                    </a:cxn>
                  </a:cxnLst>
                  <a:rect l="0" t="0" r="r" b="b"/>
                  <a:pathLst>
                    <a:path w="270" h="54">
                      <a:moveTo>
                        <a:pt x="204" y="54"/>
                      </a:moveTo>
                      <a:lnTo>
                        <a:pt x="270" y="0"/>
                      </a:lnTo>
                      <a:lnTo>
                        <a:pt x="72" y="0"/>
                      </a:lnTo>
                      <a:lnTo>
                        <a:pt x="0" y="54"/>
                      </a:lnTo>
                      <a:lnTo>
                        <a:pt x="204" y="54"/>
                      </a:lnTo>
                      <a:close/>
                    </a:path>
                  </a:pathLst>
                </a:custGeom>
                <a:solidFill>
                  <a:srgbClr val="BF9900"/>
                </a:solidFill>
                <a:ln w="9525">
                  <a:solidFill>
                    <a:srgbClr val="000000"/>
                  </a:solidFill>
                  <a:prstDash val="solid"/>
                  <a:round/>
                  <a:headEnd/>
                  <a:tailEnd/>
                </a:ln>
              </p:spPr>
              <p:txBody>
                <a:bodyPr/>
                <a:lstStyle/>
                <a:p>
                  <a:endParaRPr lang="en-US" dirty="0"/>
                </a:p>
              </p:txBody>
            </p:sp>
          </p:grpSp>
          <p:sp>
            <p:nvSpPr>
              <p:cNvPr id="202909" name="Text Box 157"/>
              <p:cNvSpPr txBox="1">
                <a:spLocks noChangeArrowheads="1"/>
              </p:cNvSpPr>
              <p:nvPr/>
            </p:nvSpPr>
            <p:spPr bwMode="auto">
              <a:xfrm>
                <a:off x="1440" y="1728"/>
                <a:ext cx="528" cy="2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ctr">
                  <a:spcBef>
                    <a:spcPct val="50000"/>
                  </a:spcBef>
                </a:pPr>
                <a:r>
                  <a:rPr lang="en-US" sz="1600" b="1" dirty="0">
                    <a:latin typeface="Arial" charset="0"/>
                  </a:rPr>
                  <a:t>98%</a:t>
                </a:r>
              </a:p>
            </p:txBody>
          </p:sp>
        </p:grpSp>
        <p:grpSp>
          <p:nvGrpSpPr>
            <p:cNvPr id="11" name="Group 168"/>
            <p:cNvGrpSpPr>
              <a:grpSpLocks/>
            </p:cNvGrpSpPr>
            <p:nvPr/>
          </p:nvGrpSpPr>
          <p:grpSpPr bwMode="auto">
            <a:xfrm>
              <a:off x="2112" y="1632"/>
              <a:ext cx="528" cy="1920"/>
              <a:chOff x="2112" y="1632"/>
              <a:chExt cx="528" cy="1920"/>
            </a:xfrm>
          </p:grpSpPr>
          <p:grpSp>
            <p:nvGrpSpPr>
              <p:cNvPr id="12" name="Group 146"/>
              <p:cNvGrpSpPr>
                <a:grpSpLocks/>
              </p:cNvGrpSpPr>
              <p:nvPr/>
            </p:nvGrpSpPr>
            <p:grpSpPr bwMode="auto">
              <a:xfrm>
                <a:off x="2184" y="1812"/>
                <a:ext cx="270" cy="1740"/>
                <a:chOff x="2184" y="1812"/>
                <a:chExt cx="270" cy="1740"/>
              </a:xfrm>
            </p:grpSpPr>
            <p:sp>
              <p:nvSpPr>
                <p:cNvPr id="202877" name="Freeform 125"/>
                <p:cNvSpPr>
                  <a:spLocks/>
                </p:cNvSpPr>
                <p:nvPr/>
              </p:nvSpPr>
              <p:spPr bwMode="auto">
                <a:xfrm>
                  <a:off x="2382" y="1812"/>
                  <a:ext cx="72" cy="1740"/>
                </a:xfrm>
                <a:custGeom>
                  <a:avLst/>
                  <a:gdLst>
                    <a:gd name="T0" fmla="*/ 0 w 72"/>
                    <a:gd name="T1" fmla="*/ 1740 h 1740"/>
                    <a:gd name="T2" fmla="*/ 0 w 72"/>
                    <a:gd name="T3" fmla="*/ 54 h 1740"/>
                    <a:gd name="T4" fmla="*/ 72 w 72"/>
                    <a:gd name="T5" fmla="*/ 0 h 1740"/>
                    <a:gd name="T6" fmla="*/ 72 w 72"/>
                    <a:gd name="T7" fmla="*/ 1692 h 1740"/>
                    <a:gd name="T8" fmla="*/ 0 w 72"/>
                    <a:gd name="T9" fmla="*/ 1740 h 1740"/>
                  </a:gdLst>
                  <a:ahLst/>
                  <a:cxnLst>
                    <a:cxn ang="0">
                      <a:pos x="T0" y="T1"/>
                    </a:cxn>
                    <a:cxn ang="0">
                      <a:pos x="T2" y="T3"/>
                    </a:cxn>
                    <a:cxn ang="0">
                      <a:pos x="T4" y="T5"/>
                    </a:cxn>
                    <a:cxn ang="0">
                      <a:pos x="T6" y="T7"/>
                    </a:cxn>
                    <a:cxn ang="0">
                      <a:pos x="T8" y="T9"/>
                    </a:cxn>
                  </a:cxnLst>
                  <a:rect l="0" t="0" r="r" b="b"/>
                  <a:pathLst>
                    <a:path w="72" h="1740">
                      <a:moveTo>
                        <a:pt x="0" y="1740"/>
                      </a:moveTo>
                      <a:lnTo>
                        <a:pt x="0" y="54"/>
                      </a:lnTo>
                      <a:lnTo>
                        <a:pt x="72" y="0"/>
                      </a:lnTo>
                      <a:lnTo>
                        <a:pt x="72" y="1692"/>
                      </a:lnTo>
                      <a:lnTo>
                        <a:pt x="0" y="1740"/>
                      </a:lnTo>
                      <a:close/>
                    </a:path>
                  </a:pathLst>
                </a:custGeom>
                <a:solidFill>
                  <a:srgbClr val="806600"/>
                </a:solidFill>
                <a:ln w="9525">
                  <a:solidFill>
                    <a:srgbClr val="000000"/>
                  </a:solidFill>
                  <a:prstDash val="solid"/>
                  <a:round/>
                  <a:headEnd/>
                  <a:tailEnd/>
                </a:ln>
              </p:spPr>
              <p:txBody>
                <a:bodyPr/>
                <a:lstStyle/>
                <a:p>
                  <a:endParaRPr lang="en-US" dirty="0"/>
                </a:p>
              </p:txBody>
            </p:sp>
            <p:sp>
              <p:nvSpPr>
                <p:cNvPr id="202878" name="Rectangle 126"/>
                <p:cNvSpPr>
                  <a:spLocks noChangeArrowheads="1"/>
                </p:cNvSpPr>
                <p:nvPr/>
              </p:nvSpPr>
              <p:spPr bwMode="auto">
                <a:xfrm>
                  <a:off x="2184" y="1866"/>
                  <a:ext cx="198" cy="1686"/>
                </a:xfrm>
                <a:prstGeom prst="rect">
                  <a:avLst/>
                </a:prstGeom>
                <a:solidFill>
                  <a:srgbClr val="FFCC00"/>
                </a:solidFill>
                <a:ln w="9525">
                  <a:solidFill>
                    <a:srgbClr val="000000"/>
                  </a:solidFill>
                  <a:miter lim="800000"/>
                  <a:headEnd/>
                  <a:tailEnd/>
                </a:ln>
              </p:spPr>
              <p:txBody>
                <a:bodyPr/>
                <a:lstStyle/>
                <a:p>
                  <a:endParaRPr lang="en-US" dirty="0"/>
                </a:p>
              </p:txBody>
            </p:sp>
            <p:sp>
              <p:nvSpPr>
                <p:cNvPr id="202879" name="Freeform 127"/>
                <p:cNvSpPr>
                  <a:spLocks/>
                </p:cNvSpPr>
                <p:nvPr/>
              </p:nvSpPr>
              <p:spPr bwMode="auto">
                <a:xfrm>
                  <a:off x="2184" y="1812"/>
                  <a:ext cx="270" cy="54"/>
                </a:xfrm>
                <a:custGeom>
                  <a:avLst/>
                  <a:gdLst>
                    <a:gd name="T0" fmla="*/ 198 w 270"/>
                    <a:gd name="T1" fmla="*/ 54 h 54"/>
                    <a:gd name="T2" fmla="*/ 270 w 270"/>
                    <a:gd name="T3" fmla="*/ 0 h 54"/>
                    <a:gd name="T4" fmla="*/ 66 w 270"/>
                    <a:gd name="T5" fmla="*/ 0 h 54"/>
                    <a:gd name="T6" fmla="*/ 0 w 270"/>
                    <a:gd name="T7" fmla="*/ 54 h 54"/>
                    <a:gd name="T8" fmla="*/ 198 w 270"/>
                    <a:gd name="T9" fmla="*/ 54 h 54"/>
                  </a:gdLst>
                  <a:ahLst/>
                  <a:cxnLst>
                    <a:cxn ang="0">
                      <a:pos x="T0" y="T1"/>
                    </a:cxn>
                    <a:cxn ang="0">
                      <a:pos x="T2" y="T3"/>
                    </a:cxn>
                    <a:cxn ang="0">
                      <a:pos x="T4" y="T5"/>
                    </a:cxn>
                    <a:cxn ang="0">
                      <a:pos x="T6" y="T7"/>
                    </a:cxn>
                    <a:cxn ang="0">
                      <a:pos x="T8" y="T9"/>
                    </a:cxn>
                  </a:cxnLst>
                  <a:rect l="0" t="0" r="r" b="b"/>
                  <a:pathLst>
                    <a:path w="270" h="54">
                      <a:moveTo>
                        <a:pt x="198" y="54"/>
                      </a:moveTo>
                      <a:lnTo>
                        <a:pt x="270" y="0"/>
                      </a:lnTo>
                      <a:lnTo>
                        <a:pt x="66" y="0"/>
                      </a:lnTo>
                      <a:lnTo>
                        <a:pt x="0" y="54"/>
                      </a:lnTo>
                      <a:lnTo>
                        <a:pt x="198" y="54"/>
                      </a:lnTo>
                      <a:close/>
                    </a:path>
                  </a:pathLst>
                </a:custGeom>
                <a:solidFill>
                  <a:srgbClr val="BF9900"/>
                </a:solidFill>
                <a:ln w="9525">
                  <a:solidFill>
                    <a:srgbClr val="000000"/>
                  </a:solidFill>
                  <a:prstDash val="solid"/>
                  <a:round/>
                  <a:headEnd/>
                  <a:tailEnd/>
                </a:ln>
              </p:spPr>
              <p:txBody>
                <a:bodyPr/>
                <a:lstStyle/>
                <a:p>
                  <a:endParaRPr lang="en-US" dirty="0"/>
                </a:p>
              </p:txBody>
            </p:sp>
          </p:grpSp>
          <p:sp>
            <p:nvSpPr>
              <p:cNvPr id="202910" name="Text Box 158"/>
              <p:cNvSpPr txBox="1">
                <a:spLocks noChangeArrowheads="1"/>
              </p:cNvSpPr>
              <p:nvPr/>
            </p:nvSpPr>
            <p:spPr bwMode="auto">
              <a:xfrm>
                <a:off x="2112" y="1632"/>
                <a:ext cx="528" cy="2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ctr">
                  <a:spcBef>
                    <a:spcPct val="50000"/>
                  </a:spcBef>
                </a:pPr>
                <a:r>
                  <a:rPr lang="en-US" sz="1600" b="1" dirty="0">
                    <a:latin typeface="Arial" charset="0"/>
                  </a:rPr>
                  <a:t>104%</a:t>
                </a:r>
              </a:p>
            </p:txBody>
          </p:sp>
        </p:grpSp>
        <p:grpSp>
          <p:nvGrpSpPr>
            <p:cNvPr id="13" name="Group 169"/>
            <p:cNvGrpSpPr>
              <a:grpSpLocks/>
            </p:cNvGrpSpPr>
            <p:nvPr/>
          </p:nvGrpSpPr>
          <p:grpSpPr bwMode="auto">
            <a:xfrm>
              <a:off x="2832" y="1632"/>
              <a:ext cx="528" cy="1920"/>
              <a:chOff x="2832" y="1632"/>
              <a:chExt cx="528" cy="1920"/>
            </a:xfrm>
          </p:grpSpPr>
          <p:grpSp>
            <p:nvGrpSpPr>
              <p:cNvPr id="14" name="Group 147"/>
              <p:cNvGrpSpPr>
                <a:grpSpLocks/>
              </p:cNvGrpSpPr>
              <p:nvPr/>
            </p:nvGrpSpPr>
            <p:grpSpPr bwMode="auto">
              <a:xfrm>
                <a:off x="2886" y="1794"/>
                <a:ext cx="270" cy="1758"/>
                <a:chOff x="2886" y="1794"/>
                <a:chExt cx="270" cy="1758"/>
              </a:xfrm>
            </p:grpSpPr>
            <p:sp>
              <p:nvSpPr>
                <p:cNvPr id="202883" name="Freeform 131"/>
                <p:cNvSpPr>
                  <a:spLocks/>
                </p:cNvSpPr>
                <p:nvPr/>
              </p:nvSpPr>
              <p:spPr bwMode="auto">
                <a:xfrm>
                  <a:off x="3090" y="1794"/>
                  <a:ext cx="66" cy="1758"/>
                </a:xfrm>
                <a:custGeom>
                  <a:avLst/>
                  <a:gdLst>
                    <a:gd name="T0" fmla="*/ 0 w 66"/>
                    <a:gd name="T1" fmla="*/ 1758 h 1758"/>
                    <a:gd name="T2" fmla="*/ 0 w 66"/>
                    <a:gd name="T3" fmla="*/ 48 h 1758"/>
                    <a:gd name="T4" fmla="*/ 66 w 66"/>
                    <a:gd name="T5" fmla="*/ 0 h 1758"/>
                    <a:gd name="T6" fmla="*/ 66 w 66"/>
                    <a:gd name="T7" fmla="*/ 1710 h 1758"/>
                    <a:gd name="T8" fmla="*/ 0 w 66"/>
                    <a:gd name="T9" fmla="*/ 1758 h 1758"/>
                  </a:gdLst>
                  <a:ahLst/>
                  <a:cxnLst>
                    <a:cxn ang="0">
                      <a:pos x="T0" y="T1"/>
                    </a:cxn>
                    <a:cxn ang="0">
                      <a:pos x="T2" y="T3"/>
                    </a:cxn>
                    <a:cxn ang="0">
                      <a:pos x="T4" y="T5"/>
                    </a:cxn>
                    <a:cxn ang="0">
                      <a:pos x="T6" y="T7"/>
                    </a:cxn>
                    <a:cxn ang="0">
                      <a:pos x="T8" y="T9"/>
                    </a:cxn>
                  </a:cxnLst>
                  <a:rect l="0" t="0" r="r" b="b"/>
                  <a:pathLst>
                    <a:path w="66" h="1758">
                      <a:moveTo>
                        <a:pt x="0" y="1758"/>
                      </a:moveTo>
                      <a:lnTo>
                        <a:pt x="0" y="48"/>
                      </a:lnTo>
                      <a:lnTo>
                        <a:pt x="66" y="0"/>
                      </a:lnTo>
                      <a:lnTo>
                        <a:pt x="66" y="1710"/>
                      </a:lnTo>
                      <a:lnTo>
                        <a:pt x="0" y="1758"/>
                      </a:lnTo>
                      <a:close/>
                    </a:path>
                  </a:pathLst>
                </a:custGeom>
                <a:solidFill>
                  <a:srgbClr val="806600"/>
                </a:solidFill>
                <a:ln w="9525">
                  <a:solidFill>
                    <a:srgbClr val="000000"/>
                  </a:solidFill>
                  <a:prstDash val="solid"/>
                  <a:round/>
                  <a:headEnd/>
                  <a:tailEnd/>
                </a:ln>
              </p:spPr>
              <p:txBody>
                <a:bodyPr/>
                <a:lstStyle/>
                <a:p>
                  <a:endParaRPr lang="en-US" dirty="0"/>
                </a:p>
              </p:txBody>
            </p:sp>
            <p:sp>
              <p:nvSpPr>
                <p:cNvPr id="202884" name="Rectangle 132"/>
                <p:cNvSpPr>
                  <a:spLocks noChangeArrowheads="1"/>
                </p:cNvSpPr>
                <p:nvPr/>
              </p:nvSpPr>
              <p:spPr bwMode="auto">
                <a:xfrm>
                  <a:off x="2886" y="1842"/>
                  <a:ext cx="204" cy="1710"/>
                </a:xfrm>
                <a:prstGeom prst="rect">
                  <a:avLst/>
                </a:prstGeom>
                <a:solidFill>
                  <a:srgbClr val="FFCC00"/>
                </a:solidFill>
                <a:ln w="9525">
                  <a:solidFill>
                    <a:srgbClr val="000000"/>
                  </a:solidFill>
                  <a:miter lim="800000"/>
                  <a:headEnd/>
                  <a:tailEnd/>
                </a:ln>
              </p:spPr>
              <p:txBody>
                <a:bodyPr/>
                <a:lstStyle/>
                <a:p>
                  <a:endParaRPr lang="en-US" dirty="0"/>
                </a:p>
              </p:txBody>
            </p:sp>
            <p:sp>
              <p:nvSpPr>
                <p:cNvPr id="202885" name="Freeform 133"/>
                <p:cNvSpPr>
                  <a:spLocks/>
                </p:cNvSpPr>
                <p:nvPr/>
              </p:nvSpPr>
              <p:spPr bwMode="auto">
                <a:xfrm>
                  <a:off x="2886" y="1794"/>
                  <a:ext cx="270" cy="48"/>
                </a:xfrm>
                <a:custGeom>
                  <a:avLst/>
                  <a:gdLst>
                    <a:gd name="T0" fmla="*/ 204 w 270"/>
                    <a:gd name="T1" fmla="*/ 48 h 48"/>
                    <a:gd name="T2" fmla="*/ 270 w 270"/>
                    <a:gd name="T3" fmla="*/ 0 h 48"/>
                    <a:gd name="T4" fmla="*/ 72 w 270"/>
                    <a:gd name="T5" fmla="*/ 0 h 48"/>
                    <a:gd name="T6" fmla="*/ 0 w 270"/>
                    <a:gd name="T7" fmla="*/ 48 h 48"/>
                    <a:gd name="T8" fmla="*/ 204 w 270"/>
                    <a:gd name="T9" fmla="*/ 48 h 48"/>
                  </a:gdLst>
                  <a:ahLst/>
                  <a:cxnLst>
                    <a:cxn ang="0">
                      <a:pos x="T0" y="T1"/>
                    </a:cxn>
                    <a:cxn ang="0">
                      <a:pos x="T2" y="T3"/>
                    </a:cxn>
                    <a:cxn ang="0">
                      <a:pos x="T4" y="T5"/>
                    </a:cxn>
                    <a:cxn ang="0">
                      <a:pos x="T6" y="T7"/>
                    </a:cxn>
                    <a:cxn ang="0">
                      <a:pos x="T8" y="T9"/>
                    </a:cxn>
                  </a:cxnLst>
                  <a:rect l="0" t="0" r="r" b="b"/>
                  <a:pathLst>
                    <a:path w="270" h="48">
                      <a:moveTo>
                        <a:pt x="204" y="48"/>
                      </a:moveTo>
                      <a:lnTo>
                        <a:pt x="270" y="0"/>
                      </a:lnTo>
                      <a:lnTo>
                        <a:pt x="72" y="0"/>
                      </a:lnTo>
                      <a:lnTo>
                        <a:pt x="0" y="48"/>
                      </a:lnTo>
                      <a:lnTo>
                        <a:pt x="204" y="48"/>
                      </a:lnTo>
                      <a:close/>
                    </a:path>
                  </a:pathLst>
                </a:custGeom>
                <a:solidFill>
                  <a:srgbClr val="BF9900"/>
                </a:solidFill>
                <a:ln w="9525">
                  <a:solidFill>
                    <a:srgbClr val="000000"/>
                  </a:solidFill>
                  <a:prstDash val="solid"/>
                  <a:round/>
                  <a:headEnd/>
                  <a:tailEnd/>
                </a:ln>
              </p:spPr>
              <p:txBody>
                <a:bodyPr/>
                <a:lstStyle/>
                <a:p>
                  <a:endParaRPr lang="en-US" dirty="0"/>
                </a:p>
              </p:txBody>
            </p:sp>
          </p:grpSp>
          <p:sp>
            <p:nvSpPr>
              <p:cNvPr id="202911" name="Text Box 159"/>
              <p:cNvSpPr txBox="1">
                <a:spLocks noChangeArrowheads="1"/>
              </p:cNvSpPr>
              <p:nvPr/>
            </p:nvSpPr>
            <p:spPr bwMode="auto">
              <a:xfrm>
                <a:off x="2832" y="1632"/>
                <a:ext cx="528" cy="2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ctr">
                  <a:spcBef>
                    <a:spcPct val="50000"/>
                  </a:spcBef>
                </a:pPr>
                <a:r>
                  <a:rPr lang="en-US" sz="1600" b="1" dirty="0">
                    <a:latin typeface="Arial" charset="0"/>
                  </a:rPr>
                  <a:t>105%</a:t>
                </a:r>
              </a:p>
            </p:txBody>
          </p:sp>
        </p:grpSp>
        <p:grpSp>
          <p:nvGrpSpPr>
            <p:cNvPr id="15" name="Group 170"/>
            <p:cNvGrpSpPr>
              <a:grpSpLocks/>
            </p:cNvGrpSpPr>
            <p:nvPr/>
          </p:nvGrpSpPr>
          <p:grpSpPr bwMode="auto">
            <a:xfrm>
              <a:off x="3552" y="1872"/>
              <a:ext cx="528" cy="1680"/>
              <a:chOff x="3552" y="1872"/>
              <a:chExt cx="528" cy="1680"/>
            </a:xfrm>
          </p:grpSpPr>
          <p:grpSp>
            <p:nvGrpSpPr>
              <p:cNvPr id="16" name="Group 148"/>
              <p:cNvGrpSpPr>
                <a:grpSpLocks/>
              </p:cNvGrpSpPr>
              <p:nvPr/>
            </p:nvGrpSpPr>
            <p:grpSpPr bwMode="auto">
              <a:xfrm>
                <a:off x="3588" y="2052"/>
                <a:ext cx="270" cy="1500"/>
                <a:chOff x="3588" y="2052"/>
                <a:chExt cx="270" cy="1500"/>
              </a:xfrm>
            </p:grpSpPr>
            <p:sp>
              <p:nvSpPr>
                <p:cNvPr id="202889" name="Freeform 137"/>
                <p:cNvSpPr>
                  <a:spLocks/>
                </p:cNvSpPr>
                <p:nvPr/>
              </p:nvSpPr>
              <p:spPr bwMode="auto">
                <a:xfrm>
                  <a:off x="3792" y="2052"/>
                  <a:ext cx="66" cy="1500"/>
                </a:xfrm>
                <a:custGeom>
                  <a:avLst/>
                  <a:gdLst>
                    <a:gd name="T0" fmla="*/ 0 w 66"/>
                    <a:gd name="T1" fmla="*/ 1500 h 1500"/>
                    <a:gd name="T2" fmla="*/ 0 w 66"/>
                    <a:gd name="T3" fmla="*/ 54 h 1500"/>
                    <a:gd name="T4" fmla="*/ 66 w 66"/>
                    <a:gd name="T5" fmla="*/ 0 h 1500"/>
                    <a:gd name="T6" fmla="*/ 66 w 66"/>
                    <a:gd name="T7" fmla="*/ 1452 h 1500"/>
                    <a:gd name="T8" fmla="*/ 0 w 66"/>
                    <a:gd name="T9" fmla="*/ 1500 h 1500"/>
                  </a:gdLst>
                  <a:ahLst/>
                  <a:cxnLst>
                    <a:cxn ang="0">
                      <a:pos x="T0" y="T1"/>
                    </a:cxn>
                    <a:cxn ang="0">
                      <a:pos x="T2" y="T3"/>
                    </a:cxn>
                    <a:cxn ang="0">
                      <a:pos x="T4" y="T5"/>
                    </a:cxn>
                    <a:cxn ang="0">
                      <a:pos x="T6" y="T7"/>
                    </a:cxn>
                    <a:cxn ang="0">
                      <a:pos x="T8" y="T9"/>
                    </a:cxn>
                  </a:cxnLst>
                  <a:rect l="0" t="0" r="r" b="b"/>
                  <a:pathLst>
                    <a:path w="66" h="1500">
                      <a:moveTo>
                        <a:pt x="0" y="1500"/>
                      </a:moveTo>
                      <a:lnTo>
                        <a:pt x="0" y="54"/>
                      </a:lnTo>
                      <a:lnTo>
                        <a:pt x="66" y="0"/>
                      </a:lnTo>
                      <a:lnTo>
                        <a:pt x="66" y="1452"/>
                      </a:lnTo>
                      <a:lnTo>
                        <a:pt x="0" y="1500"/>
                      </a:lnTo>
                      <a:close/>
                    </a:path>
                  </a:pathLst>
                </a:custGeom>
                <a:solidFill>
                  <a:srgbClr val="806600"/>
                </a:solidFill>
                <a:ln w="9525">
                  <a:solidFill>
                    <a:srgbClr val="000000"/>
                  </a:solidFill>
                  <a:prstDash val="solid"/>
                  <a:round/>
                  <a:headEnd/>
                  <a:tailEnd/>
                </a:ln>
              </p:spPr>
              <p:txBody>
                <a:bodyPr/>
                <a:lstStyle/>
                <a:p>
                  <a:endParaRPr lang="en-US" dirty="0"/>
                </a:p>
              </p:txBody>
            </p:sp>
            <p:sp>
              <p:nvSpPr>
                <p:cNvPr id="202890" name="Rectangle 138"/>
                <p:cNvSpPr>
                  <a:spLocks noChangeArrowheads="1"/>
                </p:cNvSpPr>
                <p:nvPr/>
              </p:nvSpPr>
              <p:spPr bwMode="auto">
                <a:xfrm>
                  <a:off x="3588" y="2106"/>
                  <a:ext cx="204" cy="1446"/>
                </a:xfrm>
                <a:prstGeom prst="rect">
                  <a:avLst/>
                </a:prstGeom>
                <a:solidFill>
                  <a:srgbClr val="FFCC00"/>
                </a:solidFill>
                <a:ln w="9525">
                  <a:solidFill>
                    <a:srgbClr val="000000"/>
                  </a:solidFill>
                  <a:miter lim="800000"/>
                  <a:headEnd/>
                  <a:tailEnd/>
                </a:ln>
              </p:spPr>
              <p:txBody>
                <a:bodyPr/>
                <a:lstStyle/>
                <a:p>
                  <a:endParaRPr lang="en-US" dirty="0"/>
                </a:p>
              </p:txBody>
            </p:sp>
            <p:sp>
              <p:nvSpPr>
                <p:cNvPr id="202891" name="Freeform 139"/>
                <p:cNvSpPr>
                  <a:spLocks/>
                </p:cNvSpPr>
                <p:nvPr/>
              </p:nvSpPr>
              <p:spPr bwMode="auto">
                <a:xfrm>
                  <a:off x="3588" y="2052"/>
                  <a:ext cx="270" cy="54"/>
                </a:xfrm>
                <a:custGeom>
                  <a:avLst/>
                  <a:gdLst>
                    <a:gd name="T0" fmla="*/ 204 w 270"/>
                    <a:gd name="T1" fmla="*/ 54 h 54"/>
                    <a:gd name="T2" fmla="*/ 270 w 270"/>
                    <a:gd name="T3" fmla="*/ 0 h 54"/>
                    <a:gd name="T4" fmla="*/ 72 w 270"/>
                    <a:gd name="T5" fmla="*/ 0 h 54"/>
                    <a:gd name="T6" fmla="*/ 0 w 270"/>
                    <a:gd name="T7" fmla="*/ 54 h 54"/>
                    <a:gd name="T8" fmla="*/ 204 w 270"/>
                    <a:gd name="T9" fmla="*/ 54 h 54"/>
                  </a:gdLst>
                  <a:ahLst/>
                  <a:cxnLst>
                    <a:cxn ang="0">
                      <a:pos x="T0" y="T1"/>
                    </a:cxn>
                    <a:cxn ang="0">
                      <a:pos x="T2" y="T3"/>
                    </a:cxn>
                    <a:cxn ang="0">
                      <a:pos x="T4" y="T5"/>
                    </a:cxn>
                    <a:cxn ang="0">
                      <a:pos x="T6" y="T7"/>
                    </a:cxn>
                    <a:cxn ang="0">
                      <a:pos x="T8" y="T9"/>
                    </a:cxn>
                  </a:cxnLst>
                  <a:rect l="0" t="0" r="r" b="b"/>
                  <a:pathLst>
                    <a:path w="270" h="54">
                      <a:moveTo>
                        <a:pt x="204" y="54"/>
                      </a:moveTo>
                      <a:lnTo>
                        <a:pt x="270" y="0"/>
                      </a:lnTo>
                      <a:lnTo>
                        <a:pt x="72" y="0"/>
                      </a:lnTo>
                      <a:lnTo>
                        <a:pt x="0" y="54"/>
                      </a:lnTo>
                      <a:lnTo>
                        <a:pt x="204" y="54"/>
                      </a:lnTo>
                      <a:close/>
                    </a:path>
                  </a:pathLst>
                </a:custGeom>
                <a:solidFill>
                  <a:srgbClr val="BF9900"/>
                </a:solidFill>
                <a:ln w="9525">
                  <a:solidFill>
                    <a:srgbClr val="000000"/>
                  </a:solidFill>
                  <a:prstDash val="solid"/>
                  <a:round/>
                  <a:headEnd/>
                  <a:tailEnd/>
                </a:ln>
              </p:spPr>
              <p:txBody>
                <a:bodyPr/>
                <a:lstStyle/>
                <a:p>
                  <a:endParaRPr lang="en-US" dirty="0"/>
                </a:p>
              </p:txBody>
            </p:sp>
          </p:grpSp>
          <p:sp>
            <p:nvSpPr>
              <p:cNvPr id="202912" name="Text Box 160"/>
              <p:cNvSpPr txBox="1">
                <a:spLocks noChangeArrowheads="1"/>
              </p:cNvSpPr>
              <p:nvPr/>
            </p:nvSpPr>
            <p:spPr bwMode="auto">
              <a:xfrm>
                <a:off x="3552" y="1872"/>
                <a:ext cx="528" cy="2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ctr">
                  <a:spcBef>
                    <a:spcPct val="50000"/>
                  </a:spcBef>
                </a:pPr>
                <a:r>
                  <a:rPr lang="en-US" sz="1600" b="1" dirty="0">
                    <a:latin typeface="Arial" charset="0"/>
                  </a:rPr>
                  <a:t>89%</a:t>
                </a:r>
              </a:p>
            </p:txBody>
          </p:sp>
        </p:grpSp>
      </p:grpSp>
      <p:grpSp>
        <p:nvGrpSpPr>
          <p:cNvPr id="17" name="Group 177"/>
          <p:cNvGrpSpPr>
            <a:grpSpLocks/>
          </p:cNvGrpSpPr>
          <p:nvPr/>
        </p:nvGrpSpPr>
        <p:grpSpPr bwMode="auto">
          <a:xfrm>
            <a:off x="1447800" y="3810000"/>
            <a:ext cx="5257800" cy="1981200"/>
            <a:chOff x="912" y="2400"/>
            <a:chExt cx="3312" cy="1248"/>
          </a:xfrm>
        </p:grpSpPr>
        <p:grpSp>
          <p:nvGrpSpPr>
            <p:cNvPr id="18" name="Group 171"/>
            <p:cNvGrpSpPr>
              <a:grpSpLocks/>
            </p:cNvGrpSpPr>
            <p:nvPr/>
          </p:nvGrpSpPr>
          <p:grpSpPr bwMode="auto">
            <a:xfrm>
              <a:off x="912" y="3312"/>
              <a:ext cx="528" cy="336"/>
              <a:chOff x="912" y="3312"/>
              <a:chExt cx="528" cy="336"/>
            </a:xfrm>
          </p:grpSpPr>
          <p:grpSp>
            <p:nvGrpSpPr>
              <p:cNvPr id="19" name="Group 149"/>
              <p:cNvGrpSpPr>
                <a:grpSpLocks/>
              </p:cNvGrpSpPr>
              <p:nvPr/>
            </p:nvGrpSpPr>
            <p:grpSpPr bwMode="auto">
              <a:xfrm>
                <a:off x="978" y="3504"/>
                <a:ext cx="270" cy="144"/>
                <a:chOff x="978" y="3504"/>
                <a:chExt cx="270" cy="144"/>
              </a:xfrm>
            </p:grpSpPr>
            <p:sp>
              <p:nvSpPr>
                <p:cNvPr id="202865" name="Freeform 113"/>
                <p:cNvSpPr>
                  <a:spLocks/>
                </p:cNvSpPr>
                <p:nvPr/>
              </p:nvSpPr>
              <p:spPr bwMode="auto">
                <a:xfrm>
                  <a:off x="1176" y="3504"/>
                  <a:ext cx="72" cy="144"/>
                </a:xfrm>
                <a:custGeom>
                  <a:avLst/>
                  <a:gdLst>
                    <a:gd name="T0" fmla="*/ 0 w 72"/>
                    <a:gd name="T1" fmla="*/ 48 h 144"/>
                    <a:gd name="T2" fmla="*/ 0 w 72"/>
                    <a:gd name="T3" fmla="*/ 144 h 144"/>
                    <a:gd name="T4" fmla="*/ 72 w 72"/>
                    <a:gd name="T5" fmla="*/ 90 h 144"/>
                    <a:gd name="T6" fmla="*/ 72 w 72"/>
                    <a:gd name="T7" fmla="*/ 0 h 144"/>
                    <a:gd name="T8" fmla="*/ 0 w 72"/>
                    <a:gd name="T9" fmla="*/ 48 h 144"/>
                  </a:gdLst>
                  <a:ahLst/>
                  <a:cxnLst>
                    <a:cxn ang="0">
                      <a:pos x="T0" y="T1"/>
                    </a:cxn>
                    <a:cxn ang="0">
                      <a:pos x="T2" y="T3"/>
                    </a:cxn>
                    <a:cxn ang="0">
                      <a:pos x="T4" y="T5"/>
                    </a:cxn>
                    <a:cxn ang="0">
                      <a:pos x="T6" y="T7"/>
                    </a:cxn>
                    <a:cxn ang="0">
                      <a:pos x="T8" y="T9"/>
                    </a:cxn>
                  </a:cxnLst>
                  <a:rect l="0" t="0" r="r" b="b"/>
                  <a:pathLst>
                    <a:path w="72" h="144">
                      <a:moveTo>
                        <a:pt x="0" y="48"/>
                      </a:moveTo>
                      <a:lnTo>
                        <a:pt x="0" y="144"/>
                      </a:lnTo>
                      <a:lnTo>
                        <a:pt x="72" y="90"/>
                      </a:lnTo>
                      <a:lnTo>
                        <a:pt x="72" y="0"/>
                      </a:lnTo>
                      <a:lnTo>
                        <a:pt x="0" y="48"/>
                      </a:lnTo>
                      <a:close/>
                    </a:path>
                  </a:pathLst>
                </a:custGeom>
                <a:solidFill>
                  <a:srgbClr val="800000"/>
                </a:solidFill>
                <a:ln w="9525">
                  <a:solidFill>
                    <a:srgbClr val="000000"/>
                  </a:solidFill>
                  <a:prstDash val="solid"/>
                  <a:round/>
                  <a:headEnd/>
                  <a:tailEnd/>
                </a:ln>
              </p:spPr>
              <p:txBody>
                <a:bodyPr/>
                <a:lstStyle/>
                <a:p>
                  <a:endParaRPr lang="en-US" dirty="0"/>
                </a:p>
              </p:txBody>
            </p:sp>
            <p:sp>
              <p:nvSpPr>
                <p:cNvPr id="202866" name="Rectangle 114"/>
                <p:cNvSpPr>
                  <a:spLocks noChangeArrowheads="1"/>
                </p:cNvSpPr>
                <p:nvPr/>
              </p:nvSpPr>
              <p:spPr bwMode="auto">
                <a:xfrm>
                  <a:off x="978" y="3552"/>
                  <a:ext cx="198" cy="96"/>
                </a:xfrm>
                <a:prstGeom prst="rect">
                  <a:avLst/>
                </a:prstGeom>
                <a:solidFill>
                  <a:srgbClr val="FF0000"/>
                </a:solidFill>
                <a:ln w="9525">
                  <a:solidFill>
                    <a:srgbClr val="000000"/>
                  </a:solidFill>
                  <a:miter lim="800000"/>
                  <a:headEnd/>
                  <a:tailEnd/>
                </a:ln>
              </p:spPr>
              <p:txBody>
                <a:bodyPr/>
                <a:lstStyle/>
                <a:p>
                  <a:endParaRPr lang="en-US" dirty="0"/>
                </a:p>
              </p:txBody>
            </p:sp>
            <p:sp>
              <p:nvSpPr>
                <p:cNvPr id="202867" name="Freeform 115"/>
                <p:cNvSpPr>
                  <a:spLocks/>
                </p:cNvSpPr>
                <p:nvPr/>
              </p:nvSpPr>
              <p:spPr bwMode="auto">
                <a:xfrm>
                  <a:off x="978" y="3504"/>
                  <a:ext cx="270" cy="48"/>
                </a:xfrm>
                <a:custGeom>
                  <a:avLst/>
                  <a:gdLst>
                    <a:gd name="T0" fmla="*/ 198 w 270"/>
                    <a:gd name="T1" fmla="*/ 48 h 48"/>
                    <a:gd name="T2" fmla="*/ 270 w 270"/>
                    <a:gd name="T3" fmla="*/ 0 h 48"/>
                    <a:gd name="T4" fmla="*/ 66 w 270"/>
                    <a:gd name="T5" fmla="*/ 0 h 48"/>
                    <a:gd name="T6" fmla="*/ 0 w 270"/>
                    <a:gd name="T7" fmla="*/ 48 h 48"/>
                    <a:gd name="T8" fmla="*/ 198 w 270"/>
                    <a:gd name="T9" fmla="*/ 48 h 48"/>
                  </a:gdLst>
                  <a:ahLst/>
                  <a:cxnLst>
                    <a:cxn ang="0">
                      <a:pos x="T0" y="T1"/>
                    </a:cxn>
                    <a:cxn ang="0">
                      <a:pos x="T2" y="T3"/>
                    </a:cxn>
                    <a:cxn ang="0">
                      <a:pos x="T4" y="T5"/>
                    </a:cxn>
                    <a:cxn ang="0">
                      <a:pos x="T6" y="T7"/>
                    </a:cxn>
                    <a:cxn ang="0">
                      <a:pos x="T8" y="T9"/>
                    </a:cxn>
                  </a:cxnLst>
                  <a:rect l="0" t="0" r="r" b="b"/>
                  <a:pathLst>
                    <a:path w="270" h="48">
                      <a:moveTo>
                        <a:pt x="198" y="48"/>
                      </a:moveTo>
                      <a:lnTo>
                        <a:pt x="270" y="0"/>
                      </a:lnTo>
                      <a:lnTo>
                        <a:pt x="66" y="0"/>
                      </a:lnTo>
                      <a:lnTo>
                        <a:pt x="0" y="48"/>
                      </a:lnTo>
                      <a:lnTo>
                        <a:pt x="198" y="48"/>
                      </a:lnTo>
                      <a:close/>
                    </a:path>
                  </a:pathLst>
                </a:custGeom>
                <a:solidFill>
                  <a:srgbClr val="FF0000"/>
                </a:solidFill>
                <a:ln w="9525">
                  <a:solidFill>
                    <a:srgbClr val="000000"/>
                  </a:solidFill>
                  <a:prstDash val="solid"/>
                  <a:round/>
                  <a:headEnd/>
                  <a:tailEnd/>
                </a:ln>
              </p:spPr>
              <p:txBody>
                <a:bodyPr/>
                <a:lstStyle/>
                <a:p>
                  <a:endParaRPr lang="en-US" dirty="0"/>
                </a:p>
              </p:txBody>
            </p:sp>
          </p:grpSp>
          <p:sp>
            <p:nvSpPr>
              <p:cNvPr id="202913" name="Text Box 161"/>
              <p:cNvSpPr txBox="1">
                <a:spLocks noChangeArrowheads="1"/>
              </p:cNvSpPr>
              <p:nvPr/>
            </p:nvSpPr>
            <p:spPr bwMode="auto">
              <a:xfrm>
                <a:off x="912" y="3312"/>
                <a:ext cx="528" cy="2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ctr">
                  <a:spcBef>
                    <a:spcPct val="50000"/>
                  </a:spcBef>
                </a:pPr>
                <a:r>
                  <a:rPr lang="en-US" sz="1600" b="1" dirty="0">
                    <a:latin typeface="Arial" charset="0"/>
                  </a:rPr>
                  <a:t>-6%</a:t>
                </a:r>
              </a:p>
            </p:txBody>
          </p:sp>
        </p:grpSp>
        <p:grpSp>
          <p:nvGrpSpPr>
            <p:cNvPr id="20" name="Group 172"/>
            <p:cNvGrpSpPr>
              <a:grpSpLocks/>
            </p:cNvGrpSpPr>
            <p:nvPr/>
          </p:nvGrpSpPr>
          <p:grpSpPr bwMode="auto">
            <a:xfrm>
              <a:off x="1680" y="3216"/>
              <a:ext cx="432" cy="336"/>
              <a:chOff x="1680" y="3216"/>
              <a:chExt cx="432" cy="336"/>
            </a:xfrm>
          </p:grpSpPr>
          <p:grpSp>
            <p:nvGrpSpPr>
              <p:cNvPr id="21" name="Group 150"/>
              <p:cNvGrpSpPr>
                <a:grpSpLocks/>
              </p:cNvGrpSpPr>
              <p:nvPr/>
            </p:nvGrpSpPr>
            <p:grpSpPr bwMode="auto">
              <a:xfrm>
                <a:off x="1680" y="3414"/>
                <a:ext cx="270" cy="138"/>
                <a:chOff x="1680" y="3414"/>
                <a:chExt cx="270" cy="138"/>
              </a:xfrm>
            </p:grpSpPr>
            <p:sp>
              <p:nvSpPr>
                <p:cNvPr id="202874" name="Freeform 122"/>
                <p:cNvSpPr>
                  <a:spLocks/>
                </p:cNvSpPr>
                <p:nvPr/>
              </p:nvSpPr>
              <p:spPr bwMode="auto">
                <a:xfrm>
                  <a:off x="1878" y="3414"/>
                  <a:ext cx="72" cy="138"/>
                </a:xfrm>
                <a:custGeom>
                  <a:avLst/>
                  <a:gdLst>
                    <a:gd name="T0" fmla="*/ 0 w 72"/>
                    <a:gd name="T1" fmla="*/ 138 h 138"/>
                    <a:gd name="T2" fmla="*/ 0 w 72"/>
                    <a:gd name="T3" fmla="*/ 48 h 138"/>
                    <a:gd name="T4" fmla="*/ 72 w 72"/>
                    <a:gd name="T5" fmla="*/ 0 h 138"/>
                    <a:gd name="T6" fmla="*/ 72 w 72"/>
                    <a:gd name="T7" fmla="*/ 90 h 138"/>
                    <a:gd name="T8" fmla="*/ 0 w 72"/>
                    <a:gd name="T9" fmla="*/ 138 h 138"/>
                  </a:gdLst>
                  <a:ahLst/>
                  <a:cxnLst>
                    <a:cxn ang="0">
                      <a:pos x="T0" y="T1"/>
                    </a:cxn>
                    <a:cxn ang="0">
                      <a:pos x="T2" y="T3"/>
                    </a:cxn>
                    <a:cxn ang="0">
                      <a:pos x="T4" y="T5"/>
                    </a:cxn>
                    <a:cxn ang="0">
                      <a:pos x="T6" y="T7"/>
                    </a:cxn>
                    <a:cxn ang="0">
                      <a:pos x="T8" y="T9"/>
                    </a:cxn>
                  </a:cxnLst>
                  <a:rect l="0" t="0" r="r" b="b"/>
                  <a:pathLst>
                    <a:path w="72" h="138">
                      <a:moveTo>
                        <a:pt x="0" y="138"/>
                      </a:moveTo>
                      <a:lnTo>
                        <a:pt x="0" y="48"/>
                      </a:lnTo>
                      <a:lnTo>
                        <a:pt x="72" y="0"/>
                      </a:lnTo>
                      <a:lnTo>
                        <a:pt x="72" y="90"/>
                      </a:lnTo>
                      <a:lnTo>
                        <a:pt x="0" y="138"/>
                      </a:lnTo>
                      <a:close/>
                    </a:path>
                  </a:pathLst>
                </a:custGeom>
                <a:solidFill>
                  <a:srgbClr val="800000"/>
                </a:solidFill>
                <a:ln w="9525">
                  <a:solidFill>
                    <a:srgbClr val="000000"/>
                  </a:solidFill>
                  <a:prstDash val="solid"/>
                  <a:round/>
                  <a:headEnd/>
                  <a:tailEnd/>
                </a:ln>
              </p:spPr>
              <p:txBody>
                <a:bodyPr/>
                <a:lstStyle/>
                <a:p>
                  <a:endParaRPr lang="en-US" dirty="0"/>
                </a:p>
              </p:txBody>
            </p:sp>
            <p:sp>
              <p:nvSpPr>
                <p:cNvPr id="202875" name="Rectangle 123"/>
                <p:cNvSpPr>
                  <a:spLocks noChangeArrowheads="1"/>
                </p:cNvSpPr>
                <p:nvPr/>
              </p:nvSpPr>
              <p:spPr bwMode="auto">
                <a:xfrm>
                  <a:off x="1680" y="3462"/>
                  <a:ext cx="198" cy="90"/>
                </a:xfrm>
                <a:prstGeom prst="rect">
                  <a:avLst/>
                </a:prstGeom>
                <a:solidFill>
                  <a:srgbClr val="FF0000"/>
                </a:solidFill>
                <a:ln w="9525">
                  <a:solidFill>
                    <a:srgbClr val="000000"/>
                  </a:solidFill>
                  <a:miter lim="800000"/>
                  <a:headEnd/>
                  <a:tailEnd/>
                </a:ln>
              </p:spPr>
              <p:txBody>
                <a:bodyPr/>
                <a:lstStyle/>
                <a:p>
                  <a:endParaRPr lang="en-US" dirty="0"/>
                </a:p>
              </p:txBody>
            </p:sp>
            <p:sp>
              <p:nvSpPr>
                <p:cNvPr id="202876" name="Freeform 124"/>
                <p:cNvSpPr>
                  <a:spLocks/>
                </p:cNvSpPr>
                <p:nvPr/>
              </p:nvSpPr>
              <p:spPr bwMode="auto">
                <a:xfrm>
                  <a:off x="1680" y="3414"/>
                  <a:ext cx="270" cy="48"/>
                </a:xfrm>
                <a:custGeom>
                  <a:avLst/>
                  <a:gdLst>
                    <a:gd name="T0" fmla="*/ 198 w 270"/>
                    <a:gd name="T1" fmla="*/ 48 h 48"/>
                    <a:gd name="T2" fmla="*/ 270 w 270"/>
                    <a:gd name="T3" fmla="*/ 0 h 48"/>
                    <a:gd name="T4" fmla="*/ 66 w 270"/>
                    <a:gd name="T5" fmla="*/ 0 h 48"/>
                    <a:gd name="T6" fmla="*/ 0 w 270"/>
                    <a:gd name="T7" fmla="*/ 48 h 48"/>
                    <a:gd name="T8" fmla="*/ 198 w 270"/>
                    <a:gd name="T9" fmla="*/ 48 h 48"/>
                  </a:gdLst>
                  <a:ahLst/>
                  <a:cxnLst>
                    <a:cxn ang="0">
                      <a:pos x="T0" y="T1"/>
                    </a:cxn>
                    <a:cxn ang="0">
                      <a:pos x="T2" y="T3"/>
                    </a:cxn>
                    <a:cxn ang="0">
                      <a:pos x="T4" y="T5"/>
                    </a:cxn>
                    <a:cxn ang="0">
                      <a:pos x="T6" y="T7"/>
                    </a:cxn>
                    <a:cxn ang="0">
                      <a:pos x="T8" y="T9"/>
                    </a:cxn>
                  </a:cxnLst>
                  <a:rect l="0" t="0" r="r" b="b"/>
                  <a:pathLst>
                    <a:path w="270" h="48">
                      <a:moveTo>
                        <a:pt x="198" y="48"/>
                      </a:moveTo>
                      <a:lnTo>
                        <a:pt x="270" y="0"/>
                      </a:lnTo>
                      <a:lnTo>
                        <a:pt x="66" y="0"/>
                      </a:lnTo>
                      <a:lnTo>
                        <a:pt x="0" y="48"/>
                      </a:lnTo>
                      <a:lnTo>
                        <a:pt x="198" y="48"/>
                      </a:lnTo>
                      <a:close/>
                    </a:path>
                  </a:pathLst>
                </a:custGeom>
                <a:solidFill>
                  <a:srgbClr val="BF0000"/>
                </a:solidFill>
                <a:ln w="9525">
                  <a:solidFill>
                    <a:srgbClr val="000000"/>
                  </a:solidFill>
                  <a:prstDash val="solid"/>
                  <a:round/>
                  <a:headEnd/>
                  <a:tailEnd/>
                </a:ln>
              </p:spPr>
              <p:txBody>
                <a:bodyPr/>
                <a:lstStyle/>
                <a:p>
                  <a:endParaRPr lang="en-US" dirty="0"/>
                </a:p>
              </p:txBody>
            </p:sp>
          </p:grpSp>
          <p:sp>
            <p:nvSpPr>
              <p:cNvPr id="202914" name="Text Box 162"/>
              <p:cNvSpPr txBox="1">
                <a:spLocks noChangeArrowheads="1"/>
              </p:cNvSpPr>
              <p:nvPr/>
            </p:nvSpPr>
            <p:spPr bwMode="auto">
              <a:xfrm>
                <a:off x="1728" y="3216"/>
                <a:ext cx="384" cy="2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ctr">
                  <a:spcBef>
                    <a:spcPct val="50000"/>
                  </a:spcBef>
                </a:pPr>
                <a:r>
                  <a:rPr lang="en-US" sz="1600" b="1" dirty="0">
                    <a:latin typeface="Arial" charset="0"/>
                  </a:rPr>
                  <a:t>6%</a:t>
                </a:r>
              </a:p>
            </p:txBody>
          </p:sp>
        </p:grpSp>
        <p:grpSp>
          <p:nvGrpSpPr>
            <p:cNvPr id="22" name="Group 173"/>
            <p:cNvGrpSpPr>
              <a:grpSpLocks/>
            </p:cNvGrpSpPr>
            <p:nvPr/>
          </p:nvGrpSpPr>
          <p:grpSpPr bwMode="auto">
            <a:xfrm>
              <a:off x="2382" y="3024"/>
              <a:ext cx="450" cy="528"/>
              <a:chOff x="2382" y="3024"/>
              <a:chExt cx="450" cy="528"/>
            </a:xfrm>
          </p:grpSpPr>
          <p:sp>
            <p:nvSpPr>
              <p:cNvPr id="202915" name="Text Box 163"/>
              <p:cNvSpPr txBox="1">
                <a:spLocks noChangeArrowheads="1"/>
              </p:cNvSpPr>
              <p:nvPr/>
            </p:nvSpPr>
            <p:spPr bwMode="auto">
              <a:xfrm>
                <a:off x="2400" y="3024"/>
                <a:ext cx="432" cy="2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ctr">
                  <a:spcBef>
                    <a:spcPct val="50000"/>
                  </a:spcBef>
                </a:pPr>
                <a:r>
                  <a:rPr lang="en-US" sz="1600" b="1" dirty="0">
                    <a:latin typeface="Arial" charset="0"/>
                  </a:rPr>
                  <a:t>16%</a:t>
                </a:r>
              </a:p>
            </p:txBody>
          </p:sp>
          <p:grpSp>
            <p:nvGrpSpPr>
              <p:cNvPr id="23" name="Group 151"/>
              <p:cNvGrpSpPr>
                <a:grpSpLocks/>
              </p:cNvGrpSpPr>
              <p:nvPr/>
            </p:nvGrpSpPr>
            <p:grpSpPr bwMode="auto">
              <a:xfrm>
                <a:off x="2382" y="3234"/>
                <a:ext cx="270" cy="318"/>
                <a:chOff x="2382" y="3234"/>
                <a:chExt cx="270" cy="318"/>
              </a:xfrm>
            </p:grpSpPr>
            <p:sp>
              <p:nvSpPr>
                <p:cNvPr id="202880" name="Freeform 128"/>
                <p:cNvSpPr>
                  <a:spLocks/>
                </p:cNvSpPr>
                <p:nvPr/>
              </p:nvSpPr>
              <p:spPr bwMode="auto">
                <a:xfrm>
                  <a:off x="2586" y="3234"/>
                  <a:ext cx="66" cy="318"/>
                </a:xfrm>
                <a:custGeom>
                  <a:avLst/>
                  <a:gdLst>
                    <a:gd name="T0" fmla="*/ 0 w 66"/>
                    <a:gd name="T1" fmla="*/ 318 h 318"/>
                    <a:gd name="T2" fmla="*/ 0 w 66"/>
                    <a:gd name="T3" fmla="*/ 54 h 318"/>
                    <a:gd name="T4" fmla="*/ 66 w 66"/>
                    <a:gd name="T5" fmla="*/ 0 h 318"/>
                    <a:gd name="T6" fmla="*/ 66 w 66"/>
                    <a:gd name="T7" fmla="*/ 270 h 318"/>
                    <a:gd name="T8" fmla="*/ 0 w 66"/>
                    <a:gd name="T9" fmla="*/ 318 h 318"/>
                  </a:gdLst>
                  <a:ahLst/>
                  <a:cxnLst>
                    <a:cxn ang="0">
                      <a:pos x="T0" y="T1"/>
                    </a:cxn>
                    <a:cxn ang="0">
                      <a:pos x="T2" y="T3"/>
                    </a:cxn>
                    <a:cxn ang="0">
                      <a:pos x="T4" y="T5"/>
                    </a:cxn>
                    <a:cxn ang="0">
                      <a:pos x="T6" y="T7"/>
                    </a:cxn>
                    <a:cxn ang="0">
                      <a:pos x="T8" y="T9"/>
                    </a:cxn>
                  </a:cxnLst>
                  <a:rect l="0" t="0" r="r" b="b"/>
                  <a:pathLst>
                    <a:path w="66" h="318">
                      <a:moveTo>
                        <a:pt x="0" y="318"/>
                      </a:moveTo>
                      <a:lnTo>
                        <a:pt x="0" y="54"/>
                      </a:lnTo>
                      <a:lnTo>
                        <a:pt x="66" y="0"/>
                      </a:lnTo>
                      <a:lnTo>
                        <a:pt x="66" y="270"/>
                      </a:lnTo>
                      <a:lnTo>
                        <a:pt x="0" y="318"/>
                      </a:lnTo>
                      <a:close/>
                    </a:path>
                  </a:pathLst>
                </a:custGeom>
                <a:solidFill>
                  <a:srgbClr val="800000"/>
                </a:solidFill>
                <a:ln w="9525">
                  <a:solidFill>
                    <a:srgbClr val="000000"/>
                  </a:solidFill>
                  <a:prstDash val="solid"/>
                  <a:round/>
                  <a:headEnd/>
                  <a:tailEnd/>
                </a:ln>
              </p:spPr>
              <p:txBody>
                <a:bodyPr/>
                <a:lstStyle/>
                <a:p>
                  <a:endParaRPr lang="en-US" dirty="0"/>
                </a:p>
              </p:txBody>
            </p:sp>
            <p:sp>
              <p:nvSpPr>
                <p:cNvPr id="202881" name="Rectangle 129"/>
                <p:cNvSpPr>
                  <a:spLocks noChangeArrowheads="1"/>
                </p:cNvSpPr>
                <p:nvPr/>
              </p:nvSpPr>
              <p:spPr bwMode="auto">
                <a:xfrm>
                  <a:off x="2382" y="3288"/>
                  <a:ext cx="204" cy="264"/>
                </a:xfrm>
                <a:prstGeom prst="rect">
                  <a:avLst/>
                </a:prstGeom>
                <a:solidFill>
                  <a:srgbClr val="FF0000"/>
                </a:solidFill>
                <a:ln w="9525">
                  <a:solidFill>
                    <a:srgbClr val="000000"/>
                  </a:solidFill>
                  <a:miter lim="800000"/>
                  <a:headEnd/>
                  <a:tailEnd/>
                </a:ln>
              </p:spPr>
              <p:txBody>
                <a:bodyPr/>
                <a:lstStyle/>
                <a:p>
                  <a:endParaRPr lang="en-US" dirty="0"/>
                </a:p>
              </p:txBody>
            </p:sp>
            <p:sp>
              <p:nvSpPr>
                <p:cNvPr id="202882" name="Freeform 130"/>
                <p:cNvSpPr>
                  <a:spLocks/>
                </p:cNvSpPr>
                <p:nvPr/>
              </p:nvSpPr>
              <p:spPr bwMode="auto">
                <a:xfrm>
                  <a:off x="2382" y="3234"/>
                  <a:ext cx="270" cy="54"/>
                </a:xfrm>
                <a:custGeom>
                  <a:avLst/>
                  <a:gdLst>
                    <a:gd name="T0" fmla="*/ 204 w 270"/>
                    <a:gd name="T1" fmla="*/ 54 h 54"/>
                    <a:gd name="T2" fmla="*/ 270 w 270"/>
                    <a:gd name="T3" fmla="*/ 0 h 54"/>
                    <a:gd name="T4" fmla="*/ 72 w 270"/>
                    <a:gd name="T5" fmla="*/ 0 h 54"/>
                    <a:gd name="T6" fmla="*/ 0 w 270"/>
                    <a:gd name="T7" fmla="*/ 54 h 54"/>
                    <a:gd name="T8" fmla="*/ 204 w 270"/>
                    <a:gd name="T9" fmla="*/ 54 h 54"/>
                  </a:gdLst>
                  <a:ahLst/>
                  <a:cxnLst>
                    <a:cxn ang="0">
                      <a:pos x="T0" y="T1"/>
                    </a:cxn>
                    <a:cxn ang="0">
                      <a:pos x="T2" y="T3"/>
                    </a:cxn>
                    <a:cxn ang="0">
                      <a:pos x="T4" y="T5"/>
                    </a:cxn>
                    <a:cxn ang="0">
                      <a:pos x="T6" y="T7"/>
                    </a:cxn>
                    <a:cxn ang="0">
                      <a:pos x="T8" y="T9"/>
                    </a:cxn>
                  </a:cxnLst>
                  <a:rect l="0" t="0" r="r" b="b"/>
                  <a:pathLst>
                    <a:path w="270" h="54">
                      <a:moveTo>
                        <a:pt x="204" y="54"/>
                      </a:moveTo>
                      <a:lnTo>
                        <a:pt x="270" y="0"/>
                      </a:lnTo>
                      <a:lnTo>
                        <a:pt x="72" y="0"/>
                      </a:lnTo>
                      <a:lnTo>
                        <a:pt x="0" y="54"/>
                      </a:lnTo>
                      <a:lnTo>
                        <a:pt x="204" y="54"/>
                      </a:lnTo>
                      <a:close/>
                    </a:path>
                  </a:pathLst>
                </a:custGeom>
                <a:solidFill>
                  <a:srgbClr val="BF0000"/>
                </a:solidFill>
                <a:ln w="9525">
                  <a:solidFill>
                    <a:srgbClr val="000000"/>
                  </a:solidFill>
                  <a:prstDash val="solid"/>
                  <a:round/>
                  <a:headEnd/>
                  <a:tailEnd/>
                </a:ln>
              </p:spPr>
              <p:txBody>
                <a:bodyPr/>
                <a:lstStyle/>
                <a:p>
                  <a:endParaRPr lang="en-US" dirty="0"/>
                </a:p>
              </p:txBody>
            </p:sp>
          </p:grpSp>
        </p:grpSp>
        <p:grpSp>
          <p:nvGrpSpPr>
            <p:cNvPr id="24" name="Group 174"/>
            <p:cNvGrpSpPr>
              <a:grpSpLocks/>
            </p:cNvGrpSpPr>
            <p:nvPr/>
          </p:nvGrpSpPr>
          <p:grpSpPr bwMode="auto">
            <a:xfrm>
              <a:off x="3090" y="2832"/>
              <a:ext cx="462" cy="720"/>
              <a:chOff x="3090" y="2832"/>
              <a:chExt cx="462" cy="720"/>
            </a:xfrm>
          </p:grpSpPr>
          <p:sp>
            <p:nvSpPr>
              <p:cNvPr id="202916" name="Text Box 164"/>
              <p:cNvSpPr txBox="1">
                <a:spLocks noChangeArrowheads="1"/>
              </p:cNvSpPr>
              <p:nvPr/>
            </p:nvSpPr>
            <p:spPr bwMode="auto">
              <a:xfrm>
                <a:off x="3120" y="2832"/>
                <a:ext cx="432" cy="2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ctr">
                  <a:spcBef>
                    <a:spcPct val="50000"/>
                  </a:spcBef>
                </a:pPr>
                <a:r>
                  <a:rPr lang="en-US" sz="1600" b="1" dirty="0">
                    <a:latin typeface="Arial" charset="0"/>
                  </a:rPr>
                  <a:t>29%</a:t>
                </a:r>
              </a:p>
            </p:txBody>
          </p:sp>
          <p:grpSp>
            <p:nvGrpSpPr>
              <p:cNvPr id="25" name="Group 152"/>
              <p:cNvGrpSpPr>
                <a:grpSpLocks/>
              </p:cNvGrpSpPr>
              <p:nvPr/>
            </p:nvGrpSpPr>
            <p:grpSpPr bwMode="auto">
              <a:xfrm>
                <a:off x="3090" y="3024"/>
                <a:ext cx="270" cy="528"/>
                <a:chOff x="3090" y="3024"/>
                <a:chExt cx="270" cy="528"/>
              </a:xfrm>
            </p:grpSpPr>
            <p:sp>
              <p:nvSpPr>
                <p:cNvPr id="202886" name="Freeform 134"/>
                <p:cNvSpPr>
                  <a:spLocks/>
                </p:cNvSpPr>
                <p:nvPr/>
              </p:nvSpPr>
              <p:spPr bwMode="auto">
                <a:xfrm>
                  <a:off x="3288" y="3024"/>
                  <a:ext cx="72" cy="528"/>
                </a:xfrm>
                <a:custGeom>
                  <a:avLst/>
                  <a:gdLst>
                    <a:gd name="T0" fmla="*/ 0 w 72"/>
                    <a:gd name="T1" fmla="*/ 528 h 528"/>
                    <a:gd name="T2" fmla="*/ 0 w 72"/>
                    <a:gd name="T3" fmla="*/ 54 h 528"/>
                    <a:gd name="T4" fmla="*/ 72 w 72"/>
                    <a:gd name="T5" fmla="*/ 0 h 528"/>
                    <a:gd name="T6" fmla="*/ 72 w 72"/>
                    <a:gd name="T7" fmla="*/ 480 h 528"/>
                    <a:gd name="T8" fmla="*/ 0 w 72"/>
                    <a:gd name="T9" fmla="*/ 528 h 528"/>
                  </a:gdLst>
                  <a:ahLst/>
                  <a:cxnLst>
                    <a:cxn ang="0">
                      <a:pos x="T0" y="T1"/>
                    </a:cxn>
                    <a:cxn ang="0">
                      <a:pos x="T2" y="T3"/>
                    </a:cxn>
                    <a:cxn ang="0">
                      <a:pos x="T4" y="T5"/>
                    </a:cxn>
                    <a:cxn ang="0">
                      <a:pos x="T6" y="T7"/>
                    </a:cxn>
                    <a:cxn ang="0">
                      <a:pos x="T8" y="T9"/>
                    </a:cxn>
                  </a:cxnLst>
                  <a:rect l="0" t="0" r="r" b="b"/>
                  <a:pathLst>
                    <a:path w="72" h="528">
                      <a:moveTo>
                        <a:pt x="0" y="528"/>
                      </a:moveTo>
                      <a:lnTo>
                        <a:pt x="0" y="54"/>
                      </a:lnTo>
                      <a:lnTo>
                        <a:pt x="72" y="0"/>
                      </a:lnTo>
                      <a:lnTo>
                        <a:pt x="72" y="480"/>
                      </a:lnTo>
                      <a:lnTo>
                        <a:pt x="0" y="528"/>
                      </a:lnTo>
                      <a:close/>
                    </a:path>
                  </a:pathLst>
                </a:custGeom>
                <a:solidFill>
                  <a:srgbClr val="800000"/>
                </a:solidFill>
                <a:ln w="9525">
                  <a:solidFill>
                    <a:srgbClr val="000000"/>
                  </a:solidFill>
                  <a:prstDash val="solid"/>
                  <a:round/>
                  <a:headEnd/>
                  <a:tailEnd/>
                </a:ln>
              </p:spPr>
              <p:txBody>
                <a:bodyPr/>
                <a:lstStyle/>
                <a:p>
                  <a:endParaRPr lang="en-US" dirty="0"/>
                </a:p>
              </p:txBody>
            </p:sp>
            <p:sp>
              <p:nvSpPr>
                <p:cNvPr id="202887" name="Rectangle 135"/>
                <p:cNvSpPr>
                  <a:spLocks noChangeArrowheads="1"/>
                </p:cNvSpPr>
                <p:nvPr/>
              </p:nvSpPr>
              <p:spPr bwMode="auto">
                <a:xfrm>
                  <a:off x="3090" y="3078"/>
                  <a:ext cx="198" cy="474"/>
                </a:xfrm>
                <a:prstGeom prst="rect">
                  <a:avLst/>
                </a:prstGeom>
                <a:solidFill>
                  <a:srgbClr val="FF0000"/>
                </a:solidFill>
                <a:ln w="9525">
                  <a:solidFill>
                    <a:srgbClr val="000000"/>
                  </a:solidFill>
                  <a:miter lim="800000"/>
                  <a:headEnd/>
                  <a:tailEnd/>
                </a:ln>
              </p:spPr>
              <p:txBody>
                <a:bodyPr/>
                <a:lstStyle/>
                <a:p>
                  <a:endParaRPr lang="en-US" dirty="0"/>
                </a:p>
              </p:txBody>
            </p:sp>
            <p:sp>
              <p:nvSpPr>
                <p:cNvPr id="202888" name="Freeform 136"/>
                <p:cNvSpPr>
                  <a:spLocks/>
                </p:cNvSpPr>
                <p:nvPr/>
              </p:nvSpPr>
              <p:spPr bwMode="auto">
                <a:xfrm>
                  <a:off x="3090" y="3024"/>
                  <a:ext cx="270" cy="54"/>
                </a:xfrm>
                <a:custGeom>
                  <a:avLst/>
                  <a:gdLst>
                    <a:gd name="T0" fmla="*/ 198 w 270"/>
                    <a:gd name="T1" fmla="*/ 54 h 54"/>
                    <a:gd name="T2" fmla="*/ 270 w 270"/>
                    <a:gd name="T3" fmla="*/ 0 h 54"/>
                    <a:gd name="T4" fmla="*/ 66 w 270"/>
                    <a:gd name="T5" fmla="*/ 0 h 54"/>
                    <a:gd name="T6" fmla="*/ 0 w 270"/>
                    <a:gd name="T7" fmla="*/ 54 h 54"/>
                    <a:gd name="T8" fmla="*/ 198 w 270"/>
                    <a:gd name="T9" fmla="*/ 54 h 54"/>
                  </a:gdLst>
                  <a:ahLst/>
                  <a:cxnLst>
                    <a:cxn ang="0">
                      <a:pos x="T0" y="T1"/>
                    </a:cxn>
                    <a:cxn ang="0">
                      <a:pos x="T2" y="T3"/>
                    </a:cxn>
                    <a:cxn ang="0">
                      <a:pos x="T4" y="T5"/>
                    </a:cxn>
                    <a:cxn ang="0">
                      <a:pos x="T6" y="T7"/>
                    </a:cxn>
                    <a:cxn ang="0">
                      <a:pos x="T8" y="T9"/>
                    </a:cxn>
                  </a:cxnLst>
                  <a:rect l="0" t="0" r="r" b="b"/>
                  <a:pathLst>
                    <a:path w="270" h="54">
                      <a:moveTo>
                        <a:pt x="198" y="54"/>
                      </a:moveTo>
                      <a:lnTo>
                        <a:pt x="270" y="0"/>
                      </a:lnTo>
                      <a:lnTo>
                        <a:pt x="66" y="0"/>
                      </a:lnTo>
                      <a:lnTo>
                        <a:pt x="0" y="54"/>
                      </a:lnTo>
                      <a:lnTo>
                        <a:pt x="198" y="54"/>
                      </a:lnTo>
                      <a:close/>
                    </a:path>
                  </a:pathLst>
                </a:custGeom>
                <a:solidFill>
                  <a:srgbClr val="BF0000"/>
                </a:solidFill>
                <a:ln w="9525">
                  <a:solidFill>
                    <a:srgbClr val="000000"/>
                  </a:solidFill>
                  <a:prstDash val="solid"/>
                  <a:round/>
                  <a:headEnd/>
                  <a:tailEnd/>
                </a:ln>
              </p:spPr>
              <p:txBody>
                <a:bodyPr/>
                <a:lstStyle/>
                <a:p>
                  <a:endParaRPr lang="en-US" dirty="0"/>
                </a:p>
              </p:txBody>
            </p:sp>
          </p:grpSp>
        </p:grpSp>
        <p:grpSp>
          <p:nvGrpSpPr>
            <p:cNvPr id="26" name="Group 175"/>
            <p:cNvGrpSpPr>
              <a:grpSpLocks/>
            </p:cNvGrpSpPr>
            <p:nvPr/>
          </p:nvGrpSpPr>
          <p:grpSpPr bwMode="auto">
            <a:xfrm>
              <a:off x="3792" y="2400"/>
              <a:ext cx="432" cy="1152"/>
              <a:chOff x="3792" y="2400"/>
              <a:chExt cx="432" cy="1152"/>
            </a:xfrm>
          </p:grpSpPr>
          <p:sp>
            <p:nvSpPr>
              <p:cNvPr id="202917" name="Text Box 165"/>
              <p:cNvSpPr txBox="1">
                <a:spLocks noChangeArrowheads="1"/>
              </p:cNvSpPr>
              <p:nvPr/>
            </p:nvSpPr>
            <p:spPr bwMode="auto">
              <a:xfrm>
                <a:off x="3840" y="2400"/>
                <a:ext cx="384" cy="2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ctr">
                  <a:spcBef>
                    <a:spcPct val="50000"/>
                  </a:spcBef>
                </a:pPr>
                <a:r>
                  <a:rPr lang="en-US" sz="1600" b="1" dirty="0">
                    <a:latin typeface="Arial" charset="0"/>
                  </a:rPr>
                  <a:t>57%</a:t>
                </a:r>
              </a:p>
            </p:txBody>
          </p:sp>
          <p:grpSp>
            <p:nvGrpSpPr>
              <p:cNvPr id="27" name="Group 153"/>
              <p:cNvGrpSpPr>
                <a:grpSpLocks/>
              </p:cNvGrpSpPr>
              <p:nvPr/>
            </p:nvGrpSpPr>
            <p:grpSpPr bwMode="auto">
              <a:xfrm>
                <a:off x="3792" y="2574"/>
                <a:ext cx="270" cy="978"/>
                <a:chOff x="3792" y="2574"/>
                <a:chExt cx="270" cy="978"/>
              </a:xfrm>
            </p:grpSpPr>
            <p:sp>
              <p:nvSpPr>
                <p:cNvPr id="202892" name="Freeform 140"/>
                <p:cNvSpPr>
                  <a:spLocks/>
                </p:cNvSpPr>
                <p:nvPr/>
              </p:nvSpPr>
              <p:spPr bwMode="auto">
                <a:xfrm>
                  <a:off x="3990" y="2574"/>
                  <a:ext cx="72" cy="978"/>
                </a:xfrm>
                <a:custGeom>
                  <a:avLst/>
                  <a:gdLst>
                    <a:gd name="T0" fmla="*/ 0 w 72"/>
                    <a:gd name="T1" fmla="*/ 978 h 978"/>
                    <a:gd name="T2" fmla="*/ 0 w 72"/>
                    <a:gd name="T3" fmla="*/ 54 h 978"/>
                    <a:gd name="T4" fmla="*/ 72 w 72"/>
                    <a:gd name="T5" fmla="*/ 0 h 978"/>
                    <a:gd name="T6" fmla="*/ 72 w 72"/>
                    <a:gd name="T7" fmla="*/ 930 h 978"/>
                    <a:gd name="T8" fmla="*/ 0 w 72"/>
                    <a:gd name="T9" fmla="*/ 978 h 978"/>
                  </a:gdLst>
                  <a:ahLst/>
                  <a:cxnLst>
                    <a:cxn ang="0">
                      <a:pos x="T0" y="T1"/>
                    </a:cxn>
                    <a:cxn ang="0">
                      <a:pos x="T2" y="T3"/>
                    </a:cxn>
                    <a:cxn ang="0">
                      <a:pos x="T4" y="T5"/>
                    </a:cxn>
                    <a:cxn ang="0">
                      <a:pos x="T6" y="T7"/>
                    </a:cxn>
                    <a:cxn ang="0">
                      <a:pos x="T8" y="T9"/>
                    </a:cxn>
                  </a:cxnLst>
                  <a:rect l="0" t="0" r="r" b="b"/>
                  <a:pathLst>
                    <a:path w="72" h="978">
                      <a:moveTo>
                        <a:pt x="0" y="978"/>
                      </a:moveTo>
                      <a:lnTo>
                        <a:pt x="0" y="54"/>
                      </a:lnTo>
                      <a:lnTo>
                        <a:pt x="72" y="0"/>
                      </a:lnTo>
                      <a:lnTo>
                        <a:pt x="72" y="930"/>
                      </a:lnTo>
                      <a:lnTo>
                        <a:pt x="0" y="978"/>
                      </a:lnTo>
                      <a:close/>
                    </a:path>
                  </a:pathLst>
                </a:custGeom>
                <a:solidFill>
                  <a:srgbClr val="800000"/>
                </a:solidFill>
                <a:ln w="9525">
                  <a:solidFill>
                    <a:srgbClr val="000000"/>
                  </a:solidFill>
                  <a:prstDash val="solid"/>
                  <a:round/>
                  <a:headEnd/>
                  <a:tailEnd/>
                </a:ln>
              </p:spPr>
              <p:txBody>
                <a:bodyPr/>
                <a:lstStyle/>
                <a:p>
                  <a:endParaRPr lang="en-US" dirty="0"/>
                </a:p>
              </p:txBody>
            </p:sp>
            <p:sp>
              <p:nvSpPr>
                <p:cNvPr id="202893" name="Rectangle 141"/>
                <p:cNvSpPr>
                  <a:spLocks noChangeArrowheads="1"/>
                </p:cNvSpPr>
                <p:nvPr/>
              </p:nvSpPr>
              <p:spPr bwMode="auto">
                <a:xfrm>
                  <a:off x="3792" y="2628"/>
                  <a:ext cx="198" cy="924"/>
                </a:xfrm>
                <a:prstGeom prst="rect">
                  <a:avLst/>
                </a:prstGeom>
                <a:solidFill>
                  <a:srgbClr val="FF0000"/>
                </a:solidFill>
                <a:ln w="9525">
                  <a:solidFill>
                    <a:srgbClr val="000000"/>
                  </a:solidFill>
                  <a:miter lim="800000"/>
                  <a:headEnd/>
                  <a:tailEnd/>
                </a:ln>
              </p:spPr>
              <p:txBody>
                <a:bodyPr/>
                <a:lstStyle/>
                <a:p>
                  <a:endParaRPr lang="en-US" dirty="0"/>
                </a:p>
              </p:txBody>
            </p:sp>
            <p:sp>
              <p:nvSpPr>
                <p:cNvPr id="202894" name="Freeform 142"/>
                <p:cNvSpPr>
                  <a:spLocks/>
                </p:cNvSpPr>
                <p:nvPr/>
              </p:nvSpPr>
              <p:spPr bwMode="auto">
                <a:xfrm>
                  <a:off x="3792" y="2574"/>
                  <a:ext cx="270" cy="54"/>
                </a:xfrm>
                <a:custGeom>
                  <a:avLst/>
                  <a:gdLst>
                    <a:gd name="T0" fmla="*/ 198 w 270"/>
                    <a:gd name="T1" fmla="*/ 54 h 54"/>
                    <a:gd name="T2" fmla="*/ 270 w 270"/>
                    <a:gd name="T3" fmla="*/ 0 h 54"/>
                    <a:gd name="T4" fmla="*/ 66 w 270"/>
                    <a:gd name="T5" fmla="*/ 0 h 54"/>
                    <a:gd name="T6" fmla="*/ 0 w 270"/>
                    <a:gd name="T7" fmla="*/ 54 h 54"/>
                    <a:gd name="T8" fmla="*/ 198 w 270"/>
                    <a:gd name="T9" fmla="*/ 54 h 54"/>
                  </a:gdLst>
                  <a:ahLst/>
                  <a:cxnLst>
                    <a:cxn ang="0">
                      <a:pos x="T0" y="T1"/>
                    </a:cxn>
                    <a:cxn ang="0">
                      <a:pos x="T2" y="T3"/>
                    </a:cxn>
                    <a:cxn ang="0">
                      <a:pos x="T4" y="T5"/>
                    </a:cxn>
                    <a:cxn ang="0">
                      <a:pos x="T6" y="T7"/>
                    </a:cxn>
                    <a:cxn ang="0">
                      <a:pos x="T8" y="T9"/>
                    </a:cxn>
                  </a:cxnLst>
                  <a:rect l="0" t="0" r="r" b="b"/>
                  <a:pathLst>
                    <a:path w="270" h="54">
                      <a:moveTo>
                        <a:pt x="198" y="54"/>
                      </a:moveTo>
                      <a:lnTo>
                        <a:pt x="270" y="0"/>
                      </a:lnTo>
                      <a:lnTo>
                        <a:pt x="66" y="0"/>
                      </a:lnTo>
                      <a:lnTo>
                        <a:pt x="0" y="54"/>
                      </a:lnTo>
                      <a:lnTo>
                        <a:pt x="198" y="54"/>
                      </a:lnTo>
                      <a:close/>
                    </a:path>
                  </a:pathLst>
                </a:custGeom>
                <a:solidFill>
                  <a:srgbClr val="BF0000"/>
                </a:solidFill>
                <a:ln w="9525">
                  <a:solidFill>
                    <a:srgbClr val="000000"/>
                  </a:solidFill>
                  <a:prstDash val="solid"/>
                  <a:round/>
                  <a:headEnd/>
                  <a:tailEnd/>
                </a:ln>
              </p:spPr>
              <p:txBody>
                <a:bodyPr/>
                <a:lstStyle/>
                <a:p>
                  <a:endParaRPr lang="en-US" dirty="0"/>
                </a:p>
              </p:txBody>
            </p:sp>
          </p:grpSp>
        </p:grpSp>
      </p:grpSp>
      <p:sp>
        <p:nvSpPr>
          <p:cNvPr id="202931" name="Text Box 179"/>
          <p:cNvSpPr txBox="1">
            <a:spLocks noChangeArrowheads="1"/>
          </p:cNvSpPr>
          <p:nvPr/>
        </p:nvSpPr>
        <p:spPr bwMode="auto">
          <a:xfrm>
            <a:off x="8077200" y="5638800"/>
            <a:ext cx="1066800" cy="5016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en-US" sz="900" dirty="0">
                <a:latin typeface="Arial" charset="0"/>
              </a:rPr>
              <a:t>*Average income includes realized capital gains.</a:t>
            </a:r>
          </a:p>
        </p:txBody>
      </p:sp>
    </p:spTree>
    <p:extLst>
      <p:ext uri="{BB962C8B-B14F-4D97-AF65-F5344CB8AC3E}">
        <p14:creationId xmlns:p14="http://schemas.microsoft.com/office/powerpoint/2010/main" val="33808790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noChangeArrowheads="1"/>
          </p:cNvSpPr>
          <p:nvPr>
            <p:ph type="title"/>
          </p:nvPr>
        </p:nvSpPr>
        <p:spPr>
          <a:xfrm>
            <a:off x="228600" y="544086"/>
            <a:ext cx="5867400" cy="685800"/>
          </a:xfrm>
        </p:spPr>
        <p:txBody>
          <a:bodyPr/>
          <a:lstStyle/>
          <a:p>
            <a:pPr algn="ctr" eaLnBrk="1" hangingPunct="1"/>
            <a:r>
              <a:rPr lang="en-US" sz="3200" b="1" dirty="0" smtClean="0">
                <a:solidFill>
                  <a:srgbClr val="FFFF00"/>
                </a:solidFill>
                <a:latin typeface="+mn-lt"/>
              </a:rPr>
              <a:t>If you liked NAFTA, you’ll love the TPP!</a:t>
            </a:r>
          </a:p>
        </p:txBody>
      </p:sp>
      <p:sp>
        <p:nvSpPr>
          <p:cNvPr id="2" name="TextBox 1"/>
          <p:cNvSpPr txBox="1"/>
          <p:nvPr/>
        </p:nvSpPr>
        <p:spPr>
          <a:xfrm>
            <a:off x="228600" y="1447800"/>
            <a:ext cx="8534400" cy="5016758"/>
          </a:xfrm>
          <a:prstGeom prst="rect">
            <a:avLst/>
          </a:prstGeom>
          <a:noFill/>
        </p:spPr>
        <p:txBody>
          <a:bodyPr wrap="square" rtlCol="0">
            <a:spAutoFit/>
          </a:bodyPr>
          <a:lstStyle/>
          <a:p>
            <a:pPr marL="342900" indent="-274320">
              <a:buFont typeface="Arial" panose="020B0604020202020204" pitchFamily="34" charset="0"/>
              <a:buChar char="•"/>
            </a:pPr>
            <a:r>
              <a:rPr lang="en-US" sz="2000" b="1" dirty="0" smtClean="0">
                <a:solidFill>
                  <a:srgbClr val="FFFF00"/>
                </a:solidFill>
                <a:latin typeface="+mn-lt"/>
              </a:rPr>
              <a:t>NAFTA (North American Free Trade Agreement), is the U.S.’s largest regional FTA to date.  In its 20 year history, it has:</a:t>
            </a:r>
          </a:p>
          <a:p>
            <a:pPr marL="342900" indent="-274320">
              <a:buFont typeface="Arial" panose="020B0604020202020204" pitchFamily="34" charset="0"/>
              <a:buChar char="•"/>
            </a:pPr>
            <a:endParaRPr lang="en-US" sz="2000" b="1" dirty="0" smtClean="0">
              <a:solidFill>
                <a:srgbClr val="FF0000"/>
              </a:solidFill>
              <a:latin typeface="+mn-lt"/>
            </a:endParaRPr>
          </a:p>
          <a:p>
            <a:pPr marL="800100" lvl="1" indent="-274320">
              <a:buFont typeface="Arial" panose="020B0604020202020204" pitchFamily="34" charset="0"/>
              <a:buChar char="•"/>
            </a:pPr>
            <a:r>
              <a:rPr lang="en-US" sz="2000" b="1" dirty="0" smtClean="0">
                <a:latin typeface="+mn-lt"/>
              </a:rPr>
              <a:t>Cost the U.S. </a:t>
            </a:r>
            <a:r>
              <a:rPr lang="en-US" sz="2000" b="1" u="sng" dirty="0" smtClean="0">
                <a:latin typeface="+mn-lt"/>
              </a:rPr>
              <a:t>700,000 </a:t>
            </a:r>
            <a:r>
              <a:rPr lang="en-US" sz="2000" b="1" dirty="0" smtClean="0">
                <a:latin typeface="+mn-lt"/>
              </a:rPr>
              <a:t>jobs</a:t>
            </a:r>
          </a:p>
          <a:p>
            <a:pPr marL="800100" lvl="1" indent="-274320">
              <a:buFont typeface="Arial" panose="020B0604020202020204" pitchFamily="34" charset="0"/>
              <a:buChar char="•"/>
            </a:pPr>
            <a:r>
              <a:rPr lang="en-US" sz="2000" b="1" dirty="0" smtClean="0">
                <a:latin typeface="+mn-lt"/>
              </a:rPr>
              <a:t>Undermined labor and environmental protections in the U.S., Canada, and Mexico</a:t>
            </a:r>
          </a:p>
          <a:p>
            <a:pPr marL="800100" lvl="1" indent="-274320">
              <a:buFont typeface="Arial" panose="020B0604020202020204" pitchFamily="34" charset="0"/>
              <a:buChar char="•"/>
            </a:pPr>
            <a:r>
              <a:rPr lang="en-US" sz="2000" b="1" dirty="0" smtClean="0">
                <a:latin typeface="+mn-lt"/>
              </a:rPr>
              <a:t>Contributed to increasing inequality and stagnant wages in all 3 countries</a:t>
            </a:r>
          </a:p>
          <a:p>
            <a:pPr marL="800100" lvl="1" indent="-274320">
              <a:buFont typeface="Arial" panose="020B0604020202020204" pitchFamily="34" charset="0"/>
              <a:buChar char="•"/>
            </a:pPr>
            <a:r>
              <a:rPr lang="en-US" sz="2000" b="1" dirty="0" smtClean="0">
                <a:latin typeface="+mn-lt"/>
              </a:rPr>
              <a:t>Increased corporate influence in all 3 countries, particularly through “ISDS,” which are private “corporate courts” used to hold democratically-enacted policies for ransom</a:t>
            </a:r>
          </a:p>
          <a:p>
            <a:pPr marL="800100" lvl="1" indent="-274320">
              <a:buFont typeface="Arial" panose="020B0604020202020204" pitchFamily="34" charset="0"/>
              <a:buChar char="•"/>
            </a:pPr>
            <a:r>
              <a:rPr lang="en-US" sz="2000" b="1" dirty="0" smtClean="0">
                <a:latin typeface="+mn-lt"/>
              </a:rPr>
              <a:t>Undermined job creation policies including “Buy American”</a:t>
            </a:r>
            <a:endParaRPr lang="en-US" sz="2000" b="1" dirty="0">
              <a:latin typeface="+mn-lt"/>
            </a:endParaRPr>
          </a:p>
          <a:p>
            <a:pPr marL="342900" indent="-274320">
              <a:buFont typeface="Arial" panose="020B0604020202020204" pitchFamily="34" charset="0"/>
              <a:buChar char="•"/>
            </a:pPr>
            <a:endParaRPr lang="en-US" sz="2000" b="1" dirty="0">
              <a:latin typeface="+mn-lt"/>
            </a:endParaRPr>
          </a:p>
          <a:p>
            <a:pPr marL="411480" indent="-342900">
              <a:buFont typeface="Arial" panose="020B0604020202020204" pitchFamily="34" charset="0"/>
              <a:buChar char="•"/>
            </a:pPr>
            <a:r>
              <a:rPr lang="en-US" sz="2000" b="1" dirty="0" smtClean="0">
                <a:solidFill>
                  <a:srgbClr val="FFFF00"/>
                </a:solidFill>
                <a:latin typeface="+mn-lt"/>
              </a:rPr>
              <a:t>The TPP is NAFTA + 9 more countries, covers 40% of global GDP, and repeats the skewed corporate agenda of NAFTA.</a:t>
            </a:r>
          </a:p>
          <a:p>
            <a:pPr marL="411480" indent="-342900">
              <a:buFont typeface="Arial" panose="020B0604020202020204" pitchFamily="34" charset="0"/>
              <a:buChar char="•"/>
            </a:pPr>
            <a:r>
              <a:rPr lang="en-US" sz="2000" b="1" dirty="0" smtClean="0">
                <a:solidFill>
                  <a:srgbClr val="FFFF00"/>
                </a:solidFill>
                <a:latin typeface="+mn-lt"/>
              </a:rPr>
              <a:t>See </a:t>
            </a:r>
            <a:r>
              <a:rPr lang="en-US" sz="2000" b="1" dirty="0" smtClean="0">
                <a:solidFill>
                  <a:srgbClr val="FFFF00"/>
                </a:solidFill>
                <a:latin typeface="+mn-lt"/>
                <a:hlinkClick r:id="rId3"/>
              </a:rPr>
              <a:t>www.aflcio.org/NAFTAat20</a:t>
            </a:r>
            <a:r>
              <a:rPr lang="en-US" sz="2000" b="1" dirty="0" smtClean="0">
                <a:solidFill>
                  <a:srgbClr val="FFFF00"/>
                </a:solidFill>
                <a:latin typeface="+mn-lt"/>
              </a:rPr>
              <a:t> for more!</a:t>
            </a:r>
            <a:endParaRPr lang="en-US" sz="2000" b="1" dirty="0">
              <a:solidFill>
                <a:srgbClr val="FFFF00"/>
              </a:solidFill>
              <a:latin typeface="+mn-lt"/>
            </a:endParaRPr>
          </a:p>
        </p:txBody>
      </p:sp>
    </p:spTree>
    <p:extLst>
      <p:ext uri="{BB962C8B-B14F-4D97-AF65-F5344CB8AC3E}">
        <p14:creationId xmlns:p14="http://schemas.microsoft.com/office/powerpoint/2010/main" val="420729140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1510" y="152400"/>
            <a:ext cx="8382000" cy="685800"/>
          </a:xfrm>
        </p:spPr>
        <p:txBody>
          <a:bodyPr/>
          <a:lstStyle/>
          <a:p>
            <a:pPr algn="ctr"/>
            <a:r>
              <a:rPr lang="en-US" sz="3200" b="1" dirty="0" smtClean="0">
                <a:solidFill>
                  <a:srgbClr val="FFFF00"/>
                </a:solidFill>
                <a:latin typeface="+mn-lt"/>
              </a:rPr>
              <a:t>The TPP Will Be Open to New Members, So There is </a:t>
            </a:r>
            <a:r>
              <a:rPr lang="en-US" sz="3200" b="1" i="1" dirty="0" smtClean="0">
                <a:solidFill>
                  <a:srgbClr val="FFFF00"/>
                </a:solidFill>
                <a:latin typeface="+mn-lt"/>
              </a:rPr>
              <a:t>No</a:t>
            </a:r>
            <a:r>
              <a:rPr lang="en-US" sz="3200" b="1" dirty="0" smtClean="0">
                <a:solidFill>
                  <a:srgbClr val="FFFF00"/>
                </a:solidFill>
                <a:latin typeface="+mn-lt"/>
              </a:rPr>
              <a:t> Margin for Error</a:t>
            </a:r>
            <a:endParaRPr lang="en-US" sz="2400" dirty="0">
              <a:solidFill>
                <a:srgbClr val="FFFF00"/>
              </a:solidFill>
              <a:latin typeface="+mn-lt"/>
            </a:endParaRPr>
          </a:p>
        </p:txBody>
      </p:sp>
      <p:sp>
        <p:nvSpPr>
          <p:cNvPr id="3" name="TextBox 2"/>
          <p:cNvSpPr txBox="1"/>
          <p:nvPr/>
        </p:nvSpPr>
        <p:spPr>
          <a:xfrm>
            <a:off x="1" y="1219201"/>
            <a:ext cx="5181600" cy="3693319"/>
          </a:xfrm>
          <a:prstGeom prst="rect">
            <a:avLst/>
          </a:prstGeom>
          <a:noFill/>
        </p:spPr>
        <p:txBody>
          <a:bodyPr wrap="square" rtlCol="0">
            <a:spAutoFit/>
          </a:bodyPr>
          <a:lstStyle/>
          <a:p>
            <a:pPr marL="285750" indent="-285750">
              <a:buFont typeface="Arial" panose="020B0604020202020204" pitchFamily="34" charset="0"/>
              <a:buChar char="•"/>
            </a:pPr>
            <a:r>
              <a:rPr lang="en-US" sz="2400" b="1" dirty="0" smtClean="0">
                <a:latin typeface="+mn-lt"/>
              </a:rPr>
              <a:t>Like the WTO, it will allow</a:t>
            </a:r>
            <a:br>
              <a:rPr lang="en-US" sz="2400" b="1" dirty="0" smtClean="0">
                <a:latin typeface="+mn-lt"/>
              </a:rPr>
            </a:br>
            <a:r>
              <a:rPr lang="en-US" sz="2400" b="1" dirty="0" smtClean="0">
                <a:latin typeface="+mn-lt"/>
              </a:rPr>
              <a:t>any country to join (e.g., China, Burma), with no limit</a:t>
            </a:r>
          </a:p>
          <a:p>
            <a:endParaRPr lang="en-US" sz="2400" b="1" dirty="0" smtClean="0">
              <a:latin typeface="+mn-lt"/>
            </a:endParaRPr>
          </a:p>
          <a:p>
            <a:pPr marL="285750" indent="-285750">
              <a:buFont typeface="Arial" panose="020B0604020202020204" pitchFamily="34" charset="0"/>
              <a:buChar char="•"/>
            </a:pPr>
            <a:r>
              <a:rPr lang="en-US" sz="2400" b="1" dirty="0" smtClean="0">
                <a:latin typeface="+mn-lt"/>
              </a:rPr>
              <a:t>Like past trade deals, it can last forever and will be virtually impossible to fix</a:t>
            </a:r>
          </a:p>
          <a:p>
            <a:endParaRPr lang="en-US" sz="2400" b="1" dirty="0" smtClean="0">
              <a:latin typeface="+mn-lt"/>
            </a:endParaRPr>
          </a:p>
          <a:p>
            <a:endParaRPr lang="en-US" sz="2400" b="1" dirty="0" smtClean="0">
              <a:latin typeface="+mn-lt"/>
            </a:endParaRPr>
          </a:p>
          <a:p>
            <a:pPr marL="285750" indent="-285750">
              <a:buFont typeface="Arial" panose="020B0604020202020204" pitchFamily="34" charset="0"/>
              <a:buChar char="•"/>
            </a:pPr>
            <a:endParaRPr lang="en-US" dirty="0">
              <a:latin typeface="+mn-lt"/>
            </a:endParaRPr>
          </a:p>
        </p:txBody>
      </p:sp>
      <p:pic>
        <p:nvPicPr>
          <p:cNvPr id="1034" name="Picture 10" descr="China apple staff abuse claim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05400" y="1219200"/>
            <a:ext cx="3793065" cy="2514600"/>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Picture 4"/>
          <p:cNvPicPr>
            <a:picLocks noChangeAspect="1"/>
          </p:cNvPicPr>
          <p:nvPr/>
        </p:nvPicPr>
        <p:blipFill>
          <a:blip r:embed="rId4" cstate="print"/>
          <a:stretch>
            <a:fillRect/>
          </a:stretch>
        </p:blipFill>
        <p:spPr>
          <a:xfrm>
            <a:off x="753605" y="3962400"/>
            <a:ext cx="7657809" cy="2390346"/>
          </a:xfrm>
          <a:prstGeom prst="rect">
            <a:avLst/>
          </a:prstGeom>
        </p:spPr>
      </p:pic>
      <p:sp>
        <p:nvSpPr>
          <p:cNvPr id="6" name="TextBox 5"/>
          <p:cNvSpPr txBox="1"/>
          <p:nvPr/>
        </p:nvSpPr>
        <p:spPr>
          <a:xfrm>
            <a:off x="5790001" y="6500884"/>
            <a:ext cx="3062057" cy="261610"/>
          </a:xfrm>
          <a:prstGeom prst="rect">
            <a:avLst/>
          </a:prstGeom>
          <a:noFill/>
        </p:spPr>
        <p:txBody>
          <a:bodyPr wrap="none" rtlCol="0">
            <a:spAutoFit/>
          </a:bodyPr>
          <a:lstStyle/>
          <a:p>
            <a:r>
              <a:rPr lang="en-US" sz="1100" dirty="0" smtClean="0">
                <a:solidFill>
                  <a:srgbClr val="5EF4E6"/>
                </a:solidFill>
              </a:rPr>
              <a:t>Photo Credits: Citizens Trade Campaign, AFP</a:t>
            </a:r>
            <a:endParaRPr lang="en-US" sz="1100" dirty="0">
              <a:solidFill>
                <a:srgbClr val="5EF4E6"/>
              </a:solidFill>
            </a:endParaRPr>
          </a:p>
        </p:txBody>
      </p:sp>
    </p:spTree>
    <p:extLst>
      <p:ext uri="{BB962C8B-B14F-4D97-AF65-F5344CB8AC3E}">
        <p14:creationId xmlns:p14="http://schemas.microsoft.com/office/powerpoint/2010/main" val="30227627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375744" y="152400"/>
            <a:ext cx="8382000" cy="685800"/>
          </a:xfrm>
          <a:prstGeom prst="rect">
            <a:avLst/>
          </a:prstGeom>
          <a:noFill/>
          <a:ln w="9525">
            <a:noFill/>
            <a:miter lim="800000"/>
            <a:headEnd/>
            <a:tailEnd/>
          </a:ln>
        </p:spPr>
        <p:txBody>
          <a:bodyPr vert="horz" wrap="square" lIns="91440" tIns="45720" rIns="91440" bIns="91440" numCol="1" anchor="b" anchorCtr="0" compatLnSpc="1">
            <a:prstTxWarp prst="textNoShape">
              <a:avLst/>
            </a:prstTxWarp>
          </a:bodyPr>
          <a:lstStyle>
            <a:lvl1pPr algn="l" rtl="0" eaLnBrk="0" fontAlgn="base" hangingPunct="0">
              <a:spcBef>
                <a:spcPct val="0"/>
              </a:spcBef>
              <a:spcAft>
                <a:spcPct val="0"/>
              </a:spcAft>
              <a:defRPr sz="4000" kern="12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Century Gothic" pitchFamily="34" charset="0"/>
              </a:defRPr>
            </a:lvl2pPr>
            <a:lvl3pPr algn="l" rtl="0" eaLnBrk="0" fontAlgn="base" hangingPunct="0">
              <a:spcBef>
                <a:spcPct val="0"/>
              </a:spcBef>
              <a:spcAft>
                <a:spcPct val="0"/>
              </a:spcAft>
              <a:defRPr sz="4000">
                <a:solidFill>
                  <a:schemeClr val="tx2"/>
                </a:solidFill>
                <a:latin typeface="Century Gothic" pitchFamily="34" charset="0"/>
              </a:defRPr>
            </a:lvl3pPr>
            <a:lvl4pPr algn="l" rtl="0" eaLnBrk="0" fontAlgn="base" hangingPunct="0">
              <a:spcBef>
                <a:spcPct val="0"/>
              </a:spcBef>
              <a:spcAft>
                <a:spcPct val="0"/>
              </a:spcAft>
              <a:defRPr sz="4000">
                <a:solidFill>
                  <a:schemeClr val="tx2"/>
                </a:solidFill>
                <a:latin typeface="Century Gothic" pitchFamily="34" charset="0"/>
              </a:defRPr>
            </a:lvl4pPr>
            <a:lvl5pPr algn="l" rtl="0" eaLnBrk="0" fontAlgn="base" hangingPunct="0">
              <a:spcBef>
                <a:spcPct val="0"/>
              </a:spcBef>
              <a:spcAft>
                <a:spcPct val="0"/>
              </a:spcAft>
              <a:defRPr sz="4000">
                <a:solidFill>
                  <a:schemeClr val="tx2"/>
                </a:solidFill>
                <a:latin typeface="Century Gothic" pitchFamily="34" charset="0"/>
              </a:defRPr>
            </a:lvl5pPr>
            <a:lvl6pPr marL="457200" algn="l" rtl="0" fontAlgn="base">
              <a:spcBef>
                <a:spcPct val="0"/>
              </a:spcBef>
              <a:spcAft>
                <a:spcPct val="0"/>
              </a:spcAft>
              <a:defRPr sz="4000">
                <a:solidFill>
                  <a:schemeClr val="tx2"/>
                </a:solidFill>
                <a:latin typeface="Century Gothic" pitchFamily="34" charset="0"/>
              </a:defRPr>
            </a:lvl6pPr>
            <a:lvl7pPr marL="914400" algn="l" rtl="0" fontAlgn="base">
              <a:spcBef>
                <a:spcPct val="0"/>
              </a:spcBef>
              <a:spcAft>
                <a:spcPct val="0"/>
              </a:spcAft>
              <a:defRPr sz="4000">
                <a:solidFill>
                  <a:schemeClr val="tx2"/>
                </a:solidFill>
                <a:latin typeface="Century Gothic" pitchFamily="34" charset="0"/>
              </a:defRPr>
            </a:lvl7pPr>
            <a:lvl8pPr marL="1371600" algn="l" rtl="0" fontAlgn="base">
              <a:spcBef>
                <a:spcPct val="0"/>
              </a:spcBef>
              <a:spcAft>
                <a:spcPct val="0"/>
              </a:spcAft>
              <a:defRPr sz="4000">
                <a:solidFill>
                  <a:schemeClr val="tx2"/>
                </a:solidFill>
                <a:latin typeface="Century Gothic" pitchFamily="34" charset="0"/>
              </a:defRPr>
            </a:lvl8pPr>
            <a:lvl9pPr marL="1828800" algn="l" rtl="0" fontAlgn="base">
              <a:spcBef>
                <a:spcPct val="0"/>
              </a:spcBef>
              <a:spcAft>
                <a:spcPct val="0"/>
              </a:spcAft>
              <a:defRPr sz="4000">
                <a:solidFill>
                  <a:schemeClr val="tx2"/>
                </a:solidFill>
                <a:latin typeface="Century Gothic" pitchFamily="34" charset="0"/>
              </a:defRPr>
            </a:lvl9pPr>
          </a:lstStyle>
          <a:p>
            <a:pPr algn="ctr"/>
            <a:r>
              <a:rPr lang="en-US" sz="3200" b="1" dirty="0">
                <a:solidFill>
                  <a:srgbClr val="FFFF00"/>
                </a:solidFill>
                <a:latin typeface="+mn-lt"/>
              </a:rPr>
              <a:t>T</a:t>
            </a:r>
            <a:r>
              <a:rPr lang="en-US" sz="3200" b="1" dirty="0" smtClean="0">
                <a:solidFill>
                  <a:srgbClr val="FFFF00"/>
                </a:solidFill>
                <a:latin typeface="+mn-lt"/>
              </a:rPr>
              <a:t>PP Was Negotiated In Secret</a:t>
            </a:r>
            <a:endParaRPr lang="en-US" sz="2400" dirty="0">
              <a:solidFill>
                <a:srgbClr val="FFFF00"/>
              </a:solidFill>
              <a:latin typeface="+mn-lt"/>
            </a:endParaRPr>
          </a:p>
        </p:txBody>
      </p:sp>
      <p:pic>
        <p:nvPicPr>
          <p:cNvPr id="6" name="Picture 5" descr="https://fbcdn-sphotos-c-a.akamaihd.net/hphotos-ak-xpa1/t1.0-9/10341686_259340867583572_4753848398206851607_n.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19200" y="838200"/>
            <a:ext cx="7162800" cy="4538076"/>
          </a:xfrm>
          <a:prstGeom prst="rect">
            <a:avLst/>
          </a:prstGeom>
          <a:noFill/>
          <a:ln>
            <a:noFill/>
          </a:ln>
        </p:spPr>
      </p:pic>
      <p:sp>
        <p:nvSpPr>
          <p:cNvPr id="10" name="TextBox 9"/>
          <p:cNvSpPr txBox="1"/>
          <p:nvPr/>
        </p:nvSpPr>
        <p:spPr>
          <a:xfrm>
            <a:off x="252247" y="5486400"/>
            <a:ext cx="8628993" cy="769441"/>
          </a:xfrm>
          <a:prstGeom prst="rect">
            <a:avLst/>
          </a:prstGeom>
          <a:noFill/>
        </p:spPr>
        <p:txBody>
          <a:bodyPr wrap="square" rtlCol="0">
            <a:spAutoFit/>
          </a:bodyPr>
          <a:lstStyle/>
          <a:p>
            <a:pPr algn="ctr"/>
            <a:r>
              <a:rPr lang="en-US" sz="2200" b="1" dirty="0" smtClean="0">
                <a:latin typeface="+mn-lt"/>
              </a:rPr>
              <a:t>The TPP was negotiated </a:t>
            </a:r>
            <a:r>
              <a:rPr lang="en-US" sz="2200" b="1" dirty="0">
                <a:latin typeface="+mn-lt"/>
              </a:rPr>
              <a:t>behind closed </a:t>
            </a:r>
            <a:r>
              <a:rPr lang="en-US" sz="2200" b="1" dirty="0" smtClean="0">
                <a:latin typeface="+mn-lt"/>
              </a:rPr>
              <a:t>doors from 2010-2015.  </a:t>
            </a:r>
          </a:p>
          <a:p>
            <a:pPr algn="ctr"/>
            <a:r>
              <a:rPr lang="en-US" sz="2200" b="1" dirty="0" smtClean="0">
                <a:latin typeface="+mn-lt"/>
              </a:rPr>
              <a:t>The text was finally revealed on November 5, 2015. </a:t>
            </a:r>
            <a:endParaRPr lang="en-US" sz="2200" b="1" dirty="0">
              <a:latin typeface="+mn-lt"/>
            </a:endParaRPr>
          </a:p>
        </p:txBody>
      </p:sp>
      <p:sp>
        <p:nvSpPr>
          <p:cNvPr id="5" name="TextBox 4"/>
          <p:cNvSpPr txBox="1"/>
          <p:nvPr/>
        </p:nvSpPr>
        <p:spPr>
          <a:xfrm>
            <a:off x="6642738" y="6477000"/>
            <a:ext cx="2501262" cy="276999"/>
          </a:xfrm>
          <a:prstGeom prst="rect">
            <a:avLst/>
          </a:prstGeom>
          <a:noFill/>
        </p:spPr>
        <p:txBody>
          <a:bodyPr wrap="none" rtlCol="0">
            <a:spAutoFit/>
          </a:bodyPr>
          <a:lstStyle/>
          <a:p>
            <a:r>
              <a:rPr lang="en-US" sz="1200" dirty="0" smtClean="0">
                <a:solidFill>
                  <a:srgbClr val="5EF4E6"/>
                </a:solidFill>
              </a:rPr>
              <a:t>Meme Credit: Global Trade Watch</a:t>
            </a:r>
            <a:endParaRPr lang="en-US" sz="1200" dirty="0"/>
          </a:p>
        </p:txBody>
      </p:sp>
    </p:spTree>
    <p:extLst>
      <p:ext uri="{BB962C8B-B14F-4D97-AF65-F5344CB8AC3E}">
        <p14:creationId xmlns:p14="http://schemas.microsoft.com/office/powerpoint/2010/main" val="207518781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bloximages.chicago2.vip.townnews.com/qctimes.com/content/tncms/assets/v3/editorial/c/2c/c2ce618b-a1cd-5e27-8e50-d7ab44d3d292/5527016bec1c5.preview-620.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05000" y="838200"/>
            <a:ext cx="5416432" cy="4219576"/>
          </a:xfrm>
          <a:prstGeom prst="rect">
            <a:avLst/>
          </a:prstGeom>
          <a:noFill/>
          <a:extLst>
            <a:ext uri="{909E8E84-426E-40dd-AFC4-6F175D3DCCD1}">
              <a14:hiddenFill xmlns:a14="http://schemas.microsoft.com/office/drawing/2010/main" xmlns="">
                <a:solidFill>
                  <a:srgbClr val="FFFFFF"/>
                </a:solidFill>
              </a14:hiddenFill>
            </a:ext>
          </a:extLst>
        </p:spPr>
      </p:pic>
      <p:sp>
        <p:nvSpPr>
          <p:cNvPr id="2" name="TextBox 1"/>
          <p:cNvSpPr txBox="1"/>
          <p:nvPr/>
        </p:nvSpPr>
        <p:spPr>
          <a:xfrm>
            <a:off x="5257800" y="6548019"/>
            <a:ext cx="3726854" cy="276999"/>
          </a:xfrm>
          <a:prstGeom prst="rect">
            <a:avLst/>
          </a:prstGeom>
          <a:noFill/>
        </p:spPr>
        <p:txBody>
          <a:bodyPr wrap="none" rtlCol="0">
            <a:spAutoFit/>
          </a:bodyPr>
          <a:lstStyle/>
          <a:p>
            <a:r>
              <a:rPr lang="en-US" sz="1200" dirty="0" smtClean="0">
                <a:solidFill>
                  <a:srgbClr val="5EF4E6"/>
                </a:solidFill>
              </a:rPr>
              <a:t>Cartoon Credit: Dan Wasserman, </a:t>
            </a:r>
            <a:r>
              <a:rPr lang="en-US" sz="1200" i="1" dirty="0" smtClean="0">
                <a:solidFill>
                  <a:srgbClr val="5EF4E6"/>
                </a:solidFill>
              </a:rPr>
              <a:t>The Boston Globe</a:t>
            </a:r>
            <a:endParaRPr lang="en-US" sz="1200" i="1" dirty="0">
              <a:solidFill>
                <a:srgbClr val="5EF4E6"/>
              </a:solidFill>
            </a:endParaRPr>
          </a:p>
        </p:txBody>
      </p:sp>
      <p:sp>
        <p:nvSpPr>
          <p:cNvPr id="3" name="TextBox 2"/>
          <p:cNvSpPr txBox="1"/>
          <p:nvPr/>
        </p:nvSpPr>
        <p:spPr>
          <a:xfrm>
            <a:off x="1583140" y="92215"/>
            <a:ext cx="6743700" cy="584776"/>
          </a:xfrm>
          <a:prstGeom prst="rect">
            <a:avLst/>
          </a:prstGeom>
          <a:noFill/>
        </p:spPr>
        <p:txBody>
          <a:bodyPr wrap="square" rtlCol="0">
            <a:spAutoFit/>
          </a:bodyPr>
          <a:lstStyle/>
          <a:p>
            <a:r>
              <a:rPr lang="en-US" sz="3200" b="1" dirty="0" smtClean="0">
                <a:solidFill>
                  <a:srgbClr val="FFFF00"/>
                </a:solidFill>
              </a:rPr>
              <a:t>How U.S. Trade Policy is Made</a:t>
            </a:r>
            <a:endParaRPr lang="en-US" sz="3200" b="1" dirty="0">
              <a:solidFill>
                <a:srgbClr val="FFFF00"/>
              </a:solidFill>
            </a:endParaRPr>
          </a:p>
        </p:txBody>
      </p:sp>
      <p:sp>
        <p:nvSpPr>
          <p:cNvPr id="4" name="TextBox 3"/>
          <p:cNvSpPr txBox="1"/>
          <p:nvPr/>
        </p:nvSpPr>
        <p:spPr>
          <a:xfrm>
            <a:off x="381000" y="5055302"/>
            <a:ext cx="8229600" cy="1631216"/>
          </a:xfrm>
          <a:prstGeom prst="rect">
            <a:avLst/>
          </a:prstGeom>
          <a:noFill/>
        </p:spPr>
        <p:txBody>
          <a:bodyPr wrap="square" rtlCol="0">
            <a:spAutoFit/>
          </a:bodyPr>
          <a:lstStyle/>
          <a:p>
            <a:r>
              <a:rPr lang="en-US" sz="2000" b="1" dirty="0" smtClean="0"/>
              <a:t>The TPP is about 6,000 pages long and includes 30 chapters and many supplemental annexes.  In comparison to the years it took to write, the public has only a relatively short time to review it before Congress will be asked to vote yes or no—Congress won’t be allowed to change a single word.  </a:t>
            </a:r>
            <a:endParaRPr lang="en-US" sz="2000" b="1" dirty="0"/>
          </a:p>
        </p:txBody>
      </p:sp>
    </p:spTree>
    <p:extLst>
      <p:ext uri="{BB962C8B-B14F-4D97-AF65-F5344CB8AC3E}">
        <p14:creationId xmlns:p14="http://schemas.microsoft.com/office/powerpoint/2010/main" val="18433492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4"/>
          <p:cNvSpPr>
            <a:spLocks noGrp="1"/>
          </p:cNvSpPr>
          <p:nvPr>
            <p:ph type="title"/>
          </p:nvPr>
        </p:nvSpPr>
        <p:spPr>
          <a:xfrm>
            <a:off x="228600" y="152400"/>
            <a:ext cx="8763000" cy="1066800"/>
          </a:xfrm>
        </p:spPr>
        <p:txBody>
          <a:bodyPr/>
          <a:lstStyle/>
          <a:p>
            <a:pPr algn="ctr"/>
            <a:r>
              <a:rPr lang="en-US" sz="3000" b="1" dirty="0" smtClean="0">
                <a:solidFill>
                  <a:srgbClr val="FFFF00"/>
                </a:solidFill>
                <a:latin typeface="+mn-lt"/>
              </a:rPr>
              <a:t>Most of TPP is not about traditional “trade” </a:t>
            </a:r>
            <a:br>
              <a:rPr lang="en-US" sz="3000" b="1" dirty="0" smtClean="0">
                <a:solidFill>
                  <a:srgbClr val="FFFF00"/>
                </a:solidFill>
                <a:latin typeface="+mn-lt"/>
              </a:rPr>
            </a:br>
            <a:r>
              <a:rPr lang="en-US" sz="3000" b="1" dirty="0" smtClean="0">
                <a:solidFill>
                  <a:srgbClr val="FFFF00"/>
                </a:solidFill>
                <a:latin typeface="+mn-lt"/>
              </a:rPr>
              <a:t>but domestic policy issues instead</a:t>
            </a:r>
            <a:endParaRPr lang="en-US" sz="3200" b="1" dirty="0" smtClean="0">
              <a:solidFill>
                <a:srgbClr val="FFFF00"/>
              </a:solidFill>
              <a:latin typeface="+mn-lt"/>
            </a:endParaRPr>
          </a:p>
        </p:txBody>
      </p:sp>
      <p:graphicFrame>
        <p:nvGraphicFramePr>
          <p:cNvPr id="2" name="Chart 1"/>
          <p:cNvGraphicFramePr/>
          <p:nvPr>
            <p:extLst>
              <p:ext uri="{D42A27DB-BD31-4B8C-83A1-F6EECF244321}">
                <p14:modId xmlns:p14="http://schemas.microsoft.com/office/powerpoint/2010/main" val="920122953"/>
              </p:ext>
            </p:extLst>
          </p:nvPr>
        </p:nvGraphicFramePr>
        <p:xfrm>
          <a:off x="476250" y="838200"/>
          <a:ext cx="8382000" cy="5334000"/>
        </p:xfrm>
        <a:graphic>
          <a:graphicData uri="http://schemas.openxmlformats.org/drawingml/2006/chart">
            <c:chart xmlns:c="http://schemas.openxmlformats.org/drawingml/2006/chart" xmlns:r="http://schemas.openxmlformats.org/officeDocument/2006/relationships" r:id="rId3"/>
          </a:graphicData>
        </a:graphic>
      </p:graphicFrame>
      <p:sp>
        <p:nvSpPr>
          <p:cNvPr id="4" name="TextBox 3"/>
          <p:cNvSpPr txBox="1"/>
          <p:nvPr/>
        </p:nvSpPr>
        <p:spPr>
          <a:xfrm>
            <a:off x="247650" y="1433542"/>
            <a:ext cx="8724900" cy="4524315"/>
          </a:xfrm>
          <a:prstGeom prst="rect">
            <a:avLst/>
          </a:prstGeom>
          <a:noFill/>
        </p:spPr>
        <p:txBody>
          <a:bodyPr wrap="square" rtlCol="0">
            <a:spAutoFit/>
          </a:bodyPr>
          <a:lstStyle/>
          <a:p>
            <a:pPr marL="342900" indent="-342900">
              <a:buFont typeface="Arial" panose="020B0604020202020204" pitchFamily="34" charset="0"/>
              <a:buChar char="•"/>
            </a:pPr>
            <a:r>
              <a:rPr lang="en-US" sz="2400" b="1" dirty="0" smtClean="0">
                <a:latin typeface="+mn-lt"/>
              </a:rPr>
              <a:t>For example, the TPP covers:</a:t>
            </a:r>
          </a:p>
          <a:p>
            <a:pPr marL="800100" lvl="1" indent="-342900">
              <a:buFont typeface="Arial" panose="020B0604020202020204" pitchFamily="34" charset="0"/>
              <a:buChar char="•"/>
            </a:pPr>
            <a:r>
              <a:rPr lang="en-US" sz="2400" b="1" dirty="0" smtClean="0">
                <a:latin typeface="+mn-lt"/>
              </a:rPr>
              <a:t>Food, cosmetic, and medical device safety</a:t>
            </a:r>
          </a:p>
          <a:p>
            <a:pPr marL="800100" lvl="1" indent="-342900">
              <a:buFont typeface="Arial" panose="020B0604020202020204" pitchFamily="34" charset="0"/>
              <a:buChar char="•"/>
            </a:pPr>
            <a:r>
              <a:rPr lang="en-US" sz="2400" b="1" dirty="0" smtClean="0">
                <a:latin typeface="+mn-lt"/>
              </a:rPr>
              <a:t>Environmental protections</a:t>
            </a:r>
          </a:p>
          <a:p>
            <a:pPr marL="800100" lvl="1" indent="-342900">
              <a:buFont typeface="Arial" panose="020B0604020202020204" pitchFamily="34" charset="0"/>
              <a:buChar char="•"/>
            </a:pPr>
            <a:r>
              <a:rPr lang="en-US" sz="2400" b="1" dirty="0" smtClean="0">
                <a:latin typeface="+mn-lt"/>
              </a:rPr>
              <a:t>Wall Street/banking regulations</a:t>
            </a:r>
          </a:p>
          <a:p>
            <a:pPr marL="800100" lvl="1" indent="-342900">
              <a:buFont typeface="Arial" panose="020B0604020202020204" pitchFamily="34" charset="0"/>
              <a:buChar char="•"/>
            </a:pPr>
            <a:r>
              <a:rPr lang="en-US" sz="2400" b="1" dirty="0" smtClean="0">
                <a:latin typeface="+mn-lt"/>
              </a:rPr>
              <a:t>Labor laws</a:t>
            </a:r>
          </a:p>
          <a:p>
            <a:pPr marL="800100" lvl="1" indent="-342900">
              <a:buFont typeface="Arial" panose="020B0604020202020204" pitchFamily="34" charset="0"/>
              <a:buChar char="•"/>
            </a:pPr>
            <a:r>
              <a:rPr lang="en-US" sz="2400" b="1" dirty="0" smtClean="0">
                <a:latin typeface="+mn-lt"/>
              </a:rPr>
              <a:t>Government purchasing (e.g., Buy American)</a:t>
            </a:r>
          </a:p>
          <a:p>
            <a:pPr marL="800100" lvl="1" indent="-342900">
              <a:buFont typeface="Arial" panose="020B0604020202020204" pitchFamily="34" charset="0"/>
              <a:buChar char="•"/>
            </a:pPr>
            <a:r>
              <a:rPr lang="en-US" sz="2400" b="1" dirty="0" smtClean="0">
                <a:latin typeface="+mn-lt"/>
              </a:rPr>
              <a:t>Public services, such as transportation &amp; utilities</a:t>
            </a:r>
          </a:p>
          <a:p>
            <a:pPr marL="800100" lvl="1" indent="-342900">
              <a:buFont typeface="Arial" panose="020B0604020202020204" pitchFamily="34" charset="0"/>
              <a:buChar char="•"/>
            </a:pPr>
            <a:r>
              <a:rPr lang="en-US" sz="2400" b="1" dirty="0" smtClean="0">
                <a:latin typeface="+mn-lt"/>
              </a:rPr>
              <a:t>Anti-Trust laws</a:t>
            </a:r>
          </a:p>
          <a:p>
            <a:pPr marL="800100" lvl="1" indent="-342900">
              <a:buFont typeface="Arial" panose="020B0604020202020204" pitchFamily="34" charset="0"/>
              <a:buChar char="•"/>
            </a:pPr>
            <a:r>
              <a:rPr lang="en-US" sz="2400" b="1" dirty="0" smtClean="0">
                <a:latin typeface="+mn-lt"/>
              </a:rPr>
              <a:t>A private justice system (“corporate courts”) for foreign investors</a:t>
            </a:r>
          </a:p>
          <a:p>
            <a:pPr marL="800100" lvl="1" indent="-342900">
              <a:buFont typeface="Arial" panose="020B0604020202020204" pitchFamily="34" charset="0"/>
              <a:buChar char="•"/>
            </a:pPr>
            <a:r>
              <a:rPr lang="en-US" sz="2400" b="1" dirty="0" smtClean="0">
                <a:latin typeface="+mn-lt"/>
              </a:rPr>
              <a:t>Patent &amp; copyright laws</a:t>
            </a:r>
          </a:p>
          <a:p>
            <a:pPr marL="800100" lvl="1" indent="-342900">
              <a:buFont typeface="Arial" panose="020B0604020202020204" pitchFamily="34" charset="0"/>
              <a:buChar char="•"/>
            </a:pPr>
            <a:r>
              <a:rPr lang="en-US" sz="2400" b="1" dirty="0" smtClean="0">
                <a:latin typeface="+mn-lt"/>
              </a:rPr>
              <a:t>Medicare’s drug coverage &amp; pricing decisions</a:t>
            </a:r>
          </a:p>
        </p:txBody>
      </p:sp>
    </p:spTree>
    <p:extLst>
      <p:ext uri="{BB962C8B-B14F-4D97-AF65-F5344CB8AC3E}">
        <p14:creationId xmlns:p14="http://schemas.microsoft.com/office/powerpoint/2010/main" val="122999555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a:solidFill>
                  <a:srgbClr val="FFFF00"/>
                </a:solidFill>
              </a:rPr>
              <a:t>In the U.S., we are used to making these </a:t>
            </a:r>
            <a:r>
              <a:rPr lang="en-US" sz="3200" b="1" dirty="0" smtClean="0">
                <a:solidFill>
                  <a:srgbClr val="FFFF00"/>
                </a:solidFill>
              </a:rPr>
              <a:t>policy decisions </a:t>
            </a:r>
            <a:r>
              <a:rPr lang="en-US" sz="3200" b="1" dirty="0">
                <a:solidFill>
                  <a:srgbClr val="FFFF00"/>
                </a:solidFill>
              </a:rPr>
              <a:t>democratically; that </a:t>
            </a:r>
            <a:r>
              <a:rPr lang="en-US" sz="3200" b="1" dirty="0" smtClean="0">
                <a:solidFill>
                  <a:srgbClr val="FFFF00"/>
                </a:solidFill>
              </a:rPr>
              <a:t>is, </a:t>
            </a:r>
            <a:r>
              <a:rPr lang="en-US" sz="3200" b="1" dirty="0">
                <a:solidFill>
                  <a:srgbClr val="FFFF00"/>
                </a:solidFill>
              </a:rPr>
              <a:t>openly and with public participation.  </a:t>
            </a:r>
          </a:p>
        </p:txBody>
      </p:sp>
      <p:sp>
        <p:nvSpPr>
          <p:cNvPr id="3" name="Content Placeholder 2"/>
          <p:cNvSpPr>
            <a:spLocks noGrp="1"/>
          </p:cNvSpPr>
          <p:nvPr>
            <p:ph idx="1"/>
          </p:nvPr>
        </p:nvSpPr>
        <p:spPr>
          <a:xfrm>
            <a:off x="1981200" y="2743200"/>
            <a:ext cx="6711654" cy="3962400"/>
          </a:xfrm>
        </p:spPr>
        <p:txBody>
          <a:bodyPr>
            <a:normAutofit fontScale="92500"/>
          </a:bodyPr>
          <a:lstStyle/>
          <a:p>
            <a:pPr marL="0" indent="0" algn="r">
              <a:buNone/>
            </a:pPr>
            <a:r>
              <a:rPr lang="en-US" sz="3200" b="1" dirty="0" smtClean="0">
                <a:solidFill>
                  <a:schemeClr val="bg2">
                    <a:lumMod val="20000"/>
                    <a:lumOff val="80000"/>
                  </a:schemeClr>
                </a:solidFill>
              </a:rPr>
              <a:t>Under the Fast Track law, all of these decisions were made behind closed doors, without meaningful public debate or citizen input. Congress will only get to vote yes or no on the final TPP.  They can’t amend it or even ensure its enforcement is adequately funded. </a:t>
            </a:r>
            <a:endParaRPr lang="en-US" sz="3200" b="1" dirty="0">
              <a:solidFill>
                <a:schemeClr val="bg2">
                  <a:lumMod val="20000"/>
                  <a:lumOff val="80000"/>
                </a:schemeClr>
              </a:solidFill>
            </a:endParaRPr>
          </a:p>
        </p:txBody>
      </p:sp>
    </p:spTree>
    <p:extLst>
      <p:ext uri="{BB962C8B-B14F-4D97-AF65-F5344CB8AC3E}">
        <p14:creationId xmlns:p14="http://schemas.microsoft.com/office/powerpoint/2010/main" val="296240094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a:xfrm>
            <a:off x="391510" y="152400"/>
            <a:ext cx="8382000" cy="1143000"/>
          </a:xfrm>
        </p:spPr>
        <p:txBody>
          <a:bodyPr/>
          <a:lstStyle/>
          <a:p>
            <a:pPr algn="ctr"/>
            <a:r>
              <a:rPr lang="en-US" sz="3200" b="1" dirty="0" smtClean="0">
                <a:solidFill>
                  <a:srgbClr val="FFFF00"/>
                </a:solidFill>
              </a:rPr>
              <a:t>TPP Threat: </a:t>
            </a:r>
            <a:br>
              <a:rPr lang="en-US" sz="3200" b="1" dirty="0" smtClean="0">
                <a:solidFill>
                  <a:srgbClr val="FFFF00"/>
                </a:solidFill>
              </a:rPr>
            </a:br>
            <a:r>
              <a:rPr lang="en-US" sz="3200" b="1" dirty="0" smtClean="0">
                <a:solidFill>
                  <a:srgbClr val="FFFF00"/>
                </a:solidFill>
                <a:latin typeface="+mn-lt"/>
              </a:rPr>
              <a:t>ISDS -- A Threat to Jobs &amp; Democracy</a:t>
            </a:r>
            <a:endParaRPr lang="en-US" sz="2400" dirty="0">
              <a:solidFill>
                <a:srgbClr val="FFFF00"/>
              </a:solidFill>
              <a:latin typeface="+mn-lt"/>
            </a:endParaRPr>
          </a:p>
        </p:txBody>
      </p:sp>
      <p:sp>
        <p:nvSpPr>
          <p:cNvPr id="21507" name="Content Placeholder 2"/>
          <p:cNvSpPr>
            <a:spLocks noGrp="1"/>
          </p:cNvSpPr>
          <p:nvPr>
            <p:ph sz="half" idx="1"/>
          </p:nvPr>
        </p:nvSpPr>
        <p:spPr>
          <a:xfrm>
            <a:off x="1725010" y="2286000"/>
            <a:ext cx="5715000" cy="4031159"/>
          </a:xfrm>
        </p:spPr>
        <p:txBody>
          <a:bodyPr>
            <a:normAutofit/>
          </a:bodyPr>
          <a:lstStyle/>
          <a:p>
            <a:pPr algn="ctr" eaLnBrk="1" hangingPunct="1"/>
            <a:r>
              <a:rPr lang="en-US" sz="2600" b="1" dirty="0" smtClean="0">
                <a:ea typeface="ＭＳ Ｐゴシック" pitchFamily="1" charset="-128"/>
              </a:rPr>
              <a:t>Bypass national courts  </a:t>
            </a:r>
          </a:p>
          <a:p>
            <a:pPr algn="ctr" eaLnBrk="1" hangingPunct="1"/>
            <a:r>
              <a:rPr lang="en-US" sz="2600" b="1" dirty="0">
                <a:ea typeface="ＭＳ Ｐゴシック" pitchFamily="1" charset="-128"/>
              </a:rPr>
              <a:t>U</a:t>
            </a:r>
            <a:r>
              <a:rPr lang="en-US" sz="2600" b="1" dirty="0" smtClean="0">
                <a:ea typeface="ＭＳ Ｐゴシック" pitchFamily="1" charset="-128"/>
              </a:rPr>
              <a:t>se private “corporate courts” to seek taxpayer compensation for local, state, or federal laws &amp; regs that threaten their </a:t>
            </a:r>
            <a:r>
              <a:rPr lang="ja-JP" altLang="en-US" sz="2600" b="1" dirty="0" smtClean="0">
                <a:ea typeface="ＭＳ Ｐゴシック" pitchFamily="1" charset="-128"/>
              </a:rPr>
              <a:t>“</a:t>
            </a:r>
            <a:r>
              <a:rPr lang="en-US" altLang="ja-JP" sz="2600" b="1" dirty="0" smtClean="0">
                <a:ea typeface="ＭＳ Ｐゴシック" pitchFamily="1" charset="-128"/>
              </a:rPr>
              <a:t>expected profits”</a:t>
            </a:r>
          </a:p>
          <a:p>
            <a:pPr algn="ctr" eaLnBrk="1" hangingPunct="1"/>
            <a:r>
              <a:rPr lang="en-US" altLang="ja-JP" sz="2600" b="1" dirty="0" smtClean="0">
                <a:ea typeface="ＭＳ Ｐゴシック" pitchFamily="1" charset="-128"/>
              </a:rPr>
              <a:t>Attack citizen decisions on toxic chemicals, local building permits &amp; even minimum wages</a:t>
            </a:r>
          </a:p>
          <a:p>
            <a:pPr algn="ctr" eaLnBrk="1" hangingPunct="1"/>
            <a:endParaRPr lang="en-US" sz="2000" b="1" dirty="0">
              <a:ea typeface="ＭＳ Ｐゴシック" pitchFamily="1" charset="-128"/>
            </a:endParaRPr>
          </a:p>
          <a:p>
            <a:pPr marL="0" indent="0" algn="ctr" eaLnBrk="1" hangingPunct="1">
              <a:buNone/>
            </a:pPr>
            <a:endParaRPr lang="en-US" sz="2000" b="1" dirty="0">
              <a:ea typeface="ＭＳ Ｐゴシック" pitchFamily="1" charset="-128"/>
            </a:endParaRPr>
          </a:p>
          <a:p>
            <a:pPr marL="0" indent="0" algn="ctr" eaLnBrk="1" hangingPunct="1">
              <a:buNone/>
            </a:pPr>
            <a:endParaRPr lang="en-US" sz="2000" b="1" dirty="0" smtClean="0">
              <a:ea typeface="ＭＳ Ｐゴシック" pitchFamily="1" charset="-128"/>
            </a:endParaRPr>
          </a:p>
          <a:p>
            <a:pPr marL="0" indent="0" algn="ctr" eaLnBrk="1" hangingPunct="1">
              <a:buNone/>
            </a:pPr>
            <a:endParaRPr lang="en-US" sz="2000" b="1" dirty="0">
              <a:ea typeface="ＭＳ Ｐゴシック" pitchFamily="1" charset="-128"/>
            </a:endParaRPr>
          </a:p>
          <a:p>
            <a:pPr marL="0" indent="0" algn="ctr" eaLnBrk="1" hangingPunct="1">
              <a:buNone/>
            </a:pPr>
            <a:endParaRPr lang="en-US" sz="2000" b="1" dirty="0">
              <a:ea typeface="ＭＳ Ｐゴシック" pitchFamily="1" charset="-128"/>
            </a:endParaRPr>
          </a:p>
        </p:txBody>
      </p:sp>
      <p:sp>
        <p:nvSpPr>
          <p:cNvPr id="21510" name="Rectangle 3"/>
          <p:cNvSpPr>
            <a:spLocks noChangeArrowheads="1"/>
          </p:cNvSpPr>
          <p:nvPr/>
        </p:nvSpPr>
        <p:spPr bwMode="auto">
          <a:xfrm>
            <a:off x="353979" y="1295400"/>
            <a:ext cx="8686800" cy="76944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ctr"/>
            <a:r>
              <a:rPr lang="en-US" sz="2200" b="1" dirty="0" smtClean="0">
                <a:latin typeface="Century Gothic" pitchFamily="34" charset="0"/>
              </a:rPr>
              <a:t>The Investor-State Dispute Settlement (ISDS) provisions of the TPP will empower foreign corporations </a:t>
            </a:r>
            <a:r>
              <a:rPr lang="en-US" sz="2200" b="1" dirty="0">
                <a:latin typeface="Century Gothic" pitchFamily="34" charset="0"/>
              </a:rPr>
              <a:t>to:</a:t>
            </a:r>
          </a:p>
        </p:txBody>
      </p:sp>
    </p:spTree>
    <p:extLst>
      <p:ext uri="{BB962C8B-B14F-4D97-AF65-F5344CB8AC3E}">
        <p14:creationId xmlns:p14="http://schemas.microsoft.com/office/powerpoint/2010/main" val="83522403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66948" y="5725230"/>
            <a:ext cx="6620968" cy="861420"/>
          </a:xfrm>
        </p:spPr>
        <p:txBody>
          <a:bodyPr>
            <a:normAutofit fontScale="85000" lnSpcReduction="20000"/>
          </a:bodyPr>
          <a:lstStyle/>
          <a:p>
            <a:r>
              <a:rPr lang="en-US" cap="none" dirty="0" smtClean="0">
                <a:solidFill>
                  <a:srgbClr val="FFFF00"/>
                </a:solidFill>
              </a:rPr>
              <a:t>For more information, visit:</a:t>
            </a:r>
          </a:p>
          <a:p>
            <a:r>
              <a:rPr lang="en-US" cap="none" dirty="0">
                <a:solidFill>
                  <a:srgbClr val="FFFF00"/>
                </a:solidFill>
                <a:hlinkClick r:id="rId2"/>
              </a:rPr>
              <a:t>http://</a:t>
            </a:r>
            <a:r>
              <a:rPr lang="en-US" cap="none" dirty="0" smtClean="0">
                <a:solidFill>
                  <a:srgbClr val="FFFF00"/>
                </a:solidFill>
                <a:hlinkClick r:id="rId2"/>
              </a:rPr>
              <a:t>corporateeurope.org/international-trade/2012/11/profiting-injustice</a:t>
            </a:r>
            <a:r>
              <a:rPr lang="en-US" cap="none" dirty="0" smtClean="0">
                <a:solidFill>
                  <a:srgbClr val="FFFF00"/>
                </a:solidFill>
              </a:rPr>
              <a:t> </a:t>
            </a:r>
            <a:endParaRPr lang="en-US" cap="none" dirty="0">
              <a:solidFill>
                <a:srgbClr val="FFFF00"/>
              </a:solidFill>
            </a:endParaRPr>
          </a:p>
        </p:txBody>
      </p:sp>
      <p:sp>
        <p:nvSpPr>
          <p:cNvPr id="4" name="AutoShape 6" descr="Image result for profit isds corporations states private corporate courts injustice"/>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5" name="AutoShape 8" descr="Image result for profit isds corporations states private corporate courts injustice"/>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pic>
        <p:nvPicPr>
          <p:cNvPr id="4106" name="Picture 10" descr="https://www.tni.org/files/styles/cover_image/public/briefings-images/cover1.gif?itok=AAimZK3C"/>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66442" y="7937"/>
            <a:ext cx="3096478" cy="4371500"/>
          </a:xfrm>
          <a:prstGeom prst="rect">
            <a:avLst/>
          </a:prstGeom>
          <a:noFill/>
          <a:extLst>
            <a:ext uri="{909E8E84-426E-40dd-AFC4-6F175D3DCCD1}">
              <a14:hiddenFill xmlns:a14="http://schemas.microsoft.com/office/drawing/2010/main" xmlns="">
                <a:solidFill>
                  <a:srgbClr val="FFFFFF"/>
                </a:solidFill>
              </a14:hiddenFill>
            </a:ext>
          </a:extLst>
        </p:spPr>
      </p:pic>
      <p:pic>
        <p:nvPicPr>
          <p:cNvPr id="4108" name="Picture 12" descr="https://uniteyouthdublin.files.wordpress.com/2014/10/corporate-balance-ttip-scales.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19400" y="1828800"/>
            <a:ext cx="5943600" cy="3789652"/>
          </a:xfrm>
          <a:prstGeom prst="rect">
            <a:avLst/>
          </a:prstGeom>
          <a:noFill/>
          <a:extLst>
            <a:ext uri="{909E8E84-426E-40dd-AFC4-6F175D3DCCD1}">
              <a14:hiddenFill xmlns:a14="http://schemas.microsoft.com/office/drawing/2010/main" xmlns="">
                <a:solidFill>
                  <a:srgbClr val="FFFFFF"/>
                </a:solidFill>
              </a14:hiddenFill>
            </a:ext>
          </a:extLst>
        </p:spPr>
      </p:pic>
      <p:sp>
        <p:nvSpPr>
          <p:cNvPr id="7" name="TextBox 6"/>
          <p:cNvSpPr txBox="1"/>
          <p:nvPr/>
        </p:nvSpPr>
        <p:spPr>
          <a:xfrm>
            <a:off x="4913355" y="6459692"/>
            <a:ext cx="4230645" cy="253916"/>
          </a:xfrm>
          <a:prstGeom prst="rect">
            <a:avLst/>
          </a:prstGeom>
          <a:noFill/>
        </p:spPr>
        <p:txBody>
          <a:bodyPr wrap="none" rtlCol="0">
            <a:spAutoFit/>
          </a:bodyPr>
          <a:lstStyle/>
          <a:p>
            <a:r>
              <a:rPr lang="en-US" sz="1050" dirty="0" smtClean="0">
                <a:solidFill>
                  <a:srgbClr val="5EF4E6"/>
                </a:solidFill>
              </a:rPr>
              <a:t>Artwork Credit: Corporate Europe Observatory, Global Trade Watch</a:t>
            </a:r>
            <a:endParaRPr lang="en-US" sz="1050" dirty="0"/>
          </a:p>
        </p:txBody>
      </p:sp>
      <p:sp>
        <p:nvSpPr>
          <p:cNvPr id="8" name="TextBox 7"/>
          <p:cNvSpPr txBox="1"/>
          <p:nvPr/>
        </p:nvSpPr>
        <p:spPr>
          <a:xfrm>
            <a:off x="4191000" y="685800"/>
            <a:ext cx="4205074" cy="892552"/>
          </a:xfrm>
          <a:prstGeom prst="rect">
            <a:avLst/>
          </a:prstGeom>
          <a:noFill/>
        </p:spPr>
        <p:txBody>
          <a:bodyPr wrap="square" rtlCol="0">
            <a:spAutoFit/>
          </a:bodyPr>
          <a:lstStyle/>
          <a:p>
            <a:r>
              <a:rPr lang="en-US" sz="2600" b="1" dirty="0" smtClean="0">
                <a:solidFill>
                  <a:srgbClr val="FFFF00"/>
                </a:solidFill>
              </a:rPr>
              <a:t>ISDS Provides </a:t>
            </a:r>
          </a:p>
          <a:p>
            <a:r>
              <a:rPr lang="en-US" sz="2600" b="1" dirty="0" smtClean="0">
                <a:solidFill>
                  <a:srgbClr val="FFFF00"/>
                </a:solidFill>
              </a:rPr>
              <a:t>Unequal Justice for All</a:t>
            </a:r>
            <a:endParaRPr lang="en-US" sz="2600" b="1" dirty="0">
              <a:solidFill>
                <a:srgbClr val="FFFF00"/>
              </a:solidFill>
            </a:endParaRPr>
          </a:p>
        </p:txBody>
      </p:sp>
    </p:spTree>
    <p:extLst>
      <p:ext uri="{BB962C8B-B14F-4D97-AF65-F5344CB8AC3E}">
        <p14:creationId xmlns:p14="http://schemas.microsoft.com/office/powerpoint/2010/main" val="253149954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Title 1"/>
          <p:cNvSpPr>
            <a:spLocks noGrp="1"/>
          </p:cNvSpPr>
          <p:nvPr>
            <p:ph type="title" idx="4294967295"/>
          </p:nvPr>
        </p:nvSpPr>
        <p:spPr>
          <a:xfrm>
            <a:off x="838200" y="152400"/>
            <a:ext cx="8305800" cy="1066800"/>
          </a:xfrm>
        </p:spPr>
        <p:txBody>
          <a:bodyPr/>
          <a:lstStyle/>
          <a:p>
            <a:pPr algn="ctr" eaLnBrk="1" hangingPunct="1"/>
            <a:r>
              <a:rPr lang="en-US" sz="3200" b="1" dirty="0" smtClean="0">
                <a:solidFill>
                  <a:srgbClr val="FFFF00"/>
                </a:solidFill>
                <a:latin typeface="+mn-lt"/>
              </a:rPr>
              <a:t>TPP Threat: </a:t>
            </a:r>
            <a:br>
              <a:rPr lang="en-US" sz="3200" b="1" dirty="0" smtClean="0">
                <a:solidFill>
                  <a:srgbClr val="FFFF00"/>
                </a:solidFill>
                <a:latin typeface="+mn-lt"/>
              </a:rPr>
            </a:br>
            <a:r>
              <a:rPr lang="en-US" sz="3200" b="1" dirty="0" smtClean="0">
                <a:solidFill>
                  <a:srgbClr val="FFFF00"/>
                </a:solidFill>
                <a:latin typeface="+mn-lt"/>
              </a:rPr>
              <a:t>Lost Jobs, Lower Wages</a:t>
            </a:r>
          </a:p>
        </p:txBody>
      </p:sp>
      <p:sp>
        <p:nvSpPr>
          <p:cNvPr id="4" name="Rectangle 3"/>
          <p:cNvSpPr/>
          <p:nvPr/>
        </p:nvSpPr>
        <p:spPr>
          <a:xfrm>
            <a:off x="152400" y="1254171"/>
            <a:ext cx="4724400" cy="2554545"/>
          </a:xfrm>
          <a:prstGeom prst="rect">
            <a:avLst/>
          </a:prstGeom>
        </p:spPr>
        <p:txBody>
          <a:bodyPr wrap="square">
            <a:spAutoFit/>
          </a:bodyPr>
          <a:lstStyle/>
          <a:p>
            <a:pPr marL="285750" indent="-285750">
              <a:buFont typeface="Arial" panose="020B0604020202020204" pitchFamily="34" charset="0"/>
              <a:buChar char="•"/>
            </a:pPr>
            <a:r>
              <a:rPr lang="en-US" sz="2000" b="1" dirty="0" smtClean="0">
                <a:latin typeface="+mn-lt"/>
              </a:rPr>
              <a:t>Like NAFTA and the Korea FTA, the TPP will promote more off-shoring as companies with new legal rights overseas seek cheaper wages, fewer workplace regulations &amp; lax enforcement in places like Malaysia, Brunei &amp; Vietnam</a:t>
            </a:r>
          </a:p>
        </p:txBody>
      </p:sp>
      <p:pic>
        <p:nvPicPr>
          <p:cNvPr id="5128" name="Picture 8" descr="https://pbs.twimg.com/media/B2RXNd1CQAAmWe-.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81600" y="1254171"/>
            <a:ext cx="3841230" cy="2343151"/>
          </a:xfrm>
          <a:prstGeom prst="rect">
            <a:avLst/>
          </a:prstGeom>
          <a:noFill/>
          <a:extLst>
            <a:ext uri="{909E8E84-426E-40dd-AFC4-6F175D3DCCD1}">
              <a14:hiddenFill xmlns:a14="http://schemas.microsoft.com/office/drawing/2010/main" xmlns="">
                <a:solidFill>
                  <a:srgbClr val="FFFFFF"/>
                </a:solidFill>
              </a14:hiddenFill>
            </a:ext>
          </a:extLst>
        </p:spPr>
      </p:pic>
      <p:sp>
        <p:nvSpPr>
          <p:cNvPr id="3" name="TextBox 2"/>
          <p:cNvSpPr txBox="1"/>
          <p:nvPr/>
        </p:nvSpPr>
        <p:spPr>
          <a:xfrm>
            <a:off x="381000" y="3842550"/>
            <a:ext cx="8458200" cy="2800767"/>
          </a:xfrm>
          <a:prstGeom prst="rect">
            <a:avLst/>
          </a:prstGeom>
          <a:noFill/>
        </p:spPr>
        <p:txBody>
          <a:bodyPr wrap="square" rtlCol="0">
            <a:spAutoFit/>
          </a:bodyPr>
          <a:lstStyle/>
          <a:p>
            <a:pPr marL="285750" indent="-285750">
              <a:buFont typeface="Arial" panose="020B0604020202020204" pitchFamily="34" charset="0"/>
              <a:buChar char="•"/>
            </a:pPr>
            <a:r>
              <a:rPr lang="en-US" sz="2200" b="1" dirty="0"/>
              <a:t>Since China joined the WTO, the U.S. has lost more than </a:t>
            </a:r>
            <a:r>
              <a:rPr lang="en-US" sz="2200" b="1" dirty="0">
                <a:solidFill>
                  <a:srgbClr val="FFFF00"/>
                </a:solidFill>
              </a:rPr>
              <a:t>60,000 factories </a:t>
            </a:r>
            <a:r>
              <a:rPr lang="en-US" sz="2200" b="1" dirty="0"/>
              <a:t>and more than </a:t>
            </a:r>
            <a:r>
              <a:rPr lang="en-US" sz="2200" b="1" dirty="0">
                <a:solidFill>
                  <a:srgbClr val="FFFF00"/>
                </a:solidFill>
              </a:rPr>
              <a:t>5 million manufacturing jobs</a:t>
            </a:r>
          </a:p>
          <a:p>
            <a:pPr marL="285750" indent="-285750">
              <a:buFont typeface="Arial" panose="020B0604020202020204" pitchFamily="34" charset="0"/>
              <a:buChar char="•"/>
            </a:pPr>
            <a:r>
              <a:rPr lang="en-US" sz="2200" b="1" dirty="0"/>
              <a:t>Employers </a:t>
            </a:r>
            <a:r>
              <a:rPr lang="en-US" sz="2200" b="1" dirty="0" smtClean="0"/>
              <a:t>use </a:t>
            </a:r>
            <a:r>
              <a:rPr lang="en-US" sz="2200" b="1" dirty="0"/>
              <a:t>the threat of offshoring to secure pay &amp; benefit givebacks from U.S. unions</a:t>
            </a:r>
          </a:p>
          <a:p>
            <a:pPr marL="285750" indent="-285750">
              <a:buFont typeface="Arial" panose="020B0604020202020204" pitchFamily="34" charset="0"/>
              <a:buChar char="•"/>
            </a:pPr>
            <a:r>
              <a:rPr lang="en-US" sz="2200" b="1" dirty="0" smtClean="0"/>
              <a:t>This will continue to reduce the local tax base needed for </a:t>
            </a:r>
            <a:r>
              <a:rPr lang="en-US" sz="2200" b="1" dirty="0" smtClean="0">
                <a:solidFill>
                  <a:srgbClr val="FFFF00"/>
                </a:solidFill>
              </a:rPr>
              <a:t>public employees</a:t>
            </a:r>
            <a:r>
              <a:rPr lang="en-US" sz="2200" b="1" dirty="0" smtClean="0"/>
              <a:t> &amp; infrastructure investment (</a:t>
            </a:r>
            <a:r>
              <a:rPr lang="en-US" sz="2200" b="1" dirty="0" smtClean="0">
                <a:solidFill>
                  <a:srgbClr val="FFFF00"/>
                </a:solidFill>
              </a:rPr>
              <a:t>construction jobs</a:t>
            </a:r>
            <a:r>
              <a:rPr lang="en-US" sz="2200" b="1" dirty="0" smtClean="0"/>
              <a:t>)</a:t>
            </a:r>
            <a:endParaRPr lang="en-US" sz="2200" b="1" dirty="0"/>
          </a:p>
        </p:txBody>
      </p:sp>
      <p:sp>
        <p:nvSpPr>
          <p:cNvPr id="5" name="TextBox 4"/>
          <p:cNvSpPr txBox="1"/>
          <p:nvPr/>
        </p:nvSpPr>
        <p:spPr>
          <a:xfrm>
            <a:off x="5955307" y="6581001"/>
            <a:ext cx="3188693" cy="276999"/>
          </a:xfrm>
          <a:prstGeom prst="rect">
            <a:avLst/>
          </a:prstGeom>
          <a:noFill/>
        </p:spPr>
        <p:txBody>
          <a:bodyPr wrap="none" rtlCol="0">
            <a:spAutoFit/>
          </a:bodyPr>
          <a:lstStyle/>
          <a:p>
            <a:r>
              <a:rPr lang="en-US" sz="1200" dirty="0" smtClean="0">
                <a:solidFill>
                  <a:srgbClr val="5EF4E6"/>
                </a:solidFill>
              </a:rPr>
              <a:t>Infographic Credit: Economic Policy Institute</a:t>
            </a:r>
            <a:endParaRPr lang="en-US" sz="1200" dirty="0">
              <a:solidFill>
                <a:srgbClr val="5EF4E6"/>
              </a:solidFill>
            </a:endParaRPr>
          </a:p>
        </p:txBody>
      </p:sp>
    </p:spTree>
    <p:extLst>
      <p:ext uri="{BB962C8B-B14F-4D97-AF65-F5344CB8AC3E}">
        <p14:creationId xmlns:p14="http://schemas.microsoft.com/office/powerpoint/2010/main" val="291372614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8153400" cy="1336696"/>
          </a:xfrm>
        </p:spPr>
        <p:txBody>
          <a:bodyPr>
            <a:noAutofit/>
          </a:bodyPr>
          <a:lstStyle/>
          <a:p>
            <a:pPr algn="ctr"/>
            <a:r>
              <a:rPr lang="en-US" sz="4000" b="1" dirty="0" smtClean="0">
                <a:solidFill>
                  <a:srgbClr val="FFFF00"/>
                </a:solidFill>
              </a:rPr>
              <a:t>Watch this:</a:t>
            </a:r>
            <a:endParaRPr lang="en-US" sz="4000" b="1" dirty="0">
              <a:solidFill>
                <a:srgbClr val="FFFF00"/>
              </a:solidFill>
            </a:endParaRPr>
          </a:p>
        </p:txBody>
      </p:sp>
      <p:sp>
        <p:nvSpPr>
          <p:cNvPr id="3" name="TextBox 2"/>
          <p:cNvSpPr txBox="1"/>
          <p:nvPr/>
        </p:nvSpPr>
        <p:spPr>
          <a:xfrm>
            <a:off x="2942915" y="6172200"/>
            <a:ext cx="3506088" cy="369332"/>
          </a:xfrm>
          <a:prstGeom prst="rect">
            <a:avLst/>
          </a:prstGeom>
          <a:noFill/>
        </p:spPr>
        <p:txBody>
          <a:bodyPr wrap="none" rtlCol="0">
            <a:spAutoFit/>
          </a:bodyPr>
          <a:lstStyle/>
          <a:p>
            <a:pPr algn="ctr"/>
            <a:r>
              <a:rPr lang="en-US" dirty="0" smtClean="0"/>
              <a:t>Click the image to play the video</a:t>
            </a:r>
            <a:endParaRPr lang="en-US" dirty="0"/>
          </a:p>
        </p:txBody>
      </p:sp>
      <p:pic>
        <p:nvPicPr>
          <p:cNvPr id="6" name="Picture 5">
            <a:hlinkClick r:id="rId3"/>
          </p:cNvPr>
          <p:cNvPicPr>
            <a:picLocks noChangeAspect="1"/>
          </p:cNvPicPr>
          <p:nvPr/>
        </p:nvPicPr>
        <p:blipFill>
          <a:blip r:embed="rId4"/>
          <a:stretch>
            <a:fillRect/>
          </a:stretch>
        </p:blipFill>
        <p:spPr>
          <a:xfrm>
            <a:off x="838200" y="1473856"/>
            <a:ext cx="7582408" cy="3844904"/>
          </a:xfrm>
          <a:prstGeom prst="rect">
            <a:avLst/>
          </a:prstGeom>
        </p:spPr>
      </p:pic>
    </p:spTree>
    <p:extLst>
      <p:ext uri="{BB962C8B-B14F-4D97-AF65-F5344CB8AC3E}">
        <p14:creationId xmlns:p14="http://schemas.microsoft.com/office/powerpoint/2010/main" val="3492491224"/>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Title 1"/>
          <p:cNvSpPr>
            <a:spLocks noGrp="1"/>
          </p:cNvSpPr>
          <p:nvPr>
            <p:ph type="title" idx="4294967295"/>
          </p:nvPr>
        </p:nvSpPr>
        <p:spPr>
          <a:xfrm>
            <a:off x="762000" y="7983"/>
            <a:ext cx="8001000" cy="1227138"/>
          </a:xfrm>
        </p:spPr>
        <p:txBody>
          <a:bodyPr/>
          <a:lstStyle/>
          <a:p>
            <a:pPr algn="ctr" eaLnBrk="1" hangingPunct="1"/>
            <a:r>
              <a:rPr lang="en-US" sz="3200" b="1" dirty="0" smtClean="0">
                <a:solidFill>
                  <a:srgbClr val="FFFF00"/>
                </a:solidFill>
                <a:latin typeface="+mn-lt"/>
              </a:rPr>
              <a:t>TPP Threat: </a:t>
            </a:r>
            <a:br>
              <a:rPr lang="en-US" sz="3200" b="1" dirty="0" smtClean="0">
                <a:solidFill>
                  <a:srgbClr val="FFFF00"/>
                </a:solidFill>
                <a:latin typeface="+mn-lt"/>
              </a:rPr>
            </a:br>
            <a:r>
              <a:rPr lang="en-US" sz="3200" b="1" dirty="0" smtClean="0">
                <a:solidFill>
                  <a:srgbClr val="FFFF00"/>
                </a:solidFill>
                <a:latin typeface="+mn-lt"/>
              </a:rPr>
              <a:t>Higher Drug Costs</a:t>
            </a:r>
          </a:p>
        </p:txBody>
      </p:sp>
      <p:sp>
        <p:nvSpPr>
          <p:cNvPr id="4" name="Rectangle 3"/>
          <p:cNvSpPr/>
          <p:nvPr/>
        </p:nvSpPr>
        <p:spPr>
          <a:xfrm>
            <a:off x="998413" y="4114800"/>
            <a:ext cx="7315200" cy="2246769"/>
          </a:xfrm>
          <a:prstGeom prst="rect">
            <a:avLst/>
          </a:prstGeom>
        </p:spPr>
        <p:txBody>
          <a:bodyPr wrap="square">
            <a:spAutoFit/>
          </a:bodyPr>
          <a:lstStyle/>
          <a:p>
            <a:pPr marL="285750" indent="-285750">
              <a:buFont typeface="Arial" panose="020B0604020202020204" pitchFamily="34" charset="0"/>
              <a:buChar char="•"/>
            </a:pPr>
            <a:r>
              <a:rPr lang="en-US" sz="2800" b="1" dirty="0" smtClean="0">
                <a:latin typeface="+mn-lt"/>
              </a:rPr>
              <a:t>New monopoly rights for big drug companies, making it harder to access cheaper generic medicines</a:t>
            </a:r>
          </a:p>
          <a:p>
            <a:pPr marL="285750" indent="-285750">
              <a:buFont typeface="Arial" panose="020B0604020202020204" pitchFamily="34" charset="0"/>
              <a:buChar char="•"/>
            </a:pPr>
            <a:r>
              <a:rPr lang="en-US" sz="2800" b="1" dirty="0" smtClean="0">
                <a:latin typeface="+mn-lt"/>
              </a:rPr>
              <a:t>Rules that undermine cost saving measures in Medicare</a:t>
            </a:r>
            <a:endParaRPr lang="en-US" sz="2800" b="1" dirty="0">
              <a:latin typeface="+mn-lt"/>
            </a:endParaRPr>
          </a:p>
        </p:txBody>
      </p:sp>
      <p:pic>
        <p:nvPicPr>
          <p:cNvPr id="6146" name="Picture 2" descr="http://stopmotionsolo.net/wp-content/uploads/2013/10/2013-09-17_11-54-01_814.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95600" y="1235121"/>
            <a:ext cx="3520827" cy="2628628"/>
          </a:xfrm>
          <a:prstGeom prst="rect">
            <a:avLst/>
          </a:prstGeom>
          <a:noFill/>
          <a:extLst>
            <a:ext uri="{909E8E84-426E-40dd-AFC4-6F175D3DCCD1}">
              <a14:hiddenFill xmlns:a14="http://schemas.microsoft.com/office/drawing/2010/main" xmlns="">
                <a:solidFill>
                  <a:srgbClr val="FFFFFF"/>
                </a:solidFill>
              </a14:hiddenFill>
            </a:ext>
          </a:extLst>
        </p:spPr>
      </p:pic>
      <p:sp>
        <p:nvSpPr>
          <p:cNvPr id="2" name="TextBox 1"/>
          <p:cNvSpPr txBox="1"/>
          <p:nvPr/>
        </p:nvSpPr>
        <p:spPr>
          <a:xfrm>
            <a:off x="6681466" y="6477000"/>
            <a:ext cx="2462534" cy="276999"/>
          </a:xfrm>
          <a:prstGeom prst="rect">
            <a:avLst/>
          </a:prstGeom>
          <a:noFill/>
        </p:spPr>
        <p:txBody>
          <a:bodyPr wrap="none" rtlCol="0">
            <a:spAutoFit/>
          </a:bodyPr>
          <a:lstStyle/>
          <a:p>
            <a:r>
              <a:rPr lang="en-US" sz="1200" dirty="0" smtClean="0">
                <a:solidFill>
                  <a:srgbClr val="5EF4E6"/>
                </a:solidFill>
              </a:rPr>
              <a:t>Photo Credit: StopMotionSolo.net</a:t>
            </a:r>
            <a:endParaRPr lang="en-US" sz="1200" dirty="0">
              <a:solidFill>
                <a:srgbClr val="5EF4E6"/>
              </a:solidFill>
            </a:endParaRPr>
          </a:p>
        </p:txBody>
      </p:sp>
    </p:spTree>
    <p:extLst>
      <p:ext uri="{BB962C8B-B14F-4D97-AF65-F5344CB8AC3E}">
        <p14:creationId xmlns:p14="http://schemas.microsoft.com/office/powerpoint/2010/main" val="96763496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Title 1"/>
          <p:cNvSpPr>
            <a:spLocks noGrp="1"/>
          </p:cNvSpPr>
          <p:nvPr>
            <p:ph type="title" idx="4294967295"/>
          </p:nvPr>
        </p:nvSpPr>
        <p:spPr>
          <a:xfrm>
            <a:off x="762000" y="-7938"/>
            <a:ext cx="8001000" cy="1227138"/>
          </a:xfrm>
        </p:spPr>
        <p:txBody>
          <a:bodyPr/>
          <a:lstStyle/>
          <a:p>
            <a:pPr algn="ctr" eaLnBrk="1" hangingPunct="1"/>
            <a:r>
              <a:rPr lang="en-US" sz="3200" b="1" dirty="0" smtClean="0">
                <a:solidFill>
                  <a:srgbClr val="FFFF00"/>
                </a:solidFill>
                <a:latin typeface="+mn-lt"/>
              </a:rPr>
              <a:t>TPP Threat: </a:t>
            </a:r>
            <a:br>
              <a:rPr lang="en-US" sz="3200" b="1" dirty="0" smtClean="0">
                <a:solidFill>
                  <a:srgbClr val="FFFF00"/>
                </a:solidFill>
                <a:latin typeface="+mn-lt"/>
              </a:rPr>
            </a:br>
            <a:r>
              <a:rPr lang="en-US" sz="3200" b="1" dirty="0" smtClean="0">
                <a:solidFill>
                  <a:srgbClr val="FFFF00"/>
                </a:solidFill>
                <a:latin typeface="+mn-lt"/>
              </a:rPr>
              <a:t>Buy American Policies</a:t>
            </a:r>
          </a:p>
        </p:txBody>
      </p:sp>
      <p:sp>
        <p:nvSpPr>
          <p:cNvPr id="20" name="TextBox 19"/>
          <p:cNvSpPr txBox="1"/>
          <p:nvPr/>
        </p:nvSpPr>
        <p:spPr>
          <a:xfrm>
            <a:off x="304800" y="5407025"/>
            <a:ext cx="8458200" cy="1323439"/>
          </a:xfrm>
          <a:prstGeom prst="rect">
            <a:avLst/>
          </a:prstGeom>
          <a:noFill/>
        </p:spPr>
        <p:txBody>
          <a:bodyPr wrap="square" rtlCol="0">
            <a:spAutoFit/>
          </a:bodyPr>
          <a:lstStyle/>
          <a:p>
            <a:pPr algn="ctr"/>
            <a:r>
              <a:rPr lang="en-US" sz="2000" b="1" dirty="0" smtClean="0">
                <a:latin typeface="+mn-lt"/>
              </a:rPr>
              <a:t>The TPP will limit the ability of the federal government (and eventually state &amp; local governments) to create U.S. jobs through </a:t>
            </a:r>
            <a:r>
              <a:rPr lang="en-US" sz="2000" b="1" dirty="0" smtClean="0"/>
              <a:t>“Buy American” programs </a:t>
            </a:r>
            <a:r>
              <a:rPr lang="en-US" sz="2000" b="1" dirty="0" smtClean="0">
                <a:latin typeface="+mn-lt"/>
              </a:rPr>
              <a:t>that ensure taxpayer monies will be used to buy U.S.-made goods and services.</a:t>
            </a:r>
          </a:p>
        </p:txBody>
      </p:sp>
      <p:pic>
        <p:nvPicPr>
          <p:cNvPr id="8194" name="Picture 2" descr="http://pocan.house.gov/sites/pocan.house.gov/files/wysiwyg_uploaded/Day%209_Buy%20American.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86000" y="1219200"/>
            <a:ext cx="4187825" cy="4187825"/>
          </a:xfrm>
          <a:prstGeom prst="rect">
            <a:avLst/>
          </a:prstGeom>
          <a:noFill/>
          <a:extLst>
            <a:ext uri="{909E8E84-426E-40dd-AFC4-6F175D3DCCD1}">
              <a14:hiddenFill xmlns:a14="http://schemas.microsoft.com/office/drawing/2010/main" xmlns="">
                <a:solidFill>
                  <a:srgbClr val="FFFFFF"/>
                </a:solidFill>
              </a14:hiddenFill>
            </a:ext>
          </a:extLst>
        </p:spPr>
      </p:pic>
      <p:sp>
        <p:nvSpPr>
          <p:cNvPr id="2" name="TextBox 1"/>
          <p:cNvSpPr txBox="1"/>
          <p:nvPr/>
        </p:nvSpPr>
        <p:spPr>
          <a:xfrm>
            <a:off x="2306472" y="5145415"/>
            <a:ext cx="2156360" cy="261610"/>
          </a:xfrm>
          <a:prstGeom prst="rect">
            <a:avLst/>
          </a:prstGeom>
          <a:noFill/>
        </p:spPr>
        <p:txBody>
          <a:bodyPr wrap="none" rtlCol="0">
            <a:spAutoFit/>
          </a:bodyPr>
          <a:lstStyle/>
          <a:p>
            <a:r>
              <a:rPr lang="en-US" sz="1100" dirty="0" smtClean="0">
                <a:solidFill>
                  <a:srgbClr val="5EF4E6"/>
                </a:solidFill>
              </a:rPr>
              <a:t>Image Credit: Rep. Mark Pocan</a:t>
            </a:r>
            <a:endParaRPr lang="en-US" sz="1100" dirty="0">
              <a:solidFill>
                <a:srgbClr val="5EF4E6"/>
              </a:solidFill>
            </a:endParaRPr>
          </a:p>
        </p:txBody>
      </p:sp>
    </p:spTree>
    <p:extLst>
      <p:ext uri="{BB962C8B-B14F-4D97-AF65-F5344CB8AC3E}">
        <p14:creationId xmlns:p14="http://schemas.microsoft.com/office/powerpoint/2010/main" val="7376965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Title 1"/>
          <p:cNvSpPr>
            <a:spLocks noGrp="1"/>
          </p:cNvSpPr>
          <p:nvPr>
            <p:ph type="title" idx="4294967295"/>
          </p:nvPr>
        </p:nvSpPr>
        <p:spPr>
          <a:xfrm>
            <a:off x="533400" y="0"/>
            <a:ext cx="8001000" cy="1227138"/>
          </a:xfrm>
        </p:spPr>
        <p:txBody>
          <a:bodyPr/>
          <a:lstStyle/>
          <a:p>
            <a:pPr algn="ctr" eaLnBrk="1" hangingPunct="1"/>
            <a:r>
              <a:rPr lang="en-US" sz="3200" b="1" dirty="0" smtClean="0">
                <a:solidFill>
                  <a:srgbClr val="FFFF00"/>
                </a:solidFill>
                <a:latin typeface="+mn-lt"/>
              </a:rPr>
              <a:t>TPP Threat: </a:t>
            </a:r>
            <a:br>
              <a:rPr lang="en-US" sz="3200" b="1" dirty="0" smtClean="0">
                <a:solidFill>
                  <a:srgbClr val="FFFF00"/>
                </a:solidFill>
                <a:latin typeface="+mn-lt"/>
              </a:rPr>
            </a:br>
            <a:r>
              <a:rPr lang="en-US" sz="3200" b="1" dirty="0" smtClean="0">
                <a:solidFill>
                  <a:srgbClr val="FFFF00"/>
                </a:solidFill>
                <a:latin typeface="+mn-lt"/>
              </a:rPr>
              <a:t>Identifying the Wrong Villain</a:t>
            </a:r>
          </a:p>
        </p:txBody>
      </p:sp>
      <p:sp>
        <p:nvSpPr>
          <p:cNvPr id="20" name="TextBox 19"/>
          <p:cNvSpPr txBox="1"/>
          <p:nvPr/>
        </p:nvSpPr>
        <p:spPr>
          <a:xfrm>
            <a:off x="304800" y="5117603"/>
            <a:ext cx="8458200" cy="1631216"/>
          </a:xfrm>
          <a:prstGeom prst="rect">
            <a:avLst/>
          </a:prstGeom>
          <a:noFill/>
        </p:spPr>
        <p:txBody>
          <a:bodyPr wrap="square" rtlCol="0">
            <a:spAutoFit/>
          </a:bodyPr>
          <a:lstStyle/>
          <a:p>
            <a:pPr algn="ctr"/>
            <a:r>
              <a:rPr lang="en-US" sz="2000" b="1" dirty="0" smtClean="0">
                <a:latin typeface="+mn-lt"/>
              </a:rPr>
              <a:t>Globally, economic elites will benefit from these rules while working families suffer.  When good U.S. jobs disappear, they are transformed into sweatshop jobs before being sent overseas.  Remember: Capital is global.  </a:t>
            </a:r>
          </a:p>
          <a:p>
            <a:pPr algn="ctr"/>
            <a:r>
              <a:rPr lang="en-US" sz="2000" b="1" dirty="0" smtClean="0">
                <a:latin typeface="+mn-lt"/>
              </a:rPr>
              <a:t>If we want to win, worker solidarity has to be global too! </a:t>
            </a:r>
          </a:p>
        </p:txBody>
      </p:sp>
      <p:sp>
        <p:nvSpPr>
          <p:cNvPr id="2" name="TextBox 1"/>
          <p:cNvSpPr txBox="1"/>
          <p:nvPr/>
        </p:nvSpPr>
        <p:spPr>
          <a:xfrm>
            <a:off x="7696200" y="4701943"/>
            <a:ext cx="1356462" cy="261610"/>
          </a:xfrm>
          <a:prstGeom prst="rect">
            <a:avLst/>
          </a:prstGeom>
          <a:noFill/>
        </p:spPr>
        <p:txBody>
          <a:bodyPr wrap="none" rtlCol="0">
            <a:spAutoFit/>
          </a:bodyPr>
          <a:lstStyle/>
          <a:p>
            <a:r>
              <a:rPr lang="en-US" sz="1100" dirty="0" smtClean="0">
                <a:solidFill>
                  <a:srgbClr val="5EF4E6"/>
                </a:solidFill>
              </a:rPr>
              <a:t>Image Credit: Staff</a:t>
            </a:r>
            <a:endParaRPr lang="en-US" sz="1100" dirty="0">
              <a:solidFill>
                <a:srgbClr val="5EF4E6"/>
              </a:solidFill>
            </a:endParaRP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04950" y="1032513"/>
            <a:ext cx="6057900" cy="4038600"/>
          </a:xfrm>
          <a:prstGeom prst="rect">
            <a:avLst/>
          </a:prstGeom>
        </p:spPr>
      </p:pic>
    </p:spTree>
    <p:extLst>
      <p:ext uri="{BB962C8B-B14F-4D97-AF65-F5344CB8AC3E}">
        <p14:creationId xmlns:p14="http://schemas.microsoft.com/office/powerpoint/2010/main" val="195934993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FF00"/>
                </a:solidFill>
              </a:rPr>
              <a:t>Other TPP Threats:</a:t>
            </a:r>
            <a:endParaRPr lang="en-US" b="1" dirty="0">
              <a:solidFill>
                <a:srgbClr val="FFFF00"/>
              </a:solidFill>
            </a:endParaRPr>
          </a:p>
        </p:txBody>
      </p:sp>
      <p:sp>
        <p:nvSpPr>
          <p:cNvPr id="3" name="Content Placeholder 2"/>
          <p:cNvSpPr>
            <a:spLocks noGrp="1"/>
          </p:cNvSpPr>
          <p:nvPr>
            <p:ph idx="1"/>
          </p:nvPr>
        </p:nvSpPr>
        <p:spPr>
          <a:xfrm>
            <a:off x="656572" y="1447800"/>
            <a:ext cx="8182627" cy="5181600"/>
          </a:xfrm>
        </p:spPr>
        <p:txBody>
          <a:bodyPr>
            <a:normAutofit/>
          </a:bodyPr>
          <a:lstStyle/>
          <a:p>
            <a:r>
              <a:rPr lang="en-US" sz="2400" dirty="0" smtClean="0"/>
              <a:t>Deregulation of banks, food safety &amp; product safety rules</a:t>
            </a:r>
          </a:p>
          <a:p>
            <a:r>
              <a:rPr lang="en-US" sz="2400" dirty="0" smtClean="0"/>
              <a:t>Foreign subsidized companies (SOEs) that behave in a predatory manner &amp; undercut U.S. private sector firms</a:t>
            </a:r>
            <a:r>
              <a:rPr lang="en-US" sz="2400" dirty="0" smtClean="0">
                <a:sym typeface="Wingdings" panose="05000000000000000000" pitchFamily="2" charset="2"/>
              </a:rPr>
              <a:t></a:t>
            </a:r>
            <a:r>
              <a:rPr lang="en-US" sz="2400" dirty="0" smtClean="0"/>
              <a:t> </a:t>
            </a:r>
            <a:r>
              <a:rPr lang="en-US" sz="2400" dirty="0" smtClean="0">
                <a:sym typeface="Wingdings" panose="05000000000000000000" pitchFamily="2" charset="2"/>
              </a:rPr>
              <a:t>lost U.S. jobs</a:t>
            </a:r>
            <a:endParaRPr lang="en-US" sz="2400" dirty="0" smtClean="0"/>
          </a:p>
          <a:p>
            <a:r>
              <a:rPr lang="en-US" sz="2400" dirty="0" smtClean="0"/>
              <a:t>Weak rules of origin that allow China and other countries to benefit without even agreeing to the rules</a:t>
            </a:r>
            <a:r>
              <a:rPr lang="en-US" sz="2400" dirty="0" smtClean="0">
                <a:sym typeface="Wingdings" panose="05000000000000000000" pitchFamily="2" charset="2"/>
              </a:rPr>
              <a:t> more </a:t>
            </a:r>
            <a:r>
              <a:rPr lang="en-US" sz="2400" dirty="0">
                <a:sym typeface="Wingdings" panose="05000000000000000000" pitchFamily="2" charset="2"/>
              </a:rPr>
              <a:t>outsourcing</a:t>
            </a:r>
            <a:r>
              <a:rPr lang="en-US" sz="2400" dirty="0" smtClean="0">
                <a:sym typeface="Wingdings" panose="05000000000000000000" pitchFamily="2" charset="2"/>
              </a:rPr>
              <a:t> l</a:t>
            </a:r>
            <a:r>
              <a:rPr lang="en-US" sz="2400" dirty="0" smtClean="0"/>
              <a:t>ost U.S. jobs</a:t>
            </a:r>
          </a:p>
          <a:p>
            <a:r>
              <a:rPr lang="en-US" sz="2400" dirty="0" smtClean="0"/>
              <a:t>Continued weak &amp; ineffective efforts to protect labor rights and ensure environmental compliance</a:t>
            </a:r>
          </a:p>
          <a:p>
            <a:r>
              <a:rPr lang="en-US" sz="2400" dirty="0" smtClean="0"/>
              <a:t>Less local control, more corporate control</a:t>
            </a:r>
          </a:p>
        </p:txBody>
      </p:sp>
    </p:spTree>
    <p:extLst>
      <p:ext uri="{BB962C8B-B14F-4D97-AF65-F5344CB8AC3E}">
        <p14:creationId xmlns:p14="http://schemas.microsoft.com/office/powerpoint/2010/main" val="401275590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smtClean="0">
                <a:solidFill>
                  <a:srgbClr val="FFFF00"/>
                </a:solidFill>
              </a:rPr>
              <a:t>Here are some ways the TPP could affect your local government:</a:t>
            </a:r>
            <a:endParaRPr lang="en-US" sz="2800" b="1" dirty="0">
              <a:solidFill>
                <a:srgbClr val="FFFF00"/>
              </a:solidFill>
            </a:endParaRPr>
          </a:p>
        </p:txBody>
      </p:sp>
      <p:sp>
        <p:nvSpPr>
          <p:cNvPr id="3" name="Content Placeholder 2"/>
          <p:cNvSpPr>
            <a:spLocks noGrp="1"/>
          </p:cNvSpPr>
          <p:nvPr>
            <p:ph idx="1"/>
          </p:nvPr>
        </p:nvSpPr>
        <p:spPr>
          <a:xfrm>
            <a:off x="656572" y="1447800"/>
            <a:ext cx="8182627" cy="5181600"/>
          </a:xfrm>
        </p:spPr>
        <p:txBody>
          <a:bodyPr>
            <a:normAutofit/>
          </a:bodyPr>
          <a:lstStyle/>
          <a:p>
            <a:r>
              <a:rPr lang="en-US" sz="2400" dirty="0" smtClean="0"/>
              <a:t>Foreign firms could use ISDS/corporate courts to challenge “Big Box” laws designed to keep abusive employers out &amp; preserve local retailers</a:t>
            </a:r>
          </a:p>
          <a:p>
            <a:r>
              <a:rPr lang="en-US" sz="2400" dirty="0" smtClean="0"/>
              <a:t>A foreign investor could challenge a decision to deny a permit to a dangerous/toxic facility </a:t>
            </a:r>
          </a:p>
          <a:p>
            <a:r>
              <a:rPr lang="en-US" sz="2400" dirty="0" smtClean="0"/>
              <a:t>A foreign investor could challenge a local minimum wage increase</a:t>
            </a:r>
          </a:p>
          <a:p>
            <a:r>
              <a:rPr lang="en-US" sz="2400" dirty="0" smtClean="0"/>
              <a:t>A foreign country could challenge state rules on the practice of medicine or insurance</a:t>
            </a:r>
          </a:p>
          <a:p>
            <a:r>
              <a:rPr lang="en-US" sz="2400" dirty="0" smtClean="0"/>
              <a:t>Your county government might not be able to prefer products from your state when making purchasing decisions</a:t>
            </a:r>
          </a:p>
        </p:txBody>
      </p:sp>
    </p:spTree>
    <p:extLst>
      <p:ext uri="{BB962C8B-B14F-4D97-AF65-F5344CB8AC3E}">
        <p14:creationId xmlns:p14="http://schemas.microsoft.com/office/powerpoint/2010/main" val="152993855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1348" y="381000"/>
            <a:ext cx="7055380" cy="1400530"/>
          </a:xfrm>
        </p:spPr>
        <p:txBody>
          <a:bodyPr/>
          <a:lstStyle/>
          <a:p>
            <a:pPr algn="ctr"/>
            <a:r>
              <a:rPr lang="en-US" b="1" dirty="0" smtClean="0">
                <a:solidFill>
                  <a:srgbClr val="FFFF00"/>
                </a:solidFill>
              </a:rPr>
              <a:t>So What Do I Do Now?</a:t>
            </a:r>
            <a:endParaRPr lang="en-US" b="1" dirty="0">
              <a:solidFill>
                <a:srgbClr val="FFFF00"/>
              </a:solidFill>
            </a:endParaRPr>
          </a:p>
        </p:txBody>
      </p:sp>
      <p:sp>
        <p:nvSpPr>
          <p:cNvPr id="3" name="Content Placeholder 2"/>
          <p:cNvSpPr>
            <a:spLocks noGrp="1"/>
          </p:cNvSpPr>
          <p:nvPr>
            <p:ph idx="1"/>
          </p:nvPr>
        </p:nvSpPr>
        <p:spPr>
          <a:xfrm>
            <a:off x="685800" y="1081265"/>
            <a:ext cx="7772399" cy="4195481"/>
          </a:xfrm>
        </p:spPr>
        <p:txBody>
          <a:bodyPr>
            <a:noAutofit/>
          </a:bodyPr>
          <a:lstStyle/>
          <a:p>
            <a:r>
              <a:rPr lang="en-US" sz="2400" b="1" dirty="0" smtClean="0"/>
              <a:t>It’s not too late to act!</a:t>
            </a:r>
          </a:p>
          <a:p>
            <a:r>
              <a:rPr lang="en-US" sz="2400" b="1" dirty="0" smtClean="0"/>
              <a:t>Text “TPP” to 235246</a:t>
            </a:r>
          </a:p>
          <a:p>
            <a:r>
              <a:rPr lang="en-US" sz="2400" b="1" dirty="0" smtClean="0"/>
              <a:t>Get a local or state elected official to introduce a resolution opposing bad trade deals like TPP</a:t>
            </a:r>
          </a:p>
          <a:p>
            <a:r>
              <a:rPr lang="en-US" sz="2400" b="1" dirty="0" smtClean="0"/>
              <a:t>Work on a campaign to pass a state or local resolution against bad trade policies like TPP</a:t>
            </a:r>
          </a:p>
          <a:p>
            <a:r>
              <a:rPr lang="en-US" sz="2400" b="1" dirty="0" smtClean="0"/>
              <a:t>Commit to telling at least one friend or family member about the dangers of TPP</a:t>
            </a:r>
          </a:p>
          <a:p>
            <a:r>
              <a:rPr lang="en-US" sz="2400" b="1" dirty="0" smtClean="0"/>
              <a:t>Call your Member of Congress at 1-855-712-8441 to say “The TPP hurts America, don’t support it!”</a:t>
            </a:r>
          </a:p>
          <a:p>
            <a:r>
              <a:rPr lang="en-US" sz="2400" b="1" dirty="0" smtClean="0"/>
              <a:t>Visit aflcio.org/trade and aflcio.org/blog to learn more</a:t>
            </a:r>
            <a:endParaRPr lang="en-US" sz="2400" b="1" dirty="0"/>
          </a:p>
        </p:txBody>
      </p:sp>
      <p:pic>
        <p:nvPicPr>
          <p:cNvPr id="4" name="Picture 3"/>
          <p:cNvPicPr>
            <a:picLocks noChangeAspect="1"/>
          </p:cNvPicPr>
          <p:nvPr/>
        </p:nvPicPr>
        <p:blipFill>
          <a:blip r:embed="rId3" cstate="print"/>
          <a:stretch>
            <a:fillRect/>
          </a:stretch>
        </p:blipFill>
        <p:spPr>
          <a:xfrm>
            <a:off x="7543800" y="6019800"/>
            <a:ext cx="1447800" cy="697335"/>
          </a:xfrm>
          <a:prstGeom prst="rect">
            <a:avLst/>
          </a:prstGeom>
        </p:spPr>
      </p:pic>
    </p:spTree>
    <p:extLst>
      <p:ext uri="{BB962C8B-B14F-4D97-AF65-F5344CB8AC3E}">
        <p14:creationId xmlns:p14="http://schemas.microsoft.com/office/powerpoint/2010/main" val="249366221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idx="4294967295"/>
          </p:nvPr>
        </p:nvSpPr>
        <p:spPr>
          <a:xfrm>
            <a:off x="0" y="-34925"/>
            <a:ext cx="8991600" cy="868363"/>
          </a:xfrm>
        </p:spPr>
        <p:txBody>
          <a:bodyPr/>
          <a:lstStyle/>
          <a:p>
            <a:pPr algn="ctr" eaLnBrk="1" hangingPunct="1"/>
            <a:r>
              <a:rPr lang="en-US" sz="3000" b="1" dirty="0" smtClean="0">
                <a:solidFill>
                  <a:srgbClr val="FFFF00"/>
                </a:solidFill>
                <a:latin typeface="+mn-lt"/>
              </a:rPr>
              <a:t>The TPP is a “trade deal” (you can think of it </a:t>
            </a:r>
            <a:br>
              <a:rPr lang="en-US" sz="3000" b="1" dirty="0" smtClean="0">
                <a:solidFill>
                  <a:srgbClr val="FFFF00"/>
                </a:solidFill>
                <a:latin typeface="+mn-lt"/>
              </a:rPr>
            </a:br>
            <a:r>
              <a:rPr lang="en-US" sz="3000" b="1" dirty="0" smtClean="0">
                <a:solidFill>
                  <a:srgbClr val="FFFF00"/>
                </a:solidFill>
                <a:latin typeface="+mn-lt"/>
              </a:rPr>
              <a:t>as a corporate outsourcing deal) </a:t>
            </a:r>
            <a:br>
              <a:rPr lang="en-US" sz="3000" b="1" dirty="0" smtClean="0">
                <a:solidFill>
                  <a:srgbClr val="FFFF00"/>
                </a:solidFill>
                <a:latin typeface="+mn-lt"/>
              </a:rPr>
            </a:br>
            <a:r>
              <a:rPr lang="en-US" sz="3000" b="1" dirty="0" smtClean="0">
                <a:solidFill>
                  <a:srgbClr val="FFFF00"/>
                </a:solidFill>
                <a:latin typeface="+mn-lt"/>
              </a:rPr>
              <a:t>between 12 countries.</a:t>
            </a:r>
          </a:p>
        </p:txBody>
      </p:sp>
      <p:sp>
        <p:nvSpPr>
          <p:cNvPr id="18434" name="Title 1"/>
          <p:cNvSpPr>
            <a:spLocks/>
          </p:cNvSpPr>
          <p:nvPr/>
        </p:nvSpPr>
        <p:spPr bwMode="auto">
          <a:xfrm>
            <a:off x="190500" y="5889652"/>
            <a:ext cx="8763000" cy="892147"/>
          </a:xfrm>
          <a:prstGeom prst="rect">
            <a:avLst/>
          </a:prstGeom>
          <a:noFill/>
          <a:ln w="9525">
            <a:noFill/>
            <a:miter lim="800000"/>
            <a:headEnd/>
            <a:tailEnd/>
          </a:ln>
        </p:spPr>
        <p:txBody>
          <a:bodyPr bIns="91440" anchor="b"/>
          <a:lstStyle/>
          <a:p>
            <a:pPr algn="ctr"/>
            <a:endParaRPr lang="en-US" sz="2400" dirty="0">
              <a:solidFill>
                <a:schemeClr val="tx2"/>
              </a:solidFill>
              <a:latin typeface="Gill Sans MT" pitchFamily="34" charset="0"/>
            </a:endParaRPr>
          </a:p>
        </p:txBody>
      </p:sp>
      <p:pic>
        <p:nvPicPr>
          <p:cNvPr id="8" name="Picture 7"/>
          <p:cNvPicPr>
            <a:picLocks noChangeAspect="1"/>
          </p:cNvPicPr>
          <p:nvPr/>
        </p:nvPicPr>
        <p:blipFill rotWithShape="1">
          <a:blip r:embed="rId3" cstate="print">
            <a:extLst>
              <a:ext uri="{28A0092B-C50C-407E-A947-70E740481C1C}">
                <a14:useLocalDpi xmlns:a14="http://schemas.microsoft.com/office/drawing/2010/main" val="0"/>
              </a:ext>
            </a:extLst>
          </a:blip>
          <a:srcRect l="23913" r="3623"/>
          <a:stretch/>
        </p:blipFill>
        <p:spPr>
          <a:xfrm>
            <a:off x="1308232" y="1639205"/>
            <a:ext cx="6527536" cy="4824136"/>
          </a:xfrm>
          <a:prstGeom prst="rect">
            <a:avLst/>
          </a:prstGeom>
        </p:spPr>
      </p:pic>
      <p:sp>
        <p:nvSpPr>
          <p:cNvPr id="10" name="Title 1"/>
          <p:cNvSpPr txBox="1">
            <a:spLocks/>
          </p:cNvSpPr>
          <p:nvPr/>
        </p:nvSpPr>
        <p:spPr bwMode="auto">
          <a:xfrm>
            <a:off x="4170030" y="4263554"/>
            <a:ext cx="2445026" cy="2072171"/>
          </a:xfrm>
          <a:prstGeom prst="rect">
            <a:avLst/>
          </a:prstGeom>
          <a:noFill/>
          <a:ln w="9525">
            <a:noFill/>
            <a:miter lim="800000"/>
            <a:headEnd/>
            <a:tailEnd/>
          </a:ln>
        </p:spPr>
        <p:txBody>
          <a:bodyPr vert="horz" wrap="square" lIns="91440" tIns="45720" rIns="91440" bIns="91440" numCol="1" anchor="b" anchorCtr="0" compatLnSpc="1">
            <a:prstTxWarp prst="textNoShape">
              <a:avLst/>
            </a:prstTxWarp>
          </a:bodyPr>
          <a:lstStyle>
            <a:lvl1pPr algn="l" rtl="0" eaLnBrk="0" fontAlgn="base" hangingPunct="0">
              <a:spcBef>
                <a:spcPct val="0"/>
              </a:spcBef>
              <a:spcAft>
                <a:spcPct val="0"/>
              </a:spcAft>
              <a:defRPr sz="4000" kern="12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Century Gothic" pitchFamily="34" charset="0"/>
              </a:defRPr>
            </a:lvl2pPr>
            <a:lvl3pPr algn="l" rtl="0" eaLnBrk="0" fontAlgn="base" hangingPunct="0">
              <a:spcBef>
                <a:spcPct val="0"/>
              </a:spcBef>
              <a:spcAft>
                <a:spcPct val="0"/>
              </a:spcAft>
              <a:defRPr sz="4000">
                <a:solidFill>
                  <a:schemeClr val="tx2"/>
                </a:solidFill>
                <a:latin typeface="Century Gothic" pitchFamily="34" charset="0"/>
              </a:defRPr>
            </a:lvl3pPr>
            <a:lvl4pPr algn="l" rtl="0" eaLnBrk="0" fontAlgn="base" hangingPunct="0">
              <a:spcBef>
                <a:spcPct val="0"/>
              </a:spcBef>
              <a:spcAft>
                <a:spcPct val="0"/>
              </a:spcAft>
              <a:defRPr sz="4000">
                <a:solidFill>
                  <a:schemeClr val="tx2"/>
                </a:solidFill>
                <a:latin typeface="Century Gothic" pitchFamily="34" charset="0"/>
              </a:defRPr>
            </a:lvl4pPr>
            <a:lvl5pPr algn="l" rtl="0" eaLnBrk="0" fontAlgn="base" hangingPunct="0">
              <a:spcBef>
                <a:spcPct val="0"/>
              </a:spcBef>
              <a:spcAft>
                <a:spcPct val="0"/>
              </a:spcAft>
              <a:defRPr sz="4000">
                <a:solidFill>
                  <a:schemeClr val="tx2"/>
                </a:solidFill>
                <a:latin typeface="Century Gothic" pitchFamily="34" charset="0"/>
              </a:defRPr>
            </a:lvl5pPr>
            <a:lvl6pPr marL="457200" algn="l" rtl="0" fontAlgn="base">
              <a:spcBef>
                <a:spcPct val="0"/>
              </a:spcBef>
              <a:spcAft>
                <a:spcPct val="0"/>
              </a:spcAft>
              <a:defRPr sz="4000">
                <a:solidFill>
                  <a:schemeClr val="tx2"/>
                </a:solidFill>
                <a:latin typeface="Century Gothic" pitchFamily="34" charset="0"/>
              </a:defRPr>
            </a:lvl6pPr>
            <a:lvl7pPr marL="914400" algn="l" rtl="0" fontAlgn="base">
              <a:spcBef>
                <a:spcPct val="0"/>
              </a:spcBef>
              <a:spcAft>
                <a:spcPct val="0"/>
              </a:spcAft>
              <a:defRPr sz="4000">
                <a:solidFill>
                  <a:schemeClr val="tx2"/>
                </a:solidFill>
                <a:latin typeface="Century Gothic" pitchFamily="34" charset="0"/>
              </a:defRPr>
            </a:lvl7pPr>
            <a:lvl8pPr marL="1371600" algn="l" rtl="0" fontAlgn="base">
              <a:spcBef>
                <a:spcPct val="0"/>
              </a:spcBef>
              <a:spcAft>
                <a:spcPct val="0"/>
              </a:spcAft>
              <a:defRPr sz="4000">
                <a:solidFill>
                  <a:schemeClr val="tx2"/>
                </a:solidFill>
                <a:latin typeface="Century Gothic" pitchFamily="34" charset="0"/>
              </a:defRPr>
            </a:lvl8pPr>
            <a:lvl9pPr marL="1828800" algn="l" rtl="0" fontAlgn="base">
              <a:spcBef>
                <a:spcPct val="0"/>
              </a:spcBef>
              <a:spcAft>
                <a:spcPct val="0"/>
              </a:spcAft>
              <a:defRPr sz="4000">
                <a:solidFill>
                  <a:schemeClr val="tx2"/>
                </a:solidFill>
                <a:latin typeface="Century Gothic" pitchFamily="34" charset="0"/>
              </a:defRPr>
            </a:lvl9pPr>
          </a:lstStyle>
          <a:p>
            <a:pPr algn="ctr"/>
            <a:r>
              <a:rPr lang="en-US" sz="1800" b="1" dirty="0">
                <a:solidFill>
                  <a:schemeClr val="bg1"/>
                </a:solidFill>
                <a:latin typeface="+mn-lt"/>
              </a:rPr>
              <a:t>Australia, Brunei, Canada, Chile, Japan, Malaysia, Mexico, </a:t>
            </a:r>
            <a:r>
              <a:rPr lang="en-US" sz="1800" b="1" dirty="0" smtClean="0">
                <a:solidFill>
                  <a:schemeClr val="bg1"/>
                </a:solidFill>
                <a:latin typeface="+mn-lt"/>
              </a:rPr>
              <a:t/>
            </a:r>
            <a:br>
              <a:rPr lang="en-US" sz="1800" b="1" dirty="0" smtClean="0">
                <a:solidFill>
                  <a:schemeClr val="bg1"/>
                </a:solidFill>
                <a:latin typeface="+mn-lt"/>
              </a:rPr>
            </a:br>
            <a:r>
              <a:rPr lang="en-US" sz="1800" b="1" dirty="0" smtClean="0">
                <a:solidFill>
                  <a:schemeClr val="bg1"/>
                </a:solidFill>
                <a:latin typeface="+mn-lt"/>
              </a:rPr>
              <a:t>New </a:t>
            </a:r>
            <a:r>
              <a:rPr lang="en-US" sz="1800" b="1" dirty="0">
                <a:solidFill>
                  <a:schemeClr val="bg1"/>
                </a:solidFill>
                <a:latin typeface="+mn-lt"/>
              </a:rPr>
              <a:t>Zealand, Peru, Singapore, U.S., Vietnam</a:t>
            </a:r>
          </a:p>
        </p:txBody>
      </p:sp>
      <p:sp>
        <p:nvSpPr>
          <p:cNvPr id="2" name="Rectangle 1"/>
          <p:cNvSpPr/>
          <p:nvPr/>
        </p:nvSpPr>
        <p:spPr>
          <a:xfrm>
            <a:off x="6822319" y="6482675"/>
            <a:ext cx="2204450" cy="261610"/>
          </a:xfrm>
          <a:prstGeom prst="rect">
            <a:avLst/>
          </a:prstGeom>
        </p:spPr>
        <p:txBody>
          <a:bodyPr wrap="none">
            <a:spAutoFit/>
          </a:bodyPr>
          <a:lstStyle/>
          <a:p>
            <a:r>
              <a:rPr lang="en-US" sz="1100" dirty="0" smtClean="0">
                <a:solidFill>
                  <a:srgbClr val="5EF4E6"/>
                </a:solidFill>
              </a:rPr>
              <a:t>Map </a:t>
            </a:r>
            <a:r>
              <a:rPr lang="en-US" sz="1100" dirty="0">
                <a:solidFill>
                  <a:srgbClr val="5EF4E6"/>
                </a:solidFill>
              </a:rPr>
              <a:t>Credit: Global Trade Watch</a:t>
            </a:r>
            <a:endParaRPr lang="en-US" sz="1100" dirty="0"/>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4119"/>
            <a:ext cx="7055380" cy="1400530"/>
          </a:xfrm>
        </p:spPr>
        <p:txBody>
          <a:bodyPr/>
          <a:lstStyle/>
          <a:p>
            <a:pPr algn="ctr"/>
            <a:r>
              <a:rPr lang="en-US" b="1" dirty="0" smtClean="0">
                <a:solidFill>
                  <a:srgbClr val="FFFF00"/>
                </a:solidFill>
              </a:rPr>
              <a:t>Why has U.S. trade policy been so bad?</a:t>
            </a:r>
            <a:endParaRPr lang="en-US" b="1" dirty="0">
              <a:solidFill>
                <a:srgbClr val="FFFF00"/>
              </a:solidFill>
            </a:endParaRPr>
          </a:p>
        </p:txBody>
      </p:sp>
      <p:sp>
        <p:nvSpPr>
          <p:cNvPr id="3" name="Content Placeholder 2"/>
          <p:cNvSpPr>
            <a:spLocks noGrp="1"/>
          </p:cNvSpPr>
          <p:nvPr>
            <p:ph idx="1"/>
          </p:nvPr>
        </p:nvSpPr>
        <p:spPr>
          <a:xfrm>
            <a:off x="304800" y="1853248"/>
            <a:ext cx="8534400" cy="4776152"/>
          </a:xfrm>
        </p:spPr>
        <p:txBody>
          <a:bodyPr>
            <a:normAutofit/>
          </a:bodyPr>
          <a:lstStyle/>
          <a:p>
            <a:r>
              <a:rPr lang="en-US" sz="3200" b="1" dirty="0" smtClean="0"/>
              <a:t>It has cost jobs: NAFTA= 700,00; Korea FTA= 75,000; WTO= millions</a:t>
            </a:r>
          </a:p>
          <a:p>
            <a:r>
              <a:rPr lang="en-US" sz="3200" b="1" dirty="0" smtClean="0"/>
              <a:t>It has made it easier to offshore jobs</a:t>
            </a:r>
          </a:p>
          <a:p>
            <a:r>
              <a:rPr lang="en-US" sz="3200" b="1" dirty="0" smtClean="0"/>
              <a:t>It has empowered global firms with special legal rights, but no obligations</a:t>
            </a:r>
          </a:p>
          <a:p>
            <a:r>
              <a:rPr lang="en-US" sz="3200" b="1" dirty="0" smtClean="0"/>
              <a:t>It has driven a race to the bottom in wages, environmental protections, and consumer standards</a:t>
            </a:r>
            <a:endParaRPr lang="en-US" sz="3200" b="1" dirty="0"/>
          </a:p>
        </p:txBody>
      </p:sp>
    </p:spTree>
    <p:extLst>
      <p:ext uri="{BB962C8B-B14F-4D97-AF65-F5344CB8AC3E}">
        <p14:creationId xmlns:p14="http://schemas.microsoft.com/office/powerpoint/2010/main" val="104080048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4119"/>
            <a:ext cx="7620000" cy="1400530"/>
          </a:xfrm>
        </p:spPr>
        <p:txBody>
          <a:bodyPr/>
          <a:lstStyle/>
          <a:p>
            <a:pPr algn="ctr"/>
            <a:r>
              <a:rPr lang="en-US" b="1" dirty="0" smtClean="0">
                <a:solidFill>
                  <a:srgbClr val="FFFF00"/>
                </a:solidFill>
              </a:rPr>
              <a:t>But the debate isn’t about</a:t>
            </a:r>
            <a:br>
              <a:rPr lang="en-US" b="1" dirty="0" smtClean="0">
                <a:solidFill>
                  <a:srgbClr val="FFFF00"/>
                </a:solidFill>
              </a:rPr>
            </a:br>
            <a:r>
              <a:rPr lang="en-US" b="1" dirty="0" smtClean="0">
                <a:solidFill>
                  <a:srgbClr val="FFFF00"/>
                </a:solidFill>
              </a:rPr>
              <a:t>“Trade versus No Trade” . . .</a:t>
            </a:r>
            <a:endParaRPr lang="en-US" b="1" dirty="0">
              <a:solidFill>
                <a:srgbClr val="FFFF00"/>
              </a:solidFill>
            </a:endParaRPr>
          </a:p>
        </p:txBody>
      </p:sp>
      <p:sp>
        <p:nvSpPr>
          <p:cNvPr id="3" name="Content Placeholder 2"/>
          <p:cNvSpPr>
            <a:spLocks noGrp="1"/>
          </p:cNvSpPr>
          <p:nvPr>
            <p:ph idx="1"/>
          </p:nvPr>
        </p:nvSpPr>
        <p:spPr>
          <a:xfrm>
            <a:off x="304800" y="1853248"/>
            <a:ext cx="8534400" cy="4776152"/>
          </a:xfrm>
        </p:spPr>
        <p:txBody>
          <a:bodyPr>
            <a:normAutofit fontScale="85000" lnSpcReduction="10000"/>
          </a:bodyPr>
          <a:lstStyle/>
          <a:p>
            <a:r>
              <a:rPr lang="en-US" sz="3200" b="1" dirty="0" smtClean="0"/>
              <a:t>And it’s not really about the U.S. versus other countries, either</a:t>
            </a:r>
          </a:p>
          <a:p>
            <a:r>
              <a:rPr lang="en-US" sz="3200" b="1" dirty="0" smtClean="0"/>
              <a:t>It’s about </a:t>
            </a:r>
            <a:r>
              <a:rPr lang="en-US" sz="3200" b="1" dirty="0"/>
              <a:t>what </a:t>
            </a:r>
            <a:r>
              <a:rPr lang="en-US" sz="3200" b="1" dirty="0" smtClean="0"/>
              <a:t>the </a:t>
            </a:r>
            <a:r>
              <a:rPr lang="en-US" sz="3200" b="1" dirty="0"/>
              <a:t>rules </a:t>
            </a:r>
            <a:r>
              <a:rPr lang="en-US" sz="3200" b="1" dirty="0" smtClean="0"/>
              <a:t>are and </a:t>
            </a:r>
            <a:r>
              <a:rPr lang="en-US" sz="3200" b="1" dirty="0"/>
              <a:t>who </a:t>
            </a:r>
            <a:r>
              <a:rPr lang="en-US" sz="3200" b="1" dirty="0" smtClean="0"/>
              <a:t>benefits</a:t>
            </a:r>
            <a:endParaRPr lang="en-US" sz="3200" b="1" dirty="0"/>
          </a:p>
          <a:p>
            <a:r>
              <a:rPr lang="en-US" sz="3200" b="1" dirty="0" smtClean="0"/>
              <a:t>It doesn’t have to be a rigged game that the corporations and the 1% win while workers everywhere get lower wages, fewer rights, a polluted environment, and governments that listen to companies, not people</a:t>
            </a:r>
          </a:p>
          <a:p>
            <a:r>
              <a:rPr lang="en-US" sz="3200" b="1" dirty="0" smtClean="0"/>
              <a:t>The outcomes of trade can change, but only if the rules change</a:t>
            </a:r>
          </a:p>
          <a:p>
            <a:endParaRPr lang="en-US" sz="3200" b="1" dirty="0"/>
          </a:p>
        </p:txBody>
      </p:sp>
    </p:spTree>
    <p:extLst>
      <p:ext uri="{BB962C8B-B14F-4D97-AF65-F5344CB8AC3E}">
        <p14:creationId xmlns:p14="http://schemas.microsoft.com/office/powerpoint/2010/main" val="404715187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0" y="-58073"/>
            <a:ext cx="9144000" cy="1384995"/>
          </a:xfrm>
          <a:prstGeom prst="rect">
            <a:avLst/>
          </a:prstGeom>
          <a:noFill/>
        </p:spPr>
        <p:txBody>
          <a:bodyPr wrap="square" rtlCol="0">
            <a:spAutoFit/>
          </a:bodyPr>
          <a:lstStyle/>
          <a:p>
            <a:pPr algn="ctr"/>
            <a:r>
              <a:rPr lang="en-US" sz="2800" b="1" dirty="0">
                <a:solidFill>
                  <a:srgbClr val="FFFF00"/>
                </a:solidFill>
              </a:rPr>
              <a:t>Corporate trade rules </a:t>
            </a:r>
            <a:br>
              <a:rPr lang="en-US" sz="2800" b="1" dirty="0">
                <a:solidFill>
                  <a:srgbClr val="FFFF00"/>
                </a:solidFill>
              </a:rPr>
            </a:br>
            <a:r>
              <a:rPr lang="en-US" sz="2800" b="1" dirty="0">
                <a:solidFill>
                  <a:srgbClr val="FFFF00"/>
                </a:solidFill>
              </a:rPr>
              <a:t>have contributed to </a:t>
            </a:r>
            <a:endParaRPr lang="en-US" sz="2800" b="1" dirty="0" smtClean="0">
              <a:solidFill>
                <a:srgbClr val="FFFF00"/>
              </a:solidFill>
            </a:endParaRPr>
          </a:p>
          <a:p>
            <a:pPr algn="ctr"/>
            <a:r>
              <a:rPr lang="en-US" sz="2800" b="1" dirty="0" smtClean="0">
                <a:solidFill>
                  <a:srgbClr val="FFFF00"/>
                </a:solidFill>
              </a:rPr>
              <a:t>more </a:t>
            </a:r>
            <a:r>
              <a:rPr lang="en-US" sz="2800" b="1" dirty="0">
                <a:solidFill>
                  <a:srgbClr val="FFFF00"/>
                </a:solidFill>
              </a:rPr>
              <a:t>money for profits, less to </a:t>
            </a:r>
            <a:r>
              <a:rPr lang="en-US" sz="2800" b="1" dirty="0" smtClean="0">
                <a:solidFill>
                  <a:srgbClr val="FFFF00"/>
                </a:solidFill>
              </a:rPr>
              <a:t>workers</a:t>
            </a:r>
            <a:endParaRPr lang="en-US" sz="2800" b="1" dirty="0">
              <a:solidFill>
                <a:srgbClr val="FFFF00"/>
              </a:solidFill>
            </a:endParaRPr>
          </a:p>
        </p:txBody>
      </p:sp>
      <p:sp>
        <p:nvSpPr>
          <p:cNvPr id="7" name="TextBox 6"/>
          <p:cNvSpPr txBox="1"/>
          <p:nvPr/>
        </p:nvSpPr>
        <p:spPr>
          <a:xfrm>
            <a:off x="1143000" y="1439165"/>
            <a:ext cx="6858000" cy="369332"/>
          </a:xfrm>
          <a:prstGeom prst="rect">
            <a:avLst/>
          </a:prstGeom>
          <a:noFill/>
        </p:spPr>
        <p:txBody>
          <a:bodyPr wrap="square" rtlCol="0">
            <a:spAutoFit/>
          </a:bodyPr>
          <a:lstStyle/>
          <a:p>
            <a:pPr algn="ctr"/>
            <a:r>
              <a:rPr lang="en-US" b="1" dirty="0"/>
              <a:t>Workers’ Share of National Income is Shrinking (US)</a:t>
            </a:r>
          </a:p>
        </p:txBody>
      </p:sp>
      <p:sp>
        <p:nvSpPr>
          <p:cNvPr id="8" name="TextBox 7"/>
          <p:cNvSpPr txBox="1"/>
          <p:nvPr/>
        </p:nvSpPr>
        <p:spPr>
          <a:xfrm>
            <a:off x="5900759" y="6477000"/>
            <a:ext cx="3215945" cy="261610"/>
          </a:xfrm>
          <a:prstGeom prst="rect">
            <a:avLst/>
          </a:prstGeom>
          <a:noFill/>
        </p:spPr>
        <p:txBody>
          <a:bodyPr wrap="none" rtlCol="0">
            <a:spAutoFit/>
          </a:bodyPr>
          <a:lstStyle/>
          <a:p>
            <a:r>
              <a:rPr lang="en-US" sz="1100" dirty="0" smtClean="0">
                <a:solidFill>
                  <a:srgbClr val="5EF4E6"/>
                </a:solidFill>
              </a:rPr>
              <a:t>Graph Credit: FRED (St. Louis Federal Reserve)</a:t>
            </a:r>
            <a:endParaRPr lang="en-US" sz="1100" dirty="0">
              <a:solidFill>
                <a:srgbClr val="5EF4E6"/>
              </a:solidFill>
            </a:endParaRPr>
          </a:p>
        </p:txBody>
      </p:sp>
      <p:pic>
        <p:nvPicPr>
          <p:cNvPr id="9" name="Page5.jpg" descr="/Users/deepika/Desktop/art/Page5.jpg"/>
          <p:cNvPicPr>
            <a:picLocks noChangeAspect="1"/>
          </p:cNvPicPr>
          <p:nvPr/>
        </p:nvPicPr>
        <p:blipFill>
          <a:blip r:embed="rId3" r:link="rId4" cstate="print">
            <a:extLst>
              <a:ext uri="{28A0092B-C50C-407E-A947-70E740481C1C}">
                <a14:useLocalDpi xmlns:a14="http://schemas.microsoft.com/office/drawing/2010/main" val="0"/>
              </a:ext>
            </a:extLst>
          </a:blip>
          <a:stretch>
            <a:fillRect/>
          </a:stretch>
        </p:blipFill>
        <p:spPr>
          <a:xfrm>
            <a:off x="1143000" y="1770858"/>
            <a:ext cx="6867144" cy="4554594"/>
          </a:xfrm>
          <a:prstGeom prst="rect">
            <a:avLst/>
          </a:prstGeom>
        </p:spPr>
      </p:pic>
    </p:spTree>
    <p:extLst>
      <p:ext uri="{BB962C8B-B14F-4D97-AF65-F5344CB8AC3E}">
        <p14:creationId xmlns:p14="http://schemas.microsoft.com/office/powerpoint/2010/main" val="87667621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8153400" cy="1336696"/>
          </a:xfrm>
        </p:spPr>
        <p:txBody>
          <a:bodyPr>
            <a:noAutofit/>
          </a:bodyPr>
          <a:lstStyle/>
          <a:p>
            <a:pPr algn="ctr"/>
            <a:r>
              <a:rPr lang="en-US" sz="4000" b="1" dirty="0" smtClean="0">
                <a:solidFill>
                  <a:srgbClr val="FFFF00"/>
                </a:solidFill>
              </a:rPr>
              <a:t>And not just in the U.S.</a:t>
            </a:r>
            <a:endParaRPr lang="en-US" sz="4000" b="1" dirty="0">
              <a:solidFill>
                <a:srgbClr val="FFFF00"/>
              </a:solidFill>
            </a:endParaRPr>
          </a:p>
        </p:txBody>
      </p:sp>
      <p:sp>
        <p:nvSpPr>
          <p:cNvPr id="3" name="TextBox 2"/>
          <p:cNvSpPr txBox="1"/>
          <p:nvPr/>
        </p:nvSpPr>
        <p:spPr>
          <a:xfrm>
            <a:off x="7010400" y="6400800"/>
            <a:ext cx="1962397" cy="261610"/>
          </a:xfrm>
          <a:prstGeom prst="rect">
            <a:avLst/>
          </a:prstGeom>
          <a:noFill/>
        </p:spPr>
        <p:txBody>
          <a:bodyPr wrap="none" rtlCol="0">
            <a:spAutoFit/>
          </a:bodyPr>
          <a:lstStyle/>
          <a:p>
            <a:r>
              <a:rPr lang="en-US" sz="1100" dirty="0" smtClean="0">
                <a:solidFill>
                  <a:srgbClr val="5EF4E6"/>
                </a:solidFill>
              </a:rPr>
              <a:t>Chart Credit: </a:t>
            </a:r>
            <a:r>
              <a:rPr lang="en-US" sz="1100" i="1" dirty="0" smtClean="0">
                <a:solidFill>
                  <a:srgbClr val="5EF4E6"/>
                </a:solidFill>
              </a:rPr>
              <a:t>The Economist</a:t>
            </a:r>
            <a:endParaRPr lang="en-US" sz="1100" i="1" dirty="0">
              <a:solidFill>
                <a:srgbClr val="5EF4E6"/>
              </a:solidFill>
            </a:endParaRPr>
          </a:p>
        </p:txBody>
      </p:sp>
      <p:pic>
        <p:nvPicPr>
          <p:cNvPr id="5" name="page3.jpg" descr="/2015:AFLCIO/1509:fastTrack/PPTX/page3.jpg"/>
          <p:cNvPicPr>
            <a:picLocks noChangeAspect="1"/>
          </p:cNvPicPr>
          <p:nvPr/>
        </p:nvPicPr>
        <p:blipFill>
          <a:blip r:embed="rId3" r:link="rId4" cstate="print">
            <a:extLst>
              <a:ext uri="{28A0092B-C50C-407E-A947-70E740481C1C}">
                <a14:useLocalDpi xmlns:a14="http://schemas.microsoft.com/office/drawing/2010/main" val="0"/>
              </a:ext>
            </a:extLst>
          </a:blip>
          <a:stretch>
            <a:fillRect/>
          </a:stretch>
        </p:blipFill>
        <p:spPr>
          <a:xfrm>
            <a:off x="1482725" y="990600"/>
            <a:ext cx="5332518" cy="5564367"/>
          </a:xfrm>
          <a:prstGeom prst="rect">
            <a:avLst/>
          </a:prstGeom>
        </p:spPr>
      </p:pic>
    </p:spTree>
    <p:extLst>
      <p:ext uri="{BB962C8B-B14F-4D97-AF65-F5344CB8AC3E}">
        <p14:creationId xmlns:p14="http://schemas.microsoft.com/office/powerpoint/2010/main" val="398761783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88266"/>
            <a:ext cx="8339480" cy="1054734"/>
          </a:xfrm>
        </p:spPr>
        <p:txBody>
          <a:bodyPr>
            <a:noAutofit/>
          </a:bodyPr>
          <a:lstStyle/>
          <a:p>
            <a:pPr algn="ctr"/>
            <a:r>
              <a:rPr lang="en-US" sz="2800" b="1" dirty="0" smtClean="0">
                <a:solidFill>
                  <a:srgbClr val="FFFF00"/>
                </a:solidFill>
              </a:rPr>
              <a:t>These rules have helped detach worker productivity from worker wages</a:t>
            </a:r>
            <a:endParaRPr lang="en-US" sz="2800" b="1" dirty="0">
              <a:solidFill>
                <a:srgbClr val="FFFF00"/>
              </a:solidFill>
            </a:endParaRPr>
          </a:p>
        </p:txBody>
      </p:sp>
      <p:pic>
        <p:nvPicPr>
          <p:cNvPr id="2050" name="Picture 2" descr="wages-productivity-decoupled"/>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719480" y="1295400"/>
            <a:ext cx="7772400" cy="5451003"/>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251252571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55075" y="86265"/>
            <a:ext cx="7467600" cy="1104181"/>
          </a:xfrm>
        </p:spPr>
        <p:txBody>
          <a:bodyPr>
            <a:normAutofit/>
          </a:bodyPr>
          <a:lstStyle/>
          <a:p>
            <a:pPr algn="ctr">
              <a:buNone/>
            </a:pPr>
            <a:r>
              <a:rPr lang="en-US" sz="2800" b="1" dirty="0" smtClean="0">
                <a:solidFill>
                  <a:srgbClr val="FFFF00"/>
                </a:solidFill>
              </a:rPr>
              <a:t>And they make it harder to form unions &amp; bargain for better</a:t>
            </a:r>
            <a:endParaRPr lang="en-US" sz="2800" b="1" dirty="0">
              <a:solidFill>
                <a:srgbClr val="FFFF00"/>
              </a:solidFill>
            </a:endParaRP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71600" y="2426778"/>
            <a:ext cx="6019800" cy="4121189"/>
          </a:xfrm>
          <a:prstGeom prst="rect">
            <a:avLst/>
          </a:prstGeom>
        </p:spPr>
      </p:pic>
      <p:sp>
        <p:nvSpPr>
          <p:cNvPr id="5" name="TextBox 4"/>
          <p:cNvSpPr txBox="1"/>
          <p:nvPr/>
        </p:nvSpPr>
        <p:spPr>
          <a:xfrm>
            <a:off x="89403" y="1190446"/>
            <a:ext cx="8798943" cy="1200329"/>
          </a:xfrm>
          <a:prstGeom prst="rect">
            <a:avLst/>
          </a:prstGeom>
          <a:noFill/>
        </p:spPr>
        <p:txBody>
          <a:bodyPr wrap="square" rtlCol="0">
            <a:spAutoFit/>
          </a:bodyPr>
          <a:lstStyle/>
          <a:p>
            <a:pPr algn="ctr"/>
            <a:r>
              <a:rPr lang="en-US" b="1" dirty="0" smtClean="0"/>
              <a:t>Shrinking union density in the U.S. is due in part to deteriorating labor protections &amp; the offshoring of union workplaces.  Employers also use the threat of offshoring to discourage workers from forming new unions. </a:t>
            </a:r>
          </a:p>
          <a:p>
            <a:pPr algn="ctr"/>
            <a:r>
              <a:rPr lang="en-US" b="1" dirty="0" smtClean="0"/>
              <a:t>Fewer union members = shrinking  middle class incomes </a:t>
            </a:r>
            <a:endParaRPr lang="en-US" b="1" dirty="0"/>
          </a:p>
        </p:txBody>
      </p:sp>
    </p:spTree>
    <p:extLst>
      <p:ext uri="{BB962C8B-B14F-4D97-AF65-F5344CB8AC3E}">
        <p14:creationId xmlns:p14="http://schemas.microsoft.com/office/powerpoint/2010/main" val="238585852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PRESENTER_DUMMYTAG" val="&lt;DummyForForceWrite&gt;&lt;/DummyForForceWrite&gt;"/>
</p:tagLst>
</file>

<file path=ppt/tags/tag2.xml><?xml version="1.0" encoding="utf-8"?>
<p:tagLst xmlns:a="http://schemas.openxmlformats.org/drawingml/2006/main" xmlns:r="http://schemas.openxmlformats.org/officeDocument/2006/relationships" xmlns:p="http://schemas.openxmlformats.org/presentationml/2006/main">
  <p:tag name="PRESENTER_DUMMYTAG" val="&lt;DummyForForceWrite&gt;&lt;/DummyForForceWrite&gt;"/>
</p:tagLst>
</file>

<file path=ppt/tags/tag3.xml><?xml version="1.0" encoding="utf-8"?>
<p:tagLst xmlns:a="http://schemas.openxmlformats.org/drawingml/2006/main" xmlns:r="http://schemas.openxmlformats.org/officeDocument/2006/relationships" xmlns:p="http://schemas.openxmlformats.org/presentationml/2006/main">
  <p:tag name="PRESENTER_DUMMYTAG" val="&lt;DummyForForceWrite&gt;&lt;/DummyForForceWrite&gt;"/>
</p:tagLst>
</file>

<file path=ppt/tags/tag4.xml><?xml version="1.0" encoding="utf-8"?>
<p:tagLst xmlns:a="http://schemas.openxmlformats.org/drawingml/2006/main" xmlns:r="http://schemas.openxmlformats.org/officeDocument/2006/relationships" xmlns:p="http://schemas.openxmlformats.org/presentationml/2006/main">
  <p:tag name="PRESENTER_DUMMYTAG" val="&lt;DummyForForceWrite&gt;&lt;/DummyForForceWrite&gt;"/>
</p:tagLst>
</file>

<file path=ppt/tags/tag5.xml><?xml version="1.0" encoding="utf-8"?>
<p:tagLst xmlns:a="http://schemas.openxmlformats.org/drawingml/2006/main" xmlns:r="http://schemas.openxmlformats.org/officeDocument/2006/relationships" xmlns:p="http://schemas.openxmlformats.org/presentationml/2006/main">
  <p:tag name="PRESENTER_DUMMYTAG" val="&lt;DummyForForceWrite&gt;&lt;/DummyForForceWrite&gt;"/>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Ion">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Ion</Template>
  <TotalTime>36810</TotalTime>
  <Words>2018</Words>
  <Application>Microsoft Office PowerPoint</Application>
  <PresentationFormat>On-screen Show (4:3)</PresentationFormat>
  <Paragraphs>183</Paragraphs>
  <Slides>25</Slides>
  <Notes>16</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25</vt:i4>
      </vt:variant>
    </vt:vector>
  </HeadingPairs>
  <TitlesOfParts>
    <vt:vector size="35" baseType="lpstr">
      <vt:lpstr>Arial</vt:lpstr>
      <vt:lpstr>Arial Black</vt:lpstr>
      <vt:lpstr>Calibri</vt:lpstr>
      <vt:lpstr>Century Gothic</vt:lpstr>
      <vt:lpstr>Gill Sans MT</vt:lpstr>
      <vt:lpstr>ＭＳ Ｐゴシック</vt:lpstr>
      <vt:lpstr>Tahoma</vt:lpstr>
      <vt:lpstr>Wingdings</vt:lpstr>
      <vt:lpstr>Wingdings 3</vt:lpstr>
      <vt:lpstr>Ion</vt:lpstr>
      <vt:lpstr>What is the Trans-Pacific Partnership and why should I care?</vt:lpstr>
      <vt:lpstr>Watch this:</vt:lpstr>
      <vt:lpstr>The TPP is a “trade deal” (you can think of it  as a corporate outsourcing deal)  between 12 countries.</vt:lpstr>
      <vt:lpstr>Why has U.S. trade policy been so bad?</vt:lpstr>
      <vt:lpstr>But the debate isn’t about “Trade versus No Trade” . . .</vt:lpstr>
      <vt:lpstr>PowerPoint Presentation</vt:lpstr>
      <vt:lpstr>And not just in the U.S.</vt:lpstr>
      <vt:lpstr>These rules have helped detach worker productivity from worker wages</vt:lpstr>
      <vt:lpstr>PowerPoint Presentation</vt:lpstr>
      <vt:lpstr>PowerPoint Presentation</vt:lpstr>
      <vt:lpstr>If you liked NAFTA, you’ll love the TPP!</vt:lpstr>
      <vt:lpstr>The TPP Will Be Open to New Members, So There is No Margin for Error</vt:lpstr>
      <vt:lpstr>PowerPoint Presentation</vt:lpstr>
      <vt:lpstr>PowerPoint Presentation</vt:lpstr>
      <vt:lpstr>Most of TPP is not about traditional “trade”  but domestic policy issues instead</vt:lpstr>
      <vt:lpstr>In the U.S., we are used to making these policy decisions democratically; that is, openly and with public participation.  </vt:lpstr>
      <vt:lpstr>TPP Threat:  ISDS -- A Threat to Jobs &amp; Democracy</vt:lpstr>
      <vt:lpstr>PowerPoint Presentation</vt:lpstr>
      <vt:lpstr>TPP Threat:  Lost Jobs, Lower Wages</vt:lpstr>
      <vt:lpstr>TPP Threat:  Higher Drug Costs</vt:lpstr>
      <vt:lpstr>TPP Threat:  Buy American Policies</vt:lpstr>
      <vt:lpstr>TPP Threat:  Identifying the Wrong Villain</vt:lpstr>
      <vt:lpstr>Other TPP Threats:</vt:lpstr>
      <vt:lpstr>Here are some ways the TPP could affect your local government:</vt:lpstr>
      <vt:lpstr>So What Do I Do Now?</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Trans Pacific Partnership Agreement</dc:title>
  <dc:creator>Administrator</dc:creator>
  <cp:lastModifiedBy>Andrea Miller</cp:lastModifiedBy>
  <cp:revision>436</cp:revision>
  <cp:lastPrinted>2014-05-05T17:46:58Z</cp:lastPrinted>
  <dcterms:created xsi:type="dcterms:W3CDTF">2012-03-16T19:02:35Z</dcterms:created>
  <dcterms:modified xsi:type="dcterms:W3CDTF">2015-12-11T23:51:15Z</dcterms:modified>
</cp:coreProperties>
</file>