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85" r:id="rId2"/>
    <p:sldId id="257" r:id="rId3"/>
    <p:sldId id="258" r:id="rId4"/>
    <p:sldId id="316" r:id="rId5"/>
    <p:sldId id="259" r:id="rId6"/>
    <p:sldId id="267" r:id="rId7"/>
    <p:sldId id="262" r:id="rId8"/>
    <p:sldId id="263" r:id="rId9"/>
    <p:sldId id="264" r:id="rId10"/>
    <p:sldId id="265" r:id="rId11"/>
    <p:sldId id="294" r:id="rId12"/>
    <p:sldId id="295" r:id="rId13"/>
    <p:sldId id="296" r:id="rId14"/>
    <p:sldId id="297" r:id="rId15"/>
    <p:sldId id="298" r:id="rId16"/>
    <p:sldId id="299" r:id="rId17"/>
    <p:sldId id="300" r:id="rId18"/>
    <p:sldId id="301" r:id="rId19"/>
    <p:sldId id="266" r:id="rId20"/>
    <p:sldId id="313" r:id="rId21"/>
    <p:sldId id="302" r:id="rId22"/>
    <p:sldId id="303" r:id="rId23"/>
    <p:sldId id="304" r:id="rId24"/>
    <p:sldId id="305" r:id="rId25"/>
    <p:sldId id="306" r:id="rId26"/>
    <p:sldId id="307" r:id="rId27"/>
    <p:sldId id="314" r:id="rId28"/>
    <p:sldId id="268" r:id="rId29"/>
    <p:sldId id="308" r:id="rId30"/>
    <p:sldId id="309" r:id="rId31"/>
    <p:sldId id="310" r:id="rId32"/>
    <p:sldId id="315" r:id="rId33"/>
    <p:sldId id="311" r:id="rId34"/>
    <p:sldId id="312"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p:cViewPr varScale="1">
        <p:scale>
          <a:sx n="77" d="100"/>
          <a:sy n="77" d="100"/>
        </p:scale>
        <p:origin x="72" y="245"/>
      </p:cViewPr>
      <p:guideLst/>
    </p:cSldViewPr>
  </p:slideViewPr>
  <p:notesTextViewPr>
    <p:cViewPr>
      <p:scale>
        <a:sx n="1" d="1"/>
        <a:sy n="1" d="1"/>
      </p:scale>
      <p:origin x="0" y="0"/>
    </p:cViewPr>
  </p:notesTextViewPr>
  <p:sorterViewPr>
    <p:cViewPr>
      <p:scale>
        <a:sx n="100" d="100"/>
        <a:sy n="100" d="100"/>
      </p:scale>
      <p:origin x="0" y="-1151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050A68-0BFB-4480-AED8-FB1FB01810BB}" type="datetimeFigureOut">
              <a:rPr lang="en-US" smtClean="0"/>
              <a:t>1/10/2016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026A5E-0E00-4ED2-AEBA-0DFDA71C4BA4}" type="slidenum">
              <a:rPr lang="en-US" smtClean="0"/>
              <a:t>‹#›</a:t>
            </a:fld>
            <a:endParaRPr lang="en-US"/>
          </a:p>
        </p:txBody>
      </p:sp>
    </p:spTree>
    <p:extLst>
      <p:ext uri="{BB962C8B-B14F-4D97-AF65-F5344CB8AC3E}">
        <p14:creationId xmlns:p14="http://schemas.microsoft.com/office/powerpoint/2010/main" val="2363578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8D0FA1-852E-EB40-9543-5D86D6332E39}" type="slidenum">
              <a:rPr lang="en-US" smtClean="0"/>
              <a:t>14</a:t>
            </a:fld>
            <a:endParaRPr lang="en-US" dirty="0"/>
          </a:p>
        </p:txBody>
      </p:sp>
    </p:spTree>
    <p:extLst>
      <p:ext uri="{BB962C8B-B14F-4D97-AF65-F5344CB8AC3E}">
        <p14:creationId xmlns:p14="http://schemas.microsoft.com/office/powerpoint/2010/main" val="4292586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8D0FA1-852E-EB40-9543-5D86D6332E39}" type="slidenum">
              <a:rPr lang="en-US" smtClean="0"/>
              <a:t>17</a:t>
            </a:fld>
            <a:endParaRPr lang="en-US" dirty="0"/>
          </a:p>
        </p:txBody>
      </p:sp>
    </p:spTree>
    <p:extLst>
      <p:ext uri="{BB962C8B-B14F-4D97-AF65-F5344CB8AC3E}">
        <p14:creationId xmlns:p14="http://schemas.microsoft.com/office/powerpoint/2010/main" val="3908418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606D82-B38A-4AB3-9B8C-AB0A31C8C24B}" type="datetimeFigureOut">
              <a:rPr lang="en-US" smtClean="0"/>
              <a:t>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316910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606D82-B38A-4AB3-9B8C-AB0A31C8C24B}" type="datetimeFigureOut">
              <a:rPr lang="en-US" smtClean="0"/>
              <a:t>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264850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606D82-B38A-4AB3-9B8C-AB0A31C8C24B}" type="datetimeFigureOut">
              <a:rPr lang="en-US" smtClean="0"/>
              <a:t>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737789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grpSp>
        <p:nvGrpSpPr>
          <p:cNvPr id="55" name="Group 55"/>
          <p:cNvGrpSpPr/>
          <p:nvPr/>
        </p:nvGrpSpPr>
        <p:grpSpPr>
          <a:xfrm>
            <a:off x="-2" y="1584324"/>
            <a:ext cx="12192003" cy="44452"/>
            <a:chOff x="0" y="0"/>
            <a:chExt cx="9144000" cy="44450"/>
          </a:xfrm>
        </p:grpSpPr>
        <p:sp>
          <p:nvSpPr>
            <p:cNvPr id="53"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54"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
        <p:nvSpPr>
          <p:cNvPr id="56" name="Shape 56"/>
          <p:cNvSpPr>
            <a:spLocks noGrp="1"/>
          </p:cNvSpPr>
          <p:nvPr>
            <p:ph type="title"/>
          </p:nvPr>
        </p:nvSpPr>
        <p:spPr>
          <a:prstGeom prst="rect">
            <a:avLst/>
          </a:prstGeom>
        </p:spPr>
        <p:txBody>
          <a:bodyPr/>
          <a:lstStyle>
            <a:lvl1pPr>
              <a:defRPr b="1">
                <a:solidFill>
                  <a:schemeClr val="accent1">
                    <a:lumMod val="50000"/>
                  </a:schemeClr>
                </a:solidFill>
              </a:defRPr>
            </a:lvl1pPr>
          </a:lstStyle>
          <a:p>
            <a:pPr lvl="0">
              <a:defRPr sz="1800"/>
            </a:pPr>
            <a:r>
              <a:rPr sz="4800" dirty="0"/>
              <a:t>Click to edit Master title style</a:t>
            </a:r>
          </a:p>
        </p:txBody>
      </p:sp>
      <p:sp>
        <p:nvSpPr>
          <p:cNvPr id="57" name="Shape 57"/>
          <p:cNvSpPr>
            <a:spLocks noGrp="1"/>
          </p:cNvSpPr>
          <p:nvPr>
            <p:ph type="body" idx="1"/>
          </p:nvPr>
        </p:nvSpPr>
        <p:spPr>
          <a:prstGeom prst="rect">
            <a:avLst/>
          </a:prstGeo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sz="1800"/>
            </a:pPr>
            <a:r>
              <a:rPr sz="2400" dirty="0"/>
              <a:t>Click to edit Master text styles</a:t>
            </a:r>
          </a:p>
          <a:p>
            <a:pPr lvl="1">
              <a:defRPr sz="1800"/>
            </a:pPr>
            <a:r>
              <a:rPr sz="2400" dirty="0"/>
              <a:t>Second level</a:t>
            </a:r>
          </a:p>
          <a:p>
            <a:pPr lvl="2">
              <a:defRPr sz="1800"/>
            </a:pPr>
            <a:r>
              <a:rPr sz="2400" dirty="0"/>
              <a:t>Third level</a:t>
            </a:r>
          </a:p>
          <a:p>
            <a:pPr lvl="3">
              <a:defRPr sz="1800"/>
            </a:pPr>
            <a:r>
              <a:rPr sz="2400" dirty="0"/>
              <a:t>Fourth level</a:t>
            </a:r>
          </a:p>
          <a:p>
            <a:pPr lvl="4">
              <a:defRPr sz="1800"/>
            </a:pPr>
            <a:r>
              <a:rPr sz="2400" dirty="0"/>
              <a:t>Fifth level</a:t>
            </a:r>
          </a:p>
        </p:txBody>
      </p:sp>
      <p:sp>
        <p:nvSpPr>
          <p:cNvPr id="58" name="Shape 58"/>
          <p:cNvSpPr>
            <a:spLocks noGrp="1"/>
          </p:cNvSpPr>
          <p:nvPr>
            <p:ph type="sldNum" sz="quarter" idx="2"/>
          </p:nvPr>
        </p:nvSpPr>
        <p:spPr>
          <a:prstGeom prst="rect">
            <a:avLst/>
          </a:prstGeom>
        </p:spPr>
        <p:txBody>
          <a:bodyPr/>
          <a:lstStyle/>
          <a:p>
            <a:pPr lvl="0"/>
            <a:fld id="{86CB4B4D-7CA3-9044-876B-883B54F8677D}" type="slidenum">
              <a:t>‹#›</a:t>
            </a:fld>
            <a:endParaRPr/>
          </a:p>
        </p:txBody>
      </p:sp>
    </p:spTree>
    <p:extLst>
      <p:ext uri="{BB962C8B-B14F-4D97-AF65-F5344CB8AC3E}">
        <p14:creationId xmlns:p14="http://schemas.microsoft.com/office/powerpoint/2010/main" val="181210932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50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606D82-B38A-4AB3-9B8C-AB0A31C8C24B}" type="datetimeFigureOut">
              <a:rPr lang="en-US" smtClean="0"/>
              <a:t>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2474353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E606D82-B38A-4AB3-9B8C-AB0A31C8C24B}" type="datetimeFigureOut">
              <a:rPr lang="en-US" smtClean="0"/>
              <a:t>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427322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606D82-B38A-4AB3-9B8C-AB0A31C8C24B}" type="datetimeFigureOut">
              <a:rPr lang="en-US" smtClean="0"/>
              <a:t>1/10/2016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908677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606D82-B38A-4AB3-9B8C-AB0A31C8C24B}" type="datetimeFigureOut">
              <a:rPr lang="en-US" smtClean="0"/>
              <a:t>1/10/2016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875445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606D82-B38A-4AB3-9B8C-AB0A31C8C24B}" type="datetimeFigureOut">
              <a:rPr lang="en-US" smtClean="0"/>
              <a:t>1/10/2016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2717691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606D82-B38A-4AB3-9B8C-AB0A31C8C24B}" type="datetimeFigureOut">
              <a:rPr lang="en-US" smtClean="0"/>
              <a:t>1/10/2016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3300954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E606D82-B38A-4AB3-9B8C-AB0A31C8C24B}" type="datetimeFigureOut">
              <a:rPr lang="en-US" smtClean="0"/>
              <a:t>1/10/2016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2510385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E606D82-B38A-4AB3-9B8C-AB0A31C8C24B}" type="datetimeFigureOut">
              <a:rPr lang="en-US" smtClean="0"/>
              <a:t>1/10/2016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C6E0C-0E93-42C0-A596-1046FCFF3F70}" type="slidenum">
              <a:rPr lang="en-US" smtClean="0"/>
              <a:t>‹#›</a:t>
            </a:fld>
            <a:endParaRPr lang="en-US"/>
          </a:p>
        </p:txBody>
      </p:sp>
    </p:spTree>
    <p:extLst>
      <p:ext uri="{BB962C8B-B14F-4D97-AF65-F5344CB8AC3E}">
        <p14:creationId xmlns:p14="http://schemas.microsoft.com/office/powerpoint/2010/main" val="1726098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t="-9000" b="-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606D82-B38A-4AB3-9B8C-AB0A31C8C24B}" type="datetimeFigureOut">
              <a:rPr lang="en-US" smtClean="0"/>
              <a:t>1/10/2016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9C6E0C-0E93-42C0-A596-1046FCFF3F70}" type="slidenum">
              <a:rPr lang="en-US" smtClean="0"/>
              <a:t>‹#›</a:t>
            </a:fld>
            <a:endParaRPr lang="en-US"/>
          </a:p>
        </p:txBody>
      </p:sp>
    </p:spTree>
    <p:extLst>
      <p:ext uri="{BB962C8B-B14F-4D97-AF65-F5344CB8AC3E}">
        <p14:creationId xmlns:p14="http://schemas.microsoft.com/office/powerpoint/2010/main" val="3122877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b="1" kern="1200">
          <a:solidFill>
            <a:schemeClr val="accent1">
              <a:lumMod val="50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hyperlink" Target="mailto:CDrake@AFLCIO.org"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8" Type="http://schemas.openxmlformats.org/officeDocument/2006/relationships/hyperlink" Target="mailto:adam@tradejustice.net" TargetMode="External"/><Relationship Id="rId3" Type="http://schemas.openxmlformats.org/officeDocument/2006/relationships/image" Target="../media/image24.png"/><Relationship Id="rId7" Type="http://schemas.openxmlformats.org/officeDocument/2006/relationships/hyperlink" Target="http://www.tradejustice.net/news" TargetMode="External"/><Relationship Id="rId2" Type="http://schemas.openxmlformats.org/officeDocument/2006/relationships/image" Target="../media/image23.png"/><Relationship Id="rId1" Type="http://schemas.openxmlformats.org/officeDocument/2006/relationships/slideLayout" Target="../slideLayouts/slideLayout6.xml"/><Relationship Id="rId6" Type="http://schemas.openxmlformats.org/officeDocument/2006/relationships/hyperlink" Target="http://tradejustice.net/events" TargetMode="External"/><Relationship Id="rId5" Type="http://schemas.openxmlformats.org/officeDocument/2006/relationships/hyperlink" Target="https://www.facebook.com/groups/GlobalTPPTeam" TargetMode="External"/><Relationship Id="rId4" Type="http://schemas.openxmlformats.org/officeDocument/2006/relationships/hyperlink" Target="http://www.tradejustice.ne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hyperlink" Target="mailto:andrea@peopledemandingaction.or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hyperlink" Target="http://bit.ly/telltheustr"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www.peopledemandingaction.org/downloads/tpp/tpp-january-20-2016-call-materials" TargetMode="External"/><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hyperlink" Target="http://www.flushthetpp.org/tpp-media-mobilizers-call-to-action/" TargetMode="External"/><Relationship Id="rId2" Type="http://schemas.openxmlformats.org/officeDocument/2006/relationships/hyperlink" Target="http://www.flushthetpp.org/Buycott/"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www.flushthetpp.org/national-tpp-resistance-calls/" TargetMode="External"/><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alsa.wiredforchange.com/o/6405/c/10113/letter/?letter_KEY=877" TargetMode="External"/><Relationship Id="rId2" Type="http://schemas.openxmlformats.org/officeDocument/2006/relationships/hyperlink" Target="http://p2a.co/binmJFN"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mailto:TWHocking@gmail.com"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hyperlink" Target="mailto:Marajai51@Gmail.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eslsk8r@optonline.net" TargetMode="External"/><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image" Target="../media/image13.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7383" y="327233"/>
            <a:ext cx="11261034" cy="815767"/>
          </a:xfrm>
        </p:spPr>
        <p:txBody>
          <a:bodyPr>
            <a:normAutofit/>
          </a:bodyPr>
          <a:lstStyle/>
          <a:p>
            <a:r>
              <a:rPr lang="en-US" sz="4400" b="1" dirty="0" smtClean="0"/>
              <a:t>TPP Myth Busters</a:t>
            </a:r>
            <a:endParaRPr lang="en-US" sz="4400" b="1" dirty="0"/>
          </a:p>
        </p:txBody>
      </p:sp>
      <p:sp>
        <p:nvSpPr>
          <p:cNvPr id="3" name="Subtitle 2"/>
          <p:cNvSpPr>
            <a:spLocks noGrp="1"/>
          </p:cNvSpPr>
          <p:nvPr>
            <p:ph type="subTitle" idx="1"/>
          </p:nvPr>
        </p:nvSpPr>
        <p:spPr>
          <a:xfrm>
            <a:off x="556591" y="4357687"/>
            <a:ext cx="11131826" cy="2947573"/>
          </a:xfrm>
        </p:spPr>
        <p:txBody>
          <a:bodyPr>
            <a:normAutofit fontScale="85000" lnSpcReduction="20000"/>
          </a:bodyPr>
          <a:lstStyle/>
          <a:p>
            <a:r>
              <a:rPr lang="en-US" sz="2600" dirty="0" smtClean="0"/>
              <a:t>Emilianne </a:t>
            </a:r>
            <a:r>
              <a:rPr lang="en-US" sz="2600" dirty="0" err="1" smtClean="0"/>
              <a:t>Slaydon</a:t>
            </a:r>
            <a:r>
              <a:rPr lang="en-US" sz="2600" dirty="0" smtClean="0"/>
              <a:t> – TPP Media March</a:t>
            </a:r>
            <a:br>
              <a:rPr lang="en-US" sz="2600" dirty="0" smtClean="0"/>
            </a:br>
            <a:r>
              <a:rPr lang="en-US" sz="2600" dirty="0" smtClean="0"/>
              <a:t/>
            </a:r>
            <a:br>
              <a:rPr lang="en-US" sz="2600" dirty="0" smtClean="0"/>
            </a:br>
            <a:r>
              <a:rPr lang="en-US" sz="2600" dirty="0" smtClean="0"/>
              <a:t>Adam Weissman – </a:t>
            </a:r>
            <a:r>
              <a:rPr lang="en-US" sz="2600" dirty="0" err="1" smtClean="0"/>
              <a:t>TradeJustice</a:t>
            </a:r>
            <a:r>
              <a:rPr lang="en-US" sz="2600" dirty="0" smtClean="0"/>
              <a:t>/Global Justice for Animals &amp; the Environment</a:t>
            </a:r>
          </a:p>
          <a:p>
            <a:r>
              <a:rPr lang="en-US" sz="2600" dirty="0" smtClean="0"/>
              <a:t>Michael </a:t>
            </a:r>
            <a:r>
              <a:rPr lang="en-US" sz="2600" dirty="0" err="1" smtClean="0"/>
              <a:t>Stumo</a:t>
            </a:r>
            <a:r>
              <a:rPr lang="en-US" sz="2600" dirty="0" smtClean="0"/>
              <a:t> – Coalition for a Prosperous America</a:t>
            </a:r>
          </a:p>
          <a:p>
            <a:r>
              <a:rPr lang="en-US" sz="2600" dirty="0" smtClean="0"/>
              <a:t>Arthur </a:t>
            </a:r>
            <a:r>
              <a:rPr lang="en-US" sz="2600" dirty="0" err="1" smtClean="0"/>
              <a:t>Stamoulis</a:t>
            </a:r>
            <a:r>
              <a:rPr lang="en-US" sz="2600" dirty="0" smtClean="0"/>
              <a:t> – Citizens Trade Campaign</a:t>
            </a:r>
          </a:p>
          <a:p>
            <a:r>
              <a:rPr lang="en-US" sz="2600" dirty="0" smtClean="0"/>
              <a:t>Dr. Margaret Flowers</a:t>
            </a:r>
            <a:endParaRPr lang="en-US" sz="2600" dirty="0" smtClean="0"/>
          </a:p>
          <a:p>
            <a:r>
              <a:rPr lang="en-US" sz="2600" dirty="0"/>
              <a:t>Diana Ramirez – Public Citizen</a:t>
            </a:r>
          </a:p>
          <a:p>
            <a:endParaRPr lang="en-US" sz="2600" dirty="0" smtClean="0"/>
          </a:p>
          <a:p>
            <a:r>
              <a:rPr lang="en-US" dirty="0" smtClean="0"/>
              <a:t> </a:t>
            </a:r>
            <a:endParaRPr lang="en-US" dirty="0" smtClean="0"/>
          </a:p>
          <a:p>
            <a:endParaRPr lang="en-US" dirty="0"/>
          </a:p>
        </p:txBody>
      </p:sp>
      <p:pic>
        <p:nvPicPr>
          <p:cNvPr id="5" name="Picture 4"/>
          <p:cNvPicPr>
            <a:picLocks noChangeAspect="1"/>
          </p:cNvPicPr>
          <p:nvPr/>
        </p:nvPicPr>
        <p:blipFill>
          <a:blip r:embed="rId2"/>
          <a:stretch>
            <a:fillRect/>
          </a:stretch>
        </p:blipFill>
        <p:spPr>
          <a:xfrm>
            <a:off x="2464904" y="1364456"/>
            <a:ext cx="7315200" cy="2771775"/>
          </a:xfrm>
          <a:prstGeom prst="rect">
            <a:avLst/>
          </a:prstGeom>
        </p:spPr>
      </p:pic>
    </p:spTree>
    <p:extLst>
      <p:ext uri="{BB962C8B-B14F-4D97-AF65-F5344CB8AC3E}">
        <p14:creationId xmlns:p14="http://schemas.microsoft.com/office/powerpoint/2010/main" val="792470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336608" y="2373653"/>
            <a:ext cx="1965648" cy="2233691"/>
          </a:xfrm>
          <a:prstGeom prst="rect">
            <a:avLst/>
          </a:prstGeom>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84479" y="5057668"/>
            <a:ext cx="1417777" cy="1417777"/>
          </a:xfrm>
          <a:prstGeom prst="rect">
            <a:avLst/>
          </a:prstGeom>
        </p:spPr>
      </p:pic>
      <p:sp>
        <p:nvSpPr>
          <p:cNvPr id="3" name="Rectangle 2"/>
          <p:cNvSpPr/>
          <p:nvPr/>
        </p:nvSpPr>
        <p:spPr>
          <a:xfrm>
            <a:off x="1003069" y="1690688"/>
            <a:ext cx="6172200" cy="2369880"/>
          </a:xfrm>
          <a:prstGeom prst="rect">
            <a:avLst/>
          </a:prstGeom>
        </p:spPr>
        <p:txBody>
          <a:bodyPr wrap="square">
            <a:spAutoFit/>
          </a:bodyPr>
          <a:lstStyle/>
          <a:p>
            <a:r>
              <a:rPr lang="en-US" sz="3200" b="1" dirty="0">
                <a:solidFill>
                  <a:schemeClr val="accent5">
                    <a:lumMod val="75000"/>
                  </a:schemeClr>
                </a:solidFill>
              </a:rPr>
              <a:t>Celeste Drake </a:t>
            </a:r>
            <a:r>
              <a:rPr lang="en-US" sz="2800" b="1" dirty="0">
                <a:solidFill>
                  <a:schemeClr val="accent5">
                    <a:lumMod val="75000"/>
                  </a:schemeClr>
                </a:solidFill>
              </a:rPr>
              <a:t/>
            </a:r>
            <a:br>
              <a:rPr lang="en-US" sz="2800" b="1" dirty="0">
                <a:solidFill>
                  <a:schemeClr val="accent5">
                    <a:lumMod val="75000"/>
                  </a:schemeClr>
                </a:solidFill>
              </a:rPr>
            </a:br>
            <a:r>
              <a:rPr lang="en-US" sz="2800" b="1" dirty="0">
                <a:solidFill>
                  <a:schemeClr val="accent5">
                    <a:lumMod val="75000"/>
                  </a:schemeClr>
                </a:solidFill>
              </a:rPr>
              <a:t>Trade and Globalization </a:t>
            </a:r>
            <a:br>
              <a:rPr lang="en-US" sz="2800" b="1" dirty="0">
                <a:solidFill>
                  <a:schemeClr val="accent5">
                    <a:lumMod val="75000"/>
                  </a:schemeClr>
                </a:solidFill>
              </a:rPr>
            </a:br>
            <a:r>
              <a:rPr lang="en-US" sz="2800" b="1" dirty="0">
                <a:solidFill>
                  <a:schemeClr val="accent5">
                    <a:lumMod val="75000"/>
                  </a:schemeClr>
                </a:solidFill>
              </a:rPr>
              <a:t>Policy Specialist, AFL-CIO</a:t>
            </a:r>
          </a:p>
          <a:p>
            <a:r>
              <a:rPr lang="en-US" dirty="0">
                <a:solidFill>
                  <a:schemeClr val="bg1"/>
                </a:solidFill>
              </a:rPr>
              <a:t/>
            </a:r>
            <a:br>
              <a:rPr lang="en-US" dirty="0">
                <a:solidFill>
                  <a:schemeClr val="bg1"/>
                </a:solidFill>
              </a:rPr>
            </a:br>
            <a:r>
              <a:rPr lang="en-US" sz="2400" u="sng" dirty="0">
                <a:solidFill>
                  <a:srgbClr val="C00000"/>
                </a:solidFill>
                <a:latin typeface="Arial Black" panose="020B0A04020102020204" pitchFamily="34" charset="0"/>
                <a:hlinkClick r:id="rId4"/>
              </a:rPr>
              <a:t>CDrake@AFLCIO.org</a:t>
            </a:r>
            <a:r>
              <a:rPr lang="en-US" u="sng" dirty="0">
                <a:solidFill>
                  <a:schemeClr val="bg1"/>
                </a:solidFill>
                <a:latin typeface="Arial Black" panose="020B0A04020102020204" pitchFamily="34" charset="0"/>
              </a:rPr>
              <a:t/>
            </a:r>
            <a:br>
              <a:rPr lang="en-US" u="sng" dirty="0">
                <a:solidFill>
                  <a:schemeClr val="bg1"/>
                </a:solidFill>
                <a:latin typeface="Arial Black" panose="020B0A04020102020204" pitchFamily="34" charset="0"/>
              </a:rPr>
            </a:br>
            <a:endParaRPr lang="en-US" dirty="0">
              <a:solidFill>
                <a:schemeClr val="bg1"/>
              </a:solidFill>
            </a:endParaRPr>
          </a:p>
        </p:txBody>
      </p:sp>
      <p:sp>
        <p:nvSpPr>
          <p:cNvPr id="6" name="Title 5"/>
          <p:cNvSpPr>
            <a:spLocks noGrp="1"/>
          </p:cNvSpPr>
          <p:nvPr>
            <p:ph type="title"/>
          </p:nvPr>
        </p:nvSpPr>
        <p:spPr/>
        <p:txBody>
          <a:bodyPr/>
          <a:lstStyle/>
          <a:p>
            <a:r>
              <a:rPr lang="en-US" b="1" dirty="0" smtClean="0"/>
              <a:t>Call Planning Team</a:t>
            </a:r>
            <a:endParaRPr lang="en-US" b="1" dirty="0"/>
          </a:p>
        </p:txBody>
      </p:sp>
      <p:grpSp>
        <p:nvGrpSpPr>
          <p:cNvPr id="7" name="Group 55"/>
          <p:cNvGrpSpPr/>
          <p:nvPr/>
        </p:nvGrpSpPr>
        <p:grpSpPr>
          <a:xfrm>
            <a:off x="-2" y="1465056"/>
            <a:ext cx="12192003" cy="44452"/>
            <a:chOff x="0" y="0"/>
            <a:chExt cx="9144000" cy="44450"/>
          </a:xfrm>
        </p:grpSpPr>
        <p:sp>
          <p:nvSpPr>
            <p:cNvPr id="8"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961108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15188" y="2223599"/>
            <a:ext cx="6132864" cy="3046988"/>
          </a:xfrm>
          <a:prstGeom prst="rect">
            <a:avLst/>
          </a:prstGeom>
          <a:noFill/>
        </p:spPr>
        <p:txBody>
          <a:bodyPr wrap="square" rtlCol="0">
            <a:spAutoFit/>
          </a:bodyPr>
          <a:lstStyle/>
          <a:p>
            <a:r>
              <a:rPr lang="es-ES" sz="2400" b="1" dirty="0" smtClean="0">
                <a:solidFill>
                  <a:schemeClr val="accent5">
                    <a:lumMod val="75000"/>
                  </a:schemeClr>
                </a:solidFill>
              </a:rPr>
              <a:t>Director</a:t>
            </a:r>
            <a:r>
              <a:rPr lang="es-ES" sz="2400" b="1" dirty="0">
                <a:solidFill>
                  <a:schemeClr val="accent5">
                    <a:lumMod val="75000"/>
                  </a:schemeClr>
                </a:solidFill>
              </a:rPr>
              <a:t>, Social Media @TPP Media </a:t>
            </a:r>
            <a:r>
              <a:rPr lang="es-ES" sz="2400" b="1" dirty="0" err="1" smtClean="0">
                <a:solidFill>
                  <a:schemeClr val="accent5">
                    <a:lumMod val="75000"/>
                  </a:schemeClr>
                </a:solidFill>
              </a:rPr>
              <a:t>March</a:t>
            </a:r>
            <a:endParaRPr lang="es-ES" sz="2400" b="1" dirty="0" smtClean="0">
              <a:solidFill>
                <a:schemeClr val="accent5">
                  <a:lumMod val="75000"/>
                </a:schemeClr>
              </a:solidFill>
            </a:endParaRPr>
          </a:p>
          <a:p>
            <a:endParaRPr lang="es-ES" sz="2400" b="1" dirty="0">
              <a:solidFill>
                <a:schemeClr val="accent5">
                  <a:lumMod val="75000"/>
                </a:schemeClr>
              </a:solidFill>
            </a:endParaRPr>
          </a:p>
          <a:p>
            <a:r>
              <a:rPr lang="en-US" sz="2400" b="1" dirty="0">
                <a:solidFill>
                  <a:schemeClr val="accent5">
                    <a:lumMod val="75000"/>
                  </a:schemeClr>
                </a:solidFill>
              </a:rPr>
              <a:t>TPP Tuesday Twitter </a:t>
            </a:r>
            <a:r>
              <a:rPr lang="en-US" sz="2400" b="1" dirty="0" smtClean="0">
                <a:solidFill>
                  <a:schemeClr val="accent5">
                    <a:lumMod val="75000"/>
                  </a:schemeClr>
                </a:solidFill>
              </a:rPr>
              <a:t>Storm</a:t>
            </a:r>
          </a:p>
          <a:p>
            <a:endParaRPr lang="en-US" sz="2400" dirty="0">
              <a:solidFill>
                <a:schemeClr val="accent5">
                  <a:lumMod val="75000"/>
                </a:schemeClr>
              </a:solidFill>
            </a:endParaRPr>
          </a:p>
          <a:p>
            <a:r>
              <a:rPr lang="en-US" sz="2400" b="1" dirty="0">
                <a:solidFill>
                  <a:schemeClr val="accent5">
                    <a:lumMod val="75000"/>
                  </a:schemeClr>
                </a:solidFill>
              </a:rPr>
              <a:t>6 p.m. PST / 9 p.m. </a:t>
            </a:r>
            <a:r>
              <a:rPr lang="en-US" sz="2400" b="1" dirty="0" smtClean="0">
                <a:solidFill>
                  <a:schemeClr val="accent5">
                    <a:lumMod val="75000"/>
                  </a:schemeClr>
                </a:solidFill>
              </a:rPr>
              <a:t>EST</a:t>
            </a:r>
          </a:p>
          <a:p>
            <a:endParaRPr lang="en-US" sz="2400" b="1" dirty="0">
              <a:solidFill>
                <a:schemeClr val="accent5">
                  <a:lumMod val="75000"/>
                </a:schemeClr>
              </a:solidFill>
            </a:endParaRPr>
          </a:p>
          <a:p>
            <a:r>
              <a:rPr lang="en-US" sz="2400" b="1" dirty="0">
                <a:solidFill>
                  <a:schemeClr val="accent5">
                    <a:lumMod val="75000"/>
                  </a:schemeClr>
                </a:solidFill>
              </a:rPr>
              <a:t>TPP/TTIP Tuesday Tweets:</a:t>
            </a:r>
            <a:endParaRPr lang="en-US" sz="2400" dirty="0">
              <a:solidFill>
                <a:schemeClr val="accent5">
                  <a:lumMod val="75000"/>
                </a:schemeClr>
              </a:solidFill>
            </a:endParaRPr>
          </a:p>
          <a:p>
            <a:r>
              <a:rPr lang="en-US" sz="2400" b="1" dirty="0">
                <a:solidFill>
                  <a:schemeClr val="accent5">
                    <a:lumMod val="75000"/>
                  </a:schemeClr>
                </a:solidFill>
              </a:rPr>
              <a:t>http://www.tiny.cc/TPPMediaMarch</a:t>
            </a:r>
            <a:endParaRPr lang="en-US" sz="2400" dirty="0">
              <a:solidFill>
                <a:schemeClr val="accent5">
                  <a:lumMod val="75000"/>
                </a:schemeClr>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797" y="1854558"/>
            <a:ext cx="3296992" cy="3477295"/>
          </a:xfrm>
          <a:prstGeom prst="rect">
            <a:avLst/>
          </a:prstGeom>
        </p:spPr>
      </p:pic>
      <p:sp>
        <p:nvSpPr>
          <p:cNvPr id="4" name="Title 3"/>
          <p:cNvSpPr>
            <a:spLocks noGrp="1"/>
          </p:cNvSpPr>
          <p:nvPr>
            <p:ph type="title"/>
          </p:nvPr>
        </p:nvSpPr>
        <p:spPr/>
        <p:txBody>
          <a:bodyPr/>
          <a:lstStyle/>
          <a:p>
            <a:r>
              <a:rPr lang="en-US" b="1" dirty="0" smtClean="0"/>
              <a:t>Emilianne </a:t>
            </a:r>
            <a:r>
              <a:rPr lang="en-US" b="1" dirty="0" err="1" smtClean="0"/>
              <a:t>Slaydon</a:t>
            </a:r>
            <a:endParaRPr lang="en-US" b="1" dirty="0"/>
          </a:p>
        </p:txBody>
      </p:sp>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609152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2080" y="565958"/>
            <a:ext cx="8514079" cy="5671786"/>
          </a:xfrm>
          <a:prstGeom prst="rect">
            <a:avLst/>
          </a:prstGeom>
        </p:spPr>
      </p:pic>
    </p:spTree>
    <p:extLst>
      <p:ext uri="{BB962C8B-B14F-4D97-AF65-F5344CB8AC3E}">
        <p14:creationId xmlns:p14="http://schemas.microsoft.com/office/powerpoint/2010/main" val="2978773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venir Next Medium"/>
                <a:cs typeface="Avenir Next Medium"/>
              </a:rPr>
              <a:t>@TPPMediaMarch</a:t>
            </a:r>
            <a:br>
              <a:rPr lang="en-US" dirty="0" smtClean="0">
                <a:latin typeface="Avenir Next Medium"/>
                <a:cs typeface="Avenir Next Medium"/>
              </a:rPr>
            </a:br>
            <a:r>
              <a:rPr lang="en-US" dirty="0" smtClean="0">
                <a:latin typeface="Avenir Next Medium"/>
                <a:cs typeface="Avenir Next Medium"/>
              </a:rPr>
              <a:t>Twitter </a:t>
            </a:r>
            <a:r>
              <a:rPr lang="en-US" i="1" dirty="0" smtClean="0">
                <a:latin typeface="Avenir Next Medium"/>
                <a:cs typeface="Avenir Next Medium"/>
              </a:rPr>
              <a:t>STORM</a:t>
            </a:r>
            <a:endParaRPr lang="en-US" i="1" dirty="0">
              <a:latin typeface="Avenir Next Medium"/>
              <a:cs typeface="Avenir Next Medium"/>
            </a:endParaRPr>
          </a:p>
        </p:txBody>
      </p:sp>
      <p:sp>
        <p:nvSpPr>
          <p:cNvPr id="3" name="Subtitle 2"/>
          <p:cNvSpPr>
            <a:spLocks noGrp="1"/>
          </p:cNvSpPr>
          <p:nvPr>
            <p:ph type="subTitle" idx="1"/>
          </p:nvPr>
        </p:nvSpPr>
        <p:spPr/>
        <p:txBody>
          <a:bodyPr>
            <a:normAutofit/>
          </a:bodyPr>
          <a:lstStyle/>
          <a:p>
            <a:r>
              <a:rPr lang="en-US" sz="4000" dirty="0">
                <a:latin typeface="Avenir Next Medium"/>
                <a:cs typeface="Avenir Next Medium"/>
              </a:rPr>
              <a:t>The most FUN &amp; EASIEST</a:t>
            </a:r>
          </a:p>
          <a:p>
            <a:r>
              <a:rPr lang="en-US" sz="4000" dirty="0">
                <a:latin typeface="Avenir Next Medium"/>
                <a:cs typeface="Avenir Next Medium"/>
              </a:rPr>
              <a:t>way to raise awareness to #StopTPP</a:t>
            </a:r>
          </a:p>
        </p:txBody>
      </p:sp>
    </p:spTree>
    <p:extLst>
      <p:ext uri="{BB962C8B-B14F-4D97-AF65-F5344CB8AC3E}">
        <p14:creationId xmlns:p14="http://schemas.microsoft.com/office/powerpoint/2010/main" val="1301005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540" y="457200"/>
            <a:ext cx="4533485" cy="1600200"/>
          </a:xfrm>
        </p:spPr>
        <p:txBody>
          <a:bodyPr/>
          <a:lstStyle/>
          <a:p>
            <a:r>
              <a:rPr lang="en-US" sz="2400" dirty="0">
                <a:latin typeface="Avenir Next Demi Bold"/>
                <a:cs typeface="Avenir Next Demi Bold"/>
              </a:rPr>
              <a:t>Go to:</a:t>
            </a:r>
            <a:br>
              <a:rPr lang="en-US" sz="2400" dirty="0">
                <a:latin typeface="Avenir Next Demi Bold"/>
                <a:cs typeface="Avenir Next Demi Bold"/>
              </a:rPr>
            </a:br>
            <a:r>
              <a:rPr lang="en-US" sz="1600" dirty="0">
                <a:solidFill>
                  <a:srgbClr val="000090"/>
                </a:solidFill>
                <a:latin typeface="Avenir Next Demi Bold"/>
                <a:cs typeface="Avenir Next Demi Bold"/>
              </a:rPr>
              <a:t>http://tiny.cc/TPPMediaMarch</a:t>
            </a:r>
            <a:r>
              <a:rPr lang="en-US" sz="1600" dirty="0">
                <a:latin typeface="Avenir Next Demi Bold"/>
                <a:cs typeface="Avenir Next Demi Bold"/>
              </a:rPr>
              <a:t/>
            </a:r>
            <a:br>
              <a:rPr lang="en-US" sz="1600" dirty="0">
                <a:latin typeface="Avenir Next Demi Bold"/>
                <a:cs typeface="Avenir Next Demi Bold"/>
              </a:rPr>
            </a:br>
            <a:endParaRPr lang="en-US" sz="1600" dirty="0">
              <a:latin typeface="Avenir Next Demi Bold"/>
              <a:cs typeface="Avenir Next Demi Bold"/>
            </a:endParaRPr>
          </a:p>
        </p:txBody>
      </p:sp>
      <p:sp>
        <p:nvSpPr>
          <p:cNvPr id="4" name="Text Placeholder 3"/>
          <p:cNvSpPr>
            <a:spLocks noGrp="1"/>
          </p:cNvSpPr>
          <p:nvPr>
            <p:ph type="body" sz="half" idx="2"/>
          </p:nvPr>
        </p:nvSpPr>
        <p:spPr>
          <a:xfrm>
            <a:off x="238540" y="2057400"/>
            <a:ext cx="4533486" cy="3811588"/>
          </a:xfrm>
        </p:spPr>
        <p:txBody>
          <a:bodyPr>
            <a:normAutofit lnSpcReduction="10000"/>
          </a:bodyPr>
          <a:lstStyle/>
          <a:p>
            <a:r>
              <a:rPr lang="en-US" sz="2400" dirty="0">
                <a:latin typeface="Avenir Next Demi Bold"/>
                <a:cs typeface="Avenir Next Demi Bold"/>
              </a:rPr>
              <a:t>BEFORE TUESDAY: </a:t>
            </a:r>
          </a:p>
          <a:p>
            <a:pPr marL="342900" indent="-342900">
              <a:buAutoNum type="arabicParenR"/>
            </a:pPr>
            <a:r>
              <a:rPr lang="en-US" sz="2400" dirty="0" smtClean="0">
                <a:latin typeface="Avenir Next Medium"/>
                <a:cs typeface="Avenir Next Medium"/>
              </a:rPr>
              <a:t>Click</a:t>
            </a:r>
            <a:r>
              <a:rPr lang="en-US" sz="2400" dirty="0">
                <a:latin typeface="Avenir Next Medium"/>
                <a:cs typeface="Avenir Next Medium"/>
              </a:rPr>
              <a:t>-n-</a:t>
            </a:r>
            <a:r>
              <a:rPr lang="en-US" sz="2400" dirty="0" smtClean="0">
                <a:latin typeface="Avenir Next Medium"/>
                <a:cs typeface="Avenir Next Medium"/>
              </a:rPr>
              <a:t>Drag Invite to Desktop</a:t>
            </a:r>
            <a:endParaRPr lang="en-US" sz="2400" dirty="0" smtClean="0">
              <a:solidFill>
                <a:schemeClr val="tx1"/>
              </a:solidFill>
              <a:latin typeface="Avenir Next Demi Bold"/>
              <a:cs typeface="Avenir Next Demi Bold"/>
            </a:endParaRPr>
          </a:p>
          <a:p>
            <a:pPr marL="342900" indent="-342900">
              <a:buAutoNum type="arabicParenR"/>
            </a:pPr>
            <a:r>
              <a:rPr lang="en-US" sz="2400" dirty="0" smtClean="0">
                <a:latin typeface="Avenir Next Medium"/>
                <a:cs typeface="Avenir Next Medium"/>
              </a:rPr>
              <a:t>Post </a:t>
            </a:r>
            <a:r>
              <a:rPr lang="en-US" sz="2400" dirty="0">
                <a:latin typeface="Avenir Next Medium"/>
                <a:cs typeface="Avenir Next Medium"/>
              </a:rPr>
              <a:t>I</a:t>
            </a:r>
            <a:r>
              <a:rPr lang="en-US" sz="2400" dirty="0" smtClean="0">
                <a:latin typeface="Avenir Next Medium"/>
                <a:cs typeface="Avenir Next Medium"/>
              </a:rPr>
              <a:t>nvite on Facebook</a:t>
            </a:r>
          </a:p>
          <a:p>
            <a:pPr marL="342900" indent="-342900">
              <a:buAutoNum type="arabicParenR"/>
            </a:pPr>
            <a:r>
              <a:rPr lang="en-US" sz="2400" dirty="0" smtClean="0">
                <a:latin typeface="Avenir Next Medium"/>
                <a:cs typeface="Avenir Next Medium"/>
              </a:rPr>
              <a:t>Tweet Invite on Twitter</a:t>
            </a:r>
          </a:p>
          <a:p>
            <a:pPr marL="342900" indent="-342900">
              <a:buAutoNum type="arabicParenR"/>
            </a:pPr>
            <a:endParaRPr lang="en-US" sz="2400" dirty="0"/>
          </a:p>
          <a:p>
            <a:r>
              <a:rPr lang="en-US" sz="2400" dirty="0">
                <a:latin typeface="Avenir Next Demi Bold"/>
                <a:cs typeface="Avenir Next Demi Bold"/>
              </a:rPr>
              <a:t>ON TUESDAY 9 ET | 6 PT</a:t>
            </a:r>
          </a:p>
          <a:p>
            <a:r>
              <a:rPr lang="en-US" sz="2400" dirty="0" smtClean="0">
                <a:latin typeface="Avenir Next Medium"/>
                <a:cs typeface="Avenir Next Medium"/>
              </a:rPr>
              <a:t>1) Copy each tweet by highlighting it . . . then</a:t>
            </a:r>
          </a:p>
          <a:p>
            <a:endParaRPr lang="en-US" dirty="0" smtClean="0">
              <a:latin typeface="Avenir Next Medium"/>
              <a:cs typeface="Avenir Next Medium"/>
            </a:endParaRPr>
          </a:p>
          <a:p>
            <a:pPr marL="342900" indent="-342900">
              <a:buAutoNum type="arabicParenR"/>
            </a:pPr>
            <a:endParaRPr lang="en-US" dirty="0"/>
          </a:p>
        </p:txBody>
      </p:sp>
      <p:pic>
        <p:nvPicPr>
          <p:cNvPr id="7" name="Picture Placeholder 6" descr="Storm Slide 1 PDA.png"/>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55" b="55"/>
          <a:stretch>
            <a:fillRect/>
          </a:stretch>
        </p:blipFill>
        <p:spPr/>
      </p:pic>
    </p:spTree>
    <p:extLst>
      <p:ext uri="{BB962C8B-B14F-4D97-AF65-F5344CB8AC3E}">
        <p14:creationId xmlns:p14="http://schemas.microsoft.com/office/powerpoint/2010/main" val="3500763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latin typeface="Avenir Next Condensed Medium"/>
                <a:cs typeface="Avenir Next Condensed Medium"/>
              </a:rPr>
              <a:t>2) Paste the copied text into the tweet box on Twitter.  Press Tweet. Repeat copying next tweet.</a:t>
            </a:r>
          </a:p>
        </p:txBody>
      </p:sp>
      <p:pic>
        <p:nvPicPr>
          <p:cNvPr id="6" name="Content Placeholder 5" descr="Slide 2 Tweet.png"/>
          <p:cNvPicPr>
            <a:picLocks noGrp="1" noChangeAspect="1"/>
          </p:cNvPicPr>
          <p:nvPr>
            <p:ph idx="1"/>
          </p:nvPr>
        </p:nvPicPr>
        <p:blipFill>
          <a:blip r:embed="rId2" cstate="print">
            <a:extLst>
              <a:ext uri="{28A0092B-C50C-407E-A947-70E740481C1C}">
                <a14:useLocalDpi xmlns:a14="http://schemas.microsoft.com/office/drawing/2010/main" val="0"/>
              </a:ext>
            </a:extLst>
          </a:blip>
          <a:srcRect t="6945" b="6945"/>
          <a:stretch>
            <a:fillRect/>
          </a:stretch>
        </p:blipFill>
        <p:spPr/>
      </p:pic>
    </p:spTree>
    <p:extLst>
      <p:ext uri="{BB962C8B-B14F-4D97-AF65-F5344CB8AC3E}">
        <p14:creationId xmlns:p14="http://schemas.microsoft.com/office/powerpoint/2010/main" val="2935735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latin typeface="Avenir Next Demi Bold"/>
                <a:cs typeface="Avenir Next Demi Bold"/>
              </a:rPr>
              <a:t>Follow:</a:t>
            </a:r>
            <a:r>
              <a:rPr lang="en-US" sz="3200" dirty="0">
                <a:latin typeface="Avenir Next Demi Bold"/>
                <a:cs typeface="Avenir Next Demi Bold"/>
              </a:rPr>
              <a:t/>
            </a:r>
            <a:br>
              <a:rPr lang="en-US" sz="3200" dirty="0">
                <a:latin typeface="Avenir Next Demi Bold"/>
                <a:cs typeface="Avenir Next Demi Bold"/>
              </a:rPr>
            </a:br>
            <a:r>
              <a:rPr lang="en-US" sz="3200" dirty="0">
                <a:latin typeface="Avenir Next Demi Bold"/>
                <a:cs typeface="Avenir Next Demi Bold"/>
              </a:rPr>
              <a:t>http://Twitter.com/TPPMediaMarch</a:t>
            </a:r>
          </a:p>
        </p:txBody>
      </p:sp>
      <p:pic>
        <p:nvPicPr>
          <p:cNvPr id="4" name="Content Placeholder 3" descr="Slide 3 Twitter Follow.png"/>
          <p:cNvPicPr>
            <a:picLocks noGrp="1" noChangeAspect="1"/>
          </p:cNvPicPr>
          <p:nvPr>
            <p:ph idx="1"/>
          </p:nvPr>
        </p:nvPicPr>
        <p:blipFill>
          <a:blip r:embed="rId2" cstate="print">
            <a:extLst>
              <a:ext uri="{28A0092B-C50C-407E-A947-70E740481C1C}">
                <a14:useLocalDpi xmlns:a14="http://schemas.microsoft.com/office/drawing/2010/main" val="0"/>
              </a:ext>
            </a:extLst>
          </a:blip>
          <a:srcRect t="6212" b="6212"/>
          <a:stretch>
            <a:fillRect/>
          </a:stretch>
        </p:blipFill>
        <p:spPr/>
      </p:pic>
    </p:spTree>
    <p:extLst>
      <p:ext uri="{BB962C8B-B14F-4D97-AF65-F5344CB8AC3E}">
        <p14:creationId xmlns:p14="http://schemas.microsoft.com/office/powerpoint/2010/main" val="2618922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261" y="116647"/>
            <a:ext cx="10515600" cy="1325563"/>
          </a:xfrm>
        </p:spPr>
        <p:txBody>
          <a:bodyPr>
            <a:normAutofit/>
          </a:bodyPr>
          <a:lstStyle/>
          <a:p>
            <a:r>
              <a:rPr lang="en-US" dirty="0" smtClean="0">
                <a:latin typeface="Avenir Next Condensed Medium"/>
                <a:cs typeface="Avenir Next Condensed Medium"/>
              </a:rPr>
              <a:t>Click the Retweet Box </a:t>
            </a:r>
            <a:r>
              <a:rPr lang="en-US" dirty="0">
                <a:latin typeface="Avenir Next Condensed Medium"/>
                <a:cs typeface="Avenir Next Condensed Medium"/>
              </a:rPr>
              <a:t>(RT)</a:t>
            </a:r>
            <a:endParaRPr lang="en-US" dirty="0"/>
          </a:p>
        </p:txBody>
      </p:sp>
      <p:pic>
        <p:nvPicPr>
          <p:cNvPr id="6" name="Content Placeholder 5" descr="Slide 4 RT.png"/>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297" b="317"/>
          <a:stretch/>
        </p:blipFill>
        <p:spPr>
          <a:xfrm>
            <a:off x="1947034" y="1606285"/>
            <a:ext cx="7345362" cy="4468852"/>
          </a:xfrm>
        </p:spPr>
      </p:pic>
    </p:spTree>
    <p:extLst>
      <p:ext uri="{BB962C8B-B14F-4D97-AF65-F5344CB8AC3E}">
        <p14:creationId xmlns:p14="http://schemas.microsoft.com/office/powerpoint/2010/main" val="1290665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809" y="1691640"/>
            <a:ext cx="4704919" cy="914400"/>
          </a:xfrm>
        </p:spPr>
        <p:txBody>
          <a:bodyPr>
            <a:normAutofit fontScale="90000"/>
          </a:bodyPr>
          <a:lstStyle/>
          <a:p>
            <a:pPr algn="ctr"/>
            <a:r>
              <a:rPr lang="en-US" sz="4000" i="1" dirty="0">
                <a:latin typeface="Avenir Next Demi Bold"/>
                <a:cs typeface="Avenir Next Demi Bold"/>
              </a:rPr>
              <a:t>STORM</a:t>
            </a:r>
            <a:r>
              <a:rPr lang="en-US" sz="4000" dirty="0">
                <a:latin typeface="Avenir Next Demi Bold"/>
                <a:cs typeface="Avenir Next Demi Bold"/>
              </a:rPr>
              <a:t/>
            </a:r>
            <a:br>
              <a:rPr lang="en-US" sz="4000" dirty="0">
                <a:latin typeface="Avenir Next Demi Bold"/>
                <a:cs typeface="Avenir Next Demi Bold"/>
              </a:rPr>
            </a:br>
            <a:r>
              <a:rPr lang="en-US" sz="4000" dirty="0">
                <a:latin typeface="Avenir Next Demi Bold"/>
                <a:cs typeface="Avenir Next Demi Bold"/>
              </a:rPr>
              <a:t>with US!</a:t>
            </a:r>
          </a:p>
        </p:txBody>
      </p:sp>
      <p:pic>
        <p:nvPicPr>
          <p:cNvPr id="5" name="Picture Placeholder 4" descr="Twitter Bird Stop TPP.png"/>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b="-170"/>
          <a:stretch/>
        </p:blipFill>
        <p:spPr/>
      </p:pic>
      <p:sp>
        <p:nvSpPr>
          <p:cNvPr id="4" name="Text Placeholder 3"/>
          <p:cNvSpPr>
            <a:spLocks noGrp="1"/>
          </p:cNvSpPr>
          <p:nvPr>
            <p:ph type="body" sz="half" idx="2"/>
          </p:nvPr>
        </p:nvSpPr>
        <p:spPr/>
        <p:txBody>
          <a:bodyPr>
            <a:normAutofit/>
          </a:bodyPr>
          <a:lstStyle/>
          <a:p>
            <a:endParaRPr lang="en-US" sz="2400" dirty="0">
              <a:latin typeface="Avenir Next Medium"/>
              <a:cs typeface="Avenir Next Medium"/>
            </a:endParaRPr>
          </a:p>
          <a:p>
            <a:endParaRPr lang="en-US" sz="2400" dirty="0">
              <a:latin typeface="Avenir Next Medium"/>
              <a:cs typeface="Avenir Next Medium"/>
            </a:endParaRPr>
          </a:p>
          <a:p>
            <a:pPr algn="ctr"/>
            <a:r>
              <a:rPr lang="en-US" sz="4800" dirty="0">
                <a:solidFill>
                  <a:srgbClr val="940000"/>
                </a:solidFill>
                <a:latin typeface="Avenir Next Medium"/>
                <a:cs typeface="Avenir Next Medium"/>
              </a:rPr>
              <a:t>#StopTPP</a:t>
            </a:r>
          </a:p>
          <a:p>
            <a:pPr algn="ctr"/>
            <a:endParaRPr lang="en-US" sz="4800" dirty="0">
              <a:latin typeface="Avenir Next Medium"/>
              <a:cs typeface="Avenir Next Medium"/>
            </a:endParaRPr>
          </a:p>
          <a:p>
            <a:pPr algn="ctr"/>
            <a:r>
              <a:rPr lang="en-US" sz="4300" dirty="0">
                <a:solidFill>
                  <a:schemeClr val="accent5">
                    <a:lumMod val="75000"/>
                  </a:schemeClr>
                </a:solidFill>
                <a:latin typeface="Avenir Next Demi Bold"/>
                <a:cs typeface="Avenir Next Demi Bold"/>
              </a:rPr>
              <a:t>Thank you!</a:t>
            </a:r>
          </a:p>
        </p:txBody>
      </p:sp>
    </p:spTree>
    <p:extLst>
      <p:ext uri="{BB962C8B-B14F-4D97-AF65-F5344CB8AC3E}">
        <p14:creationId xmlns:p14="http://schemas.microsoft.com/office/powerpoint/2010/main" val="704534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8216416" y="2152413"/>
            <a:ext cx="1784505" cy="2195449"/>
          </a:xfrm>
          <a:prstGeom prst="rect">
            <a:avLst/>
          </a:prstGeom>
        </p:spPr>
      </p:pic>
      <p:pic>
        <p:nvPicPr>
          <p:cNvPr id="7" name="Picture 6"/>
          <p:cNvPicPr>
            <a:picLocks noChangeAspect="1"/>
          </p:cNvPicPr>
          <p:nvPr/>
        </p:nvPicPr>
        <p:blipFill>
          <a:blip r:embed="rId3"/>
          <a:stretch>
            <a:fillRect/>
          </a:stretch>
        </p:blipFill>
        <p:spPr>
          <a:xfrm>
            <a:off x="8258328" y="5123004"/>
            <a:ext cx="2114312" cy="635366"/>
          </a:xfrm>
          <a:prstGeom prst="rect">
            <a:avLst/>
          </a:prstGeom>
        </p:spPr>
      </p:pic>
      <p:sp>
        <p:nvSpPr>
          <p:cNvPr id="3" name="Rectangle 2"/>
          <p:cNvSpPr/>
          <p:nvPr/>
        </p:nvSpPr>
        <p:spPr>
          <a:xfrm>
            <a:off x="818457" y="1126434"/>
            <a:ext cx="6834673" cy="5601533"/>
          </a:xfrm>
          <a:prstGeom prst="rect">
            <a:avLst/>
          </a:prstGeom>
        </p:spPr>
        <p:txBody>
          <a:bodyPr wrap="square">
            <a:spAutoFit/>
          </a:bodyPr>
          <a:lstStyle/>
          <a:p>
            <a:r>
              <a:rPr lang="en-US" sz="2800" b="1" dirty="0">
                <a:solidFill>
                  <a:schemeClr val="accent5">
                    <a:lumMod val="75000"/>
                  </a:schemeClr>
                </a:solidFill>
              </a:rPr>
              <a:t>Adam </a:t>
            </a:r>
            <a:r>
              <a:rPr lang="en-US" sz="2800" b="1" dirty="0" smtClean="0">
                <a:solidFill>
                  <a:schemeClr val="accent5">
                    <a:lumMod val="75000"/>
                  </a:schemeClr>
                </a:solidFill>
              </a:rPr>
              <a:t>Weissman </a:t>
            </a:r>
            <a:br>
              <a:rPr lang="en-US" sz="2800" b="1" dirty="0" smtClean="0">
                <a:solidFill>
                  <a:schemeClr val="accent5">
                    <a:lumMod val="75000"/>
                  </a:schemeClr>
                </a:solidFill>
              </a:rPr>
            </a:br>
            <a:r>
              <a:rPr lang="en-US" sz="2800" b="1" dirty="0" err="1" smtClean="0">
                <a:solidFill>
                  <a:schemeClr val="accent5">
                    <a:lumMod val="75000"/>
                  </a:schemeClr>
                </a:solidFill>
              </a:rPr>
              <a:t>TradeJustice</a:t>
            </a:r>
            <a:r>
              <a:rPr lang="en-US" sz="2800" b="1" dirty="0" smtClean="0">
                <a:solidFill>
                  <a:schemeClr val="accent5">
                    <a:lumMod val="75000"/>
                  </a:schemeClr>
                </a:solidFill>
              </a:rPr>
              <a:t> </a:t>
            </a:r>
            <a:r>
              <a:rPr lang="en-US" sz="2800" b="1" dirty="0" smtClean="0">
                <a:solidFill>
                  <a:schemeClr val="accent5">
                    <a:lumMod val="75000"/>
                  </a:schemeClr>
                </a:solidFill>
              </a:rPr>
              <a:t/>
            </a:r>
            <a:br>
              <a:rPr lang="en-US" sz="2800" b="1" dirty="0" smtClean="0">
                <a:solidFill>
                  <a:schemeClr val="accent5">
                    <a:lumMod val="75000"/>
                  </a:schemeClr>
                </a:solidFill>
              </a:rPr>
            </a:br>
            <a:r>
              <a:rPr lang="en-US" sz="2800" b="1" dirty="0" smtClean="0">
                <a:solidFill>
                  <a:schemeClr val="accent5">
                    <a:lumMod val="75000"/>
                  </a:schemeClr>
                </a:solidFill>
              </a:rPr>
              <a:t>Global </a:t>
            </a:r>
            <a:r>
              <a:rPr lang="en-US" sz="2800" b="1" dirty="0">
                <a:solidFill>
                  <a:schemeClr val="accent5">
                    <a:lumMod val="75000"/>
                  </a:schemeClr>
                </a:solidFill>
              </a:rPr>
              <a:t>Justice for Animals and the Environment </a:t>
            </a:r>
            <a:r>
              <a:rPr lang="en-US" dirty="0">
                <a:solidFill>
                  <a:schemeClr val="accent5">
                    <a:lumMod val="75000"/>
                  </a:schemeClr>
                </a:solidFill>
              </a:rPr>
              <a:t/>
            </a:r>
            <a:br>
              <a:rPr lang="en-US" dirty="0">
                <a:solidFill>
                  <a:schemeClr val="accent5">
                    <a:lumMod val="75000"/>
                  </a:schemeClr>
                </a:solidFill>
              </a:rPr>
            </a:br>
            <a:r>
              <a:rPr lang="en-US" sz="2400" b="1" dirty="0">
                <a:solidFill>
                  <a:schemeClr val="accent5">
                    <a:lumMod val="75000"/>
                  </a:schemeClr>
                </a:solidFill>
              </a:rPr>
              <a:t/>
            </a:r>
            <a:br>
              <a:rPr lang="en-US" sz="2400" b="1" dirty="0">
                <a:solidFill>
                  <a:schemeClr val="accent5">
                    <a:lumMod val="75000"/>
                  </a:schemeClr>
                </a:solidFill>
              </a:rPr>
            </a:br>
            <a:r>
              <a:rPr lang="en-US" sz="2400" b="1" dirty="0">
                <a:solidFill>
                  <a:srgbClr val="C00000"/>
                </a:solidFill>
                <a:hlinkClick r:id="rId4"/>
              </a:rPr>
              <a:t>www.TRADEJUSTICE.NET</a:t>
            </a:r>
            <a:r>
              <a:rPr lang="en-US" dirty="0">
                <a:solidFill>
                  <a:schemeClr val="accent5">
                    <a:lumMod val="75000"/>
                  </a:schemeClr>
                </a:solidFill>
              </a:rPr>
              <a:t/>
            </a:r>
            <a:br>
              <a:rPr lang="en-US" dirty="0">
                <a:solidFill>
                  <a:schemeClr val="accent5">
                    <a:lumMod val="75000"/>
                  </a:schemeClr>
                </a:solidFill>
              </a:rPr>
            </a:br>
            <a:r>
              <a:rPr lang="en-US" b="1" dirty="0">
                <a:solidFill>
                  <a:schemeClr val="accent5">
                    <a:lumMod val="75000"/>
                  </a:schemeClr>
                </a:solidFill>
                <a:latin typeface="Arial Black" panose="020B0A04020102020204" pitchFamily="34" charset="0"/>
                <a:hlinkClick r:id="rId5"/>
              </a:rPr>
              <a:t/>
            </a:r>
            <a:br>
              <a:rPr lang="en-US" b="1" dirty="0">
                <a:solidFill>
                  <a:schemeClr val="accent5">
                    <a:lumMod val="75000"/>
                  </a:schemeClr>
                </a:solidFill>
                <a:latin typeface="Arial Black" panose="020B0A04020102020204" pitchFamily="34" charset="0"/>
                <a:hlinkClick r:id="rId5"/>
              </a:rPr>
            </a:br>
            <a:r>
              <a:rPr lang="en-US" b="1" dirty="0">
                <a:solidFill>
                  <a:schemeClr val="accent5">
                    <a:lumMod val="75000"/>
                  </a:schemeClr>
                </a:solidFill>
                <a:latin typeface="Arial Black" panose="020B0A04020102020204" pitchFamily="34" charset="0"/>
              </a:rPr>
              <a:t/>
            </a:r>
            <a:br>
              <a:rPr lang="en-US" b="1" dirty="0">
                <a:solidFill>
                  <a:schemeClr val="accent5">
                    <a:lumMod val="75000"/>
                  </a:schemeClr>
                </a:solidFill>
                <a:latin typeface="Arial Black" panose="020B0A04020102020204" pitchFamily="34" charset="0"/>
              </a:rPr>
            </a:br>
            <a:r>
              <a:rPr lang="en-US" sz="2400" dirty="0">
                <a:solidFill>
                  <a:schemeClr val="accent5">
                    <a:lumMod val="75000"/>
                  </a:schemeClr>
                </a:solidFill>
              </a:rPr>
              <a:t>*Call Planning Team</a:t>
            </a:r>
            <a:br>
              <a:rPr lang="en-US" sz="2400" dirty="0">
                <a:solidFill>
                  <a:schemeClr val="accent5">
                    <a:lumMod val="75000"/>
                  </a:schemeClr>
                </a:solidFill>
              </a:rPr>
            </a:br>
            <a:r>
              <a:rPr lang="en-US" sz="2400" dirty="0">
                <a:solidFill>
                  <a:schemeClr val="accent5">
                    <a:lumMod val="75000"/>
                  </a:schemeClr>
                </a:solidFill>
              </a:rPr>
              <a:t>*Speaker </a:t>
            </a:r>
            <a:r>
              <a:rPr lang="en-US" sz="2400" dirty="0" smtClean="0">
                <a:solidFill>
                  <a:schemeClr val="accent5">
                    <a:lumMod val="75000"/>
                  </a:schemeClr>
                </a:solidFill>
              </a:rPr>
              <a:t>Recruitment</a:t>
            </a:r>
            <a:r>
              <a:rPr lang="en-US" sz="2400" dirty="0">
                <a:solidFill>
                  <a:schemeClr val="accent5">
                    <a:lumMod val="75000"/>
                  </a:schemeClr>
                </a:solidFill>
              </a:rPr>
              <a:t/>
            </a:r>
            <a:br>
              <a:rPr lang="en-US" sz="2400" dirty="0">
                <a:solidFill>
                  <a:schemeClr val="accent5">
                    <a:lumMod val="75000"/>
                  </a:schemeClr>
                </a:solidFill>
              </a:rPr>
            </a:br>
            <a:r>
              <a:rPr lang="en-US" sz="2400" dirty="0">
                <a:solidFill>
                  <a:schemeClr val="accent5">
                    <a:lumMod val="75000"/>
                  </a:schemeClr>
                </a:solidFill>
              </a:rPr>
              <a:t>*Events, news stories and actions</a:t>
            </a:r>
            <a:br>
              <a:rPr lang="en-US" sz="2400" dirty="0">
                <a:solidFill>
                  <a:schemeClr val="accent5">
                    <a:lumMod val="75000"/>
                  </a:schemeClr>
                </a:solidFill>
              </a:rPr>
            </a:br>
            <a:r>
              <a:rPr lang="en-US" sz="2400" dirty="0">
                <a:solidFill>
                  <a:schemeClr val="bg1"/>
                </a:solidFill>
              </a:rPr>
              <a:t/>
            </a:r>
            <a:br>
              <a:rPr lang="en-US" sz="2400" dirty="0">
                <a:solidFill>
                  <a:schemeClr val="bg1"/>
                </a:solidFill>
              </a:rPr>
            </a:br>
            <a:r>
              <a:rPr lang="en-US" sz="2400" b="1" dirty="0">
                <a:solidFill>
                  <a:srgbClr val="C00000"/>
                </a:solidFill>
                <a:hlinkClick r:id="rId6"/>
              </a:rPr>
              <a:t>http://tradejustice.net/events</a:t>
            </a:r>
            <a:endParaRPr lang="en-US" sz="2400" b="1" dirty="0">
              <a:solidFill>
                <a:srgbClr val="C00000"/>
              </a:solidFill>
            </a:endParaRPr>
          </a:p>
          <a:p>
            <a:r>
              <a:rPr lang="en-US" sz="2400" b="1" dirty="0">
                <a:solidFill>
                  <a:srgbClr val="C00000"/>
                </a:solidFill>
                <a:hlinkClick r:id="rId7"/>
              </a:rPr>
              <a:t>http://www.tradejustice.net/news</a:t>
            </a:r>
            <a:r>
              <a:rPr lang="en-US" b="1" dirty="0">
                <a:solidFill>
                  <a:srgbClr val="C00000"/>
                </a:solidFill>
              </a:rPr>
              <a:t/>
            </a:r>
            <a:br>
              <a:rPr lang="en-US" b="1" dirty="0">
                <a:solidFill>
                  <a:srgbClr val="C00000"/>
                </a:solidFill>
              </a:rPr>
            </a:br>
            <a:endParaRPr lang="en-US" dirty="0">
              <a:solidFill>
                <a:srgbClr val="C00000"/>
              </a:solidFill>
            </a:endParaRPr>
          </a:p>
        </p:txBody>
      </p:sp>
      <p:sp>
        <p:nvSpPr>
          <p:cNvPr id="4" name="Title 3"/>
          <p:cNvSpPr>
            <a:spLocks noGrp="1"/>
          </p:cNvSpPr>
          <p:nvPr>
            <p:ph type="title"/>
          </p:nvPr>
        </p:nvSpPr>
        <p:spPr>
          <a:xfrm>
            <a:off x="709127" y="269102"/>
            <a:ext cx="10515600" cy="946840"/>
          </a:xfrm>
        </p:spPr>
        <p:txBody>
          <a:bodyPr/>
          <a:lstStyle/>
          <a:p>
            <a:pPr algn="l"/>
            <a:r>
              <a:rPr lang="en-US" sz="4000" b="1" dirty="0" smtClean="0"/>
              <a:t>Call Planning Team</a:t>
            </a:r>
            <a:endParaRPr lang="en-US" sz="4000" b="1" dirty="0"/>
          </a:p>
        </p:txBody>
      </p:sp>
      <p:sp>
        <p:nvSpPr>
          <p:cNvPr id="5" name="TextBox 4"/>
          <p:cNvSpPr txBox="1"/>
          <p:nvPr/>
        </p:nvSpPr>
        <p:spPr>
          <a:xfrm>
            <a:off x="7931426" y="4505249"/>
            <a:ext cx="3422374" cy="369332"/>
          </a:xfrm>
          <a:prstGeom prst="rect">
            <a:avLst/>
          </a:prstGeom>
          <a:noFill/>
        </p:spPr>
        <p:txBody>
          <a:bodyPr wrap="square" rtlCol="0">
            <a:spAutoFit/>
          </a:bodyPr>
          <a:lstStyle/>
          <a:p>
            <a:r>
              <a:rPr lang="en-US" b="1" dirty="0">
                <a:hlinkClick r:id="rId8"/>
              </a:rPr>
              <a:t>adam@tradejustice.net</a:t>
            </a:r>
            <a:endParaRPr lang="en-US" dirty="0"/>
          </a:p>
        </p:txBody>
      </p:sp>
      <p:grpSp>
        <p:nvGrpSpPr>
          <p:cNvPr id="8" name="Group 55"/>
          <p:cNvGrpSpPr/>
          <p:nvPr/>
        </p:nvGrpSpPr>
        <p:grpSpPr>
          <a:xfrm>
            <a:off x="-2" y="997915"/>
            <a:ext cx="12192003" cy="44452"/>
            <a:chOff x="0" y="0"/>
            <a:chExt cx="9144000" cy="44450"/>
          </a:xfrm>
        </p:grpSpPr>
        <p:sp>
          <p:nvSpPr>
            <p:cNvPr id="9"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848307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81342" y="5046488"/>
            <a:ext cx="609778" cy="644957"/>
          </a:xfrm>
          <a:prstGeom prst="rect">
            <a:avLst/>
          </a:prstGeom>
        </p:spPr>
      </p:pic>
      <p:sp>
        <p:nvSpPr>
          <p:cNvPr id="6" name="TextBox 5"/>
          <p:cNvSpPr txBox="1"/>
          <p:nvPr/>
        </p:nvSpPr>
        <p:spPr>
          <a:xfrm>
            <a:off x="1925418" y="2539159"/>
            <a:ext cx="6555371" cy="3539430"/>
          </a:xfrm>
          <a:prstGeom prst="rect">
            <a:avLst/>
          </a:prstGeom>
          <a:noFill/>
        </p:spPr>
        <p:txBody>
          <a:bodyPr wrap="square" rtlCol="0">
            <a:spAutoFit/>
          </a:bodyPr>
          <a:lstStyle/>
          <a:p>
            <a:r>
              <a:rPr lang="en-US" sz="2400" b="1" dirty="0">
                <a:solidFill>
                  <a:schemeClr val="accent1">
                    <a:lumMod val="50000"/>
                  </a:schemeClr>
                </a:solidFill>
              </a:rPr>
              <a:t>Call Structure and Norms: </a:t>
            </a:r>
          </a:p>
          <a:p>
            <a:pPr marL="342900" indent="-342900">
              <a:buFontTx/>
              <a:buChar char="-"/>
            </a:pPr>
            <a:r>
              <a:rPr lang="en-US" sz="2000" b="1" dirty="0" smtClean="0">
                <a:solidFill>
                  <a:schemeClr val="accent1">
                    <a:lumMod val="50000"/>
                  </a:schemeClr>
                </a:solidFill>
              </a:rPr>
              <a:t>Audio is PHONE ONLY; you must call in</a:t>
            </a:r>
          </a:p>
          <a:p>
            <a:pPr marL="342900" indent="-342900">
              <a:buFontTx/>
              <a:buChar char="-"/>
            </a:pPr>
            <a:r>
              <a:rPr lang="en-US" sz="2000" b="1" dirty="0" smtClean="0">
                <a:solidFill>
                  <a:schemeClr val="accent1">
                    <a:lumMod val="50000"/>
                  </a:schemeClr>
                </a:solidFill>
              </a:rPr>
              <a:t>Do not enable your video camera</a:t>
            </a:r>
          </a:p>
          <a:p>
            <a:pPr marL="342900" indent="-342900">
              <a:buFontTx/>
              <a:buChar char="-"/>
            </a:pPr>
            <a:r>
              <a:rPr lang="en-US" sz="2000" dirty="0" smtClean="0">
                <a:solidFill>
                  <a:schemeClr val="accent1">
                    <a:lumMod val="50000"/>
                  </a:schemeClr>
                </a:solidFill>
              </a:rPr>
              <a:t>All </a:t>
            </a:r>
            <a:r>
              <a:rPr lang="en-US" sz="2000" dirty="0">
                <a:solidFill>
                  <a:schemeClr val="accent1">
                    <a:lumMod val="50000"/>
                  </a:schemeClr>
                </a:solidFill>
              </a:rPr>
              <a:t>calls are recorded; a </a:t>
            </a:r>
            <a:r>
              <a:rPr lang="en-US" sz="2000" dirty="0" smtClean="0">
                <a:solidFill>
                  <a:schemeClr val="accent1">
                    <a:lumMod val="50000"/>
                  </a:schemeClr>
                </a:solidFill>
              </a:rPr>
              <a:t>link is available </a:t>
            </a:r>
            <a:r>
              <a:rPr lang="en-US" sz="2000" dirty="0">
                <a:solidFill>
                  <a:schemeClr val="accent1">
                    <a:lumMod val="50000"/>
                  </a:schemeClr>
                </a:solidFill>
              </a:rPr>
              <a:t>after the call </a:t>
            </a:r>
          </a:p>
          <a:p>
            <a:pPr marL="342900" indent="-342900">
              <a:buFontTx/>
              <a:buChar char="-"/>
            </a:pPr>
            <a:r>
              <a:rPr lang="en-US" sz="2000" b="1" dirty="0">
                <a:solidFill>
                  <a:schemeClr val="accent1">
                    <a:lumMod val="50000"/>
                  </a:schemeClr>
                </a:solidFill>
              </a:rPr>
              <a:t>Q &amp; A mode: </a:t>
            </a:r>
            <a:r>
              <a:rPr lang="en-US" sz="2000" dirty="0">
                <a:solidFill>
                  <a:schemeClr val="accent1">
                    <a:lumMod val="50000"/>
                  </a:schemeClr>
                </a:solidFill>
              </a:rPr>
              <a:t>To eliminate background noise we mute everyone when we begin recording. </a:t>
            </a:r>
          </a:p>
          <a:p>
            <a:pPr marL="342900" indent="-342900">
              <a:buFontTx/>
              <a:buChar char="-"/>
            </a:pPr>
            <a:r>
              <a:rPr lang="en-US" sz="2000" b="1" dirty="0">
                <a:solidFill>
                  <a:schemeClr val="accent1">
                    <a:lumMod val="50000"/>
                  </a:schemeClr>
                </a:solidFill>
              </a:rPr>
              <a:t>Press *6</a:t>
            </a:r>
            <a:r>
              <a:rPr lang="en-US" sz="2000" dirty="0">
                <a:solidFill>
                  <a:schemeClr val="accent1">
                    <a:lumMod val="50000"/>
                  </a:schemeClr>
                </a:solidFill>
              </a:rPr>
              <a:t> (when prompted) to ask a question; say your name, your organization, if any, and location. Be courteous and brief; give others a chance to ask questions too.</a:t>
            </a:r>
          </a:p>
          <a:p>
            <a:pPr marL="342900" indent="-342900">
              <a:buFontTx/>
              <a:buChar char="-"/>
            </a:pPr>
            <a:r>
              <a:rPr lang="en-US" sz="2000" b="1" dirty="0" smtClean="0">
                <a:solidFill>
                  <a:schemeClr val="accent1">
                    <a:lumMod val="50000"/>
                  </a:schemeClr>
                </a:solidFill>
              </a:rPr>
              <a:t>Keep chat room discussions on topic and professiona</a:t>
            </a:r>
            <a:r>
              <a:rPr lang="en-US" sz="2000" b="1" dirty="0">
                <a:solidFill>
                  <a:schemeClr val="accent1">
                    <a:lumMod val="50000"/>
                  </a:schemeClr>
                </a:solidFill>
              </a:rPr>
              <a:t>l</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9727" y="2461140"/>
            <a:ext cx="1714500" cy="1714500"/>
          </a:xfrm>
          <a:prstGeom prst="rect">
            <a:avLst/>
          </a:prstGeom>
        </p:spPr>
      </p:pic>
      <p:sp>
        <p:nvSpPr>
          <p:cNvPr id="3" name="Rectangle 2"/>
          <p:cNvSpPr/>
          <p:nvPr/>
        </p:nvSpPr>
        <p:spPr>
          <a:xfrm>
            <a:off x="667733" y="1215720"/>
            <a:ext cx="7583370" cy="1323439"/>
          </a:xfrm>
          <a:prstGeom prst="rect">
            <a:avLst/>
          </a:prstGeom>
        </p:spPr>
        <p:txBody>
          <a:bodyPr wrap="square">
            <a:spAutoFit/>
          </a:bodyPr>
          <a:lstStyle/>
          <a:p>
            <a:r>
              <a:rPr lang="en-US" sz="3200" b="1" dirty="0">
                <a:solidFill>
                  <a:srgbClr val="C00000"/>
                </a:solidFill>
              </a:rPr>
              <a:t>Andrea Miller, Executive Director</a:t>
            </a:r>
            <a:br>
              <a:rPr lang="en-US" sz="3200" b="1" dirty="0">
                <a:solidFill>
                  <a:srgbClr val="C00000"/>
                </a:solidFill>
              </a:rPr>
            </a:br>
            <a:r>
              <a:rPr lang="en-US" sz="2800" dirty="0">
                <a:solidFill>
                  <a:schemeClr val="accent1">
                    <a:lumMod val="50000"/>
                  </a:schemeClr>
                </a:solidFill>
              </a:rPr>
              <a:t>People Demanding Action</a:t>
            </a:r>
            <a:br>
              <a:rPr lang="en-US" sz="2800" dirty="0">
                <a:solidFill>
                  <a:schemeClr val="accent1">
                    <a:lumMod val="50000"/>
                  </a:schemeClr>
                </a:solidFill>
              </a:rPr>
            </a:br>
            <a:r>
              <a:rPr lang="en-US" sz="2000" dirty="0">
                <a:solidFill>
                  <a:schemeClr val="accent1">
                    <a:lumMod val="50000"/>
                  </a:schemeClr>
                </a:solidFill>
                <a:hlinkClick r:id="rId4"/>
              </a:rPr>
              <a:t>andrea@peopledemandingaction.org</a:t>
            </a:r>
            <a:endParaRPr lang="en-US" sz="2000" dirty="0">
              <a:solidFill>
                <a:schemeClr val="accent1">
                  <a:lumMod val="50000"/>
                </a:schemeClr>
              </a:solidFill>
            </a:endParaRPr>
          </a:p>
        </p:txBody>
      </p:sp>
      <p:sp>
        <p:nvSpPr>
          <p:cNvPr id="5" name="Title 4"/>
          <p:cNvSpPr>
            <a:spLocks noGrp="1"/>
          </p:cNvSpPr>
          <p:nvPr>
            <p:ph type="title"/>
          </p:nvPr>
        </p:nvSpPr>
        <p:spPr>
          <a:xfrm>
            <a:off x="538160" y="117515"/>
            <a:ext cx="10686067" cy="1325563"/>
          </a:xfrm>
        </p:spPr>
        <p:txBody>
          <a:bodyPr/>
          <a:lstStyle/>
          <a:p>
            <a:pPr algn="l"/>
            <a:r>
              <a:rPr lang="en-US" sz="4000" b="1" dirty="0"/>
              <a:t>INTRODUCTION AND </a:t>
            </a:r>
            <a:r>
              <a:rPr lang="en-US" sz="4000" b="1" dirty="0" smtClean="0"/>
              <a:t>WELCOME</a:t>
            </a:r>
            <a:endParaRPr lang="en-US" sz="4000" b="1" dirty="0"/>
          </a:p>
        </p:txBody>
      </p:sp>
      <p:grpSp>
        <p:nvGrpSpPr>
          <p:cNvPr id="8" name="Group 55"/>
          <p:cNvGrpSpPr/>
          <p:nvPr/>
        </p:nvGrpSpPr>
        <p:grpSpPr>
          <a:xfrm>
            <a:off x="-2" y="1067489"/>
            <a:ext cx="12192003" cy="44452"/>
            <a:chOff x="0" y="0"/>
            <a:chExt cx="9144000" cy="44450"/>
          </a:xfrm>
        </p:grpSpPr>
        <p:sp>
          <p:nvSpPr>
            <p:cNvPr id="9"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127987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Q&amp;A – Emilianne </a:t>
            </a:r>
            <a:r>
              <a:rPr lang="en-US" dirty="0" err="1" smtClean="0"/>
              <a:t>Slaydon</a:t>
            </a:r>
            <a:r>
              <a:rPr lang="en-US" dirty="0" smtClean="0"/>
              <a:t>/Adam Weissman</a:t>
            </a:r>
            <a:endParaRPr lang="en-US" dirty="0"/>
          </a:p>
        </p:txBody>
      </p:sp>
      <p:pic>
        <p:nvPicPr>
          <p:cNvPr id="3" name="Picture 2"/>
          <p:cNvPicPr>
            <a:picLocks noChangeAspect="1"/>
          </p:cNvPicPr>
          <p:nvPr/>
        </p:nvPicPr>
        <p:blipFill>
          <a:blip r:embed="rId2"/>
          <a:stretch>
            <a:fillRect/>
          </a:stretch>
        </p:blipFill>
        <p:spPr>
          <a:xfrm>
            <a:off x="6767735" y="1808368"/>
            <a:ext cx="2413727" cy="2757199"/>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8485" y="1847842"/>
            <a:ext cx="2539382" cy="2678253"/>
          </a:xfrm>
          <a:prstGeom prst="rect">
            <a:avLst/>
          </a:prstGeom>
        </p:spPr>
      </p:pic>
      <p:sp>
        <p:nvSpPr>
          <p:cNvPr id="5" name="TextBox 4"/>
          <p:cNvSpPr txBox="1"/>
          <p:nvPr/>
        </p:nvSpPr>
        <p:spPr>
          <a:xfrm>
            <a:off x="838200" y="5009321"/>
            <a:ext cx="10863470" cy="830997"/>
          </a:xfrm>
          <a:prstGeom prst="rect">
            <a:avLst/>
          </a:prstGeom>
          <a:noFill/>
        </p:spPr>
        <p:txBody>
          <a:bodyPr wrap="square" rtlCol="0">
            <a:spAutoFit/>
          </a:bodyPr>
          <a:lstStyle/>
          <a:p>
            <a:r>
              <a:rPr lang="en-US" sz="2400" b="1" dirty="0" smtClean="0">
                <a:solidFill>
                  <a:schemeClr val="accent5">
                    <a:lumMod val="75000"/>
                  </a:schemeClr>
                </a:solidFill>
              </a:rPr>
              <a:t>Emilianne </a:t>
            </a:r>
            <a:r>
              <a:rPr lang="en-US" sz="2400" b="1" dirty="0" err="1" smtClean="0">
                <a:solidFill>
                  <a:schemeClr val="accent5">
                    <a:lumMod val="75000"/>
                  </a:schemeClr>
                </a:solidFill>
              </a:rPr>
              <a:t>Slaydon</a:t>
            </a:r>
            <a:r>
              <a:rPr lang="en-US" sz="2400" b="1" dirty="0" smtClean="0">
                <a:solidFill>
                  <a:schemeClr val="accent5">
                    <a:lumMod val="75000"/>
                  </a:schemeClr>
                </a:solidFill>
              </a:rPr>
              <a:t> – TPP Media March</a:t>
            </a:r>
          </a:p>
          <a:p>
            <a:r>
              <a:rPr lang="en-US" sz="2400" b="1" dirty="0" smtClean="0">
                <a:solidFill>
                  <a:schemeClr val="accent5">
                    <a:lumMod val="75000"/>
                  </a:schemeClr>
                </a:solidFill>
              </a:rPr>
              <a:t>Adam Weissman – </a:t>
            </a:r>
            <a:r>
              <a:rPr lang="en-US" sz="2400" b="1" dirty="0" err="1" smtClean="0">
                <a:solidFill>
                  <a:schemeClr val="accent5">
                    <a:lumMod val="75000"/>
                  </a:schemeClr>
                </a:solidFill>
              </a:rPr>
              <a:t>TradeJustice</a:t>
            </a:r>
            <a:r>
              <a:rPr lang="en-US" sz="2400" b="1" dirty="0" smtClean="0">
                <a:solidFill>
                  <a:schemeClr val="accent5">
                    <a:lumMod val="75000"/>
                  </a:schemeClr>
                </a:solidFill>
              </a:rPr>
              <a:t> and Global Justice for Animals and the Environment</a:t>
            </a:r>
            <a:endParaRPr lang="en-US" sz="2400" b="1" dirty="0">
              <a:solidFill>
                <a:schemeClr val="accent5">
                  <a:lumMod val="75000"/>
                </a:schemeClr>
              </a:solidFill>
            </a:endParaRPr>
          </a:p>
        </p:txBody>
      </p:sp>
      <p:grpSp>
        <p:nvGrpSpPr>
          <p:cNvPr id="6" name="Group 55"/>
          <p:cNvGrpSpPr/>
          <p:nvPr/>
        </p:nvGrpSpPr>
        <p:grpSpPr>
          <a:xfrm>
            <a:off x="-2" y="1564446"/>
            <a:ext cx="12192003" cy="44452"/>
            <a:chOff x="0" y="0"/>
            <a:chExt cx="9144000" cy="44450"/>
          </a:xfrm>
        </p:grpSpPr>
        <p:sp>
          <p:nvSpPr>
            <p:cNvPr id="7"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2424288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252" y="1823899"/>
            <a:ext cx="2936382" cy="2485623"/>
          </a:xfrm>
          <a:prstGeom prst="rect">
            <a:avLst/>
          </a:prstGeom>
        </p:spPr>
      </p:pic>
      <p:sp>
        <p:nvSpPr>
          <p:cNvPr id="4" name="TextBox 3"/>
          <p:cNvSpPr txBox="1"/>
          <p:nvPr/>
        </p:nvSpPr>
        <p:spPr>
          <a:xfrm>
            <a:off x="4562902" y="1531989"/>
            <a:ext cx="6986368" cy="4401205"/>
          </a:xfrm>
          <a:prstGeom prst="rect">
            <a:avLst/>
          </a:prstGeom>
          <a:noFill/>
        </p:spPr>
        <p:txBody>
          <a:bodyPr wrap="square" rtlCol="0">
            <a:spAutoFit/>
          </a:bodyPr>
          <a:lstStyle/>
          <a:p>
            <a:r>
              <a:rPr lang="en-US" sz="2000" b="1" i="1" dirty="0" smtClean="0">
                <a:solidFill>
                  <a:schemeClr val="accent5">
                    <a:lumMod val="75000"/>
                  </a:schemeClr>
                </a:solidFill>
              </a:rPr>
              <a:t>Executive </a:t>
            </a:r>
            <a:r>
              <a:rPr lang="en-US" sz="2000" b="1" i="1" dirty="0">
                <a:solidFill>
                  <a:schemeClr val="accent5">
                    <a:lumMod val="75000"/>
                  </a:schemeClr>
                </a:solidFill>
              </a:rPr>
              <a:t>Director, Citizens Trade Campaign</a:t>
            </a:r>
            <a:r>
              <a:rPr lang="en-US" sz="2000" b="1" dirty="0">
                <a:solidFill>
                  <a:schemeClr val="accent5">
                    <a:lumMod val="75000"/>
                  </a:schemeClr>
                </a:solidFill>
              </a:rPr>
              <a:t/>
            </a:r>
            <a:br>
              <a:rPr lang="en-US" sz="2000" b="1" dirty="0">
                <a:solidFill>
                  <a:schemeClr val="accent5">
                    <a:lumMod val="75000"/>
                  </a:schemeClr>
                </a:solidFill>
              </a:rPr>
            </a:br>
            <a:r>
              <a:rPr lang="en-US" sz="2000" b="1" dirty="0">
                <a:solidFill>
                  <a:schemeClr val="accent5">
                    <a:lumMod val="75000"/>
                  </a:schemeClr>
                </a:solidFill>
              </a:rPr>
              <a:t>Arthur Stamoulis is executive director of </a:t>
            </a:r>
            <a:r>
              <a:rPr lang="en-US" sz="2000" b="1" dirty="0" smtClean="0">
                <a:solidFill>
                  <a:schemeClr val="accent5">
                    <a:lumMod val="75000"/>
                  </a:schemeClr>
                </a:solidFill>
              </a:rPr>
              <a:t>Citizens Trade Campaign,</a:t>
            </a:r>
            <a:r>
              <a:rPr lang="en-US" sz="2000" b="1" dirty="0">
                <a:solidFill>
                  <a:schemeClr val="accent5">
                    <a:lumMod val="75000"/>
                  </a:schemeClr>
                </a:solidFill>
              </a:rPr>
              <a:t> a national coalition of labor, environmental, family farm, consumer and human rights organizations working together for trade policies that promote a just and sustainable global economy. Citizens Trade Campaign was the first to publish leaked text of several of the Trans-Pacific Partnership (TPP) chapters, and organized protests and other civil society responses at each of the TPP negotiating rounds to take place in the United States. </a:t>
            </a:r>
            <a:endParaRPr lang="en-US" sz="2000" dirty="0">
              <a:solidFill>
                <a:schemeClr val="accent5">
                  <a:lumMod val="75000"/>
                </a:schemeClr>
              </a:solidFill>
            </a:endParaRPr>
          </a:p>
          <a:p>
            <a:r>
              <a:rPr lang="en-US" sz="2000" b="1" dirty="0">
                <a:solidFill>
                  <a:schemeClr val="accent5">
                    <a:lumMod val="75000"/>
                  </a:schemeClr>
                </a:solidFill>
              </a:rPr>
              <a:t>Prior to joining Citizens Trade Campaign, Arthur directed the Oregon Fair Trade Campaign. He has also served as director of government affairs for Clean Air Council, an editor at Common Courage Press, and economics editor for Clamor Magazine.</a:t>
            </a:r>
            <a:endParaRPr lang="en-US" sz="2000" dirty="0">
              <a:solidFill>
                <a:schemeClr val="accent5">
                  <a:lumMod val="75000"/>
                </a:schemeClr>
              </a:solidFill>
            </a:endParaRPr>
          </a:p>
        </p:txBody>
      </p:sp>
      <p:sp>
        <p:nvSpPr>
          <p:cNvPr id="2" name="Title 1"/>
          <p:cNvSpPr>
            <a:spLocks noGrp="1"/>
          </p:cNvSpPr>
          <p:nvPr>
            <p:ph type="title"/>
          </p:nvPr>
        </p:nvSpPr>
        <p:spPr>
          <a:xfrm>
            <a:off x="410817" y="206426"/>
            <a:ext cx="10515600" cy="876939"/>
          </a:xfrm>
        </p:spPr>
        <p:txBody>
          <a:bodyPr/>
          <a:lstStyle/>
          <a:p>
            <a:r>
              <a:rPr lang="en-US" b="1" dirty="0" smtClean="0"/>
              <a:t>Arthur </a:t>
            </a:r>
            <a:r>
              <a:rPr lang="en-US" b="1" dirty="0" err="1" smtClean="0"/>
              <a:t>Stamoulis</a:t>
            </a:r>
            <a:endParaRPr lang="en-US" b="1" dirty="0"/>
          </a:p>
        </p:txBody>
      </p:sp>
      <p:grpSp>
        <p:nvGrpSpPr>
          <p:cNvPr id="5" name="Group 55"/>
          <p:cNvGrpSpPr/>
          <p:nvPr/>
        </p:nvGrpSpPr>
        <p:grpSpPr>
          <a:xfrm>
            <a:off x="-2" y="1007854"/>
            <a:ext cx="12192003" cy="44452"/>
            <a:chOff x="0" y="0"/>
            <a:chExt cx="9144000" cy="44450"/>
          </a:xfrm>
        </p:grpSpPr>
        <p:sp>
          <p:nvSpPr>
            <p:cNvPr id="6"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1803273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4467" y="1605240"/>
            <a:ext cx="9672033" cy="3785652"/>
          </a:xfrm>
          <a:prstGeom prst="rect">
            <a:avLst/>
          </a:prstGeom>
          <a:noFill/>
        </p:spPr>
        <p:txBody>
          <a:bodyPr wrap="square" rtlCol="0">
            <a:spAutoFit/>
          </a:bodyPr>
          <a:lstStyle/>
          <a:p>
            <a:endParaRPr lang="en-US" sz="2400" b="1" dirty="0" smtClean="0"/>
          </a:p>
          <a:p>
            <a:pPr marL="342900" indent="-342900">
              <a:buFont typeface="Wingdings" panose="05000000000000000000" pitchFamily="2" charset="2"/>
              <a:buChar char="Ø"/>
            </a:pPr>
            <a:r>
              <a:rPr lang="en-US" sz="2400" b="1" dirty="0">
                <a:solidFill>
                  <a:schemeClr val="accent5">
                    <a:lumMod val="75000"/>
                  </a:schemeClr>
                </a:solidFill>
              </a:rPr>
              <a:t>Timing of TPP vote </a:t>
            </a:r>
          </a:p>
          <a:p>
            <a:pPr marL="342900" indent="-342900">
              <a:buFont typeface="Wingdings" panose="05000000000000000000" pitchFamily="2" charset="2"/>
              <a:buChar char="Ø"/>
            </a:pPr>
            <a:endParaRPr lang="en-US" sz="2400" b="1" dirty="0" smtClean="0">
              <a:solidFill>
                <a:schemeClr val="accent5">
                  <a:lumMod val="75000"/>
                </a:schemeClr>
              </a:solidFill>
            </a:endParaRPr>
          </a:p>
          <a:p>
            <a:pPr marL="342900" indent="-342900">
              <a:buFont typeface="Wingdings" panose="05000000000000000000" pitchFamily="2" charset="2"/>
              <a:buChar char="Ø"/>
            </a:pPr>
            <a:r>
              <a:rPr lang="en-US" sz="2400" b="1" dirty="0" smtClean="0">
                <a:solidFill>
                  <a:schemeClr val="accent5">
                    <a:lumMod val="75000"/>
                  </a:schemeClr>
                </a:solidFill>
              </a:rPr>
              <a:t>  Sign-on letter</a:t>
            </a:r>
          </a:p>
          <a:p>
            <a:pPr marL="342900" indent="-342900">
              <a:buFont typeface="Wingdings" panose="05000000000000000000" pitchFamily="2" charset="2"/>
              <a:buChar char="Ø"/>
            </a:pPr>
            <a:endParaRPr lang="en-US" sz="2400" b="1" dirty="0" smtClean="0">
              <a:solidFill>
                <a:schemeClr val="accent5">
                  <a:lumMod val="75000"/>
                </a:schemeClr>
              </a:solidFill>
            </a:endParaRPr>
          </a:p>
          <a:p>
            <a:pPr marL="342900" indent="-342900">
              <a:buFont typeface="Wingdings" panose="05000000000000000000" pitchFamily="2" charset="2"/>
              <a:buChar char="Ø"/>
            </a:pPr>
            <a:r>
              <a:rPr lang="en-US" sz="2400" b="1" dirty="0">
                <a:solidFill>
                  <a:schemeClr val="accent5">
                    <a:lumMod val="75000"/>
                  </a:schemeClr>
                </a:solidFill>
              </a:rPr>
              <a:t>  District deliveries/activist </a:t>
            </a:r>
            <a:r>
              <a:rPr lang="en-US" sz="2400" b="1" dirty="0" smtClean="0">
                <a:solidFill>
                  <a:schemeClr val="accent5">
                    <a:lumMod val="75000"/>
                  </a:schemeClr>
                </a:solidFill>
              </a:rPr>
              <a:t>opportunities</a:t>
            </a:r>
          </a:p>
          <a:p>
            <a:pPr marL="342900" indent="-342900">
              <a:buFont typeface="Wingdings" panose="05000000000000000000" pitchFamily="2" charset="2"/>
              <a:buChar char="Ø"/>
            </a:pPr>
            <a:endParaRPr lang="en-US" sz="2400" b="1" dirty="0">
              <a:solidFill>
                <a:schemeClr val="accent5">
                  <a:lumMod val="75000"/>
                </a:schemeClr>
              </a:solidFill>
            </a:endParaRPr>
          </a:p>
          <a:p>
            <a:pPr marL="342900" indent="-342900">
              <a:buFont typeface="Wingdings" panose="05000000000000000000" pitchFamily="2" charset="2"/>
              <a:buChar char="Ø"/>
            </a:pPr>
            <a:r>
              <a:rPr lang="en-US" sz="2400" b="1" dirty="0" smtClean="0">
                <a:solidFill>
                  <a:schemeClr val="accent5">
                    <a:lumMod val="75000"/>
                  </a:schemeClr>
                </a:solidFill>
              </a:rPr>
              <a:t>TransCanada </a:t>
            </a:r>
            <a:r>
              <a:rPr lang="en-US" sz="2400" b="1" dirty="0">
                <a:solidFill>
                  <a:schemeClr val="accent5">
                    <a:lumMod val="75000"/>
                  </a:schemeClr>
                </a:solidFill>
              </a:rPr>
              <a:t>ISDS </a:t>
            </a:r>
            <a:r>
              <a:rPr lang="en-US" sz="2400" b="1" dirty="0" smtClean="0">
                <a:solidFill>
                  <a:schemeClr val="accent5">
                    <a:lumMod val="75000"/>
                  </a:schemeClr>
                </a:solidFill>
              </a:rPr>
              <a:t>suit implications</a:t>
            </a:r>
          </a:p>
          <a:p>
            <a:pPr marL="342900" indent="-342900">
              <a:buFont typeface="Wingdings" panose="05000000000000000000" pitchFamily="2" charset="2"/>
              <a:buChar char="Ø"/>
            </a:pPr>
            <a:endParaRPr lang="en-US" sz="2400" dirty="0"/>
          </a:p>
          <a:p>
            <a:pPr algn="ctr"/>
            <a:endParaRPr lang="en-US" sz="2400" dirty="0"/>
          </a:p>
        </p:txBody>
      </p:sp>
      <p:sp>
        <p:nvSpPr>
          <p:cNvPr id="3" name="Title 2"/>
          <p:cNvSpPr>
            <a:spLocks noGrp="1"/>
          </p:cNvSpPr>
          <p:nvPr>
            <p:ph type="title"/>
          </p:nvPr>
        </p:nvSpPr>
        <p:spPr/>
        <p:txBody>
          <a:bodyPr/>
          <a:lstStyle/>
          <a:p>
            <a:r>
              <a:rPr lang="en-US" dirty="0" smtClean="0"/>
              <a:t>Citizens Trade Campaign</a:t>
            </a:r>
            <a:endParaRPr lang="en-US" dirty="0"/>
          </a:p>
        </p:txBody>
      </p:sp>
      <p:grpSp>
        <p:nvGrpSpPr>
          <p:cNvPr id="4" name="Group 55"/>
          <p:cNvGrpSpPr/>
          <p:nvPr/>
        </p:nvGrpSpPr>
        <p:grpSpPr>
          <a:xfrm>
            <a:off x="-2" y="1584324"/>
            <a:ext cx="12192003" cy="44452"/>
            <a:chOff x="0" y="0"/>
            <a:chExt cx="9144000" cy="44450"/>
          </a:xfrm>
        </p:grpSpPr>
        <p:sp>
          <p:nvSpPr>
            <p:cNvPr id="5"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493636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8040" y="1501369"/>
            <a:ext cx="9659155" cy="4893647"/>
          </a:xfrm>
          <a:prstGeom prst="rect">
            <a:avLst/>
          </a:prstGeom>
          <a:noFill/>
        </p:spPr>
        <p:txBody>
          <a:bodyPr wrap="square" rtlCol="0">
            <a:spAutoFit/>
          </a:bodyPr>
          <a:lstStyle/>
          <a:p>
            <a:pPr marL="342900" indent="-342900">
              <a:buFont typeface="Wingdings" panose="05000000000000000000" pitchFamily="2" charset="2"/>
              <a:buChar char="Ø"/>
            </a:pPr>
            <a:endParaRPr lang="en-US" sz="2400" b="1" dirty="0" smtClean="0"/>
          </a:p>
          <a:p>
            <a:pPr marL="342900" indent="-342900">
              <a:buFont typeface="Wingdings" panose="05000000000000000000" pitchFamily="2" charset="2"/>
              <a:buChar char="Ø"/>
            </a:pPr>
            <a:r>
              <a:rPr lang="en-US" sz="2400" b="1" dirty="0" smtClean="0">
                <a:solidFill>
                  <a:schemeClr val="accent5">
                    <a:lumMod val="75000"/>
                  </a:schemeClr>
                </a:solidFill>
              </a:rPr>
              <a:t>ISDS </a:t>
            </a:r>
            <a:r>
              <a:rPr lang="en-US" sz="2400" b="1" dirty="0">
                <a:solidFill>
                  <a:schemeClr val="accent5">
                    <a:lumMod val="75000"/>
                  </a:schemeClr>
                </a:solidFill>
              </a:rPr>
              <a:t>Myth: ISDS is safe because the US has never lost a case</a:t>
            </a:r>
            <a:r>
              <a:rPr lang="en-US" sz="2400" b="1" dirty="0" smtClean="0">
                <a:solidFill>
                  <a:schemeClr val="accent5">
                    <a:lumMod val="75000"/>
                  </a:schemeClr>
                </a:solidFill>
              </a:rPr>
              <a:t>.</a:t>
            </a:r>
          </a:p>
          <a:p>
            <a:pPr marL="342900" indent="-342900">
              <a:buFont typeface="Wingdings" panose="05000000000000000000" pitchFamily="2" charset="2"/>
              <a:buChar char="Ø"/>
            </a:pPr>
            <a:endParaRPr lang="en-US" sz="2400" b="1" dirty="0" smtClean="0">
              <a:solidFill>
                <a:schemeClr val="accent5">
                  <a:lumMod val="75000"/>
                </a:schemeClr>
              </a:solidFill>
            </a:endParaRPr>
          </a:p>
          <a:p>
            <a:pPr marL="342900" indent="-342900">
              <a:buFont typeface="Wingdings" panose="05000000000000000000" pitchFamily="2" charset="2"/>
              <a:buChar char="Ø"/>
            </a:pPr>
            <a:r>
              <a:rPr lang="en-US" sz="2400" b="1" dirty="0">
                <a:solidFill>
                  <a:schemeClr val="accent5">
                    <a:lumMod val="75000"/>
                  </a:schemeClr>
                </a:solidFill>
              </a:rPr>
              <a:t>  Reality: Why should we allow these cases that </a:t>
            </a:r>
            <a:r>
              <a:rPr lang="en-US" sz="2400" b="1" dirty="0" smtClean="0">
                <a:solidFill>
                  <a:schemeClr val="accent5">
                    <a:lumMod val="75000"/>
                  </a:schemeClr>
                </a:solidFill>
              </a:rPr>
              <a:t>challenge democratically </a:t>
            </a:r>
            <a:r>
              <a:rPr lang="en-US" sz="2400" b="1" dirty="0">
                <a:solidFill>
                  <a:schemeClr val="accent5">
                    <a:lumMod val="75000"/>
                  </a:schemeClr>
                </a:solidFill>
              </a:rPr>
              <a:t>made decisions?  </a:t>
            </a:r>
            <a:endParaRPr lang="en-US" sz="2400" b="1" dirty="0" smtClean="0">
              <a:solidFill>
                <a:schemeClr val="accent5">
                  <a:lumMod val="75000"/>
                </a:schemeClr>
              </a:solidFill>
            </a:endParaRPr>
          </a:p>
          <a:p>
            <a:pPr marL="342900" indent="-342900">
              <a:buFont typeface="Wingdings" panose="05000000000000000000" pitchFamily="2" charset="2"/>
              <a:buChar char="Ø"/>
            </a:pPr>
            <a:endParaRPr lang="en-US" sz="2400" b="1" dirty="0" smtClean="0">
              <a:solidFill>
                <a:schemeClr val="accent5">
                  <a:lumMod val="75000"/>
                </a:schemeClr>
              </a:solidFill>
            </a:endParaRPr>
          </a:p>
          <a:p>
            <a:pPr marL="342900" indent="-342900">
              <a:buFont typeface="Wingdings" panose="05000000000000000000" pitchFamily="2" charset="2"/>
              <a:buChar char="Ø"/>
            </a:pPr>
            <a:r>
              <a:rPr lang="en-US" sz="2400" b="1" dirty="0" smtClean="0">
                <a:solidFill>
                  <a:schemeClr val="accent5">
                    <a:lumMod val="75000"/>
                  </a:schemeClr>
                </a:solidFill>
              </a:rPr>
              <a:t>Even </a:t>
            </a:r>
            <a:r>
              <a:rPr lang="en-US" sz="2400" b="1" dirty="0">
                <a:solidFill>
                  <a:schemeClr val="accent5">
                    <a:lumMod val="75000"/>
                  </a:schemeClr>
                </a:solidFill>
              </a:rPr>
              <a:t>when countries win, they spend millions in legal fees to defend cases </a:t>
            </a:r>
            <a:r>
              <a:rPr lang="en-US" sz="2400" b="1" dirty="0" smtClean="0">
                <a:solidFill>
                  <a:schemeClr val="accent5">
                    <a:lumMod val="75000"/>
                  </a:schemeClr>
                </a:solidFill>
              </a:rPr>
              <a:t>(average= </a:t>
            </a:r>
            <a:r>
              <a:rPr lang="en-US" sz="2400" b="1" dirty="0">
                <a:solidFill>
                  <a:schemeClr val="accent5">
                    <a:lumMod val="75000"/>
                  </a:schemeClr>
                </a:solidFill>
              </a:rPr>
              <a:t>$8 million), </a:t>
            </a:r>
            <a:endParaRPr lang="en-US" sz="2400" b="1" dirty="0" smtClean="0">
              <a:solidFill>
                <a:schemeClr val="accent5">
                  <a:lumMod val="75000"/>
                </a:schemeClr>
              </a:solidFill>
            </a:endParaRPr>
          </a:p>
          <a:p>
            <a:pPr marL="342900" indent="-342900">
              <a:buFont typeface="Wingdings" panose="05000000000000000000" pitchFamily="2" charset="2"/>
              <a:buChar char="Ø"/>
            </a:pPr>
            <a:endParaRPr lang="en-US" sz="2400" b="1" dirty="0" smtClean="0">
              <a:solidFill>
                <a:schemeClr val="accent5">
                  <a:lumMod val="75000"/>
                </a:schemeClr>
              </a:solidFill>
            </a:endParaRPr>
          </a:p>
          <a:p>
            <a:pPr marL="342900" indent="-342900">
              <a:buFont typeface="Wingdings" panose="05000000000000000000" pitchFamily="2" charset="2"/>
              <a:buChar char="Ø"/>
            </a:pPr>
            <a:r>
              <a:rPr lang="en-US" sz="2400" b="1" dirty="0" smtClean="0">
                <a:solidFill>
                  <a:schemeClr val="accent5">
                    <a:lumMod val="75000"/>
                  </a:schemeClr>
                </a:solidFill>
              </a:rPr>
              <a:t>and </a:t>
            </a:r>
            <a:r>
              <a:rPr lang="en-US" sz="2400" b="1" dirty="0">
                <a:solidFill>
                  <a:schemeClr val="accent5">
                    <a:lumMod val="75000"/>
                  </a:schemeClr>
                </a:solidFill>
              </a:rPr>
              <a:t>it is only a matter of time </a:t>
            </a:r>
            <a:r>
              <a:rPr lang="en-US" sz="2400" b="1" dirty="0" smtClean="0">
                <a:solidFill>
                  <a:schemeClr val="accent5">
                    <a:lumMod val="75000"/>
                  </a:schemeClr>
                </a:solidFill>
              </a:rPr>
              <a:t>until </a:t>
            </a:r>
            <a:r>
              <a:rPr lang="en-US" sz="2400" b="1" dirty="0">
                <a:solidFill>
                  <a:schemeClr val="accent5">
                    <a:lumMod val="75000"/>
                  </a:schemeClr>
                </a:solidFill>
              </a:rPr>
              <a:t>the US loses.  </a:t>
            </a:r>
            <a:endParaRPr lang="en-US" sz="2400" dirty="0">
              <a:solidFill>
                <a:schemeClr val="accent5">
                  <a:lumMod val="75000"/>
                </a:schemeClr>
              </a:solidFill>
            </a:endParaRPr>
          </a:p>
          <a:p>
            <a:pPr algn="ctr"/>
            <a:endParaRPr lang="en-US" sz="2400" dirty="0" smtClean="0"/>
          </a:p>
          <a:p>
            <a:pPr algn="ctr"/>
            <a:endParaRPr lang="en-US" sz="2400" dirty="0"/>
          </a:p>
          <a:p>
            <a:pPr algn="ctr"/>
            <a:endParaRPr lang="en-US" sz="2400" dirty="0"/>
          </a:p>
        </p:txBody>
      </p:sp>
      <p:sp>
        <p:nvSpPr>
          <p:cNvPr id="3" name="Title 2"/>
          <p:cNvSpPr>
            <a:spLocks noGrp="1"/>
          </p:cNvSpPr>
          <p:nvPr>
            <p:ph type="title"/>
          </p:nvPr>
        </p:nvSpPr>
        <p:spPr/>
        <p:txBody>
          <a:bodyPr/>
          <a:lstStyle/>
          <a:p>
            <a:r>
              <a:rPr lang="en-US" b="1" dirty="0" smtClean="0"/>
              <a:t>Citizen Trade Myth Buster</a:t>
            </a:r>
            <a:endParaRPr lang="en-US" b="1" dirty="0"/>
          </a:p>
        </p:txBody>
      </p:sp>
      <p:grpSp>
        <p:nvGrpSpPr>
          <p:cNvPr id="4" name="Group 55"/>
          <p:cNvGrpSpPr/>
          <p:nvPr/>
        </p:nvGrpSpPr>
        <p:grpSpPr>
          <a:xfrm>
            <a:off x="-2" y="1524690"/>
            <a:ext cx="12192003" cy="44452"/>
            <a:chOff x="0" y="0"/>
            <a:chExt cx="9144000" cy="44450"/>
          </a:xfrm>
        </p:grpSpPr>
        <p:sp>
          <p:nvSpPr>
            <p:cNvPr id="5"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6018905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195" y="1490814"/>
            <a:ext cx="2593899" cy="2703500"/>
          </a:xfrm>
          <a:prstGeom prst="rect">
            <a:avLst/>
          </a:prstGeom>
        </p:spPr>
      </p:pic>
      <p:sp>
        <p:nvSpPr>
          <p:cNvPr id="4" name="TextBox 3"/>
          <p:cNvSpPr txBox="1"/>
          <p:nvPr/>
        </p:nvSpPr>
        <p:spPr>
          <a:xfrm>
            <a:off x="3794088" y="1341784"/>
            <a:ext cx="8010658" cy="4524315"/>
          </a:xfrm>
          <a:prstGeom prst="rect">
            <a:avLst/>
          </a:prstGeom>
          <a:noFill/>
        </p:spPr>
        <p:txBody>
          <a:bodyPr wrap="square" rtlCol="0">
            <a:spAutoFit/>
          </a:bodyPr>
          <a:lstStyle/>
          <a:p>
            <a:r>
              <a:rPr lang="en-US" sz="2400" b="1" dirty="0" smtClean="0">
                <a:solidFill>
                  <a:schemeClr val="accent5">
                    <a:lumMod val="75000"/>
                  </a:schemeClr>
                </a:solidFill>
              </a:rPr>
              <a:t>Michael </a:t>
            </a:r>
            <a:r>
              <a:rPr lang="en-US" sz="2400" b="1" dirty="0">
                <a:solidFill>
                  <a:schemeClr val="accent5">
                    <a:lumMod val="75000"/>
                  </a:schemeClr>
                </a:solidFill>
              </a:rPr>
              <a:t>Stumo is the Chief Executive Officer of the Coalition for a Prosperous America (CPA), a coalition of agriculture, </a:t>
            </a:r>
            <a:r>
              <a:rPr lang="en-US" sz="2400" b="1" dirty="0" smtClean="0">
                <a:solidFill>
                  <a:schemeClr val="accent5">
                    <a:lumMod val="75000"/>
                  </a:schemeClr>
                </a:solidFill>
              </a:rPr>
              <a:t>manufacturing, </a:t>
            </a:r>
            <a:r>
              <a:rPr lang="en-US" sz="2400" b="1" dirty="0">
                <a:solidFill>
                  <a:schemeClr val="accent5">
                    <a:lumMod val="75000"/>
                  </a:schemeClr>
                </a:solidFill>
              </a:rPr>
              <a:t>and organized labor associations, companies and individuals. CPA works for policies to balance U.S. trade, maintain U.S. sovereignty, and to develop an effective national production and economic strategy.</a:t>
            </a:r>
            <a:endParaRPr lang="en-US" sz="2400" dirty="0">
              <a:solidFill>
                <a:schemeClr val="accent5">
                  <a:lumMod val="75000"/>
                </a:schemeClr>
              </a:solidFill>
            </a:endParaRPr>
          </a:p>
          <a:p>
            <a:r>
              <a:rPr lang="en-US" sz="2400" b="1" dirty="0" smtClean="0">
                <a:solidFill>
                  <a:schemeClr val="accent5">
                    <a:lumMod val="75000"/>
                  </a:schemeClr>
                </a:solidFill>
              </a:rPr>
              <a:t>Michael </a:t>
            </a:r>
            <a:r>
              <a:rPr lang="en-US" sz="2400" b="1" dirty="0">
                <a:solidFill>
                  <a:schemeClr val="accent5">
                    <a:lumMod val="75000"/>
                  </a:schemeClr>
                </a:solidFill>
              </a:rPr>
              <a:t>has a B.S. from Iowa State University in Agriculture and a law degree from the University of Iowa, graduating from both institutions with High Distinction. He is a member of the bars of Massachusetts, Nebraska and Connecticut. He is an author of law review </a:t>
            </a:r>
            <a:r>
              <a:rPr lang="en-US" sz="2400" b="1" dirty="0" smtClean="0">
                <a:solidFill>
                  <a:schemeClr val="accent5">
                    <a:lumMod val="75000"/>
                  </a:schemeClr>
                </a:solidFill>
              </a:rPr>
              <a:t>articles and </a:t>
            </a:r>
            <a:r>
              <a:rPr lang="en-US" sz="2400" b="1" dirty="0">
                <a:solidFill>
                  <a:schemeClr val="accent5">
                    <a:lumMod val="75000"/>
                  </a:schemeClr>
                </a:solidFill>
              </a:rPr>
              <a:t>editor of a policy book entitled “A Food and Agricultural Policy for the 21st Century”. </a:t>
            </a:r>
            <a:endParaRPr lang="en-US" sz="2400" dirty="0">
              <a:solidFill>
                <a:schemeClr val="accent5">
                  <a:lumMod val="75000"/>
                </a:schemeClr>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2904" y="4450771"/>
            <a:ext cx="1628685" cy="1545423"/>
          </a:xfrm>
          <a:prstGeom prst="rect">
            <a:avLst/>
          </a:prstGeom>
        </p:spPr>
      </p:pic>
      <p:sp>
        <p:nvSpPr>
          <p:cNvPr id="5" name="Title 4"/>
          <p:cNvSpPr>
            <a:spLocks noGrp="1"/>
          </p:cNvSpPr>
          <p:nvPr>
            <p:ph type="title"/>
          </p:nvPr>
        </p:nvSpPr>
        <p:spPr>
          <a:xfrm>
            <a:off x="838200" y="365126"/>
            <a:ext cx="10515600" cy="976658"/>
          </a:xfrm>
        </p:spPr>
        <p:txBody>
          <a:bodyPr/>
          <a:lstStyle/>
          <a:p>
            <a:r>
              <a:rPr lang="en-US" b="1" dirty="0" smtClean="0"/>
              <a:t>Michael </a:t>
            </a:r>
            <a:r>
              <a:rPr lang="en-US" b="1" dirty="0" err="1" smtClean="0"/>
              <a:t>Stumo</a:t>
            </a:r>
            <a:endParaRPr lang="en-US" b="1" dirty="0"/>
          </a:p>
        </p:txBody>
      </p:sp>
      <p:grpSp>
        <p:nvGrpSpPr>
          <p:cNvPr id="7" name="Group 55"/>
          <p:cNvGrpSpPr/>
          <p:nvPr/>
        </p:nvGrpSpPr>
        <p:grpSpPr>
          <a:xfrm>
            <a:off x="-2" y="1216581"/>
            <a:ext cx="12192003" cy="44452"/>
            <a:chOff x="0" y="0"/>
            <a:chExt cx="9144000" cy="44450"/>
          </a:xfrm>
        </p:grpSpPr>
        <p:sp>
          <p:nvSpPr>
            <p:cNvPr id="8"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6490947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33342" y="321971"/>
            <a:ext cx="9736428" cy="6093976"/>
          </a:xfrm>
          <a:prstGeom prst="rect">
            <a:avLst/>
          </a:prstGeom>
          <a:noFill/>
        </p:spPr>
        <p:txBody>
          <a:bodyPr wrap="square" rtlCol="0">
            <a:spAutoFit/>
          </a:bodyPr>
          <a:lstStyle/>
          <a:p>
            <a:r>
              <a:rPr lang="en-US" sz="2400" b="1" dirty="0" smtClean="0">
                <a:solidFill>
                  <a:schemeClr val="accent5">
                    <a:lumMod val="75000"/>
                  </a:schemeClr>
                </a:solidFill>
              </a:rPr>
              <a:t>CPA submitted testimony to the USITC regarding the TPP stating USITC methods are inaccurate when projecting the economic impact of only tariff reductions</a:t>
            </a:r>
            <a:r>
              <a:rPr lang="en-US" sz="2400" dirty="0" smtClean="0">
                <a:solidFill>
                  <a:schemeClr val="accent5">
                    <a:lumMod val="75000"/>
                  </a:schemeClr>
                </a:solidFill>
              </a:rPr>
              <a:t>; </a:t>
            </a:r>
          </a:p>
          <a:p>
            <a:endParaRPr lang="en-US" sz="2400" dirty="0" smtClean="0">
              <a:solidFill>
                <a:schemeClr val="accent5">
                  <a:lumMod val="75000"/>
                </a:schemeClr>
              </a:solidFill>
            </a:endParaRPr>
          </a:p>
          <a:p>
            <a:pPr marL="342900" indent="-342900">
              <a:buFont typeface="Wingdings" panose="05000000000000000000" pitchFamily="2" charset="2"/>
              <a:buChar char="Ø"/>
            </a:pPr>
            <a:r>
              <a:rPr lang="en-US" sz="2400" dirty="0" smtClean="0">
                <a:solidFill>
                  <a:schemeClr val="accent5">
                    <a:lumMod val="75000"/>
                  </a:schemeClr>
                </a:solidFill>
              </a:rPr>
              <a:t>the agency needs to consider trade competitiveness and non-tariff factors in their projections, like currency, border taxes, state-owned enterprises / subsidies, etc..</a:t>
            </a:r>
          </a:p>
          <a:p>
            <a:pPr marL="342900" indent="-342900">
              <a:buFont typeface="Wingdings" panose="05000000000000000000" pitchFamily="2" charset="2"/>
              <a:buChar char="Ø"/>
            </a:pPr>
            <a:r>
              <a:rPr lang="en-US" sz="2400" dirty="0" smtClean="0">
                <a:solidFill>
                  <a:schemeClr val="accent5">
                    <a:lumMod val="75000"/>
                  </a:schemeClr>
                </a:solidFill>
              </a:rPr>
              <a:t>USITC should focus on trade balance / exports should outweigh imports</a:t>
            </a:r>
          </a:p>
          <a:p>
            <a:pPr marL="342900" indent="-342900">
              <a:buFont typeface="Wingdings" panose="05000000000000000000" pitchFamily="2" charset="2"/>
              <a:buChar char="Ø"/>
            </a:pPr>
            <a:r>
              <a:rPr lang="en-US" sz="2400" dirty="0" smtClean="0">
                <a:solidFill>
                  <a:schemeClr val="accent5">
                    <a:lumMod val="75000"/>
                  </a:schemeClr>
                </a:solidFill>
              </a:rPr>
              <a:t>Trade defits are major cause of job loss in US</a:t>
            </a:r>
          </a:p>
          <a:p>
            <a:pPr marL="342900" indent="-342900">
              <a:buFont typeface="Wingdings" panose="05000000000000000000" pitchFamily="2" charset="2"/>
              <a:buChar char="Ø"/>
            </a:pPr>
            <a:r>
              <a:rPr lang="en-US" sz="2400" dirty="0" smtClean="0">
                <a:solidFill>
                  <a:schemeClr val="accent5">
                    <a:lumMod val="75000"/>
                  </a:schemeClr>
                </a:solidFill>
              </a:rPr>
              <a:t>the agency will likely find little or no growth or job creation potential</a:t>
            </a:r>
          </a:p>
          <a:p>
            <a:endParaRPr lang="en-US" dirty="0">
              <a:solidFill>
                <a:schemeClr val="accent5">
                  <a:lumMod val="75000"/>
                </a:schemeClr>
              </a:solidFill>
            </a:endParaRPr>
          </a:p>
          <a:p>
            <a:pPr marL="285750" indent="-285750">
              <a:buFont typeface="Wingdings" panose="05000000000000000000" pitchFamily="2" charset="2"/>
              <a:buChar char="Ø"/>
            </a:pPr>
            <a:r>
              <a:rPr lang="en-US" sz="2400" dirty="0" smtClean="0">
                <a:solidFill>
                  <a:schemeClr val="accent5">
                    <a:lumMod val="75000"/>
                  </a:schemeClr>
                </a:solidFill>
              </a:rPr>
              <a:t>Sovereignty: Many issues are left open in the TPP, to be settled later. The TPP Commission will have the power to modify the intent of the agreement in the future on issue such as climate change, immigration and labor. Congress will have no power to stop these changes.</a:t>
            </a:r>
          </a:p>
          <a:p>
            <a:r>
              <a:rPr lang="en-US" dirty="0" smtClean="0"/>
              <a:t/>
            </a:r>
            <a:br>
              <a:rPr lang="en-US" dirty="0" smtClean="0"/>
            </a:br>
            <a:endParaRPr lang="en-US" dirty="0"/>
          </a:p>
        </p:txBody>
      </p:sp>
    </p:spTree>
    <p:extLst>
      <p:ext uri="{BB962C8B-B14F-4D97-AF65-F5344CB8AC3E}">
        <p14:creationId xmlns:p14="http://schemas.microsoft.com/office/powerpoint/2010/main" val="39489702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668" y="141711"/>
            <a:ext cx="6259132" cy="6619742"/>
          </a:xfrm>
          <a:prstGeom prst="rect">
            <a:avLst/>
          </a:prstGeom>
        </p:spPr>
      </p:pic>
      <p:sp>
        <p:nvSpPr>
          <p:cNvPr id="6" name="TextBox 5"/>
          <p:cNvSpPr txBox="1"/>
          <p:nvPr/>
        </p:nvSpPr>
        <p:spPr>
          <a:xfrm>
            <a:off x="7018986" y="656823"/>
            <a:ext cx="4430332" cy="5170646"/>
          </a:xfrm>
          <a:prstGeom prst="rect">
            <a:avLst/>
          </a:prstGeom>
          <a:noFill/>
        </p:spPr>
        <p:txBody>
          <a:bodyPr wrap="square" rtlCol="0">
            <a:spAutoFit/>
          </a:bodyPr>
          <a:lstStyle/>
          <a:p>
            <a:r>
              <a:rPr lang="en-US" sz="2400" b="1" u="sng" dirty="0" smtClean="0">
                <a:solidFill>
                  <a:schemeClr val="accent5">
                    <a:lumMod val="75000"/>
                  </a:schemeClr>
                </a:solidFill>
              </a:rPr>
              <a:t>Economics- Jobs/Growth </a:t>
            </a:r>
          </a:p>
          <a:p>
            <a:endParaRPr lang="en-US" u="sng" dirty="0">
              <a:solidFill>
                <a:schemeClr val="accent5">
                  <a:lumMod val="75000"/>
                </a:schemeClr>
              </a:solidFill>
            </a:endParaRPr>
          </a:p>
          <a:p>
            <a:r>
              <a:rPr lang="en-US" sz="2400" dirty="0" smtClean="0">
                <a:solidFill>
                  <a:schemeClr val="accent5">
                    <a:lumMod val="75000"/>
                  </a:schemeClr>
                </a:solidFill>
              </a:rPr>
              <a:t>The most optimistic growth projection for the TPP over the next 10 years is 0.4%. </a:t>
            </a:r>
          </a:p>
          <a:p>
            <a:r>
              <a:rPr lang="en-US" sz="2400" dirty="0" smtClean="0">
                <a:solidFill>
                  <a:schemeClr val="accent5">
                    <a:lumMod val="75000"/>
                  </a:schemeClr>
                </a:solidFill>
              </a:rPr>
              <a:t>That means 99.6% of growth will happen anyway. </a:t>
            </a:r>
          </a:p>
          <a:p>
            <a:r>
              <a:rPr lang="en-US" sz="2400" dirty="0" smtClean="0">
                <a:solidFill>
                  <a:schemeClr val="accent5">
                    <a:lumMod val="75000"/>
                  </a:schemeClr>
                </a:solidFill>
              </a:rPr>
              <a:t>The most pro-TPP think tanks (Peterson Institute) admit that the TPP will not result in net job creation. </a:t>
            </a:r>
          </a:p>
          <a:p>
            <a:r>
              <a:rPr lang="en-US" sz="2400" dirty="0" smtClean="0">
                <a:solidFill>
                  <a:schemeClr val="accent5">
                    <a:lumMod val="75000"/>
                  </a:schemeClr>
                </a:solidFill>
              </a:rPr>
              <a:t>The USDA found that any increase in overall TPP agricultural trade will not increase US GDP.</a:t>
            </a:r>
          </a:p>
        </p:txBody>
      </p:sp>
    </p:spTree>
    <p:extLst>
      <p:ext uri="{BB962C8B-B14F-4D97-AF65-F5344CB8AC3E}">
        <p14:creationId xmlns:p14="http://schemas.microsoft.com/office/powerpoint/2010/main" val="557845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Q&amp;A Michael </a:t>
            </a:r>
            <a:r>
              <a:rPr lang="en-US" dirty="0" err="1" smtClean="0"/>
              <a:t>Stumo</a:t>
            </a:r>
            <a:r>
              <a:rPr lang="en-US" dirty="0" smtClean="0"/>
              <a:t>/Arthur </a:t>
            </a:r>
            <a:r>
              <a:rPr lang="en-US" dirty="0" err="1" smtClean="0"/>
              <a:t>Stamoulis</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4141" y="1850322"/>
            <a:ext cx="2593899" cy="27035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3523" y="1929835"/>
            <a:ext cx="3193770" cy="2703500"/>
          </a:xfrm>
          <a:prstGeom prst="rect">
            <a:avLst/>
          </a:prstGeom>
        </p:spPr>
      </p:pic>
      <p:sp>
        <p:nvSpPr>
          <p:cNvPr id="5" name="TextBox 4"/>
          <p:cNvSpPr txBox="1"/>
          <p:nvPr/>
        </p:nvSpPr>
        <p:spPr>
          <a:xfrm>
            <a:off x="1500808" y="4796349"/>
            <a:ext cx="8686800" cy="830997"/>
          </a:xfrm>
          <a:prstGeom prst="rect">
            <a:avLst/>
          </a:prstGeom>
          <a:noFill/>
        </p:spPr>
        <p:txBody>
          <a:bodyPr wrap="square" rtlCol="0">
            <a:spAutoFit/>
          </a:bodyPr>
          <a:lstStyle/>
          <a:p>
            <a:r>
              <a:rPr lang="en-US" sz="2400" dirty="0" smtClean="0">
                <a:solidFill>
                  <a:schemeClr val="accent5">
                    <a:lumMod val="75000"/>
                  </a:schemeClr>
                </a:solidFill>
              </a:rPr>
              <a:t>Michael </a:t>
            </a:r>
            <a:r>
              <a:rPr lang="en-US" sz="2400" dirty="0" err="1" smtClean="0">
                <a:solidFill>
                  <a:schemeClr val="accent5">
                    <a:lumMod val="75000"/>
                  </a:schemeClr>
                </a:solidFill>
              </a:rPr>
              <a:t>Stumo</a:t>
            </a:r>
            <a:r>
              <a:rPr lang="en-US" sz="2400" dirty="0" smtClean="0">
                <a:solidFill>
                  <a:schemeClr val="accent5">
                    <a:lumMod val="75000"/>
                  </a:schemeClr>
                </a:solidFill>
              </a:rPr>
              <a:t> – Coalition for a Prosperous America</a:t>
            </a:r>
          </a:p>
          <a:p>
            <a:r>
              <a:rPr lang="en-US" sz="2400" dirty="0" smtClean="0">
                <a:solidFill>
                  <a:schemeClr val="accent5">
                    <a:lumMod val="75000"/>
                  </a:schemeClr>
                </a:solidFill>
              </a:rPr>
              <a:t>Arthur </a:t>
            </a:r>
            <a:r>
              <a:rPr lang="en-US" sz="2400" dirty="0" err="1" smtClean="0">
                <a:solidFill>
                  <a:schemeClr val="accent5">
                    <a:lumMod val="75000"/>
                  </a:schemeClr>
                </a:solidFill>
              </a:rPr>
              <a:t>Stamoulis</a:t>
            </a:r>
            <a:r>
              <a:rPr lang="en-US" sz="2400" dirty="0" smtClean="0">
                <a:solidFill>
                  <a:schemeClr val="accent5">
                    <a:lumMod val="75000"/>
                  </a:schemeClr>
                </a:solidFill>
              </a:rPr>
              <a:t> – Citizens Trade Campaign</a:t>
            </a:r>
            <a:endParaRPr lang="en-US" sz="2400" dirty="0">
              <a:solidFill>
                <a:schemeClr val="accent5">
                  <a:lumMod val="75000"/>
                </a:schemeClr>
              </a:solidFill>
            </a:endParaRPr>
          </a:p>
        </p:txBody>
      </p:sp>
      <p:grpSp>
        <p:nvGrpSpPr>
          <p:cNvPr id="6" name="Group 55"/>
          <p:cNvGrpSpPr/>
          <p:nvPr/>
        </p:nvGrpSpPr>
        <p:grpSpPr>
          <a:xfrm>
            <a:off x="-2" y="1435239"/>
            <a:ext cx="12192003" cy="44452"/>
            <a:chOff x="0" y="0"/>
            <a:chExt cx="9144000" cy="44450"/>
          </a:xfrm>
        </p:grpSpPr>
        <p:sp>
          <p:nvSpPr>
            <p:cNvPr id="7"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129721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1489" y="2036283"/>
            <a:ext cx="3916097" cy="3004891"/>
          </a:xfrm>
          <a:prstGeom prst="rect">
            <a:avLst/>
          </a:prstGeom>
        </p:spPr>
      </p:pic>
      <p:sp>
        <p:nvSpPr>
          <p:cNvPr id="3" name="TextBox 2"/>
          <p:cNvSpPr txBox="1"/>
          <p:nvPr/>
        </p:nvSpPr>
        <p:spPr>
          <a:xfrm>
            <a:off x="5763472" y="1785362"/>
            <a:ext cx="5497564" cy="3447098"/>
          </a:xfrm>
          <a:prstGeom prst="rect">
            <a:avLst/>
          </a:prstGeom>
          <a:noFill/>
        </p:spPr>
        <p:txBody>
          <a:bodyPr wrap="square" rtlCol="0">
            <a:spAutoFit/>
          </a:bodyPr>
          <a:lstStyle/>
          <a:p>
            <a:pPr algn="ctr"/>
            <a:endParaRPr lang="en-US" dirty="0">
              <a:latin typeface="Arial Rounded MT Bold" panose="020F0704030504030204" pitchFamily="34" charset="0"/>
              <a:cs typeface="Times New Roman" panose="02020603050405020304" pitchFamily="18" charset="0"/>
            </a:endParaRPr>
          </a:p>
          <a:p>
            <a:r>
              <a:rPr lang="en-US" sz="2000" b="1" dirty="0">
                <a:solidFill>
                  <a:schemeClr val="accent5">
                    <a:lumMod val="75000"/>
                  </a:schemeClr>
                </a:solidFill>
                <a:latin typeface="Arial Rounded MT Bold" panose="020F0704030504030204" pitchFamily="34" charset="0"/>
                <a:cs typeface="Times New Roman" panose="02020603050405020304" pitchFamily="18" charset="0"/>
              </a:rPr>
              <a:t>Dr. Margaret Flowers is a pediatrician and co-chair of the Maryland chapter of Physicians for a National Health Program (PNHP).</a:t>
            </a:r>
          </a:p>
          <a:p>
            <a:r>
              <a:rPr lang="en-US" sz="2000" b="1" dirty="0">
                <a:solidFill>
                  <a:schemeClr val="accent5">
                    <a:lumMod val="75000"/>
                  </a:schemeClr>
                </a:solidFill>
                <a:latin typeface="Arial Rounded MT Bold" panose="020F0704030504030204" pitchFamily="34" charset="0"/>
                <a:cs typeface="Times New Roman" panose="02020603050405020304" pitchFamily="18" charset="0"/>
              </a:rPr>
              <a:t>Margaret is also Co-Director of PopularResistance.org and It's Our Economy, and Co-Organizer of Flush the TPP (flushthetpp.org</a:t>
            </a:r>
            <a:r>
              <a:rPr lang="en-US" sz="2000" b="1" dirty="0">
                <a:solidFill>
                  <a:schemeClr val="accent5">
                    <a:lumMod val="75000"/>
                  </a:schemeClr>
                </a:solidFill>
                <a:latin typeface="Arial Rounded MT Bold" panose="020F0704030504030204" pitchFamily="34" charset="0"/>
              </a:rPr>
              <a:t>).</a:t>
            </a:r>
          </a:p>
          <a:p>
            <a:r>
              <a:rPr lang="en-US" sz="2000" b="1" dirty="0">
                <a:solidFill>
                  <a:schemeClr val="accent5">
                    <a:lumMod val="75000"/>
                  </a:schemeClr>
                </a:solidFill>
                <a:latin typeface="Arial Rounded MT Bold" panose="020F0704030504030204" pitchFamily="34" charset="0"/>
              </a:rPr>
              <a:t>Margaret co-organized the November #Fall Rising Days of Action in D.C.</a:t>
            </a:r>
          </a:p>
        </p:txBody>
      </p:sp>
      <p:sp>
        <p:nvSpPr>
          <p:cNvPr id="5" name="Title 4"/>
          <p:cNvSpPr>
            <a:spLocks noGrp="1"/>
          </p:cNvSpPr>
          <p:nvPr>
            <p:ph type="title"/>
          </p:nvPr>
        </p:nvSpPr>
        <p:spPr/>
        <p:txBody>
          <a:bodyPr/>
          <a:lstStyle/>
          <a:p>
            <a:r>
              <a:rPr lang="en-US" b="1" dirty="0" smtClean="0"/>
              <a:t>Dr. Margaret Flowers</a:t>
            </a:r>
            <a:endParaRPr lang="en-US" b="1" dirty="0"/>
          </a:p>
        </p:txBody>
      </p:sp>
      <p:grpSp>
        <p:nvGrpSpPr>
          <p:cNvPr id="6" name="Group 55"/>
          <p:cNvGrpSpPr/>
          <p:nvPr/>
        </p:nvGrpSpPr>
        <p:grpSpPr>
          <a:xfrm>
            <a:off x="-2" y="1584324"/>
            <a:ext cx="12192003" cy="44452"/>
            <a:chOff x="0" y="0"/>
            <a:chExt cx="9144000" cy="44450"/>
          </a:xfrm>
        </p:grpSpPr>
        <p:sp>
          <p:nvSpPr>
            <p:cNvPr id="7"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3737899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4633" y="1472758"/>
            <a:ext cx="10566400" cy="4647426"/>
          </a:xfrm>
          <a:prstGeom prst="rect">
            <a:avLst/>
          </a:prstGeom>
          <a:noFill/>
        </p:spPr>
        <p:txBody>
          <a:bodyPr wrap="square" rtlCol="0">
            <a:spAutoFit/>
          </a:bodyPr>
          <a:lstStyle/>
          <a:p>
            <a:pPr algn="ctr"/>
            <a:endParaRPr lang="en-US" sz="2800" b="1" u="sng" dirty="0" smtClean="0"/>
          </a:p>
          <a:p>
            <a:pPr algn="ctr"/>
            <a:r>
              <a:rPr lang="en-US" sz="2800" b="1" u="sng" dirty="0" smtClean="0">
                <a:solidFill>
                  <a:schemeClr val="accent5">
                    <a:lumMod val="75000"/>
                  </a:schemeClr>
                </a:solidFill>
              </a:rPr>
              <a:t>What </a:t>
            </a:r>
            <a:r>
              <a:rPr lang="en-US" sz="2800" b="1" u="sng" dirty="0">
                <a:solidFill>
                  <a:schemeClr val="accent5">
                    <a:lumMod val="75000"/>
                  </a:schemeClr>
                </a:solidFill>
              </a:rPr>
              <a:t>You Think About the Impacts of TPP on Employment</a:t>
            </a:r>
          </a:p>
          <a:p>
            <a:pPr algn="ctr"/>
            <a:endParaRPr lang="en-US" sz="2400" b="1" dirty="0" smtClean="0">
              <a:solidFill>
                <a:schemeClr val="accent5">
                  <a:lumMod val="75000"/>
                </a:schemeClr>
              </a:solidFill>
            </a:endParaRPr>
          </a:p>
          <a:p>
            <a:pPr marL="342900" indent="-342900">
              <a:buFont typeface="Wingdings" panose="05000000000000000000" pitchFamily="2" charset="2"/>
              <a:buChar char="ü"/>
            </a:pPr>
            <a:r>
              <a:rPr lang="en-US" sz="2400" b="1" dirty="0" smtClean="0">
                <a:solidFill>
                  <a:schemeClr val="accent5">
                    <a:lumMod val="75000"/>
                  </a:schemeClr>
                </a:solidFill>
              </a:rPr>
              <a:t>Official </a:t>
            </a:r>
            <a:r>
              <a:rPr lang="en-US" sz="2400" b="1" dirty="0">
                <a:solidFill>
                  <a:schemeClr val="accent5">
                    <a:lumMod val="75000"/>
                  </a:schemeClr>
                </a:solidFill>
              </a:rPr>
              <a:t>public comment period on the impacts of the TPP on employment</a:t>
            </a:r>
            <a:r>
              <a:rPr lang="en-US" sz="2400" b="1" dirty="0" smtClean="0">
                <a:solidFill>
                  <a:schemeClr val="accent5">
                    <a:lumMod val="75000"/>
                  </a:schemeClr>
                </a:solidFill>
              </a:rPr>
              <a:t>.</a:t>
            </a:r>
          </a:p>
          <a:p>
            <a:r>
              <a:rPr lang="en-US" sz="2400" b="1" dirty="0" smtClean="0">
                <a:solidFill>
                  <a:schemeClr val="accent5">
                    <a:lumMod val="75000"/>
                  </a:schemeClr>
                </a:solidFill>
              </a:rPr>
              <a:t>     Ends </a:t>
            </a:r>
            <a:r>
              <a:rPr lang="en-US" sz="2400" b="1" dirty="0">
                <a:solidFill>
                  <a:schemeClr val="accent5">
                    <a:lumMod val="75000"/>
                  </a:schemeClr>
                </a:solidFill>
              </a:rPr>
              <a:t>January 13, </a:t>
            </a:r>
            <a:r>
              <a:rPr lang="en-US" sz="2400" b="1" dirty="0" smtClean="0">
                <a:solidFill>
                  <a:schemeClr val="accent5">
                    <a:lumMod val="75000"/>
                  </a:schemeClr>
                </a:solidFill>
              </a:rPr>
              <a:t>2016.</a:t>
            </a:r>
          </a:p>
          <a:p>
            <a:endParaRPr lang="en-US" sz="2400" b="1" dirty="0">
              <a:solidFill>
                <a:schemeClr val="accent5">
                  <a:lumMod val="75000"/>
                </a:schemeClr>
              </a:solidFill>
            </a:endParaRPr>
          </a:p>
          <a:p>
            <a:pPr marL="342900" indent="-342900">
              <a:buFont typeface="Wingdings" panose="05000000000000000000" pitchFamily="2" charset="2"/>
              <a:buChar char="ü"/>
            </a:pPr>
            <a:r>
              <a:rPr lang="en-US" sz="2400" b="1" dirty="0" smtClean="0">
                <a:solidFill>
                  <a:schemeClr val="accent5">
                    <a:lumMod val="75000"/>
                  </a:schemeClr>
                </a:solidFill>
              </a:rPr>
              <a:t>Find </a:t>
            </a:r>
            <a:r>
              <a:rPr lang="en-US" sz="2400" b="1" dirty="0">
                <a:solidFill>
                  <a:schemeClr val="accent5">
                    <a:lumMod val="75000"/>
                  </a:schemeClr>
                </a:solidFill>
              </a:rPr>
              <a:t>instructions at </a:t>
            </a:r>
            <a:r>
              <a:rPr lang="en-US" sz="2400" b="1" dirty="0" smtClean="0">
                <a:solidFill>
                  <a:schemeClr val="accent5">
                    <a:lumMod val="75000"/>
                  </a:schemeClr>
                </a:solidFill>
                <a:hlinkClick r:id="rId2"/>
              </a:rPr>
              <a:t>bit.ly/telltheustr</a:t>
            </a:r>
            <a:endParaRPr lang="en-US" sz="2400" b="1" dirty="0" smtClean="0">
              <a:solidFill>
                <a:schemeClr val="accent5">
                  <a:lumMod val="75000"/>
                </a:schemeClr>
              </a:solidFill>
            </a:endParaRPr>
          </a:p>
          <a:p>
            <a:pPr marL="342900" indent="-342900">
              <a:buFont typeface="Wingdings" panose="05000000000000000000" pitchFamily="2" charset="2"/>
              <a:buChar char="ü"/>
            </a:pPr>
            <a:endParaRPr lang="en-US" sz="2400" b="1" dirty="0">
              <a:solidFill>
                <a:schemeClr val="accent5">
                  <a:lumMod val="75000"/>
                </a:schemeClr>
              </a:solidFill>
            </a:endParaRPr>
          </a:p>
          <a:p>
            <a:pPr marL="342900" indent="-342900">
              <a:buFont typeface="Wingdings" panose="05000000000000000000" pitchFamily="2" charset="2"/>
              <a:buChar char="ü"/>
            </a:pPr>
            <a:r>
              <a:rPr lang="en-US" sz="2400" b="1" dirty="0">
                <a:solidFill>
                  <a:schemeClr val="accent5">
                    <a:lumMod val="75000"/>
                  </a:schemeClr>
                </a:solidFill>
              </a:rPr>
              <a:t>Comments will be made public and will be used for a report to </a:t>
            </a:r>
            <a:r>
              <a:rPr lang="en-US" sz="2400" b="1" dirty="0" smtClean="0">
                <a:solidFill>
                  <a:schemeClr val="accent5">
                    <a:lumMod val="75000"/>
                  </a:schemeClr>
                </a:solidFill>
              </a:rPr>
              <a:t>Congress</a:t>
            </a:r>
          </a:p>
          <a:p>
            <a:endParaRPr lang="en-US" sz="2400" b="1" dirty="0"/>
          </a:p>
          <a:p>
            <a:r>
              <a:rPr lang="en-US" sz="2400" b="1" dirty="0"/>
              <a:t/>
            </a:r>
            <a:br>
              <a:rPr lang="en-US" sz="2400" b="1" dirty="0"/>
            </a:br>
            <a:endParaRPr lang="en-US" sz="2400" b="1" dirty="0"/>
          </a:p>
        </p:txBody>
      </p:sp>
      <p:sp>
        <p:nvSpPr>
          <p:cNvPr id="3" name="Title 2"/>
          <p:cNvSpPr>
            <a:spLocks noGrp="1"/>
          </p:cNvSpPr>
          <p:nvPr>
            <p:ph type="title"/>
          </p:nvPr>
        </p:nvSpPr>
        <p:spPr/>
        <p:txBody>
          <a:bodyPr/>
          <a:lstStyle/>
          <a:p>
            <a:r>
              <a:rPr lang="en-US" b="1" dirty="0" smtClean="0"/>
              <a:t>Tell the USTR</a:t>
            </a:r>
            <a:endParaRPr lang="en-US" b="1" dirty="0"/>
          </a:p>
        </p:txBody>
      </p:sp>
      <p:grpSp>
        <p:nvGrpSpPr>
          <p:cNvPr id="4" name="Group 55"/>
          <p:cNvGrpSpPr/>
          <p:nvPr/>
        </p:nvGrpSpPr>
        <p:grpSpPr>
          <a:xfrm>
            <a:off x="-2" y="1504812"/>
            <a:ext cx="12192003" cy="44452"/>
            <a:chOff x="0" y="0"/>
            <a:chExt cx="9144000" cy="44450"/>
          </a:xfrm>
        </p:grpSpPr>
        <p:sp>
          <p:nvSpPr>
            <p:cNvPr id="5"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4180809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83576" y="4742224"/>
            <a:ext cx="747714" cy="790852"/>
          </a:xfrm>
          <a:prstGeom prst="rect">
            <a:avLst/>
          </a:prstGeom>
        </p:spPr>
      </p:pic>
      <p:sp>
        <p:nvSpPr>
          <p:cNvPr id="6" name="TextBox 5"/>
          <p:cNvSpPr txBox="1"/>
          <p:nvPr/>
        </p:nvSpPr>
        <p:spPr>
          <a:xfrm>
            <a:off x="565435" y="1887583"/>
            <a:ext cx="8652588" cy="4154984"/>
          </a:xfrm>
          <a:prstGeom prst="rect">
            <a:avLst/>
          </a:prstGeom>
          <a:noFill/>
        </p:spPr>
        <p:txBody>
          <a:bodyPr wrap="square" rtlCol="0">
            <a:spAutoFit/>
          </a:bodyPr>
          <a:lstStyle/>
          <a:p>
            <a:r>
              <a:rPr lang="en-US" sz="2400" b="1" dirty="0" smtClean="0">
                <a:solidFill>
                  <a:schemeClr val="accent5">
                    <a:lumMod val="75000"/>
                  </a:schemeClr>
                </a:solidFill>
              </a:rPr>
              <a:t>Audio is available only via phone</a:t>
            </a:r>
          </a:p>
          <a:p>
            <a:r>
              <a:rPr lang="en-US" sz="2400" dirty="0" smtClean="0">
                <a:solidFill>
                  <a:schemeClr val="accent5">
                    <a:lumMod val="75000"/>
                  </a:schemeClr>
                </a:solidFill>
              </a:rPr>
              <a:t>DIAL </a:t>
            </a:r>
            <a:r>
              <a:rPr lang="en-US" sz="2400" dirty="0">
                <a:solidFill>
                  <a:schemeClr val="accent5">
                    <a:lumMod val="75000"/>
                  </a:schemeClr>
                </a:solidFill>
              </a:rPr>
              <a:t>IN: </a:t>
            </a:r>
            <a:r>
              <a:rPr lang="en-US" sz="2400" b="1" dirty="0">
                <a:solidFill>
                  <a:schemeClr val="accent5">
                    <a:lumMod val="75000"/>
                  </a:schemeClr>
                </a:solidFill>
              </a:rPr>
              <a:t>605 562 3140     </a:t>
            </a:r>
            <a:r>
              <a:rPr lang="en-US" sz="2400" dirty="0">
                <a:solidFill>
                  <a:schemeClr val="accent5">
                    <a:lumMod val="75000"/>
                  </a:schemeClr>
                </a:solidFill>
              </a:rPr>
              <a:t>ACCESS CODE: </a:t>
            </a:r>
            <a:r>
              <a:rPr lang="en-US" sz="2400" b="1" dirty="0">
                <a:solidFill>
                  <a:schemeClr val="accent5">
                    <a:lumMod val="75000"/>
                  </a:schemeClr>
                </a:solidFill>
              </a:rPr>
              <a:t>951146#</a:t>
            </a:r>
          </a:p>
          <a:p>
            <a:r>
              <a:rPr lang="en-US" sz="2400" b="1" dirty="0">
                <a:solidFill>
                  <a:schemeClr val="accent5">
                    <a:lumMod val="75000"/>
                  </a:schemeClr>
                </a:solidFill>
              </a:rPr>
              <a:t>Meeting Room Functions</a:t>
            </a:r>
            <a:br>
              <a:rPr lang="en-US" sz="2400" b="1" dirty="0">
                <a:solidFill>
                  <a:schemeClr val="accent5">
                    <a:lumMod val="75000"/>
                  </a:schemeClr>
                </a:solidFill>
              </a:rPr>
            </a:br>
            <a:r>
              <a:rPr lang="en-US" sz="2400" dirty="0">
                <a:solidFill>
                  <a:schemeClr val="accent5">
                    <a:lumMod val="75000"/>
                  </a:schemeClr>
                </a:solidFill>
              </a:rPr>
              <a:t>	- Chat</a:t>
            </a:r>
            <a:br>
              <a:rPr lang="en-US" sz="2400" dirty="0">
                <a:solidFill>
                  <a:schemeClr val="accent5">
                    <a:lumMod val="75000"/>
                  </a:schemeClr>
                </a:solidFill>
              </a:rPr>
            </a:br>
            <a:r>
              <a:rPr lang="en-US" sz="2400" dirty="0">
                <a:solidFill>
                  <a:schemeClr val="accent5">
                    <a:lumMod val="75000"/>
                  </a:schemeClr>
                </a:solidFill>
              </a:rPr>
              <a:t>	- Share</a:t>
            </a:r>
          </a:p>
          <a:p>
            <a:r>
              <a:rPr lang="en-US" sz="2400" b="1" dirty="0">
                <a:solidFill>
                  <a:schemeClr val="accent5">
                    <a:lumMod val="75000"/>
                  </a:schemeClr>
                </a:solidFill>
              </a:rPr>
              <a:t>Use the Share button in the Meeting Room: </a:t>
            </a:r>
          </a:p>
          <a:p>
            <a:endParaRPr lang="en-US" sz="2400" b="1" dirty="0">
              <a:solidFill>
                <a:schemeClr val="accent5">
                  <a:lumMod val="75000"/>
                </a:schemeClr>
              </a:solidFill>
            </a:endParaRPr>
          </a:p>
          <a:p>
            <a:r>
              <a:rPr lang="en-US" sz="2400" b="1" dirty="0">
                <a:solidFill>
                  <a:schemeClr val="accent5">
                    <a:lumMod val="75000"/>
                  </a:schemeClr>
                </a:solidFill>
              </a:rPr>
              <a:t>After the call, </a:t>
            </a:r>
            <a:r>
              <a:rPr lang="en-US" sz="2400" dirty="0">
                <a:solidFill>
                  <a:schemeClr val="accent5">
                    <a:lumMod val="75000"/>
                  </a:schemeClr>
                </a:solidFill>
              </a:rPr>
              <a:t>click the unique link below to download this week's PowerPoint, recording link and other materials: </a:t>
            </a:r>
            <a:r>
              <a:rPr lang="en-US" sz="2400" b="1" dirty="0">
                <a:solidFill>
                  <a:srgbClr val="C00000"/>
                </a:solidFill>
                <a:hlinkClick r:id="rId3"/>
              </a:rPr>
              <a:t>http://www.peopledemandingaction.org/downloads/tpp/tpp-january-20-2016-call-materials</a:t>
            </a:r>
            <a:endParaRPr lang="en-US" sz="1500" b="1" dirty="0">
              <a:solidFill>
                <a:srgbClr val="C00000"/>
              </a:solidFill>
            </a:endParaRPr>
          </a:p>
        </p:txBody>
      </p:sp>
      <p:pic>
        <p:nvPicPr>
          <p:cNvPr id="7" name="Picture 6"/>
          <p:cNvPicPr>
            <a:picLocks noChangeAspect="1"/>
          </p:cNvPicPr>
          <p:nvPr/>
        </p:nvPicPr>
        <p:blipFill>
          <a:blip r:embed="rId4"/>
          <a:stretch>
            <a:fillRect/>
          </a:stretch>
        </p:blipFill>
        <p:spPr>
          <a:xfrm>
            <a:off x="2690327" y="3095536"/>
            <a:ext cx="358346" cy="284915"/>
          </a:xfrm>
          <a:prstGeom prst="rect">
            <a:avLst/>
          </a:prstGeom>
        </p:spPr>
      </p:pic>
      <p:sp>
        <p:nvSpPr>
          <p:cNvPr id="3" name="Title 2"/>
          <p:cNvSpPr>
            <a:spLocks noGrp="1"/>
          </p:cNvSpPr>
          <p:nvPr>
            <p:ph type="title"/>
          </p:nvPr>
        </p:nvSpPr>
        <p:spPr>
          <a:xfrm>
            <a:off x="838200" y="355186"/>
            <a:ext cx="10515600" cy="1325563"/>
          </a:xfrm>
        </p:spPr>
        <p:txBody>
          <a:bodyPr/>
          <a:lstStyle/>
          <a:p>
            <a:pPr algn="l"/>
            <a:r>
              <a:rPr lang="en-US" sz="4000" b="1" dirty="0"/>
              <a:t>TECHNICAL STUFF</a:t>
            </a:r>
          </a:p>
        </p:txBody>
      </p:sp>
      <p:grpSp>
        <p:nvGrpSpPr>
          <p:cNvPr id="8" name="Group 55"/>
          <p:cNvGrpSpPr/>
          <p:nvPr/>
        </p:nvGrpSpPr>
        <p:grpSpPr>
          <a:xfrm>
            <a:off x="-2" y="1345788"/>
            <a:ext cx="12192003" cy="44452"/>
            <a:chOff x="0" y="0"/>
            <a:chExt cx="9144000" cy="44450"/>
          </a:xfrm>
        </p:grpSpPr>
        <p:sp>
          <p:nvSpPr>
            <p:cNvPr id="9"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30514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1267" y="1389941"/>
            <a:ext cx="10689465" cy="3416320"/>
          </a:xfrm>
          <a:prstGeom prst="rect">
            <a:avLst/>
          </a:prstGeom>
          <a:noFill/>
        </p:spPr>
        <p:txBody>
          <a:bodyPr wrap="square" rtlCol="0">
            <a:spAutoFit/>
          </a:bodyPr>
          <a:lstStyle/>
          <a:p>
            <a:r>
              <a:rPr lang="en-US" sz="2400" dirty="0"/>
              <a:t> </a:t>
            </a:r>
          </a:p>
          <a:p>
            <a:pPr marL="342900" indent="-342900">
              <a:buFont typeface="Arial" panose="020B0604020202020204" pitchFamily="34" charset="0"/>
              <a:buChar char="•"/>
            </a:pPr>
            <a:r>
              <a:rPr lang="en-US" sz="2400" b="1" u="sng" dirty="0" err="1" smtClean="0">
                <a:solidFill>
                  <a:schemeClr val="accent5">
                    <a:lumMod val="75000"/>
                  </a:schemeClr>
                </a:solidFill>
              </a:rPr>
              <a:t>BuyCott</a:t>
            </a:r>
            <a:r>
              <a:rPr lang="en-US" sz="2400" b="1" u="sng" dirty="0" smtClean="0">
                <a:solidFill>
                  <a:schemeClr val="accent5">
                    <a:lumMod val="75000"/>
                  </a:schemeClr>
                </a:solidFill>
              </a:rPr>
              <a:t> </a:t>
            </a:r>
            <a:r>
              <a:rPr lang="en-US" sz="2400" b="1" u="sng" dirty="0">
                <a:solidFill>
                  <a:schemeClr val="accent5">
                    <a:lumMod val="75000"/>
                  </a:schemeClr>
                </a:solidFill>
              </a:rPr>
              <a:t>for Trade Justice </a:t>
            </a:r>
            <a:r>
              <a:rPr lang="en-US" sz="2400" b="1" dirty="0">
                <a:solidFill>
                  <a:schemeClr val="accent5">
                    <a:lumMod val="75000"/>
                  </a:schemeClr>
                </a:solidFill>
              </a:rPr>
              <a:t>- visit </a:t>
            </a:r>
            <a:r>
              <a:rPr lang="en-US" sz="2400" b="1" u="sng" dirty="0">
                <a:solidFill>
                  <a:schemeClr val="accent5">
                    <a:lumMod val="75000"/>
                  </a:schemeClr>
                </a:solidFill>
                <a:hlinkClick r:id="rId2"/>
              </a:rPr>
              <a:t>www.FlushtheTPP.org/Buycott/</a:t>
            </a:r>
            <a:endParaRPr lang="en-US" sz="2400" b="1" dirty="0">
              <a:solidFill>
                <a:schemeClr val="accent5">
                  <a:lumMod val="75000"/>
                </a:schemeClr>
              </a:solidFill>
            </a:endParaRPr>
          </a:p>
          <a:p>
            <a:pPr marL="342900" indent="-342900">
              <a:buFont typeface="Wingdings" panose="05000000000000000000" pitchFamily="2" charset="2"/>
              <a:buChar char="Ø"/>
            </a:pPr>
            <a:r>
              <a:rPr lang="en-US" sz="2400" b="1" dirty="0">
                <a:solidFill>
                  <a:schemeClr val="accent5">
                    <a:lumMod val="75000"/>
                  </a:schemeClr>
                </a:solidFill>
              </a:rPr>
              <a:t> - Long term project that starts now</a:t>
            </a:r>
          </a:p>
          <a:p>
            <a:pPr marL="342900" indent="-342900">
              <a:buFont typeface="Wingdings" panose="05000000000000000000" pitchFamily="2" charset="2"/>
              <a:buChar char="Ø"/>
            </a:pPr>
            <a:r>
              <a:rPr lang="en-US" sz="2400" b="1" dirty="0">
                <a:solidFill>
                  <a:schemeClr val="accent5">
                    <a:lumMod val="75000"/>
                  </a:schemeClr>
                </a:solidFill>
              </a:rPr>
              <a:t> - Forming a working group</a:t>
            </a:r>
          </a:p>
          <a:p>
            <a:r>
              <a:rPr lang="en-US" sz="2400" b="1" dirty="0">
                <a:solidFill>
                  <a:schemeClr val="accent5">
                    <a:lumMod val="75000"/>
                  </a:schemeClr>
                </a:solidFill>
              </a:rPr>
              <a:t> </a:t>
            </a:r>
          </a:p>
          <a:p>
            <a:pPr marL="342900" indent="-342900">
              <a:buFont typeface="Arial" panose="020B0604020202020204" pitchFamily="34" charset="0"/>
              <a:buChar char="•"/>
            </a:pPr>
            <a:r>
              <a:rPr lang="en-US" sz="2400" b="1" dirty="0">
                <a:solidFill>
                  <a:schemeClr val="accent5">
                    <a:lumMod val="75000"/>
                  </a:schemeClr>
                </a:solidFill>
              </a:rPr>
              <a:t>Media Response to SOTU - media mobilizers</a:t>
            </a:r>
          </a:p>
          <a:p>
            <a:pPr marL="342900" indent="-342900">
              <a:buFont typeface="Wingdings" panose="05000000000000000000" pitchFamily="2" charset="2"/>
              <a:buChar char="Ø"/>
            </a:pPr>
            <a:r>
              <a:rPr lang="en-US" sz="2400" b="1" dirty="0">
                <a:solidFill>
                  <a:schemeClr val="accent5">
                    <a:lumMod val="75000"/>
                  </a:schemeClr>
                </a:solidFill>
              </a:rPr>
              <a:t> - President's SOTU on Jan. 12</a:t>
            </a:r>
          </a:p>
          <a:p>
            <a:pPr marL="342900" indent="-342900">
              <a:buFont typeface="Wingdings" panose="05000000000000000000" pitchFamily="2" charset="2"/>
              <a:buChar char="Ø"/>
            </a:pPr>
            <a:r>
              <a:rPr lang="en-US" sz="2400" dirty="0" smtClean="0">
                <a:solidFill>
                  <a:schemeClr val="accent5">
                    <a:lumMod val="75000"/>
                  </a:schemeClr>
                </a:solidFill>
              </a:rPr>
              <a:t> - </a:t>
            </a:r>
            <a:r>
              <a:rPr lang="en-US" sz="2400" b="1" dirty="0">
                <a:solidFill>
                  <a:schemeClr val="accent5">
                    <a:lumMod val="75000"/>
                  </a:schemeClr>
                </a:solidFill>
              </a:rPr>
              <a:t>Become a media mobilizer at </a:t>
            </a:r>
            <a:r>
              <a:rPr lang="en-US" sz="2400" b="1" u="sng" dirty="0" smtClean="0">
                <a:solidFill>
                  <a:schemeClr val="accent5">
                    <a:lumMod val="75000"/>
                  </a:schemeClr>
                </a:solidFill>
                <a:hlinkClick r:id="rId3"/>
              </a:rPr>
              <a:t>www.flushthetpp.org/tpp-media-mobilizers-    call-to-action</a:t>
            </a:r>
            <a:r>
              <a:rPr lang="en-US" sz="2400" b="1" u="sng" dirty="0">
                <a:solidFill>
                  <a:schemeClr val="accent5">
                    <a:lumMod val="75000"/>
                  </a:schemeClr>
                </a:solidFill>
                <a:hlinkClick r:id="rId3"/>
              </a:rPr>
              <a:t>/</a:t>
            </a:r>
            <a:endParaRPr lang="en-US" sz="2400" b="1" dirty="0">
              <a:solidFill>
                <a:schemeClr val="accent5">
                  <a:lumMod val="75000"/>
                </a:schemeClr>
              </a:solidFill>
            </a:endParaRPr>
          </a:p>
        </p:txBody>
      </p:sp>
      <p:sp>
        <p:nvSpPr>
          <p:cNvPr id="3" name="Title 2"/>
          <p:cNvSpPr>
            <a:spLocks noGrp="1"/>
          </p:cNvSpPr>
          <p:nvPr>
            <p:ph type="title"/>
          </p:nvPr>
        </p:nvSpPr>
        <p:spPr/>
        <p:txBody>
          <a:bodyPr/>
          <a:lstStyle/>
          <a:p>
            <a:r>
              <a:rPr lang="en-US" b="1" dirty="0" err="1" smtClean="0"/>
              <a:t>Reportback</a:t>
            </a:r>
            <a:r>
              <a:rPr lang="en-US" b="1" dirty="0" smtClean="0"/>
              <a:t> from the TPP Resistance Call</a:t>
            </a:r>
            <a:endParaRPr lang="en-US" b="1" dirty="0"/>
          </a:p>
        </p:txBody>
      </p:sp>
      <p:grpSp>
        <p:nvGrpSpPr>
          <p:cNvPr id="4" name="Group 55"/>
          <p:cNvGrpSpPr/>
          <p:nvPr/>
        </p:nvGrpSpPr>
        <p:grpSpPr>
          <a:xfrm>
            <a:off x="-2" y="1465056"/>
            <a:ext cx="12192003" cy="44452"/>
            <a:chOff x="0" y="0"/>
            <a:chExt cx="9144000" cy="44450"/>
          </a:xfrm>
        </p:grpSpPr>
        <p:sp>
          <p:nvSpPr>
            <p:cNvPr id="5"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6"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865950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5707" y="1423330"/>
            <a:ext cx="6357296" cy="3108543"/>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t> </a:t>
            </a:r>
            <a:r>
              <a:rPr lang="en-US" sz="2800" b="1" dirty="0" smtClean="0">
                <a:solidFill>
                  <a:schemeClr val="accent5">
                    <a:lumMod val="75000"/>
                  </a:schemeClr>
                </a:solidFill>
              </a:rPr>
              <a:t>Contact info@popularresistance if you are interested in organizing a local action</a:t>
            </a:r>
          </a:p>
          <a:p>
            <a:pPr marL="342900" indent="-342900">
              <a:buFont typeface="Arial" panose="020B0604020202020204" pitchFamily="34" charset="0"/>
              <a:buChar char="•"/>
            </a:pPr>
            <a:r>
              <a:rPr lang="en-US" sz="2800" b="1" dirty="0">
                <a:solidFill>
                  <a:schemeClr val="accent5">
                    <a:lumMod val="75000"/>
                  </a:schemeClr>
                </a:solidFill>
              </a:rPr>
              <a:t> </a:t>
            </a:r>
            <a:r>
              <a:rPr lang="en-US" sz="2800" b="1" dirty="0" smtClean="0">
                <a:solidFill>
                  <a:schemeClr val="accent5">
                    <a:lumMod val="75000"/>
                  </a:schemeClr>
                </a:solidFill>
              </a:rPr>
              <a:t>Dates For Local Actions:</a:t>
            </a:r>
          </a:p>
          <a:p>
            <a:pPr marL="342900" indent="-342900">
              <a:buFont typeface="Wingdings" panose="05000000000000000000" pitchFamily="2" charset="2"/>
              <a:buChar char="Ø"/>
            </a:pPr>
            <a:r>
              <a:rPr lang="en-US" sz="2800" b="1" dirty="0" smtClean="0">
                <a:solidFill>
                  <a:schemeClr val="accent5">
                    <a:lumMod val="75000"/>
                  </a:schemeClr>
                </a:solidFill>
              </a:rPr>
              <a:t>Feb 4- TPP Signing</a:t>
            </a:r>
          </a:p>
          <a:p>
            <a:pPr marL="342900" indent="-342900">
              <a:buFont typeface="Wingdings" panose="05000000000000000000" pitchFamily="2" charset="2"/>
              <a:buChar char="Ø"/>
            </a:pPr>
            <a:r>
              <a:rPr lang="en-US" sz="2800" b="1" dirty="0" smtClean="0">
                <a:solidFill>
                  <a:schemeClr val="accent5">
                    <a:lumMod val="75000"/>
                  </a:schemeClr>
                </a:solidFill>
              </a:rPr>
              <a:t>Feb 14-21 President’s Day week of actions in district</a:t>
            </a:r>
            <a:endParaRPr lang="en-US" sz="2800" b="1" dirty="0">
              <a:solidFill>
                <a:schemeClr val="accent5">
                  <a:lumMod val="75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08712" y="1383781"/>
            <a:ext cx="3975851" cy="3103808"/>
          </a:xfrm>
          <a:prstGeom prst="rect">
            <a:avLst/>
          </a:prstGeom>
        </p:spPr>
      </p:pic>
      <p:sp>
        <p:nvSpPr>
          <p:cNvPr id="2" name="TextBox 1"/>
          <p:cNvSpPr txBox="1"/>
          <p:nvPr/>
        </p:nvSpPr>
        <p:spPr>
          <a:xfrm>
            <a:off x="183295" y="355393"/>
            <a:ext cx="8668138" cy="707886"/>
          </a:xfrm>
          <a:prstGeom prst="rect">
            <a:avLst/>
          </a:prstGeom>
          <a:noFill/>
        </p:spPr>
        <p:txBody>
          <a:bodyPr wrap="square" rtlCol="0">
            <a:spAutoFit/>
          </a:bodyPr>
          <a:lstStyle/>
          <a:p>
            <a:r>
              <a:rPr lang="en-US" sz="4000" b="1" dirty="0" smtClean="0">
                <a:solidFill>
                  <a:schemeClr val="accent5">
                    <a:lumMod val="75000"/>
                  </a:schemeClr>
                </a:solidFill>
              </a:rPr>
              <a:t>LOCAL ACTIONS IN FEBRUARY</a:t>
            </a:r>
            <a:endParaRPr lang="en-US" sz="4000" b="1" dirty="0">
              <a:solidFill>
                <a:schemeClr val="accent5">
                  <a:lumMod val="75000"/>
                </a:schemeClr>
              </a:solidFill>
            </a:endParaRPr>
          </a:p>
        </p:txBody>
      </p:sp>
      <p:sp>
        <p:nvSpPr>
          <p:cNvPr id="5" name="TextBox 4"/>
          <p:cNvSpPr txBox="1"/>
          <p:nvPr/>
        </p:nvSpPr>
        <p:spPr>
          <a:xfrm>
            <a:off x="894939" y="4969323"/>
            <a:ext cx="10118865" cy="1200329"/>
          </a:xfrm>
          <a:prstGeom prst="rect">
            <a:avLst/>
          </a:prstGeom>
          <a:noFill/>
        </p:spPr>
        <p:txBody>
          <a:bodyPr wrap="square" rtlCol="0">
            <a:spAutoFit/>
          </a:bodyPr>
          <a:lstStyle/>
          <a:p>
            <a:r>
              <a:rPr lang="en-US" sz="2400" b="1" dirty="0">
                <a:solidFill>
                  <a:schemeClr val="accent5">
                    <a:lumMod val="75000"/>
                  </a:schemeClr>
                </a:solidFill>
              </a:rPr>
              <a:t>Next TPP Resistance call Wednesday, Jan 13 at 9 pm Eastern/6 pm Pacific. Visit </a:t>
            </a:r>
            <a:r>
              <a:rPr lang="en-US" sz="2400" b="1" u="sng" dirty="0">
                <a:solidFill>
                  <a:schemeClr val="accent5">
                    <a:lumMod val="75000"/>
                  </a:schemeClr>
                </a:solidFill>
                <a:hlinkClick r:id="rId3"/>
              </a:rPr>
              <a:t>www.flushthetpp.org/national-tpp-resistance-calls/</a:t>
            </a:r>
            <a:r>
              <a:rPr lang="en-US" sz="2400" b="1" dirty="0">
                <a:solidFill>
                  <a:schemeClr val="accent5">
                    <a:lumMod val="75000"/>
                  </a:schemeClr>
                </a:solidFill>
              </a:rPr>
              <a:t> for more information and to register.</a:t>
            </a:r>
          </a:p>
        </p:txBody>
      </p:sp>
      <p:grpSp>
        <p:nvGrpSpPr>
          <p:cNvPr id="6" name="Group 55"/>
          <p:cNvGrpSpPr/>
          <p:nvPr/>
        </p:nvGrpSpPr>
        <p:grpSpPr>
          <a:xfrm>
            <a:off x="-2" y="1127125"/>
            <a:ext cx="12192003" cy="44452"/>
            <a:chOff x="0" y="0"/>
            <a:chExt cx="9144000" cy="44450"/>
          </a:xfrm>
        </p:grpSpPr>
        <p:sp>
          <p:nvSpPr>
            <p:cNvPr id="7"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31802474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336" y="365126"/>
            <a:ext cx="10452463" cy="1044994"/>
          </a:xfrm>
        </p:spPr>
        <p:txBody>
          <a:bodyPr/>
          <a:lstStyle/>
          <a:p>
            <a:r>
              <a:rPr lang="en-US" b="1" dirty="0" smtClean="0"/>
              <a:t>Q&amp;A Dr. Margaret Flowers</a:t>
            </a:r>
            <a:endParaRPr lang="en-US"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6988" y="1559206"/>
            <a:ext cx="4949690" cy="3797985"/>
          </a:xfrm>
          <a:prstGeom prst="rect">
            <a:avLst/>
          </a:prstGeom>
        </p:spPr>
      </p:pic>
      <p:sp>
        <p:nvSpPr>
          <p:cNvPr id="4" name="TextBox 3"/>
          <p:cNvSpPr txBox="1"/>
          <p:nvPr/>
        </p:nvSpPr>
        <p:spPr>
          <a:xfrm>
            <a:off x="1699591" y="5645426"/>
            <a:ext cx="7901609" cy="830997"/>
          </a:xfrm>
          <a:prstGeom prst="rect">
            <a:avLst/>
          </a:prstGeom>
          <a:noFill/>
        </p:spPr>
        <p:txBody>
          <a:bodyPr wrap="square" rtlCol="0">
            <a:spAutoFit/>
          </a:bodyPr>
          <a:lstStyle/>
          <a:p>
            <a:r>
              <a:rPr lang="en-US" sz="2400" b="1" dirty="0" smtClean="0">
                <a:solidFill>
                  <a:schemeClr val="accent5">
                    <a:lumMod val="75000"/>
                  </a:schemeClr>
                </a:solidFill>
              </a:rPr>
              <a:t>Popular Resistance</a:t>
            </a:r>
          </a:p>
          <a:p>
            <a:r>
              <a:rPr lang="en-US" sz="2400" b="1" dirty="0" smtClean="0">
                <a:solidFill>
                  <a:schemeClr val="accent5">
                    <a:lumMod val="75000"/>
                  </a:schemeClr>
                </a:solidFill>
              </a:rPr>
              <a:t>Flush the TPP</a:t>
            </a:r>
            <a:endParaRPr lang="en-US" sz="2400" b="1" dirty="0">
              <a:solidFill>
                <a:schemeClr val="accent5">
                  <a:lumMod val="75000"/>
                </a:schemeClr>
              </a:solidFill>
            </a:endParaRPr>
          </a:p>
        </p:txBody>
      </p:sp>
      <p:grpSp>
        <p:nvGrpSpPr>
          <p:cNvPr id="5" name="Group 55"/>
          <p:cNvGrpSpPr/>
          <p:nvPr/>
        </p:nvGrpSpPr>
        <p:grpSpPr>
          <a:xfrm>
            <a:off x="-2" y="1137063"/>
            <a:ext cx="12192003" cy="44452"/>
            <a:chOff x="0" y="0"/>
            <a:chExt cx="9144000" cy="44450"/>
          </a:xfrm>
        </p:grpSpPr>
        <p:sp>
          <p:nvSpPr>
            <p:cNvPr id="6"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7"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0895222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7535" y="1380550"/>
            <a:ext cx="10058400" cy="5101504"/>
          </a:xfrm>
          <a:prstGeom prst="rect">
            <a:avLst/>
          </a:prstGeom>
        </p:spPr>
      </p:pic>
      <p:sp>
        <p:nvSpPr>
          <p:cNvPr id="3" name="TextBox 2"/>
          <p:cNvSpPr txBox="1"/>
          <p:nvPr/>
        </p:nvSpPr>
        <p:spPr>
          <a:xfrm>
            <a:off x="894080" y="241777"/>
            <a:ext cx="10151855" cy="1138773"/>
          </a:xfrm>
          <a:prstGeom prst="rect">
            <a:avLst/>
          </a:prstGeom>
          <a:noFill/>
        </p:spPr>
        <p:txBody>
          <a:bodyPr wrap="square" rtlCol="0">
            <a:spAutoFit/>
          </a:bodyPr>
          <a:lstStyle/>
          <a:p>
            <a:pPr algn="ctr"/>
            <a:r>
              <a:rPr lang="en-US" sz="3200" b="1" u="sng" dirty="0" smtClean="0">
                <a:solidFill>
                  <a:schemeClr val="accent5">
                    <a:lumMod val="75000"/>
                  </a:schemeClr>
                </a:solidFill>
              </a:rPr>
              <a:t>Upcoming Calls</a:t>
            </a:r>
          </a:p>
          <a:p>
            <a:pPr algn="ctr"/>
            <a:endParaRPr lang="en-US" sz="800" b="1" u="sng" dirty="0" smtClean="0">
              <a:solidFill>
                <a:schemeClr val="accent5">
                  <a:lumMod val="75000"/>
                </a:schemeClr>
              </a:solidFill>
            </a:endParaRPr>
          </a:p>
          <a:p>
            <a:pPr algn="ctr"/>
            <a:r>
              <a:rPr lang="en-US" sz="2800" b="1" dirty="0" smtClean="0">
                <a:solidFill>
                  <a:schemeClr val="accent5">
                    <a:lumMod val="75000"/>
                  </a:schemeClr>
                </a:solidFill>
              </a:rPr>
              <a:t>JANUARY 17</a:t>
            </a:r>
            <a:endParaRPr lang="en-US" sz="2800" b="1" dirty="0">
              <a:solidFill>
                <a:schemeClr val="accent5">
                  <a:lumMod val="75000"/>
                </a:schemeClr>
              </a:solidFill>
            </a:endParaRPr>
          </a:p>
        </p:txBody>
      </p:sp>
    </p:spTree>
    <p:extLst>
      <p:ext uri="{BB962C8B-B14F-4D97-AF65-F5344CB8AC3E}">
        <p14:creationId xmlns:p14="http://schemas.microsoft.com/office/powerpoint/2010/main" val="25342835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263" y="1498814"/>
            <a:ext cx="11818101" cy="4246880"/>
          </a:xfrm>
          <a:prstGeom prst="rect">
            <a:avLst/>
          </a:prstGeom>
        </p:spPr>
      </p:pic>
      <p:sp>
        <p:nvSpPr>
          <p:cNvPr id="3" name="TextBox 2"/>
          <p:cNvSpPr txBox="1"/>
          <p:nvPr/>
        </p:nvSpPr>
        <p:spPr>
          <a:xfrm>
            <a:off x="589904" y="568960"/>
            <a:ext cx="10856820" cy="646331"/>
          </a:xfrm>
          <a:prstGeom prst="rect">
            <a:avLst/>
          </a:prstGeom>
          <a:noFill/>
        </p:spPr>
        <p:txBody>
          <a:bodyPr wrap="square" rtlCol="0">
            <a:spAutoFit/>
          </a:bodyPr>
          <a:lstStyle/>
          <a:p>
            <a:pPr algn="ctr"/>
            <a:r>
              <a:rPr lang="en-US" sz="3600" b="1" dirty="0" smtClean="0">
                <a:solidFill>
                  <a:schemeClr val="accent5">
                    <a:lumMod val="75000"/>
                  </a:schemeClr>
                </a:solidFill>
              </a:rPr>
              <a:t>JANUARY 24</a:t>
            </a:r>
            <a:endParaRPr lang="en-US" sz="3600" b="1" dirty="0">
              <a:solidFill>
                <a:schemeClr val="accent5">
                  <a:lumMod val="75000"/>
                </a:schemeClr>
              </a:solidFill>
            </a:endParaRPr>
          </a:p>
        </p:txBody>
      </p:sp>
    </p:spTree>
    <p:extLst>
      <p:ext uri="{BB962C8B-B14F-4D97-AF65-F5344CB8AC3E}">
        <p14:creationId xmlns:p14="http://schemas.microsoft.com/office/powerpoint/2010/main" val="1139183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Advocacy Update</a:t>
            </a:r>
            <a:endParaRPr lang="en-US" dirty="0"/>
          </a:p>
        </p:txBody>
      </p:sp>
      <p:sp>
        <p:nvSpPr>
          <p:cNvPr id="3" name="Content Placeholder 2"/>
          <p:cNvSpPr>
            <a:spLocks noGrp="1"/>
          </p:cNvSpPr>
          <p:nvPr>
            <p:ph idx="1"/>
          </p:nvPr>
        </p:nvSpPr>
        <p:spPr>
          <a:xfrm>
            <a:off x="838200" y="1825625"/>
            <a:ext cx="5264426" cy="4351338"/>
          </a:xfrm>
        </p:spPr>
        <p:txBody>
          <a:bodyPr/>
          <a:lstStyle/>
          <a:p>
            <a:r>
              <a:rPr lang="en-US" dirty="0" smtClean="0"/>
              <a:t>13,747 emails sent to Congress opposing the TPP</a:t>
            </a:r>
            <a:br>
              <a:rPr lang="en-US" dirty="0" smtClean="0"/>
            </a:br>
            <a:r>
              <a:rPr lang="en-US" dirty="0" smtClean="0">
                <a:solidFill>
                  <a:srgbClr val="C00000"/>
                </a:solidFill>
                <a:hlinkClick r:id="rId2"/>
              </a:rPr>
              <a:t>http</a:t>
            </a:r>
            <a:r>
              <a:rPr lang="en-US" dirty="0">
                <a:solidFill>
                  <a:srgbClr val="C00000"/>
                </a:solidFill>
                <a:hlinkClick r:id="rId2"/>
              </a:rPr>
              <a:t>://</a:t>
            </a:r>
            <a:r>
              <a:rPr lang="en-US" dirty="0" smtClean="0">
                <a:solidFill>
                  <a:srgbClr val="C00000"/>
                </a:solidFill>
                <a:hlinkClick r:id="rId2"/>
              </a:rPr>
              <a:t>p2a.co/binmJFN</a:t>
            </a:r>
            <a:endParaRPr lang="en-US" dirty="0" smtClean="0">
              <a:solidFill>
                <a:srgbClr val="C00000"/>
              </a:solidFill>
            </a:endParaRPr>
          </a:p>
          <a:p>
            <a:r>
              <a:rPr lang="en-US" dirty="0" smtClean="0"/>
              <a:t>Letters to </a:t>
            </a:r>
            <a:r>
              <a:rPr lang="en-US" dirty="0"/>
              <a:t>the </a:t>
            </a:r>
            <a:r>
              <a:rPr lang="en-US" dirty="0" smtClean="0"/>
              <a:t>Editor – 18 Letters</a:t>
            </a:r>
            <a:r>
              <a:rPr lang="en-US" dirty="0">
                <a:solidFill>
                  <a:srgbClr val="C00000"/>
                </a:solidFill>
              </a:rPr>
              <a:t/>
            </a:r>
            <a:br>
              <a:rPr lang="en-US" dirty="0">
                <a:solidFill>
                  <a:srgbClr val="C00000"/>
                </a:solidFill>
              </a:rPr>
            </a:br>
            <a:r>
              <a:rPr lang="en-US" dirty="0">
                <a:solidFill>
                  <a:srgbClr val="C00000"/>
                </a:solidFill>
                <a:hlinkClick r:id="rId3"/>
              </a:rPr>
              <a:t>http://salsa.wiredforchange.com/o/6405/c/10113/letter/?letter_KEY=877</a:t>
            </a:r>
            <a:endParaRPr lang="en-US" dirty="0">
              <a:solidFill>
                <a:srgbClr val="C00000"/>
              </a:solidFill>
            </a:endParaRPr>
          </a:p>
        </p:txBody>
      </p:sp>
      <p:pic>
        <p:nvPicPr>
          <p:cNvPr id="4" name="Picture 3"/>
          <p:cNvPicPr>
            <a:picLocks noChangeAspect="1"/>
          </p:cNvPicPr>
          <p:nvPr/>
        </p:nvPicPr>
        <p:blipFill>
          <a:blip r:embed="rId4"/>
          <a:stretch>
            <a:fillRect/>
          </a:stretch>
        </p:blipFill>
        <p:spPr>
          <a:xfrm>
            <a:off x="6952630" y="602190"/>
            <a:ext cx="4566824" cy="3399104"/>
          </a:xfrm>
          <a:prstGeom prst="rect">
            <a:avLst/>
          </a:prstGeom>
        </p:spPr>
      </p:pic>
    </p:spTree>
    <p:extLst>
      <p:ext uri="{BB962C8B-B14F-4D97-AF65-F5344CB8AC3E}">
        <p14:creationId xmlns:p14="http://schemas.microsoft.com/office/powerpoint/2010/main" val="1611883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1841036"/>
            <a:ext cx="6045974" cy="2262158"/>
          </a:xfrm>
          <a:prstGeom prst="rect">
            <a:avLst/>
          </a:prstGeom>
          <a:noFill/>
        </p:spPr>
        <p:txBody>
          <a:bodyPr wrap="square" rtlCol="0">
            <a:spAutoFit/>
          </a:bodyPr>
          <a:lstStyle/>
          <a:p>
            <a:r>
              <a:rPr lang="en-US" sz="2800" b="1" dirty="0">
                <a:solidFill>
                  <a:schemeClr val="accent5">
                    <a:lumMod val="75000"/>
                  </a:schemeClr>
                </a:solidFill>
              </a:rPr>
              <a:t>Tom Hocking, Technical Advisor</a:t>
            </a:r>
            <a:r>
              <a:rPr lang="en-US" sz="2400" dirty="0">
                <a:solidFill>
                  <a:schemeClr val="accent5">
                    <a:lumMod val="75000"/>
                  </a:schemeClr>
                </a:solidFill>
              </a:rPr>
              <a:t/>
            </a:r>
            <a:br>
              <a:rPr lang="en-US" sz="2400" dirty="0">
                <a:solidFill>
                  <a:schemeClr val="accent5">
                    <a:lumMod val="75000"/>
                  </a:schemeClr>
                </a:solidFill>
              </a:rPr>
            </a:br>
            <a:r>
              <a:rPr lang="en-US" sz="2400" dirty="0" smtClean="0">
                <a:solidFill>
                  <a:schemeClr val="accent5">
                    <a:lumMod val="75000"/>
                  </a:schemeClr>
                </a:solidFill>
              </a:rPr>
              <a:t>MoveOn, PA</a:t>
            </a:r>
            <a:r>
              <a:rPr lang="en-US" sz="2400" dirty="0">
                <a:solidFill>
                  <a:schemeClr val="accent5">
                    <a:lumMod val="75000"/>
                  </a:schemeClr>
                </a:solidFill>
              </a:rPr>
              <a:t/>
            </a:r>
            <a:br>
              <a:rPr lang="en-US" sz="2400" dirty="0">
                <a:solidFill>
                  <a:schemeClr val="accent5">
                    <a:lumMod val="75000"/>
                  </a:schemeClr>
                </a:solidFill>
              </a:rPr>
            </a:br>
            <a:r>
              <a:rPr lang="en-US" sz="2000" dirty="0">
                <a:solidFill>
                  <a:schemeClr val="accent5">
                    <a:lumMod val="75000"/>
                  </a:schemeClr>
                </a:solidFill>
                <a:hlinkClick r:id="rId2"/>
              </a:rPr>
              <a:t>TWHocking@Gmail.com</a:t>
            </a:r>
            <a:r>
              <a:rPr lang="en-US" sz="1050" b="1" dirty="0">
                <a:solidFill>
                  <a:schemeClr val="accent5">
                    <a:lumMod val="75000"/>
                  </a:schemeClr>
                </a:solidFill>
              </a:rPr>
              <a:t/>
            </a:r>
            <a:br>
              <a:rPr lang="en-US" sz="1050" b="1" dirty="0">
                <a:solidFill>
                  <a:schemeClr val="accent5">
                    <a:lumMod val="75000"/>
                  </a:schemeClr>
                </a:solidFill>
              </a:rPr>
            </a:br>
            <a:r>
              <a:rPr lang="en-US" sz="1050" b="1" dirty="0">
                <a:solidFill>
                  <a:schemeClr val="accent5">
                    <a:lumMod val="75000"/>
                  </a:schemeClr>
                </a:solidFill>
              </a:rPr>
              <a:t/>
            </a:r>
            <a:br>
              <a:rPr lang="en-US" sz="1050" b="1" dirty="0">
                <a:solidFill>
                  <a:schemeClr val="accent5">
                    <a:lumMod val="75000"/>
                  </a:schemeClr>
                </a:solidFill>
              </a:rPr>
            </a:br>
            <a:r>
              <a:rPr lang="en-US" sz="1050" b="1" dirty="0">
                <a:solidFill>
                  <a:schemeClr val="accent5">
                    <a:lumMod val="75000"/>
                  </a:schemeClr>
                </a:solidFill>
              </a:rPr>
              <a:t/>
            </a:r>
            <a:br>
              <a:rPr lang="en-US" sz="1050" b="1" dirty="0">
                <a:solidFill>
                  <a:schemeClr val="accent5">
                    <a:lumMod val="75000"/>
                  </a:schemeClr>
                </a:solidFill>
              </a:rPr>
            </a:br>
            <a:r>
              <a:rPr lang="en-US" sz="2400" dirty="0">
                <a:solidFill>
                  <a:schemeClr val="accent5">
                    <a:lumMod val="75000"/>
                  </a:schemeClr>
                </a:solidFill>
              </a:rPr>
              <a:t>*Pre/Post Call Technical Questions</a:t>
            </a:r>
          </a:p>
          <a:p>
            <a:r>
              <a:rPr lang="en-US" sz="2400" dirty="0">
                <a:solidFill>
                  <a:schemeClr val="accent5">
                    <a:lumMod val="75000"/>
                  </a:schemeClr>
                </a:solidFill>
              </a:rPr>
              <a:t>*Global TPP Team Facebook Page Manager</a:t>
            </a:r>
          </a:p>
        </p:txBody>
      </p:sp>
      <p:pic>
        <p:nvPicPr>
          <p:cNvPr id="9" name="Picture 8"/>
          <p:cNvPicPr>
            <a:picLocks noChangeAspect="1"/>
          </p:cNvPicPr>
          <p:nvPr/>
        </p:nvPicPr>
        <p:blipFill>
          <a:blip r:embed="rId3"/>
          <a:stretch>
            <a:fillRect/>
          </a:stretch>
        </p:blipFill>
        <p:spPr>
          <a:xfrm>
            <a:off x="8326269" y="2678255"/>
            <a:ext cx="1585436" cy="1663044"/>
          </a:xfrm>
          <a:prstGeom prst="rect">
            <a:avLst/>
          </a:prstGeom>
        </p:spPr>
      </p:pic>
      <p:sp>
        <p:nvSpPr>
          <p:cNvPr id="5" name="Rectangle 4"/>
          <p:cNvSpPr/>
          <p:nvPr/>
        </p:nvSpPr>
        <p:spPr>
          <a:xfrm>
            <a:off x="963395" y="3509777"/>
            <a:ext cx="7459580" cy="2677656"/>
          </a:xfrm>
          <a:prstGeom prst="rect">
            <a:avLst/>
          </a:prstGeom>
        </p:spPr>
        <p:txBody>
          <a:bodyPr wrap="square">
            <a:spAutoFit/>
          </a:bodyPr>
          <a:lstStyle/>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endParaRPr lang="en-US" b="1" dirty="0">
              <a:solidFill>
                <a:srgbClr val="404040"/>
              </a:solidFill>
              <a:latin typeface="Arial Black" panose="020B0A04020102020204" pitchFamily="34" charset="0"/>
            </a:endParaRPr>
          </a:p>
          <a:p>
            <a:r>
              <a:rPr lang="en-US" sz="2100" dirty="0">
                <a:solidFill>
                  <a:schemeClr val="accent5">
                    <a:lumMod val="75000"/>
                  </a:schemeClr>
                </a:solidFill>
              </a:rPr>
              <a:t>Facebook: </a:t>
            </a:r>
            <a:endParaRPr lang="en-US" sz="2100" dirty="0">
              <a:solidFill>
                <a:schemeClr val="accent5">
                  <a:lumMod val="75000"/>
                </a:schemeClr>
              </a:solidFill>
              <a:hlinkClick r:id=""/>
            </a:endParaRPr>
          </a:p>
          <a:p>
            <a:r>
              <a:rPr lang="en-US" sz="2100" dirty="0">
                <a:solidFill>
                  <a:srgbClr val="C00000"/>
                </a:solidFill>
                <a:hlinkClick r:id=""/>
              </a:rPr>
              <a:t>https://www.facebook.com/groups/GlobalTPPTeam</a:t>
            </a:r>
            <a:endParaRPr lang="en-US" sz="2100" dirty="0">
              <a:solidFill>
                <a:srgbClr val="C00000"/>
              </a:solidFill>
            </a:endParaRPr>
          </a:p>
        </p:txBody>
      </p:sp>
      <p:sp>
        <p:nvSpPr>
          <p:cNvPr id="3" name="Title 2"/>
          <p:cNvSpPr>
            <a:spLocks noGrp="1"/>
          </p:cNvSpPr>
          <p:nvPr>
            <p:ph type="title"/>
          </p:nvPr>
        </p:nvSpPr>
        <p:spPr/>
        <p:txBody>
          <a:bodyPr/>
          <a:lstStyle/>
          <a:p>
            <a:pPr algn="l"/>
            <a:r>
              <a:rPr lang="en-US" sz="4000" b="1" dirty="0" smtClean="0"/>
              <a:t>Call Host Team</a:t>
            </a:r>
            <a:endParaRPr lang="en-US" sz="4000" b="1" dirty="0"/>
          </a:p>
        </p:txBody>
      </p:sp>
      <p:grpSp>
        <p:nvGrpSpPr>
          <p:cNvPr id="7" name="Group 55"/>
          <p:cNvGrpSpPr/>
          <p:nvPr/>
        </p:nvGrpSpPr>
        <p:grpSpPr>
          <a:xfrm>
            <a:off x="-2" y="1445178"/>
            <a:ext cx="12192003" cy="44452"/>
            <a:chOff x="0" y="0"/>
            <a:chExt cx="9144000" cy="44450"/>
          </a:xfrm>
        </p:grpSpPr>
        <p:sp>
          <p:nvSpPr>
            <p:cNvPr id="8"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10"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249416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Call Planning Team</a:t>
            </a:r>
            <a:endParaRPr lang="en-US" b="1" dirty="0"/>
          </a:p>
        </p:txBody>
      </p:sp>
      <p:sp>
        <p:nvSpPr>
          <p:cNvPr id="3" name="Content Placeholder 2"/>
          <p:cNvSpPr>
            <a:spLocks noGrp="1"/>
          </p:cNvSpPr>
          <p:nvPr>
            <p:ph type="body" idx="1"/>
          </p:nvPr>
        </p:nvSpPr>
        <p:spPr/>
        <p:txBody>
          <a:bodyPr/>
          <a:lstStyle/>
          <a:p>
            <a:pPr marL="0" indent="0">
              <a:buNone/>
            </a:pPr>
            <a:r>
              <a:rPr lang="en-US" sz="3200" b="1" dirty="0"/>
              <a:t>Harriet Heywood</a:t>
            </a:r>
            <a:r>
              <a:rPr lang="en-US" b="1" dirty="0" smtClean="0"/>
              <a:t/>
            </a:r>
            <a:br>
              <a:rPr lang="en-US" b="1" dirty="0" smtClean="0"/>
            </a:br>
            <a:r>
              <a:rPr lang="en-US" sz="2400" b="1" dirty="0">
                <a:solidFill>
                  <a:srgbClr val="C00000"/>
                </a:solidFill>
                <a:latin typeface="Arial Black" panose="020B0A04020102020204" pitchFamily="34" charset="0"/>
                <a:hlinkClick r:id="rId2"/>
              </a:rPr>
              <a:t>harrietheywood@gmail.com</a:t>
            </a:r>
          </a:p>
          <a:p>
            <a:pPr marL="0" indent="0">
              <a:buNone/>
            </a:pPr>
            <a:endParaRPr lang="en-US" b="1" dirty="0">
              <a:solidFill>
                <a:srgbClr val="404040"/>
              </a:solidFill>
              <a:latin typeface="Arial Black" panose="020B0A04020102020204" pitchFamily="34" charset="0"/>
              <a:hlinkClick r:id="rId2"/>
            </a:endParaRPr>
          </a:p>
          <a:p>
            <a:r>
              <a:rPr lang="en-US" dirty="0"/>
              <a:t>Call Co-Organizer</a:t>
            </a:r>
          </a:p>
          <a:p>
            <a:r>
              <a:rPr lang="en-US" dirty="0" smtClean="0"/>
              <a:t>Florida State Leader – People Demanding Action</a:t>
            </a:r>
            <a:endParaRPr lang="en-US" dirty="0"/>
          </a:p>
        </p:txBody>
      </p:sp>
      <p:pic>
        <p:nvPicPr>
          <p:cNvPr id="5" name="Picture 4" descr="Harriet Heywood.jpg"/>
          <p:cNvPicPr>
            <a:picLocks noChangeAspect="1"/>
          </p:cNvPicPr>
          <p:nvPr/>
        </p:nvPicPr>
        <p:blipFill rotWithShape="1">
          <a:blip r:embed="rId3" cstate="print"/>
          <a:srcRect l="689" t="2500" r="990" b="-1831"/>
          <a:stretch/>
        </p:blipFill>
        <p:spPr>
          <a:xfrm>
            <a:off x="8426438" y="2286289"/>
            <a:ext cx="2609883" cy="2780275"/>
          </a:xfrm>
          <a:prstGeom prst="rect">
            <a:avLst/>
          </a:prstGeom>
        </p:spPr>
      </p:pic>
    </p:spTree>
    <p:extLst>
      <p:ext uri="{BB962C8B-B14F-4D97-AF65-F5344CB8AC3E}">
        <p14:creationId xmlns:p14="http://schemas.microsoft.com/office/powerpoint/2010/main" val="312106149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665" t="-2" r="-3348" b="-1163"/>
          <a:stretch/>
        </p:blipFill>
        <p:spPr>
          <a:xfrm>
            <a:off x="8722100" y="2240588"/>
            <a:ext cx="1556375" cy="20574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00287" y="4941157"/>
            <a:ext cx="795347" cy="841232"/>
          </a:xfrm>
          <a:prstGeom prst="rect">
            <a:avLst/>
          </a:prstGeom>
        </p:spPr>
      </p:pic>
      <p:sp>
        <p:nvSpPr>
          <p:cNvPr id="3" name="Rectangle 2"/>
          <p:cNvSpPr/>
          <p:nvPr/>
        </p:nvSpPr>
        <p:spPr>
          <a:xfrm>
            <a:off x="2078372" y="1976626"/>
            <a:ext cx="6456028" cy="3293209"/>
          </a:xfrm>
          <a:prstGeom prst="rect">
            <a:avLst/>
          </a:prstGeom>
        </p:spPr>
        <p:txBody>
          <a:bodyPr wrap="square">
            <a:spAutoFit/>
          </a:bodyPr>
          <a:lstStyle/>
          <a:p>
            <a:r>
              <a:rPr lang="en-US" sz="2800" b="1" dirty="0">
                <a:solidFill>
                  <a:schemeClr val="accent5">
                    <a:lumMod val="75000"/>
                  </a:schemeClr>
                </a:solidFill>
              </a:rPr>
              <a:t>Mara Cohen</a:t>
            </a:r>
            <a:r>
              <a:rPr lang="en-US" b="1" dirty="0">
                <a:solidFill>
                  <a:schemeClr val="accent5">
                    <a:lumMod val="75000"/>
                  </a:schemeClr>
                </a:solidFill>
              </a:rPr>
              <a:t/>
            </a:r>
            <a:br>
              <a:rPr lang="en-US" b="1" dirty="0">
                <a:solidFill>
                  <a:schemeClr val="accent5">
                    <a:lumMod val="75000"/>
                  </a:schemeClr>
                </a:solidFill>
              </a:rPr>
            </a:br>
            <a:r>
              <a:rPr lang="en-US" sz="2400" b="1" dirty="0">
                <a:solidFill>
                  <a:schemeClr val="accent5">
                    <a:lumMod val="75000"/>
                  </a:schemeClr>
                </a:solidFill>
                <a:hlinkClick r:id="rId4"/>
              </a:rPr>
              <a:t>Marajai51@Gmail.com</a:t>
            </a:r>
            <a:r>
              <a:rPr lang="en-US" b="1" dirty="0">
                <a:solidFill>
                  <a:schemeClr val="accent5">
                    <a:lumMod val="75000"/>
                  </a:schemeClr>
                </a:solidFill>
                <a:latin typeface="Arial Black" panose="020B0A04020102020204" pitchFamily="34" charset="0"/>
                <a:hlinkClick r:id="rId4"/>
              </a:rPr>
              <a:t/>
            </a:r>
            <a:br>
              <a:rPr lang="en-US" b="1" dirty="0">
                <a:solidFill>
                  <a:schemeClr val="accent5">
                    <a:lumMod val="75000"/>
                  </a:schemeClr>
                </a:solidFill>
                <a:latin typeface="Arial Black" panose="020B0A04020102020204" pitchFamily="34" charset="0"/>
                <a:hlinkClick r:id="rId4"/>
              </a:rPr>
            </a:br>
            <a:r>
              <a:rPr lang="en-US" b="1" dirty="0">
                <a:solidFill>
                  <a:schemeClr val="accent5">
                    <a:lumMod val="75000"/>
                  </a:schemeClr>
                </a:solidFill>
              </a:rPr>
              <a:t/>
            </a:r>
            <a:br>
              <a:rPr lang="en-US" b="1" dirty="0">
                <a:solidFill>
                  <a:schemeClr val="accent5">
                    <a:lumMod val="75000"/>
                  </a:schemeClr>
                </a:solidFill>
              </a:rPr>
            </a:br>
            <a:r>
              <a:rPr lang="en-US" b="1" dirty="0">
                <a:solidFill>
                  <a:schemeClr val="accent5">
                    <a:lumMod val="75000"/>
                  </a:schemeClr>
                </a:solidFill>
              </a:rPr>
              <a:t/>
            </a:r>
            <a:br>
              <a:rPr lang="en-US" b="1" dirty="0">
                <a:solidFill>
                  <a:schemeClr val="accent5">
                    <a:lumMod val="75000"/>
                  </a:schemeClr>
                </a:solidFill>
              </a:rPr>
            </a:br>
            <a:r>
              <a:rPr lang="en-US" sz="2400" dirty="0">
                <a:solidFill>
                  <a:schemeClr val="accent5">
                    <a:lumMod val="75000"/>
                  </a:schemeClr>
                </a:solidFill>
              </a:rPr>
              <a:t/>
            </a:r>
            <a:br>
              <a:rPr lang="en-US" sz="2400" dirty="0">
                <a:solidFill>
                  <a:schemeClr val="accent5">
                    <a:lumMod val="75000"/>
                  </a:schemeClr>
                </a:solidFill>
              </a:rPr>
            </a:br>
            <a:r>
              <a:rPr lang="en-US" sz="2400" dirty="0">
                <a:solidFill>
                  <a:schemeClr val="accent5">
                    <a:lumMod val="75000"/>
                  </a:schemeClr>
                </a:solidFill>
              </a:rPr>
              <a:t>*PDA Mass Criminalization Team Leader</a:t>
            </a:r>
            <a:br>
              <a:rPr lang="en-US" sz="2400" dirty="0">
                <a:solidFill>
                  <a:schemeClr val="accent5">
                    <a:lumMod val="75000"/>
                  </a:schemeClr>
                </a:solidFill>
              </a:rPr>
            </a:br>
            <a:r>
              <a:rPr lang="en-US" sz="2400" dirty="0">
                <a:solidFill>
                  <a:schemeClr val="accent5">
                    <a:lumMod val="75000"/>
                  </a:schemeClr>
                </a:solidFill>
              </a:rPr>
              <a:t>*Global Climate Convergence Leader (IL)</a:t>
            </a:r>
            <a:br>
              <a:rPr lang="en-US" sz="2400" dirty="0">
                <a:solidFill>
                  <a:schemeClr val="accent5">
                    <a:lumMod val="75000"/>
                  </a:schemeClr>
                </a:solidFill>
              </a:rPr>
            </a:br>
            <a:r>
              <a:rPr lang="en-US" sz="2400" b="1" dirty="0">
                <a:solidFill>
                  <a:schemeClr val="accent5">
                    <a:lumMod val="75000"/>
                  </a:schemeClr>
                </a:solidFill>
              </a:rPr>
              <a:t/>
            </a:r>
            <a:br>
              <a:rPr lang="en-US" sz="2400" b="1" dirty="0">
                <a:solidFill>
                  <a:schemeClr val="accent5">
                    <a:lumMod val="75000"/>
                  </a:schemeClr>
                </a:solidFill>
              </a:rPr>
            </a:br>
            <a:endParaRPr lang="en-US" sz="2400" dirty="0">
              <a:solidFill>
                <a:schemeClr val="accent5">
                  <a:lumMod val="75000"/>
                </a:schemeClr>
              </a:solidFill>
            </a:endParaRPr>
          </a:p>
        </p:txBody>
      </p:sp>
      <p:sp>
        <p:nvSpPr>
          <p:cNvPr id="6" name="Title 5"/>
          <p:cNvSpPr>
            <a:spLocks noGrp="1"/>
          </p:cNvSpPr>
          <p:nvPr>
            <p:ph type="title"/>
          </p:nvPr>
        </p:nvSpPr>
        <p:spPr>
          <a:xfrm>
            <a:off x="612612" y="329478"/>
            <a:ext cx="10515600" cy="1325563"/>
          </a:xfrm>
        </p:spPr>
        <p:txBody>
          <a:bodyPr/>
          <a:lstStyle/>
          <a:p>
            <a:r>
              <a:rPr lang="en-US" b="1" dirty="0" smtClean="0"/>
              <a:t>Call Planning Team</a:t>
            </a:r>
            <a:endParaRPr lang="en-US" b="1" dirty="0"/>
          </a:p>
        </p:txBody>
      </p:sp>
      <p:grpSp>
        <p:nvGrpSpPr>
          <p:cNvPr id="7" name="Group 55"/>
          <p:cNvGrpSpPr/>
          <p:nvPr/>
        </p:nvGrpSpPr>
        <p:grpSpPr>
          <a:xfrm>
            <a:off x="-2" y="1584324"/>
            <a:ext cx="12192003" cy="44452"/>
            <a:chOff x="0" y="0"/>
            <a:chExt cx="9144000" cy="44450"/>
          </a:xfrm>
        </p:grpSpPr>
        <p:sp>
          <p:nvSpPr>
            <p:cNvPr id="8"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9"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2682968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ra Cohen head shot.jpg"/>
          <p:cNvPicPr>
            <a:picLocks noChangeAspect="1"/>
          </p:cNvPicPr>
          <p:nvPr/>
        </p:nvPicPr>
        <p:blipFill>
          <a:blip r:embed="rId2" cstate="screen">
            <a:extLst>
              <a:ext uri="{28A0092B-C50C-407E-A947-70E740481C1C}">
                <a14:useLocalDpi xmlns:a14="http://schemas.microsoft.com/office/drawing/2010/main"/>
              </a:ext>
            </a:extLst>
          </a:blip>
          <a:srcRect b="-2362"/>
          <a:stretch>
            <a:fillRect/>
          </a:stretch>
        </p:blipFill>
        <p:spPr>
          <a:xfrm>
            <a:off x="8483600" y="2289639"/>
            <a:ext cx="1593708" cy="1973164"/>
          </a:xfrm>
          <a:prstGeom prst="rect">
            <a:avLst/>
          </a:prstGeom>
        </p:spPr>
      </p:pic>
      <p:sp>
        <p:nvSpPr>
          <p:cNvPr id="3" name="Rectangle 2"/>
          <p:cNvSpPr/>
          <p:nvPr/>
        </p:nvSpPr>
        <p:spPr>
          <a:xfrm>
            <a:off x="1434738" y="1624148"/>
            <a:ext cx="6172200" cy="3170099"/>
          </a:xfrm>
          <a:prstGeom prst="rect">
            <a:avLst/>
          </a:prstGeom>
        </p:spPr>
        <p:txBody>
          <a:bodyPr wrap="square">
            <a:spAutoFit/>
          </a:bodyPr>
          <a:lstStyle/>
          <a:p>
            <a:r>
              <a:rPr lang="en-US" sz="3200" b="1" dirty="0">
                <a:solidFill>
                  <a:schemeClr val="accent5">
                    <a:lumMod val="75000"/>
                  </a:schemeClr>
                </a:solidFill>
              </a:rPr>
              <a:t>Lisa </a:t>
            </a:r>
            <a:r>
              <a:rPr lang="en-US" sz="3200" b="1" dirty="0" err="1">
                <a:solidFill>
                  <a:schemeClr val="accent5">
                    <a:lumMod val="75000"/>
                  </a:schemeClr>
                </a:solidFill>
              </a:rPr>
              <a:t>Oldendorp</a:t>
            </a:r>
            <a:r>
              <a:rPr lang="en-US" sz="2400" dirty="0">
                <a:solidFill>
                  <a:schemeClr val="accent5">
                    <a:lumMod val="75000"/>
                  </a:schemeClr>
                </a:solidFill>
              </a:rPr>
              <a:t/>
            </a:r>
            <a:br>
              <a:rPr lang="en-US" sz="2400" dirty="0">
                <a:solidFill>
                  <a:schemeClr val="accent5">
                    <a:lumMod val="75000"/>
                  </a:schemeClr>
                </a:solidFill>
              </a:rPr>
            </a:br>
            <a:r>
              <a:rPr lang="en-US" sz="2400" dirty="0" smtClean="0">
                <a:solidFill>
                  <a:schemeClr val="accent5">
                    <a:lumMod val="75000"/>
                  </a:schemeClr>
                </a:solidFill>
              </a:rPr>
              <a:t>MoveOn, New York</a:t>
            </a:r>
            <a:r>
              <a:rPr lang="en-US" sz="2400" b="1" dirty="0">
                <a:solidFill>
                  <a:schemeClr val="accent5">
                    <a:lumMod val="75000"/>
                  </a:schemeClr>
                </a:solidFill>
              </a:rPr>
              <a:t/>
            </a:r>
            <a:br>
              <a:rPr lang="en-US" sz="2400" b="1" dirty="0">
                <a:solidFill>
                  <a:schemeClr val="accent5">
                    <a:lumMod val="75000"/>
                  </a:schemeClr>
                </a:solidFill>
              </a:rPr>
            </a:br>
            <a:r>
              <a:rPr lang="en-US" sz="2400" b="1" dirty="0">
                <a:solidFill>
                  <a:schemeClr val="accent5">
                    <a:lumMod val="75000"/>
                  </a:schemeClr>
                </a:solidFill>
                <a:hlinkClick r:id="rId3"/>
              </a:rPr>
              <a:t>eslsk8r@optonline.net</a:t>
            </a:r>
            <a:br>
              <a:rPr lang="en-US" sz="2400" b="1" dirty="0">
                <a:solidFill>
                  <a:schemeClr val="accent5">
                    <a:lumMod val="75000"/>
                  </a:schemeClr>
                </a:solidFill>
                <a:hlinkClick r:id="rId3"/>
              </a:rPr>
            </a:br>
            <a:r>
              <a:rPr lang="en-US" sz="2400" b="1" dirty="0">
                <a:solidFill>
                  <a:schemeClr val="accent5">
                    <a:lumMod val="75000"/>
                  </a:schemeClr>
                </a:solidFill>
                <a:latin typeface="Arial Black" panose="020B0A04020102020204" pitchFamily="34" charset="0"/>
              </a:rPr>
              <a:t/>
            </a:r>
            <a:br>
              <a:rPr lang="en-US" sz="2400" b="1" dirty="0">
                <a:solidFill>
                  <a:schemeClr val="accent5">
                    <a:lumMod val="75000"/>
                  </a:schemeClr>
                </a:solidFill>
                <a:latin typeface="Arial Black" panose="020B0A04020102020204" pitchFamily="34" charset="0"/>
              </a:rPr>
            </a:br>
            <a:r>
              <a:rPr lang="en-US" sz="2400" b="1" dirty="0">
                <a:solidFill>
                  <a:schemeClr val="accent5">
                    <a:lumMod val="75000"/>
                  </a:schemeClr>
                </a:solidFill>
              </a:rPr>
              <a:t/>
            </a:r>
            <a:br>
              <a:rPr lang="en-US" sz="2400" b="1" dirty="0">
                <a:solidFill>
                  <a:schemeClr val="accent5">
                    <a:lumMod val="75000"/>
                  </a:schemeClr>
                </a:solidFill>
              </a:rPr>
            </a:br>
            <a:r>
              <a:rPr lang="en-US" sz="2400" dirty="0">
                <a:solidFill>
                  <a:schemeClr val="accent5">
                    <a:lumMod val="75000"/>
                  </a:schemeClr>
                </a:solidFill>
              </a:rPr>
              <a:t>*Chat Host</a:t>
            </a:r>
            <a:br>
              <a:rPr lang="en-US" sz="2400" dirty="0">
                <a:solidFill>
                  <a:schemeClr val="accent5">
                    <a:lumMod val="75000"/>
                  </a:schemeClr>
                </a:solidFill>
              </a:rPr>
            </a:br>
            <a:r>
              <a:rPr lang="en-US" sz="2400" dirty="0">
                <a:solidFill>
                  <a:schemeClr val="accent5">
                    <a:lumMod val="75000"/>
                  </a:schemeClr>
                </a:solidFill>
              </a:rPr>
              <a:t>*Call Planning Team</a:t>
            </a:r>
            <a:br>
              <a:rPr lang="en-US" sz="2400" dirty="0">
                <a:solidFill>
                  <a:schemeClr val="accent5">
                    <a:lumMod val="75000"/>
                  </a:schemeClr>
                </a:solidFill>
              </a:rPr>
            </a:br>
            <a:endParaRPr lang="en-US" sz="2400" dirty="0">
              <a:solidFill>
                <a:schemeClr val="accent5">
                  <a:lumMod val="75000"/>
                </a:schemeClr>
              </a:solidFill>
            </a:endParaRPr>
          </a:p>
        </p:txBody>
      </p:sp>
      <p:sp>
        <p:nvSpPr>
          <p:cNvPr id="4" name="Title 3"/>
          <p:cNvSpPr>
            <a:spLocks noGrp="1"/>
          </p:cNvSpPr>
          <p:nvPr>
            <p:ph type="title"/>
          </p:nvPr>
        </p:nvSpPr>
        <p:spPr/>
        <p:txBody>
          <a:bodyPr/>
          <a:lstStyle/>
          <a:p>
            <a:r>
              <a:rPr lang="en-US" b="1" dirty="0" smtClean="0"/>
              <a:t>Chat Host/Call Planning Team</a:t>
            </a:r>
            <a:endParaRPr lang="en-US" b="1" dirty="0"/>
          </a:p>
        </p:txBody>
      </p:sp>
      <p:grpSp>
        <p:nvGrpSpPr>
          <p:cNvPr id="6" name="Group 55"/>
          <p:cNvGrpSpPr/>
          <p:nvPr/>
        </p:nvGrpSpPr>
        <p:grpSpPr>
          <a:xfrm>
            <a:off x="-2" y="1484934"/>
            <a:ext cx="12192003" cy="44452"/>
            <a:chOff x="0" y="0"/>
            <a:chExt cx="9144000" cy="44450"/>
          </a:xfrm>
        </p:grpSpPr>
        <p:sp>
          <p:nvSpPr>
            <p:cNvPr id="7"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743613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6845" y="1847534"/>
            <a:ext cx="2057400" cy="2057400"/>
          </a:xfrm>
          <a:prstGeom prst="rect">
            <a:avLst/>
          </a:prstGeom>
        </p:spPr>
      </p:pic>
      <p:sp>
        <p:nvSpPr>
          <p:cNvPr id="4" name="Rectangle 3"/>
          <p:cNvSpPr/>
          <p:nvPr/>
        </p:nvSpPr>
        <p:spPr>
          <a:xfrm>
            <a:off x="1506583" y="1690688"/>
            <a:ext cx="5486400" cy="3170099"/>
          </a:xfrm>
          <a:prstGeom prst="rect">
            <a:avLst/>
          </a:prstGeom>
        </p:spPr>
        <p:txBody>
          <a:bodyPr wrap="square">
            <a:spAutoFit/>
          </a:bodyPr>
          <a:lstStyle/>
          <a:p>
            <a:r>
              <a:rPr lang="en-US" sz="3200" b="1" dirty="0">
                <a:solidFill>
                  <a:schemeClr val="accent5">
                    <a:lumMod val="75000"/>
                  </a:schemeClr>
                </a:solidFill>
              </a:rPr>
              <a:t>Linda Brewster</a:t>
            </a:r>
            <a:r>
              <a:rPr lang="en-US" sz="2400" dirty="0">
                <a:solidFill>
                  <a:schemeClr val="accent5">
                    <a:lumMod val="75000"/>
                  </a:schemeClr>
                </a:solidFill>
              </a:rPr>
              <a:t/>
            </a:r>
            <a:br>
              <a:rPr lang="en-US" sz="2400" dirty="0">
                <a:solidFill>
                  <a:schemeClr val="accent5">
                    <a:lumMod val="75000"/>
                  </a:schemeClr>
                </a:solidFill>
              </a:rPr>
            </a:br>
            <a:r>
              <a:rPr lang="en-US" sz="2400" dirty="0">
                <a:solidFill>
                  <a:schemeClr val="accent5">
                    <a:lumMod val="75000"/>
                  </a:schemeClr>
                </a:solidFill>
                <a:hlinkClick r:id="rId3"/>
              </a:rPr>
              <a:t>LindaJBrewster@msn.com</a:t>
            </a:r>
            <a:br>
              <a:rPr lang="en-US" sz="2400" dirty="0">
                <a:solidFill>
                  <a:schemeClr val="accent5">
                    <a:lumMod val="75000"/>
                  </a:schemeClr>
                </a:solidFill>
                <a:hlinkClick r:id="rId3"/>
              </a:rPr>
            </a:br>
            <a:r>
              <a:rPr lang="en-US" sz="2400" dirty="0">
                <a:solidFill>
                  <a:schemeClr val="accent5">
                    <a:lumMod val="75000"/>
                  </a:schemeClr>
                </a:solidFill>
                <a:hlinkClick r:id="rId3"/>
              </a:rPr>
              <a:t/>
            </a:r>
            <a:br>
              <a:rPr lang="en-US" sz="2400" dirty="0">
                <a:solidFill>
                  <a:schemeClr val="accent5">
                    <a:lumMod val="75000"/>
                  </a:schemeClr>
                </a:solidFill>
                <a:hlinkClick r:id="rId3"/>
              </a:rPr>
            </a:br>
            <a:r>
              <a:rPr lang="en-US" sz="2400" b="1" dirty="0">
                <a:solidFill>
                  <a:schemeClr val="accent5">
                    <a:lumMod val="75000"/>
                  </a:schemeClr>
                </a:solidFill>
                <a:latin typeface="Arial Black" panose="020B0A04020102020204" pitchFamily="34" charset="0"/>
              </a:rPr>
              <a:t/>
            </a:r>
            <a:br>
              <a:rPr lang="en-US" sz="2400" b="1" dirty="0">
                <a:solidFill>
                  <a:schemeClr val="accent5">
                    <a:lumMod val="75000"/>
                  </a:schemeClr>
                </a:solidFill>
                <a:latin typeface="Arial Black" panose="020B0A04020102020204" pitchFamily="34" charset="0"/>
              </a:rPr>
            </a:br>
            <a:r>
              <a:rPr lang="en-US" sz="2400" b="1" dirty="0">
                <a:solidFill>
                  <a:schemeClr val="accent5">
                    <a:lumMod val="75000"/>
                  </a:schemeClr>
                </a:solidFill>
                <a:latin typeface="Arial Black" panose="020B0A04020102020204" pitchFamily="34" charset="0"/>
              </a:rPr>
              <a:t>*</a:t>
            </a:r>
            <a:r>
              <a:rPr lang="en-US" sz="2400" dirty="0">
                <a:solidFill>
                  <a:schemeClr val="accent5">
                    <a:lumMod val="75000"/>
                  </a:schemeClr>
                </a:solidFill>
              </a:rPr>
              <a:t>Call Planning</a:t>
            </a:r>
            <a:br>
              <a:rPr lang="en-US" sz="2400" dirty="0">
                <a:solidFill>
                  <a:schemeClr val="accent5">
                    <a:lumMod val="75000"/>
                  </a:schemeClr>
                </a:solidFill>
              </a:rPr>
            </a:br>
            <a:r>
              <a:rPr lang="en-US" sz="2400" dirty="0">
                <a:solidFill>
                  <a:schemeClr val="accent5">
                    <a:lumMod val="75000"/>
                  </a:schemeClr>
                </a:solidFill>
              </a:rPr>
              <a:t>*Information and event sharing</a:t>
            </a:r>
            <a:br>
              <a:rPr lang="en-US" sz="2400" dirty="0">
                <a:solidFill>
                  <a:schemeClr val="accent5">
                    <a:lumMod val="75000"/>
                  </a:schemeClr>
                </a:solidFill>
              </a:rPr>
            </a:br>
            <a:r>
              <a:rPr lang="en-US" sz="2400" dirty="0">
                <a:solidFill>
                  <a:schemeClr val="accent5">
                    <a:lumMod val="75000"/>
                  </a:schemeClr>
                </a:solidFill>
              </a:rPr>
              <a:t>*MoveOn Regional Organizer (WA)</a:t>
            </a:r>
            <a:br>
              <a:rPr lang="en-US" sz="2400" dirty="0">
                <a:solidFill>
                  <a:schemeClr val="accent5">
                    <a:lumMod val="75000"/>
                  </a:schemeClr>
                </a:solidFill>
              </a:rPr>
            </a:br>
            <a:endParaRPr lang="en-US" sz="2400" dirty="0">
              <a:solidFill>
                <a:schemeClr val="accent5">
                  <a:lumMod val="75000"/>
                </a:schemeClr>
              </a:solidFill>
            </a:endParaRPr>
          </a:p>
        </p:txBody>
      </p:sp>
      <p:sp>
        <p:nvSpPr>
          <p:cNvPr id="5" name="Title 4"/>
          <p:cNvSpPr>
            <a:spLocks noGrp="1"/>
          </p:cNvSpPr>
          <p:nvPr>
            <p:ph type="title"/>
          </p:nvPr>
        </p:nvSpPr>
        <p:spPr/>
        <p:txBody>
          <a:bodyPr/>
          <a:lstStyle/>
          <a:p>
            <a:r>
              <a:rPr lang="en-US" b="1" dirty="0" smtClean="0"/>
              <a:t>Call Planning Team</a:t>
            </a:r>
            <a:endParaRPr lang="en-US" b="1" dirty="0"/>
          </a:p>
        </p:txBody>
      </p:sp>
      <p:grpSp>
        <p:nvGrpSpPr>
          <p:cNvPr id="6" name="Group 55"/>
          <p:cNvGrpSpPr/>
          <p:nvPr/>
        </p:nvGrpSpPr>
        <p:grpSpPr>
          <a:xfrm>
            <a:off x="-2" y="1474995"/>
            <a:ext cx="12192003" cy="44452"/>
            <a:chOff x="0" y="0"/>
            <a:chExt cx="9144000" cy="44450"/>
          </a:xfrm>
        </p:grpSpPr>
        <p:sp>
          <p:nvSpPr>
            <p:cNvPr id="7" name="Shape 53"/>
            <p:cNvSpPr/>
            <p:nvPr/>
          </p:nvSpPr>
          <p:spPr>
            <a:xfrm>
              <a:off x="-1" y="42863"/>
              <a:ext cx="9144002" cy="1588"/>
            </a:xfrm>
            <a:prstGeom prst="line">
              <a:avLst/>
            </a:prstGeom>
            <a:noFill/>
            <a:ln w="8890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sp>
          <p:nvSpPr>
            <p:cNvPr id="8" name="Shape 54"/>
            <p:cNvSpPr/>
            <p:nvPr/>
          </p:nvSpPr>
          <p:spPr>
            <a:xfrm>
              <a:off x="-1" y="-1"/>
              <a:ext cx="9144002" cy="1589"/>
            </a:xfrm>
            <a:prstGeom prst="line">
              <a:avLst/>
            </a:prstGeom>
            <a:noFill/>
            <a:ln w="6350" cap="flat">
              <a:solidFill>
                <a:srgbClr val="FF0000"/>
              </a:solidFill>
              <a:prstDash val="solid"/>
              <a:round/>
            </a:ln>
            <a:effectLst/>
          </p:spPr>
          <p:txBody>
            <a:bodyPr wrap="square" lIns="0" tIns="0" rIns="0" bIns="0" numCol="1" anchor="t">
              <a:noAutofit/>
            </a:bodyPr>
            <a:lstStyle/>
            <a:p>
              <a:pPr lvl="0">
                <a:defRPr sz="1200">
                  <a:latin typeface="+mj-lt"/>
                  <a:ea typeface="+mj-ea"/>
                  <a:cs typeface="+mj-cs"/>
                  <a:sym typeface="Helvetica"/>
                </a:defRPr>
              </a:pPr>
              <a:endParaRPr sz="1200"/>
            </a:p>
          </p:txBody>
        </p:sp>
      </p:grpSp>
    </p:spTree>
    <p:extLst>
      <p:ext uri="{BB962C8B-B14F-4D97-AF65-F5344CB8AC3E}">
        <p14:creationId xmlns:p14="http://schemas.microsoft.com/office/powerpoint/2010/main" val="1315707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793</TotalTime>
  <Words>884</Words>
  <Application>Microsoft Office PowerPoint</Application>
  <PresentationFormat>Widescreen</PresentationFormat>
  <Paragraphs>173</Paragraphs>
  <Slides>34</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34</vt:i4>
      </vt:variant>
    </vt:vector>
  </HeadingPairs>
  <TitlesOfParts>
    <vt:vector size="46" baseType="lpstr">
      <vt:lpstr>Arial</vt:lpstr>
      <vt:lpstr>Arial Black</vt:lpstr>
      <vt:lpstr>Arial Rounded MT Bold</vt:lpstr>
      <vt:lpstr>Avenir Next Condensed Medium</vt:lpstr>
      <vt:lpstr>Avenir Next Demi Bold</vt:lpstr>
      <vt:lpstr>Avenir Next Medium</vt:lpstr>
      <vt:lpstr>Calibri</vt:lpstr>
      <vt:lpstr>Calibri Light</vt:lpstr>
      <vt:lpstr>Helvetica</vt:lpstr>
      <vt:lpstr>Times New Roman</vt:lpstr>
      <vt:lpstr>Wingdings</vt:lpstr>
      <vt:lpstr>Office Theme</vt:lpstr>
      <vt:lpstr>TPP Myth Busters</vt:lpstr>
      <vt:lpstr>INTRODUCTION AND WELCOME</vt:lpstr>
      <vt:lpstr>TECHNICAL STUFF</vt:lpstr>
      <vt:lpstr>Advocacy Update</vt:lpstr>
      <vt:lpstr>Call Host Team</vt:lpstr>
      <vt:lpstr>Call Planning Team</vt:lpstr>
      <vt:lpstr>Call Planning Team</vt:lpstr>
      <vt:lpstr>Chat Host/Call Planning Team</vt:lpstr>
      <vt:lpstr>Call Planning Team</vt:lpstr>
      <vt:lpstr>Call Planning Team</vt:lpstr>
      <vt:lpstr>Emilianne Slaydon</vt:lpstr>
      <vt:lpstr>PowerPoint Presentation</vt:lpstr>
      <vt:lpstr>@TPPMediaMarch Twitter STORM</vt:lpstr>
      <vt:lpstr>Go to: http://tiny.cc/TPPMediaMarch </vt:lpstr>
      <vt:lpstr>2) Paste the copied text into the tweet box on Twitter.  Press Tweet. Repeat copying next tweet.</vt:lpstr>
      <vt:lpstr>Follow: http://Twitter.com/TPPMediaMarch</vt:lpstr>
      <vt:lpstr>Click the Retweet Box (RT)</vt:lpstr>
      <vt:lpstr>STORM with US!</vt:lpstr>
      <vt:lpstr>Call Planning Team</vt:lpstr>
      <vt:lpstr>Q&amp;A – Emilianne Slaydon/Adam Weissman</vt:lpstr>
      <vt:lpstr>Arthur Stamoulis</vt:lpstr>
      <vt:lpstr>Citizens Trade Campaign</vt:lpstr>
      <vt:lpstr>Citizen Trade Myth Buster</vt:lpstr>
      <vt:lpstr>Michael Stumo</vt:lpstr>
      <vt:lpstr>PowerPoint Presentation</vt:lpstr>
      <vt:lpstr>PowerPoint Presentation</vt:lpstr>
      <vt:lpstr>Q&amp;A Michael Stumo/Arthur Stamoulis</vt:lpstr>
      <vt:lpstr>Dr. Margaret Flowers</vt:lpstr>
      <vt:lpstr>Tell the USTR</vt:lpstr>
      <vt:lpstr>Reportback from the TPP Resistance Call</vt:lpstr>
      <vt:lpstr>PowerPoint Presentation</vt:lpstr>
      <vt:lpstr>Q&amp;A Dr. Margaret Flowers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Miller</dc:creator>
  <cp:lastModifiedBy>Andrea Miller</cp:lastModifiedBy>
  <cp:revision>57</cp:revision>
  <dcterms:created xsi:type="dcterms:W3CDTF">2015-12-10T03:05:32Z</dcterms:created>
  <dcterms:modified xsi:type="dcterms:W3CDTF">2016-01-10T22:19:17Z</dcterms:modified>
</cp:coreProperties>
</file>