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39"/>
  </p:notesMasterIdLst>
  <p:sldIdLst>
    <p:sldId id="297" r:id="rId2"/>
    <p:sldId id="298" r:id="rId3"/>
    <p:sldId id="299" r:id="rId4"/>
    <p:sldId id="300" r:id="rId5"/>
    <p:sldId id="301" r:id="rId6"/>
    <p:sldId id="302" r:id="rId7"/>
    <p:sldId id="309" r:id="rId8"/>
    <p:sldId id="305" r:id="rId9"/>
    <p:sldId id="304" r:id="rId10"/>
    <p:sldId id="306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03" r:id="rId19"/>
    <p:sldId id="344" r:id="rId20"/>
    <p:sldId id="345" r:id="rId21"/>
    <p:sldId id="346" r:id="rId22"/>
    <p:sldId id="347" r:id="rId23"/>
    <p:sldId id="348" r:id="rId24"/>
    <p:sldId id="349" r:id="rId25"/>
    <p:sldId id="341" r:id="rId26"/>
    <p:sldId id="340" r:id="rId27"/>
    <p:sldId id="342" r:id="rId28"/>
    <p:sldId id="343" r:id="rId29"/>
    <p:sldId id="353" r:id="rId30"/>
    <p:sldId id="271" r:id="rId31"/>
    <p:sldId id="281" r:id="rId32"/>
    <p:sldId id="351" r:id="rId33"/>
    <p:sldId id="352" r:id="rId34"/>
    <p:sldId id="350" r:id="rId35"/>
    <p:sldId id="308" r:id="rId36"/>
    <p:sldId id="332" r:id="rId37"/>
    <p:sldId id="35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2DD3D-D18D-4D69-9AEF-5CB653D94129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9C96E-AD10-44B4-9C94-0F1A69F58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05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0FA1-852E-EB40-9543-5D86D6332E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12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677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300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93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3840" y="173699"/>
            <a:ext cx="1170432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 dirty="0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sz="1800" dirty="0"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800" dirty="0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67" y="1694329"/>
            <a:ext cx="4011084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1092" y="609601"/>
            <a:ext cx="54864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6967" y="2672323"/>
            <a:ext cx="4011084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470523" y="310123"/>
            <a:ext cx="4531783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/>
              <a:t>Drag picture to placeholder or click icon to add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454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5"/>
          <p:cNvGrpSpPr/>
          <p:nvPr/>
        </p:nvGrpSpPr>
        <p:grpSpPr>
          <a:xfrm>
            <a:off x="-2" y="1584324"/>
            <a:ext cx="12192003" cy="44452"/>
            <a:chOff x="0" y="0"/>
            <a:chExt cx="9144000" cy="44450"/>
          </a:xfrm>
        </p:grpSpPr>
        <p:sp>
          <p:nvSpPr>
            <p:cNvPr id="53" name="Shape 53"/>
            <p:cNvSpPr/>
            <p:nvPr/>
          </p:nvSpPr>
          <p:spPr>
            <a:xfrm>
              <a:off x="-1" y="42863"/>
              <a:ext cx="9144002" cy="1588"/>
            </a:xfrm>
            <a:prstGeom prst="line">
              <a:avLst/>
            </a:prstGeom>
            <a:noFill/>
            <a:ln w="88900" cap="flat">
              <a:solidFill>
                <a:schemeClr val="accent1">
                  <a:lumMod val="50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 sz="1200"/>
            </a:p>
          </p:txBody>
        </p:sp>
        <p:sp>
          <p:nvSpPr>
            <p:cNvPr id="54" name="Shape 54"/>
            <p:cNvSpPr/>
            <p:nvPr/>
          </p:nvSpPr>
          <p:spPr>
            <a:xfrm>
              <a:off x="-1" y="-1"/>
              <a:ext cx="9144002" cy="1589"/>
            </a:xfrm>
            <a:prstGeom prst="line">
              <a:avLst/>
            </a:prstGeom>
            <a:noFill/>
            <a:ln w="6350" cap="flat">
              <a:solidFill>
                <a:schemeClr val="accent1">
                  <a:lumMod val="50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 sz="1200"/>
            </a:p>
          </p:txBody>
        </p:sp>
      </p:grpSp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>
              <a:defRPr sz="1800"/>
            </a:pPr>
            <a:r>
              <a:rPr sz="4800" dirty="0"/>
              <a:t>Click to edit Master title style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 sz="1800"/>
            </a:pPr>
            <a:r>
              <a:rPr sz="2400" dirty="0"/>
              <a:t>Click to edit Master text styles</a:t>
            </a:r>
          </a:p>
          <a:p>
            <a:pPr lvl="1">
              <a:defRPr sz="1800"/>
            </a:pPr>
            <a:r>
              <a:rPr sz="2400" dirty="0"/>
              <a:t>Second level</a:t>
            </a:r>
          </a:p>
          <a:p>
            <a:pPr lvl="2">
              <a:defRPr sz="1800"/>
            </a:pPr>
            <a:r>
              <a:rPr sz="2400" dirty="0"/>
              <a:t>Third level</a:t>
            </a:r>
          </a:p>
          <a:p>
            <a:pPr lvl="3">
              <a:defRPr sz="1800"/>
            </a:pPr>
            <a:r>
              <a:rPr sz="2400" dirty="0"/>
              <a:t>Fourth level</a:t>
            </a:r>
          </a:p>
          <a:p>
            <a:pPr lvl="4">
              <a:defRPr sz="1800"/>
            </a:pPr>
            <a:r>
              <a:rPr sz="2400" dirty="0"/>
              <a:t>Fifth level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618646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015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337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27756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47883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289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136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4700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34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4E937-2452-4638-BA2C-54CDDFB65D5E}" type="datetimeFigureOut">
              <a:rPr lang="en-US" smtClean="0"/>
              <a:t>2/28/2016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F715C-A115-4350-BDF2-BD82B4DDA329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55"/>
          <p:cNvGrpSpPr/>
          <p:nvPr userDrawn="1"/>
        </p:nvGrpSpPr>
        <p:grpSpPr>
          <a:xfrm>
            <a:off x="-2" y="1584324"/>
            <a:ext cx="12192003" cy="44452"/>
            <a:chOff x="0" y="0"/>
            <a:chExt cx="9144000" cy="44450"/>
          </a:xfrm>
        </p:grpSpPr>
        <p:sp>
          <p:nvSpPr>
            <p:cNvPr id="8" name="Shape 53"/>
            <p:cNvSpPr/>
            <p:nvPr/>
          </p:nvSpPr>
          <p:spPr>
            <a:xfrm>
              <a:off x="-1" y="42863"/>
              <a:ext cx="9144002" cy="1588"/>
            </a:xfrm>
            <a:prstGeom prst="line">
              <a:avLst/>
            </a:prstGeom>
            <a:noFill/>
            <a:ln w="88900" cap="flat">
              <a:solidFill>
                <a:schemeClr val="accent1">
                  <a:lumMod val="50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 sz="1200"/>
            </a:p>
          </p:txBody>
        </p:sp>
        <p:sp>
          <p:nvSpPr>
            <p:cNvPr id="9" name="Shape 54"/>
            <p:cNvSpPr/>
            <p:nvPr/>
          </p:nvSpPr>
          <p:spPr>
            <a:xfrm>
              <a:off x="-1" y="-1"/>
              <a:ext cx="9144002" cy="1589"/>
            </a:xfrm>
            <a:prstGeom prst="line">
              <a:avLst/>
            </a:prstGeom>
            <a:noFill/>
            <a:ln w="6350" cap="flat">
              <a:solidFill>
                <a:schemeClr val="accent1">
                  <a:lumMod val="50000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 sz="1200"/>
            </a:p>
          </p:txBody>
        </p:sp>
      </p:grpSp>
    </p:spTree>
    <p:extLst>
      <p:ext uri="{BB962C8B-B14F-4D97-AF65-F5344CB8AC3E}">
        <p14:creationId xmlns:p14="http://schemas.microsoft.com/office/powerpoint/2010/main" val="361662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GlobalTPPTeam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store.yesmagazine.org/products/books/216/when-corporations-rule-the-world-3rd-edition/" TargetMode="External"/><Relationship Id="rId3" Type="http://schemas.openxmlformats.org/officeDocument/2006/relationships/hyperlink" Target="http://www.neweconomyworkinggroup.org/" TargetMode="External"/><Relationship Id="rId7" Type="http://schemas.openxmlformats.org/officeDocument/2006/relationships/hyperlink" Target="https://store.yesmagazine.org/products/books/7/agenda-for-a-new-economy-2nd-edition/" TargetMode="External"/><Relationship Id="rId2" Type="http://schemas.openxmlformats.org/officeDocument/2006/relationships/hyperlink" Target="http://www.yesmagazine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lubofrome.org/" TargetMode="External"/><Relationship Id="rId11" Type="http://schemas.openxmlformats.org/officeDocument/2006/relationships/image" Target="../media/image20.jpeg"/><Relationship Id="rId5" Type="http://schemas.openxmlformats.org/officeDocument/2006/relationships/hyperlink" Target="http://www.ips-dc.org/" TargetMode="External"/><Relationship Id="rId10" Type="http://schemas.openxmlformats.org/officeDocument/2006/relationships/hyperlink" Target="https://store.yesmagazine.org/products/books/206/change-the-story-change-the-future/" TargetMode="External"/><Relationship Id="rId4" Type="http://schemas.openxmlformats.org/officeDocument/2006/relationships/hyperlink" Target="http://livingeconomiesforum.org/" TargetMode="External"/><Relationship Id="rId9" Type="http://schemas.openxmlformats.org/officeDocument/2006/relationships/hyperlink" Target="https://store.yesmagazine.org/products/books/9/the-great-turnin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rtazewell@pfaw.org" TargetMode="External"/><Relationship Id="rId2" Type="http://schemas.openxmlformats.org/officeDocument/2006/relationships/hyperlink" Target="http://www.pfaw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mocracyspring.org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democracyawakening.org/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democracyawakening.org/pfaw/" TargetMode="External"/><Relationship Id="rId2" Type="http://schemas.openxmlformats.org/officeDocument/2006/relationships/hyperlink" Target="http://democracyawakening.org/pda-2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andrea@peopledemandingaction.org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soureconomy.us/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lushthetpp.org/" TargetMode="External"/><Relationship Id="rId5" Type="http://schemas.openxmlformats.org/officeDocument/2006/relationships/hyperlink" Target="http://www.clearingthefogradio.org/" TargetMode="External"/><Relationship Id="rId4" Type="http://schemas.openxmlformats.org/officeDocument/2006/relationships/hyperlink" Target="http://www.popularresistance.org/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hyperlink" Target="mailto:adam@tradejustice.net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tradejustice.net/news" TargetMode="External"/><Relationship Id="rId5" Type="http://schemas.openxmlformats.org/officeDocument/2006/relationships/hyperlink" Target="http://tradejustice.net/events" TargetMode="External"/><Relationship Id="rId4" Type="http://schemas.openxmlformats.org/officeDocument/2006/relationships/hyperlink" Target="http://www.tradejustice.net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tradejustice/net/tjpolls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opledemandingaction.org/downloads/tpp/tpp-february-28-2016-call-materials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mailto:TWHocking@gmail.com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eslsk8r@optonline.net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facebook.com/groups/GlobalTPPTeam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facebook.com/groups/GlobalTPPTea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Marajai51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8521" y="5077127"/>
            <a:ext cx="9848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For Audio use phone or Skype</a:t>
            </a:r>
            <a:endParaRPr lang="en-US" dirty="0"/>
          </a:p>
          <a:p>
            <a:r>
              <a:rPr lang="en-US" sz="2400" b="1" dirty="0"/>
              <a:t>Call: 605-562-3140</a:t>
            </a:r>
          </a:p>
          <a:p>
            <a:r>
              <a:rPr lang="en-US" sz="2400" b="1" dirty="0"/>
              <a:t>PIN: 951146#</a:t>
            </a:r>
          </a:p>
          <a:p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58" y="842767"/>
            <a:ext cx="11080333" cy="370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488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672" y="359807"/>
            <a:ext cx="2457674" cy="231251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dirty="0">
                <a:latin typeface="Avenir Next Condensed Medium"/>
                <a:cs typeface="Avenir Next Condensed Medium"/>
              </a:rPr>
              <a:t>Emilianne Slaydon</a:t>
            </a:r>
            <a:br>
              <a:rPr lang="en-US" sz="2200" dirty="0">
                <a:latin typeface="Avenir Next Condensed Medium"/>
                <a:cs typeface="Avenir Next Condensed Medium"/>
              </a:rPr>
            </a:br>
            <a:r>
              <a:rPr lang="en-US" sz="2200" dirty="0">
                <a:latin typeface="Avenir Next Condensed Medium"/>
                <a:cs typeface="Avenir Next Condensed Medium"/>
              </a:rPr>
              <a:t>Director, Social Media</a:t>
            </a:r>
            <a:br>
              <a:rPr lang="en-US" sz="2200" dirty="0">
                <a:solidFill>
                  <a:srgbClr val="000090"/>
                </a:solidFill>
                <a:latin typeface="Avenir Next Condensed Medium"/>
                <a:cs typeface="Avenir Next Condensed Medium"/>
              </a:rPr>
            </a:br>
            <a:br>
              <a:rPr lang="en-US" sz="3000" dirty="0">
                <a:solidFill>
                  <a:srgbClr val="000090"/>
                </a:solidFill>
                <a:latin typeface="Avenir Next Condensed Medium"/>
                <a:cs typeface="Avenir Next Condensed Medium"/>
              </a:rPr>
            </a:br>
            <a:r>
              <a:rPr lang="en-US" sz="2000" dirty="0">
                <a:solidFill>
                  <a:srgbClr val="000090"/>
                </a:solidFill>
                <a:latin typeface="Avenir Next Condensed Demi Bold"/>
                <a:cs typeface="Avenir Next Condensed Demi Bold"/>
              </a:rPr>
              <a:t>@TPPMediaMarch</a:t>
            </a:r>
            <a:br>
              <a:rPr lang="en-US" sz="2000" dirty="0">
                <a:solidFill>
                  <a:srgbClr val="000090"/>
                </a:solidFill>
                <a:latin typeface="Avenir Next Condensed Demi Bold"/>
                <a:cs typeface="Avenir Next Condensed Demi Bold"/>
              </a:rPr>
            </a:br>
            <a:r>
              <a:rPr lang="en-US" sz="2000" dirty="0">
                <a:solidFill>
                  <a:srgbClr val="000090"/>
                </a:solidFill>
                <a:latin typeface="Avenir Next Condensed Demi Bold"/>
                <a:cs typeface="Avenir Next Condensed Demi Bold"/>
              </a:rPr>
              <a:t>Twitter.com/TPPMediaMarch</a:t>
            </a:r>
          </a:p>
        </p:txBody>
      </p:sp>
      <p:pic>
        <p:nvPicPr>
          <p:cNvPr id="6" name="Content Placeholder 5" descr="HEADSHOT NYC AUG-20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9" r="13639"/>
          <a:stretch>
            <a:fillRect/>
          </a:stretch>
        </p:blipFill>
        <p:spPr>
          <a:xfrm>
            <a:off x="6956844" y="1304791"/>
            <a:ext cx="3415881" cy="420065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n-US" sz="2400" dirty="0">
              <a:latin typeface="Avenir Medium"/>
              <a:cs typeface="Avenir Medium"/>
            </a:endParaRPr>
          </a:p>
          <a:p>
            <a:pPr algn="ctr"/>
            <a:r>
              <a:rPr lang="en-US" sz="2400" dirty="0">
                <a:latin typeface="Avenir Next Medium"/>
                <a:cs typeface="Avenir Next Medium"/>
              </a:rPr>
              <a:t>Every #TPPTuesday</a:t>
            </a:r>
          </a:p>
          <a:p>
            <a:pPr algn="ctr"/>
            <a:r>
              <a:rPr lang="en-US" sz="2400" dirty="0">
                <a:latin typeface="Avenir Next Medium"/>
                <a:cs typeface="Avenir Next Medium"/>
              </a:rPr>
              <a:t>6pm PT | 9pm ET</a:t>
            </a:r>
          </a:p>
          <a:p>
            <a:pPr algn="ctr"/>
            <a:endParaRPr lang="en-US" sz="2400" dirty="0">
              <a:latin typeface="Avenir Medium"/>
              <a:cs typeface="Avenir Medium"/>
            </a:endParaRPr>
          </a:p>
          <a:p>
            <a:pPr algn="ctr"/>
            <a:r>
              <a:rPr lang="en-US" sz="2800" dirty="0">
                <a:solidFill>
                  <a:srgbClr val="000090"/>
                </a:solidFill>
                <a:latin typeface="Avenir Next Demi Bold"/>
                <a:cs typeface="Avenir Next Demi Bold"/>
              </a:rPr>
              <a:t>Tweets:</a:t>
            </a:r>
          </a:p>
          <a:p>
            <a:pPr algn="ctr"/>
            <a:r>
              <a:rPr lang="en-US" sz="2000" dirty="0">
                <a:solidFill>
                  <a:srgbClr val="000090"/>
                </a:solidFill>
                <a:latin typeface="Avenir Next Demi Bold"/>
                <a:cs typeface="Avenir Next Demi Bold"/>
              </a:rPr>
              <a:t>tiny.cc/TPPMediaMarch</a:t>
            </a:r>
          </a:p>
        </p:txBody>
      </p:sp>
    </p:spTree>
    <p:extLst>
      <p:ext uri="{BB962C8B-B14F-4D97-AF65-F5344CB8AC3E}">
        <p14:creationId xmlns:p14="http://schemas.microsoft.com/office/powerpoint/2010/main" val="2945083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113" y="141106"/>
            <a:ext cx="7345362" cy="144290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Avenir Next Demi Bold"/>
                <a:cs typeface="Avenir Next Demi Bold"/>
              </a:rPr>
              <a:t>Go to:</a:t>
            </a:r>
            <a:br>
              <a:rPr lang="en-US" sz="3200" dirty="0">
                <a:latin typeface="Avenir Next Demi Bold"/>
                <a:cs typeface="Avenir Next Demi Bold"/>
              </a:rPr>
            </a:br>
            <a:r>
              <a:rPr lang="en-US" sz="3200" dirty="0" err="1">
                <a:solidFill>
                  <a:srgbClr val="000090"/>
                </a:solidFill>
                <a:latin typeface="Avenir Next Demi Bold"/>
                <a:cs typeface="Avenir Next Demi Bold"/>
              </a:rPr>
              <a:t>Twitter.com</a:t>
            </a:r>
            <a:r>
              <a:rPr lang="en-US" sz="3200" dirty="0">
                <a:solidFill>
                  <a:srgbClr val="000090"/>
                </a:solidFill>
                <a:latin typeface="Avenir Next Demi Bold"/>
                <a:cs typeface="Avenir Next Demi Bold"/>
              </a:rPr>
              <a:t>/</a:t>
            </a:r>
            <a:r>
              <a:rPr lang="en-US" sz="3200" dirty="0" err="1">
                <a:solidFill>
                  <a:srgbClr val="000090"/>
                </a:solidFill>
                <a:latin typeface="Avenir Next Demi Bold"/>
                <a:cs typeface="Avenir Next Demi Bold"/>
              </a:rPr>
              <a:t>TPPMediaMarch</a:t>
            </a:r>
            <a:br>
              <a:rPr lang="en-US" sz="3200" dirty="0">
                <a:latin typeface="Avenir Next Demi Bold"/>
                <a:cs typeface="Avenir Next Demi Bold"/>
              </a:rPr>
            </a:br>
            <a:r>
              <a:rPr lang="en-US" sz="3200" dirty="0" err="1">
                <a:solidFill>
                  <a:srgbClr val="000090"/>
                </a:solidFill>
                <a:latin typeface="Avenir Next Demi Bold"/>
                <a:cs typeface="Avenir Next Demi Bold"/>
              </a:rPr>
              <a:t>htttp</a:t>
            </a:r>
            <a:r>
              <a:rPr lang="en-US" sz="3200" dirty="0">
                <a:solidFill>
                  <a:srgbClr val="000090"/>
                </a:solidFill>
                <a:latin typeface="Avenir Next Demi Bold"/>
                <a:cs typeface="Avenir Next Demi Bold"/>
              </a:rPr>
              <a:t>://</a:t>
            </a:r>
            <a:r>
              <a:rPr lang="en-US" sz="3200" dirty="0" err="1">
                <a:solidFill>
                  <a:srgbClr val="000090"/>
                </a:solidFill>
                <a:latin typeface="Avenir Next Demi Bold"/>
                <a:cs typeface="Avenir Next Demi Bold"/>
              </a:rPr>
              <a:t>tiny.cc</a:t>
            </a:r>
            <a:r>
              <a:rPr lang="en-US" sz="3200" dirty="0">
                <a:solidFill>
                  <a:srgbClr val="000090"/>
                </a:solidFill>
                <a:latin typeface="Avenir Next Demi Bold"/>
                <a:cs typeface="Avenir Next Demi Bold"/>
              </a:rPr>
              <a:t>/</a:t>
            </a:r>
            <a:r>
              <a:rPr lang="en-US" sz="3200" dirty="0" err="1">
                <a:solidFill>
                  <a:srgbClr val="000090"/>
                </a:solidFill>
                <a:latin typeface="Avenir Next Demi Bold"/>
                <a:cs typeface="Avenir Next Demi Bold"/>
              </a:rPr>
              <a:t>TPPMediaMarch</a:t>
            </a:r>
            <a:endParaRPr lang="en-US" sz="3200" dirty="0">
              <a:solidFill>
                <a:srgbClr val="000090"/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7" name="Content Placeholder 6" descr="Corporate Rule Stor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968" r="-449"/>
          <a:stretch/>
        </p:blipFill>
        <p:spPr>
          <a:xfrm>
            <a:off x="1786188" y="1861407"/>
            <a:ext cx="8621211" cy="4996593"/>
          </a:xfrm>
        </p:spPr>
      </p:pic>
    </p:spTree>
    <p:extLst>
      <p:ext uri="{BB962C8B-B14F-4D97-AF65-F5344CB8AC3E}">
        <p14:creationId xmlns:p14="http://schemas.microsoft.com/office/powerpoint/2010/main" val="1528011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23177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90"/>
                </a:solidFill>
                <a:latin typeface="Avenir Medium"/>
                <a:cs typeface="Avenir Medium"/>
              </a:rPr>
              <a:t>Before Tuesday:</a:t>
            </a:r>
            <a:br>
              <a:rPr lang="en-US" dirty="0">
                <a:solidFill>
                  <a:srgbClr val="000090"/>
                </a:solidFill>
                <a:latin typeface="Avenir Medium"/>
                <a:cs typeface="Avenir Medium"/>
              </a:rPr>
            </a:br>
            <a:r>
              <a:rPr lang="en-US" dirty="0">
                <a:solidFill>
                  <a:srgbClr val="000090"/>
                </a:solidFill>
                <a:latin typeface="Avenir Medium"/>
                <a:cs typeface="Avenir Medium"/>
              </a:rPr>
              <a:t>Share Invite on FB &amp; Twitter</a:t>
            </a:r>
          </a:p>
        </p:txBody>
      </p:sp>
      <p:pic>
        <p:nvPicPr>
          <p:cNvPr id="3" name="Picture 2" descr="Share Mem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686" y="1827370"/>
            <a:ext cx="8364627" cy="482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321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rgbClr val="000090"/>
                </a:solidFill>
                <a:latin typeface="Avenir Medium"/>
                <a:cs typeface="Avenir Medium"/>
              </a:rPr>
              <a:t>On Tuesday at 9 pm ET:</a:t>
            </a:r>
            <a:br>
              <a:rPr lang="en-US" sz="3600" dirty="0">
                <a:solidFill>
                  <a:srgbClr val="000090"/>
                </a:solidFill>
                <a:latin typeface="Avenir Medium"/>
                <a:cs typeface="Avenir Medium"/>
              </a:rPr>
            </a:br>
            <a:r>
              <a:rPr lang="en-US" sz="3600" dirty="0">
                <a:solidFill>
                  <a:srgbClr val="000090"/>
                </a:solidFill>
                <a:latin typeface="Avenir Medium"/>
                <a:cs typeface="Avenir Medium"/>
              </a:rPr>
              <a:t>Copy-n-Paste Tweets To Twitter</a:t>
            </a:r>
          </a:p>
        </p:txBody>
      </p:sp>
      <p:pic>
        <p:nvPicPr>
          <p:cNvPr id="3" name="Picture 2" descr="Copy Tweet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073" y="1869214"/>
            <a:ext cx="8544235" cy="472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7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Avenir Next Medium"/>
                <a:cs typeface="Avenir Next Medium"/>
              </a:rPr>
              <a:t>Have a social media question? </a:t>
            </a:r>
            <a:r>
              <a:rPr lang="en-US" sz="3600" dirty="0" err="1">
                <a:solidFill>
                  <a:srgbClr val="000090"/>
                </a:solidFill>
                <a:latin typeface="Avenir Next Medium"/>
                <a:cs typeface="Avenir Next Medium"/>
              </a:rPr>
              <a:t>em@slaydonmedia.com</a:t>
            </a:r>
            <a:endParaRPr lang="en-US" sz="3600" dirty="0">
              <a:solidFill>
                <a:srgbClr val="000090"/>
              </a:solidFill>
              <a:latin typeface="Avenir Next Medium"/>
              <a:cs typeface="Avenir Next Medi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8875" y="1936981"/>
            <a:ext cx="8390286" cy="4669277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Avenir Next Medium"/>
              <a:cs typeface="Avenir Next Medium"/>
            </a:endParaRPr>
          </a:p>
          <a:p>
            <a:pPr marL="0" indent="0">
              <a:buNone/>
            </a:pPr>
            <a:r>
              <a:rPr lang="en-US" dirty="0">
                <a:latin typeface="Avenir Medium"/>
                <a:cs typeface="Avenir Medium"/>
              </a:rPr>
              <a:t>“Dear Emilianne,</a:t>
            </a:r>
          </a:p>
          <a:p>
            <a:pPr marL="0" indent="0">
              <a:buNone/>
            </a:pPr>
            <a:r>
              <a:rPr lang="en-US" dirty="0">
                <a:latin typeface="Avenir Medium"/>
                <a:cs typeface="Avenir Medium"/>
              </a:rPr>
              <a:t>How can we bring the climate movement and the No TPP movement together better?”</a:t>
            </a:r>
          </a:p>
          <a:p>
            <a:pPr marL="0" indent="0">
              <a:buNone/>
            </a:pPr>
            <a:endParaRPr lang="en-US" dirty="0">
              <a:latin typeface="Avenir Next Medium"/>
              <a:cs typeface="Avenir Next Medium"/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rgbClr val="000090"/>
                </a:solidFill>
                <a:latin typeface="Avenir Next Medium"/>
                <a:cs typeface="Avenir Next Medium"/>
              </a:rPr>
              <a:t>Great question!</a:t>
            </a:r>
          </a:p>
        </p:txBody>
      </p:sp>
    </p:spTree>
    <p:extLst>
      <p:ext uri="{BB962C8B-B14F-4D97-AF65-F5344CB8AC3E}">
        <p14:creationId xmlns:p14="http://schemas.microsoft.com/office/powerpoint/2010/main" val="2645141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 Heavy"/>
                <a:cs typeface="Avenir Heavy"/>
              </a:rPr>
              <a:t>Connect</a:t>
            </a:r>
            <a:r>
              <a:rPr lang="en-US" dirty="0">
                <a:solidFill>
                  <a:schemeClr val="tx1"/>
                </a:solidFill>
                <a:latin typeface="Avenir Heavy"/>
                <a:cs typeface="Avenir Heavy"/>
              </a:rPr>
              <a:t> </a:t>
            </a:r>
            <a:r>
              <a:rPr lang="en-US" dirty="0">
                <a:solidFill>
                  <a:srgbClr val="000090"/>
                </a:solidFill>
                <a:latin typeface="Avenir Heavy"/>
                <a:cs typeface="Avenir Heavy"/>
              </a:rPr>
              <a:t>#</a:t>
            </a:r>
            <a:r>
              <a:rPr lang="en-US" dirty="0" err="1">
                <a:solidFill>
                  <a:srgbClr val="000090"/>
                </a:solidFill>
                <a:latin typeface="Avenir Heavy"/>
                <a:cs typeface="Avenir Heavy"/>
              </a:rPr>
              <a:t>StopTPP</a:t>
            </a:r>
            <a:r>
              <a:rPr lang="en-US" dirty="0">
                <a:solidFill>
                  <a:srgbClr val="000090"/>
                </a:solidFill>
                <a:latin typeface="Avenir Heavy"/>
                <a:cs typeface="Avenir Heavy"/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 Heavy"/>
                <a:cs typeface="Avenir Heavy"/>
              </a:rPr>
              <a:t>to: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Avenir Heavy"/>
                <a:cs typeface="Avenir Heavy"/>
              </a:rPr>
              <a:t>#</a:t>
            </a:r>
            <a:r>
              <a:rPr lang="en-US" dirty="0" err="1">
                <a:solidFill>
                  <a:srgbClr val="000090"/>
                </a:solidFill>
                <a:latin typeface="Avenir Heavy"/>
                <a:cs typeface="Avenir Heavy"/>
              </a:rPr>
              <a:t>ClimateAction</a:t>
            </a:r>
            <a:endParaRPr lang="en-US" dirty="0">
              <a:solidFill>
                <a:srgbClr val="000090"/>
              </a:solidFill>
              <a:latin typeface="Avenir Heavy"/>
              <a:cs typeface="Avenir Heavy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ActOnClimate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ClimateJustice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BigOil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FossilFuel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#LNG</a:t>
            </a: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FrackOff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KeepItInTheGround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Avenir Heavy"/>
                <a:cs typeface="Avenir Heavy"/>
              </a:rPr>
              <a:t>#</a:t>
            </a:r>
            <a:r>
              <a:rPr lang="en-US" dirty="0" err="1">
                <a:solidFill>
                  <a:srgbClr val="000090"/>
                </a:solidFill>
                <a:latin typeface="Avenir Heavy"/>
                <a:cs typeface="Avenir Heavy"/>
              </a:rPr>
              <a:t>NoGMO</a:t>
            </a:r>
            <a:endParaRPr lang="en-US" dirty="0">
              <a:solidFill>
                <a:srgbClr val="000090"/>
              </a:solidFill>
              <a:latin typeface="Avenir Heavy"/>
              <a:cs typeface="Avenir Heavy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FoodSafety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FoodSovereignty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StopMonsanto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SaveTheBees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FactoryFarming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AnimalAgriculture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AntibioticResistance</a:t>
            </a:r>
            <a:endParaRPr lang="en-US" sz="1900" dirty="0">
              <a:latin typeface="Avenir Medium"/>
              <a:cs typeface="Avenir Medium"/>
            </a:endParaRPr>
          </a:p>
          <a:p>
            <a:endParaRPr lang="en-US" dirty="0">
              <a:latin typeface="Avenir Medium"/>
              <a:cs typeface="Avenir Medium"/>
            </a:endParaRPr>
          </a:p>
          <a:p>
            <a:endParaRPr lang="en-US" dirty="0">
              <a:latin typeface="Avenir Medium"/>
              <a:cs typeface="Avenir Medium"/>
            </a:endParaRPr>
          </a:p>
        </p:txBody>
      </p:sp>
    </p:spTree>
    <p:extLst>
      <p:ext uri="{BB962C8B-B14F-4D97-AF65-F5344CB8AC3E}">
        <p14:creationId xmlns:p14="http://schemas.microsoft.com/office/powerpoint/2010/main" val="297834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 Heavy"/>
                <a:cs typeface="Avenir Heavy"/>
              </a:rPr>
              <a:t>Connect</a:t>
            </a:r>
            <a:r>
              <a:rPr lang="en-US" dirty="0">
                <a:solidFill>
                  <a:schemeClr val="tx1"/>
                </a:solidFill>
                <a:latin typeface="Avenir Heavy"/>
                <a:cs typeface="Avenir Heavy"/>
              </a:rPr>
              <a:t> </a:t>
            </a:r>
            <a:r>
              <a:rPr lang="en-US" dirty="0">
                <a:solidFill>
                  <a:srgbClr val="000090"/>
                </a:solidFill>
                <a:latin typeface="Avenir Heavy"/>
                <a:cs typeface="Avenir Heavy"/>
              </a:rPr>
              <a:t>#</a:t>
            </a:r>
            <a:r>
              <a:rPr lang="en-US" dirty="0" err="1">
                <a:solidFill>
                  <a:srgbClr val="000090"/>
                </a:solidFill>
                <a:latin typeface="Avenir Heavy"/>
                <a:cs typeface="Avenir Heavy"/>
              </a:rPr>
              <a:t>StopTPP</a:t>
            </a:r>
            <a:r>
              <a:rPr lang="en-US" dirty="0">
                <a:solidFill>
                  <a:srgbClr val="000090"/>
                </a:solidFill>
                <a:latin typeface="Avenir Heavy"/>
                <a:cs typeface="Avenir Heavy"/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 Heavy"/>
                <a:cs typeface="Avenir Heavy"/>
              </a:rPr>
              <a:t>to: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Avenir Heavy"/>
                <a:cs typeface="Avenir Heavy"/>
              </a:rPr>
              <a:t>@</a:t>
            </a:r>
            <a:r>
              <a:rPr lang="en-US" dirty="0" err="1">
                <a:solidFill>
                  <a:srgbClr val="000090"/>
                </a:solidFill>
                <a:latin typeface="Avenir Heavy"/>
                <a:cs typeface="Avenir Heavy"/>
              </a:rPr>
              <a:t>BernieSanders</a:t>
            </a:r>
            <a:endParaRPr lang="en-US" dirty="0">
              <a:solidFill>
                <a:srgbClr val="000090"/>
              </a:solidFill>
              <a:latin typeface="Avenir Heavy"/>
              <a:cs typeface="Avenir Heavy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FeelTheBern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UsNotMe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AmericaTogether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BernieStrong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VoteTogether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LatinosForBernie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Avenir Medium"/>
                <a:cs typeface="Avenir Medium"/>
              </a:rPr>
              <a:t>#</a:t>
            </a:r>
            <a:r>
              <a:rPr lang="en-US" dirty="0" err="1">
                <a:solidFill>
                  <a:schemeClr val="tx1"/>
                </a:solidFill>
                <a:latin typeface="Avenir Medium"/>
                <a:cs typeface="Avenir Medium"/>
              </a:rPr>
              <a:t>HeWinsWeWin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  <a:p>
            <a:pPr>
              <a:buFont typeface="Arial"/>
              <a:buChar char="•"/>
            </a:pP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  <a:latin typeface="Avenir Heavy"/>
                <a:cs typeface="Avenir Heavy"/>
              </a:rPr>
              <a:t>@</a:t>
            </a:r>
            <a:r>
              <a:rPr lang="en-US" dirty="0" err="1">
                <a:solidFill>
                  <a:srgbClr val="000090"/>
                </a:solidFill>
                <a:latin typeface="Avenir Heavy"/>
                <a:cs typeface="Avenir Heavy"/>
              </a:rPr>
              <a:t>HillaryClinton</a:t>
            </a:r>
            <a:endParaRPr lang="en-US" dirty="0">
              <a:solidFill>
                <a:srgbClr val="000090"/>
              </a:solidFill>
              <a:latin typeface="Avenir Heavy"/>
              <a:cs typeface="Avenir Heavy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HillaryClinton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ImWithHer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#Hillary2016</a:t>
            </a: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SuperTuesday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WhichHillary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800" dirty="0">
                <a:latin typeface="Avenir Medium"/>
                <a:cs typeface="Avenir Medium"/>
              </a:rPr>
              <a:t>#</a:t>
            </a:r>
            <a:r>
              <a:rPr lang="en-US" sz="1800" dirty="0" err="1">
                <a:latin typeface="Avenir Medium"/>
                <a:cs typeface="Avenir Medium"/>
              </a:rPr>
              <a:t>ImNotWithHer</a:t>
            </a:r>
            <a:endParaRPr lang="en-US" sz="1900" dirty="0">
              <a:latin typeface="Avenir Medium"/>
              <a:cs typeface="Avenir Medium"/>
            </a:endParaRPr>
          </a:p>
          <a:p>
            <a:r>
              <a:rPr lang="en-US" sz="1900" dirty="0">
                <a:latin typeface="Avenir Medium"/>
                <a:cs typeface="Avenir Medium"/>
              </a:rPr>
              <a:t>#</a:t>
            </a:r>
            <a:r>
              <a:rPr lang="en-US" sz="1900" dirty="0" err="1">
                <a:latin typeface="Avenir Medium"/>
                <a:cs typeface="Avenir Medium"/>
              </a:rPr>
              <a:t>ClintonNewsNetwork</a:t>
            </a:r>
            <a:endParaRPr lang="en-US" sz="1900" dirty="0">
              <a:latin typeface="Avenir Medium"/>
              <a:cs typeface="Avenir Medium"/>
            </a:endParaRPr>
          </a:p>
          <a:p>
            <a:endParaRPr lang="en-US" sz="1900" dirty="0">
              <a:latin typeface="Avenir Medium"/>
              <a:cs typeface="Avenir Medium"/>
            </a:endParaRPr>
          </a:p>
          <a:p>
            <a:endParaRPr lang="en-US" dirty="0">
              <a:latin typeface="Avenir Medium"/>
              <a:cs typeface="Avenir Medium"/>
            </a:endParaRPr>
          </a:p>
          <a:p>
            <a:endParaRPr lang="en-US" dirty="0">
              <a:latin typeface="Avenir Medium"/>
              <a:cs typeface="Avenir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18670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333375"/>
            <a:ext cx="7715250" cy="1474692"/>
          </a:xfrm>
        </p:spPr>
        <p:txBody>
          <a:bodyPr>
            <a:noAutofit/>
          </a:bodyPr>
          <a:lstStyle/>
          <a:p>
            <a:pPr algn="ctr"/>
            <a:br>
              <a:rPr lang="en-US" sz="3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Demi Bold"/>
                <a:cs typeface="Avenir Next Demi Bold"/>
              </a:rPr>
            </a:br>
            <a:br>
              <a:rPr lang="en-US" sz="3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Demi Bold"/>
                <a:cs typeface="Avenir Next Demi Bold"/>
              </a:rPr>
            </a:br>
            <a:br>
              <a:rPr lang="en-US" sz="3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Demi Bold"/>
                <a:cs typeface="Avenir Next Demi Bold"/>
              </a:rPr>
            </a:br>
            <a:br>
              <a:rPr lang="en-US" sz="3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Demi Bold"/>
                <a:cs typeface="Avenir Next Demi Bold"/>
              </a:rPr>
            </a:br>
            <a:br>
              <a:rPr lang="en-US" sz="3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Demi Bold"/>
                <a:cs typeface="Avenir Next Demi Bold"/>
              </a:rPr>
            </a:br>
            <a:r>
              <a:rPr lang="en-US" sz="3600" b="1" i="1" dirty="0">
                <a:solidFill>
                  <a:schemeClr val="accent1">
                    <a:lumMod val="50000"/>
                  </a:schemeClr>
                </a:solidFill>
                <a:latin typeface="Avenir Heavy"/>
                <a:cs typeface="Avenir Heavy"/>
              </a:rPr>
              <a:t>STORM</a:t>
            </a:r>
            <a:r>
              <a:rPr lang="en-US" sz="3600" b="1" i="1" dirty="0">
                <a:solidFill>
                  <a:schemeClr val="accent1">
                    <a:lumMod val="50000"/>
                  </a:schemeClr>
                </a:solidFill>
                <a:latin typeface="Avenir Next Demi Bold"/>
                <a:cs typeface="Avenir Next Demi Bold"/>
              </a:rPr>
              <a:t> 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Avenir Next Demi Bold"/>
                <a:cs typeface="Avenir Next Demi Bold"/>
              </a:rPr>
              <a:t>with us!</a:t>
            </a:r>
            <a:b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Avenir Next Demi Bold"/>
                <a:cs typeface="Avenir Next Demi Bold"/>
              </a:rPr>
            </a:b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Avenir Next Demi Bold"/>
                <a:cs typeface="Avenir Next Demi Bold"/>
              </a:rPr>
              <a:t>to:</a:t>
            </a:r>
            <a:br>
              <a:rPr 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Demi Bold"/>
                <a:cs typeface="Avenir Next Demi Bold"/>
              </a:rPr>
            </a:br>
            <a:endParaRPr lang="en-US" sz="3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Content Placeholder 4" descr="20130607-194739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5" r="-3685" b="447"/>
          <a:stretch/>
        </p:blipFill>
        <p:spPr>
          <a:xfrm>
            <a:off x="6986589" y="437908"/>
            <a:ext cx="4266439" cy="604183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67878" y="2147889"/>
            <a:ext cx="3470031" cy="3262313"/>
          </a:xfrm>
        </p:spPr>
        <p:txBody>
          <a:bodyPr>
            <a:normAutofit/>
          </a:bodyPr>
          <a:lstStyle/>
          <a:p>
            <a:pPr algn="ctr"/>
            <a:endParaRPr lang="en-US" sz="2800" dirty="0">
              <a:solidFill>
                <a:srgbClr val="000090"/>
              </a:solidFill>
              <a:latin typeface="Avenir Next Demi Bold"/>
              <a:cs typeface="Avenir Next Demi Bold"/>
            </a:endParaRPr>
          </a:p>
          <a:p>
            <a:pPr algn="ctr"/>
            <a:r>
              <a:rPr lang="en-US" sz="4800" b="1" dirty="0">
                <a:solidFill>
                  <a:srgbClr val="000090"/>
                </a:solidFill>
                <a:latin typeface="Avenir Next Demi Bold"/>
                <a:cs typeface="Avenir Next Demi Bold"/>
              </a:rPr>
              <a:t>#</a:t>
            </a:r>
            <a:r>
              <a:rPr lang="en-US" sz="4800" b="1" dirty="0" err="1">
                <a:solidFill>
                  <a:srgbClr val="000090"/>
                </a:solidFill>
                <a:latin typeface="Avenir Next Demi Bold"/>
                <a:cs typeface="Avenir Next Demi Bold"/>
              </a:rPr>
              <a:t>StopTPP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370537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744" y="1938338"/>
            <a:ext cx="3305491" cy="33054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85474" y="1847534"/>
            <a:ext cx="5486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Linda Brewster</a:t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LindaJBrewster@msn.com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3"/>
              </a:rPr>
            </a:b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3"/>
              </a:rPr>
            </a:b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*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Call Planning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*Information and event sharing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*MoveOn Organizer (WA)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61277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Call Planning Team</a:t>
            </a:r>
          </a:p>
        </p:txBody>
      </p:sp>
    </p:spTree>
    <p:extLst>
      <p:ext uri="{BB962C8B-B14F-4D97-AF65-F5344CB8AC3E}">
        <p14:creationId xmlns:p14="http://schemas.microsoft.com/office/powerpoint/2010/main" val="6724527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7662" y="1836397"/>
            <a:ext cx="61346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David Korten is well known for his contributions to framing alternatives to the deep cultural and institutional forces driving the human species toward economic, social, political, and environmental collapse.</a:t>
            </a:r>
          </a:p>
          <a:p>
            <a:r>
              <a:rPr lang="en-US" sz="1600" b="1" dirty="0"/>
              <a:t>David is co-founder and board chair of </a:t>
            </a:r>
            <a:r>
              <a:rPr lang="en-US" sz="1600" b="1" i="1" u="sng" dirty="0">
                <a:hlinkClick r:id="rId2"/>
              </a:rPr>
              <a:t>YES! </a:t>
            </a:r>
            <a:r>
              <a:rPr lang="en-US" sz="1600" b="1" u="sng" dirty="0">
                <a:hlinkClick r:id="rId2"/>
              </a:rPr>
              <a:t>Magazine</a:t>
            </a:r>
            <a:r>
              <a:rPr lang="en-US" sz="1600" b="1" u="sng" dirty="0"/>
              <a:t>,</a:t>
            </a:r>
            <a:r>
              <a:rPr lang="en-US" sz="1600" b="1" dirty="0"/>
              <a:t> co-chair of the </a:t>
            </a:r>
            <a:r>
              <a:rPr lang="en-US" sz="1600" b="1" u="sng" dirty="0">
                <a:hlinkClick r:id="rId3"/>
              </a:rPr>
              <a:t>New Economy Working Group</a:t>
            </a:r>
            <a:r>
              <a:rPr lang="en-US" sz="1600" b="1" dirty="0"/>
              <a:t>, president of the </a:t>
            </a:r>
            <a:r>
              <a:rPr lang="en-US" sz="1600" b="1" u="sng" dirty="0">
                <a:hlinkClick r:id="rId4"/>
              </a:rPr>
              <a:t>Living Economies Forum</a:t>
            </a:r>
            <a:r>
              <a:rPr lang="en-US" sz="1600" b="1" dirty="0"/>
              <a:t>, an associate fellow of the </a:t>
            </a:r>
            <a:r>
              <a:rPr lang="en-US" sz="1600" b="1" u="sng" dirty="0">
                <a:hlinkClick r:id="rId5"/>
              </a:rPr>
              <a:t>Institute for Policy Studies</a:t>
            </a:r>
            <a:r>
              <a:rPr lang="en-US" sz="1600" b="1" dirty="0"/>
              <a:t>, and a member of the </a:t>
            </a:r>
          </a:p>
          <a:p>
            <a:r>
              <a:rPr lang="en-US" sz="1600" b="1" u="sng" dirty="0">
                <a:hlinkClick r:id="rId6"/>
              </a:rPr>
              <a:t>Club of Rome</a:t>
            </a:r>
            <a:r>
              <a:rPr lang="en-US" sz="1600" b="1" dirty="0"/>
              <a:t>. </a:t>
            </a:r>
          </a:p>
          <a:p>
            <a:r>
              <a:rPr lang="en-US" sz="1600" b="1" dirty="0"/>
              <a:t>He is the author of numerous books, including </a:t>
            </a:r>
            <a:r>
              <a:rPr lang="en-US" sz="1600" b="1" i="1" u="sng" dirty="0">
                <a:hlinkClick r:id="rId7"/>
              </a:rPr>
              <a:t>Agenda for a New Economy: From Phantom Wealth to Real Wealth</a:t>
            </a:r>
            <a:r>
              <a:rPr lang="en-US" sz="1600" b="1" dirty="0"/>
              <a:t>, the international best-seller, </a:t>
            </a:r>
            <a:r>
              <a:rPr lang="en-US" sz="1600" b="1" u="sng" dirty="0">
                <a:hlinkClick r:id="rId8"/>
              </a:rPr>
              <a:t>When Corporations Rule the World</a:t>
            </a:r>
            <a:r>
              <a:rPr lang="en-US" sz="1600" b="1" dirty="0"/>
              <a:t> (updated, third edition, June 2015), </a:t>
            </a:r>
            <a:r>
              <a:rPr lang="en-US" sz="1600" b="1" i="1" u="sng" dirty="0">
                <a:hlinkClick r:id="rId9"/>
              </a:rPr>
              <a:t>The Great Turning: From Empire to Earth Community</a:t>
            </a:r>
            <a:r>
              <a:rPr lang="en-US" sz="1600" b="1" dirty="0"/>
              <a:t>; and, most recently, </a:t>
            </a:r>
            <a:r>
              <a:rPr lang="en-US" sz="1600" b="1" i="1" u="sng" dirty="0">
                <a:hlinkClick r:id="rId10"/>
              </a:rPr>
              <a:t>Change the Story, Change the Future: A Living Economy for a Living Earth</a:t>
            </a:r>
            <a:r>
              <a:rPr lang="en-US" sz="1600" b="1" dirty="0"/>
              <a:t>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37" y="1836397"/>
            <a:ext cx="2557581" cy="31295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5276" y="5662394"/>
            <a:ext cx="10868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David Korten holds MBA and Ph.D. degrees from the Stanford Business School, has thirty years of experience as a development professional in Asia, Africa, and Latin America and has served as a Harvard Business School professor, a captain in the US Air Force, a Ford Foundation Project Specialist, and a regional adviser to the US Agency for International Development. He lives with Fran Korten, his life partner of more than 50 years who is Executive Director/Publisher of YES! Magazine, on Bainbridge Island, WA</a:t>
            </a:r>
            <a:r>
              <a:rPr lang="en-US" sz="1350" b="1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7737" y="564104"/>
            <a:ext cx="11399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50000"/>
                  </a:schemeClr>
                </a:solidFill>
              </a:rPr>
              <a:t>David Korten</a:t>
            </a:r>
          </a:p>
        </p:txBody>
      </p:sp>
    </p:spTree>
    <p:extLst>
      <p:ext uri="{BB962C8B-B14F-4D97-AF65-F5344CB8AC3E}">
        <p14:creationId xmlns:p14="http://schemas.microsoft.com/office/powerpoint/2010/main" val="2574207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4950" y="1959644"/>
            <a:ext cx="984885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David </a:t>
            </a:r>
            <a:r>
              <a:rPr lang="en-US" sz="2800" b="1" dirty="0" err="1"/>
              <a:t>Korten</a:t>
            </a:r>
            <a:r>
              <a:rPr lang="en-US" sz="2800" dirty="0"/>
              <a:t>, author When Corporations Rule the World; </a:t>
            </a:r>
            <a:br>
              <a:rPr lang="en-US" sz="2800" dirty="0"/>
            </a:br>
            <a:r>
              <a:rPr lang="en-US" sz="2800" dirty="0"/>
              <a:t>Co-founder, YES! Magazine</a:t>
            </a:r>
          </a:p>
          <a:p>
            <a:r>
              <a:rPr lang="en-US" sz="2800" b="1" dirty="0"/>
              <a:t>Rio Tazewell, </a:t>
            </a:r>
            <a:r>
              <a:rPr lang="en-US" sz="2800" dirty="0"/>
              <a:t>People for the American Way</a:t>
            </a:r>
          </a:p>
          <a:p>
            <a:r>
              <a:rPr lang="en-US" sz="2800" b="1" dirty="0"/>
              <a:t>Linda Brewster</a:t>
            </a:r>
            <a:r>
              <a:rPr lang="en-US" sz="2800" dirty="0"/>
              <a:t>, MoveOn - Washington</a:t>
            </a:r>
          </a:p>
          <a:p>
            <a:r>
              <a:rPr lang="en-US" sz="2800" b="1" dirty="0"/>
              <a:t>Dr. Margaret Flowers</a:t>
            </a:r>
            <a:r>
              <a:rPr lang="en-US" sz="2800" dirty="0"/>
              <a:t>, Co-Director Popular Resistance, </a:t>
            </a:r>
            <a:br>
              <a:rPr lang="en-US" sz="2800" dirty="0"/>
            </a:br>
            <a:r>
              <a:rPr lang="en-US" sz="2800" dirty="0"/>
              <a:t>Co-Organizer Flush the TPP</a:t>
            </a:r>
          </a:p>
          <a:p>
            <a:r>
              <a:rPr lang="en-US" sz="2800" b="1" dirty="0"/>
              <a:t>Adam Weissman</a:t>
            </a:r>
            <a:r>
              <a:rPr lang="en-US" sz="2800" dirty="0"/>
              <a:t>, Global Justice for Animals and the Environment/ </a:t>
            </a:r>
            <a:r>
              <a:rPr lang="en-US" sz="2800" dirty="0" err="1"/>
              <a:t>TradeJustice</a:t>
            </a:r>
            <a:r>
              <a:rPr lang="en-US" sz="2800" dirty="0"/>
              <a:t> New York/ </a:t>
            </a:r>
          </a:p>
          <a:p>
            <a:r>
              <a:rPr lang="en-US" sz="2800" b="1" dirty="0"/>
              <a:t>Emilianne </a:t>
            </a:r>
            <a:r>
              <a:rPr lang="en-US" sz="2800" b="1" dirty="0" err="1"/>
              <a:t>Slaydon</a:t>
            </a:r>
            <a:r>
              <a:rPr lang="en-US" sz="2800" dirty="0"/>
              <a:t>, TPP Media March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3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46990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Speakers</a:t>
            </a:r>
          </a:p>
        </p:txBody>
      </p:sp>
    </p:spTree>
    <p:extLst>
      <p:ext uri="{BB962C8B-B14F-4D97-AF65-F5344CB8AC3E}">
        <p14:creationId xmlns:p14="http://schemas.microsoft.com/office/powerpoint/2010/main" val="1620982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09800" y="533401"/>
            <a:ext cx="7772400" cy="2057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b="1" i="1" dirty="0">
                <a:solidFill>
                  <a:schemeClr val="accent1">
                    <a:lumMod val="50000"/>
                  </a:schemeClr>
                </a:solidFill>
              </a:rPr>
              <a:t>Trans Pacific Partnership (TPP)</a:t>
            </a:r>
            <a:br>
              <a:rPr lang="en-US" sz="49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5300" b="1" dirty="0">
                <a:solidFill>
                  <a:schemeClr val="accent1">
                    <a:lumMod val="50000"/>
                  </a:schemeClr>
                </a:solidFill>
              </a:rPr>
              <a:t>Democracy vs. Corporate Rule</a:t>
            </a:r>
            <a:endParaRPr lang="en-US" sz="119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4900" b="1" i="1" dirty="0"/>
          </a:p>
          <a:p>
            <a:r>
              <a:rPr lang="en-US" sz="4000" dirty="0"/>
              <a:t>David Korten</a:t>
            </a:r>
          </a:p>
          <a:p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404" y="2756216"/>
            <a:ext cx="1448796" cy="2239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505200"/>
            <a:ext cx="1473142" cy="22247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58" y="3505200"/>
            <a:ext cx="1473142" cy="22247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904" y="2757600"/>
            <a:ext cx="1438497" cy="2237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4170405" y="5997831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www.LivingEconomiesForum.org</a:t>
            </a:r>
          </a:p>
        </p:txBody>
      </p:sp>
    </p:spTree>
    <p:extLst>
      <p:ext uri="{BB962C8B-B14F-4D97-AF65-F5344CB8AC3E}">
        <p14:creationId xmlns:p14="http://schemas.microsoft.com/office/powerpoint/2010/main" val="132820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133600"/>
            <a:ext cx="7162800" cy="3657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Foundational transpartisan political issue</a:t>
            </a:r>
            <a:r>
              <a:rPr lang="en-US" dirty="0">
                <a:solidFill>
                  <a:srgbClr val="C00000"/>
                </a:solidFill>
              </a:rPr>
              <a:t>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</a:rPr>
              <a:t>Rights of people vs. rights of corporate pools of money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</a:rPr>
              <a:t>Local self-reliance vs global dependence.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</a:rPr>
              <a:t>Big corporations = Big government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</a:rPr>
              <a:t>Working people vs welfare queens (social &amp; environmental subsidies)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</a:rPr>
              <a:t>Living Earth vs. Dead Planet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</a:rPr>
              <a:t>National sovereignty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</a:rPr>
              <a:t>Transparency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62150" y="390525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3000"/>
              </a:spcBef>
            </a:pPr>
            <a:r>
              <a:rPr lang="en-US" sz="4900" b="1" i="1" dirty="0">
                <a:solidFill>
                  <a:schemeClr val="accent1">
                    <a:lumMod val="50000"/>
                  </a:schemeClr>
                </a:solidFill>
              </a:rPr>
              <a:t>Trans Pacific Partnership (TPP)</a:t>
            </a:r>
          </a:p>
          <a:p>
            <a:pPr>
              <a:spcBef>
                <a:spcPts val="1200"/>
              </a:spcBef>
            </a:pP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Democracy vs. Corporate Rule</a:t>
            </a:r>
            <a:endParaRPr lang="en-US" sz="119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87510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971675"/>
            <a:ext cx="11058525" cy="44958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8000" b="1" dirty="0"/>
              <a:t>Brief History</a:t>
            </a:r>
          </a:p>
          <a:p>
            <a:pPr>
              <a:spcBef>
                <a:spcPts val="1200"/>
              </a:spcBef>
            </a:pPr>
            <a:r>
              <a:rPr lang="en-US" sz="11200" dirty="0">
                <a:solidFill>
                  <a:srgbClr val="C00000"/>
                </a:solidFill>
              </a:rPr>
              <a:t>1980s WB and IMF: Corporate Rule through Debt and Structural adjustment</a:t>
            </a:r>
          </a:p>
          <a:p>
            <a:pPr>
              <a:spcBef>
                <a:spcPts val="1200"/>
              </a:spcBef>
            </a:pPr>
            <a:r>
              <a:rPr lang="en-US" sz="11200" dirty="0">
                <a:solidFill>
                  <a:srgbClr val="C00000"/>
                </a:solidFill>
              </a:rPr>
              <a:t>1994-2000.  Clinton: Corporate Rule through International agreements: NAFTA, WTO, and Multilateral Agreement on Investment (MAI)</a:t>
            </a:r>
          </a:p>
          <a:p>
            <a:pPr>
              <a:spcBef>
                <a:spcPts val="1200"/>
              </a:spcBef>
            </a:pPr>
            <a:r>
              <a:rPr lang="en-US" sz="11200" dirty="0">
                <a:solidFill>
                  <a:srgbClr val="C00000"/>
                </a:solidFill>
              </a:rPr>
              <a:t>1994 - 2001 Global Civil Society: The International Forum on Globalization 1995  Riverside Church Teach-In. When Corporations Rule the World.1999 Seattle ‘99 WTO demonstration. Massive global resistance</a:t>
            </a:r>
          </a:p>
          <a:p>
            <a:pPr>
              <a:spcBef>
                <a:spcPts val="1200"/>
              </a:spcBef>
            </a:pPr>
            <a:r>
              <a:rPr lang="en-US" sz="11200" dirty="0">
                <a:solidFill>
                  <a:srgbClr val="C00000"/>
                </a:solidFill>
              </a:rPr>
              <a:t>Sept 11, 2001. GW Bush. Preferred conventional military domination</a:t>
            </a:r>
          </a:p>
          <a:p>
            <a:pPr>
              <a:spcBef>
                <a:spcPts val="1200"/>
              </a:spcBef>
            </a:pPr>
            <a:r>
              <a:rPr lang="en-US" sz="11200" dirty="0">
                <a:solidFill>
                  <a:srgbClr val="C00000"/>
                </a:solidFill>
              </a:rPr>
              <a:t>2001 – present. Civil society focus on growing a new economy.</a:t>
            </a:r>
          </a:p>
          <a:p>
            <a:pPr>
              <a:spcBef>
                <a:spcPts val="1200"/>
              </a:spcBef>
            </a:pPr>
            <a:r>
              <a:rPr lang="en-US" sz="11200" dirty="0">
                <a:solidFill>
                  <a:srgbClr val="C00000"/>
                </a:solidFill>
              </a:rPr>
              <a:t>2015. Back to international agreements: Trans Pacific Partnership and Transatlantic Trade &amp; Investment Partnership (TTIP)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81225" y="228600"/>
            <a:ext cx="77724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b="1" i="1" dirty="0">
                <a:solidFill>
                  <a:schemeClr val="accent1">
                    <a:lumMod val="50000"/>
                  </a:schemeClr>
                </a:solidFill>
              </a:rPr>
              <a:t>Trans Pacific Partnership (TPP)</a:t>
            </a:r>
            <a:br>
              <a:rPr lang="en-US" sz="49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5300" b="1" dirty="0">
                <a:solidFill>
                  <a:schemeClr val="accent1">
                    <a:lumMod val="50000"/>
                  </a:schemeClr>
                </a:solidFill>
              </a:rPr>
              <a:t>Democracy vs. Corporate Rule</a:t>
            </a:r>
            <a:endParaRPr lang="en-US" sz="49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5256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667000" y="2362200"/>
            <a:ext cx="6934200" cy="3474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/>
              <a:t>Trade Agreements for a Living Earth Economy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No People without Nature/No Corporations without People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Living Earth Economy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Economic and Political Democracy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Local Self-Reliance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47900" y="266702"/>
            <a:ext cx="7772400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b="1" i="1" dirty="0">
                <a:solidFill>
                  <a:schemeClr val="accent1">
                    <a:lumMod val="50000"/>
                  </a:schemeClr>
                </a:solidFill>
              </a:rPr>
              <a:t>Trans Pacific Partnership (TPP)</a:t>
            </a:r>
            <a:br>
              <a:rPr lang="en-US" sz="49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5300" b="1" dirty="0">
                <a:solidFill>
                  <a:schemeClr val="accent1">
                    <a:lumMod val="50000"/>
                  </a:schemeClr>
                </a:solidFill>
              </a:rPr>
              <a:t>Democracy vs. Corporate Rule</a:t>
            </a:r>
            <a:endParaRPr lang="en-US" sz="119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18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25" y="2219325"/>
            <a:ext cx="2295525" cy="3095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0526" y="666751"/>
            <a:ext cx="111918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 &amp; A With David Korten</a:t>
            </a:r>
          </a:p>
        </p:txBody>
      </p:sp>
    </p:spTree>
    <p:extLst>
      <p:ext uri="{BB962C8B-B14F-4D97-AF65-F5344CB8AC3E}">
        <p14:creationId xmlns:p14="http://schemas.microsoft.com/office/powerpoint/2010/main" val="938054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Rio Tazewell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72075" cy="4351338"/>
          </a:xfrm>
        </p:spPr>
        <p:txBody>
          <a:bodyPr/>
          <a:lstStyle/>
          <a:p>
            <a:r>
              <a:rPr lang="en-US" dirty="0"/>
              <a:t>People for the American Way, Manager of Government by the People Campaign</a:t>
            </a:r>
          </a:p>
          <a:p>
            <a:r>
              <a:rPr lang="en-US" dirty="0"/>
              <a:t>Democracy Awakening Organizer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www.pfaw.org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rtazewell@pfaw.org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https://pbs.twimg.com/profile_images/487270823992897536/UpbM7O79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1979634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509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60" y="387155"/>
            <a:ext cx="11264516" cy="54135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3356" y="5934075"/>
            <a:ext cx="10620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hlinkClick r:id="rId3"/>
              </a:rPr>
              <a:t>www.democracyspring.org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394494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5850" y="4619625"/>
            <a:ext cx="106203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Washington, DC</a:t>
            </a:r>
          </a:p>
          <a:p>
            <a:pPr algn="ctr"/>
            <a:r>
              <a:rPr lang="en-US" sz="2400" b="1" dirty="0"/>
              <a:t>April 16</a:t>
            </a:r>
            <a:r>
              <a:rPr lang="en-US" sz="2400" b="1" baseline="30000" dirty="0"/>
              <a:t>th</a:t>
            </a:r>
            <a:r>
              <a:rPr lang="en-US" sz="2400" b="1" dirty="0"/>
              <a:t> to 18</a:t>
            </a:r>
            <a:r>
              <a:rPr lang="en-US" sz="2400" b="1" baseline="30000" dirty="0"/>
              <a:t>th</a:t>
            </a:r>
            <a:endParaRPr lang="en-US" sz="2400" b="1" dirty="0">
              <a:hlinkClick r:id="rId2"/>
            </a:endParaRPr>
          </a:p>
          <a:p>
            <a:pPr algn="ctr"/>
            <a:endParaRPr lang="en-US" sz="2400" b="1" dirty="0">
              <a:hlinkClick r:id="rId2"/>
            </a:endParaRPr>
          </a:p>
          <a:p>
            <a:pPr algn="ctr"/>
            <a:r>
              <a:rPr lang="en-US" sz="2400" b="1" dirty="0">
                <a:hlinkClick r:id="rId2"/>
              </a:rPr>
              <a:t>http://democracyawakening.org/</a:t>
            </a:r>
            <a:endParaRPr lang="en-US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841196"/>
            <a:ext cx="11325225" cy="265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178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Tele-Town Hall – Tuesday, March 1</a:t>
            </a:r>
            <a:r>
              <a:rPr lang="en-US" baseline="30000" dirty="0"/>
              <a:t>st</a:t>
            </a:r>
            <a:br>
              <a:rPr lang="en-US" dirty="0"/>
            </a:br>
            <a:r>
              <a:rPr lang="en-US" dirty="0"/>
              <a:t>Register: </a:t>
            </a:r>
            <a:r>
              <a:rPr lang="en-US" dirty="0">
                <a:hlinkClick r:id="rId2"/>
              </a:rPr>
              <a:t>http://democracyawakening.org/pda-2/</a:t>
            </a:r>
            <a:br>
              <a:rPr lang="en-US" dirty="0"/>
            </a:br>
            <a:endParaRPr lang="en-US" dirty="0"/>
          </a:p>
          <a:p>
            <a:r>
              <a:rPr lang="en-US" dirty="0"/>
              <a:t>Teach, Learn Transform – Saturday, April 16</a:t>
            </a:r>
            <a:r>
              <a:rPr lang="en-US" baseline="30000" dirty="0"/>
              <a:t>th</a:t>
            </a:r>
            <a:br>
              <a:rPr lang="en-US" baseline="30000" dirty="0"/>
            </a:br>
            <a:endParaRPr lang="en-US" dirty="0"/>
          </a:p>
          <a:p>
            <a:r>
              <a:rPr lang="en-US" dirty="0"/>
              <a:t>Rally for Democracy – Sunday, April 17</a:t>
            </a:r>
            <a:r>
              <a:rPr lang="en-US" baseline="30000" dirty="0"/>
              <a:t>th</a:t>
            </a:r>
            <a:br>
              <a:rPr lang="en-US" baseline="30000" dirty="0"/>
            </a:br>
            <a:endParaRPr lang="en-US" dirty="0"/>
          </a:p>
          <a:p>
            <a:r>
              <a:rPr lang="en-US" dirty="0"/>
              <a:t>Congress of Conscience Day of Action – Monday, April 18</a:t>
            </a:r>
            <a:r>
              <a:rPr lang="en-US" baseline="30000" dirty="0"/>
              <a:t>th</a:t>
            </a:r>
            <a:br>
              <a:rPr lang="en-US" baseline="30000" dirty="0"/>
            </a:br>
            <a:r>
              <a:rPr lang="en-US" dirty="0"/>
              <a:t>Register: </a:t>
            </a:r>
            <a:r>
              <a:rPr lang="en-US" dirty="0">
                <a:hlinkClick r:id="rId3"/>
              </a:rPr>
              <a:t>http://democracyawakening.org/pfaw/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8978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260" y="420167"/>
            <a:ext cx="8319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50000"/>
                  </a:schemeClr>
                </a:solidFill>
              </a:rPr>
              <a:t>Rio Tazewell – Q&amp;A</a:t>
            </a:r>
          </a:p>
        </p:txBody>
      </p:sp>
      <p:pic>
        <p:nvPicPr>
          <p:cNvPr id="5" name="Picture 2" descr="https://pbs.twimg.com/profile_images/487270823992897536/UpbM7O79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823" y="2067316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316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393" y="4499049"/>
            <a:ext cx="1085685" cy="1148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434" y="3457382"/>
            <a:ext cx="739742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Call Structure and Norms: 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Audio is PHONE ONLY; you must call in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Do not enable your video camera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All calls are recorded; a link is available after the call 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Q &amp; A mode: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To eliminate background noise we mute everyone when we begin recording. 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Press *6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(when prompted) to ask a question; say your name, your organization, if any, and location. Be courteous and brief; give others a chance to ask questions too.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Keep chat room discussions on topic and professional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27" y="2461140"/>
            <a:ext cx="1714500" cy="1714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2460" y="1881095"/>
            <a:ext cx="7583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Andrea Miller, Executive Director</a:t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People Demanding Action</a:t>
            </a:r>
            <a:br>
              <a:rPr lang="en-US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andrea@peopledemandingaction.org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8160" y="429108"/>
            <a:ext cx="10686067" cy="1325563"/>
          </a:xfrm>
        </p:spPr>
        <p:txBody>
          <a:bodyPr/>
          <a:lstStyle/>
          <a:p>
            <a:pPr algn="l"/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INTRODUCTION AND WELCOME</a:t>
            </a:r>
          </a:p>
        </p:txBody>
      </p:sp>
    </p:spTree>
    <p:extLst>
      <p:ext uri="{BB962C8B-B14F-4D97-AF65-F5344CB8AC3E}">
        <p14:creationId xmlns:p14="http://schemas.microsoft.com/office/powerpoint/2010/main" val="2252457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71" y="2081790"/>
            <a:ext cx="5221463" cy="40065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41704" y="1866900"/>
            <a:ext cx="6550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Margaret Flowers is a pediatrician and co-chair of the Maryland chapter of Physicians for a National Health Program (PNHP). Margaret is also Co-Director of PopularResistance.org and It's Our Economy, Co-Organizer of Flush the TPP (flushthetpp.org</a:t>
            </a:r>
            <a:r>
              <a:rPr lang="en-US" sz="2400" b="1" dirty="0"/>
              <a:t>).</a:t>
            </a:r>
          </a:p>
          <a:p>
            <a:endParaRPr lang="en-US" sz="800" b="1" dirty="0"/>
          </a:p>
          <a:p>
            <a:r>
              <a:rPr lang="en-US" sz="2000" b="1" dirty="0"/>
              <a:t>Its Our Economy (</a:t>
            </a:r>
            <a:r>
              <a:rPr lang="en-US" sz="2000" b="1" dirty="0">
                <a:hlinkClick r:id="rId3"/>
              </a:rPr>
              <a:t>www.itsoureconomy.US</a:t>
            </a:r>
            <a:r>
              <a:rPr lang="en-US" sz="2000" b="1" dirty="0"/>
              <a:t>)</a:t>
            </a:r>
          </a:p>
          <a:p>
            <a:r>
              <a:rPr lang="en-US" sz="2000" b="1" dirty="0"/>
              <a:t>Popular Resistance (</a:t>
            </a:r>
            <a:r>
              <a:rPr lang="en-US" sz="2000" b="1" dirty="0">
                <a:hlinkClick r:id="rId4"/>
              </a:rPr>
              <a:t>www.popularresistance.org</a:t>
            </a:r>
            <a:endParaRPr lang="en-US" sz="2000" b="1" dirty="0"/>
          </a:p>
          <a:p>
            <a:r>
              <a:rPr lang="en-US" sz="2000" b="1" dirty="0"/>
              <a:t>Democratize the Media / Forces of Greed</a:t>
            </a:r>
          </a:p>
          <a:p>
            <a:r>
              <a:rPr lang="en-US" sz="2000" b="1" dirty="0"/>
              <a:t>Radio: </a:t>
            </a:r>
            <a:r>
              <a:rPr lang="en-US" sz="2000" b="1" dirty="0">
                <a:hlinkClick r:id="rId5"/>
              </a:rPr>
              <a:t>http://www.ClearingtheFOGRadio.org</a:t>
            </a:r>
            <a:endParaRPr lang="en-US" sz="2000" b="1" dirty="0"/>
          </a:p>
          <a:p>
            <a:r>
              <a:rPr lang="en-US" sz="2000" b="1" dirty="0"/>
              <a:t>TPP Campaigns: </a:t>
            </a:r>
            <a:r>
              <a:rPr lang="en-US" sz="2000" b="1" dirty="0">
                <a:hlinkClick r:id="rId6"/>
              </a:rPr>
              <a:t>www.flushthetpp.org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5170" y="579935"/>
            <a:ext cx="11562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DR. MARGARET FLOWERS</a:t>
            </a:r>
          </a:p>
        </p:txBody>
      </p:sp>
    </p:spTree>
    <p:extLst>
      <p:ext uri="{BB962C8B-B14F-4D97-AF65-F5344CB8AC3E}">
        <p14:creationId xmlns:p14="http://schemas.microsoft.com/office/powerpoint/2010/main" val="24383983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036" y="2039272"/>
            <a:ext cx="2910626" cy="38466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260" y="420167"/>
            <a:ext cx="8319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50000"/>
                  </a:schemeClr>
                </a:solidFill>
              </a:rPr>
              <a:t>Dr. Margaret Flowers – Q&amp;A</a:t>
            </a:r>
          </a:p>
        </p:txBody>
      </p:sp>
    </p:spTree>
    <p:extLst>
      <p:ext uri="{BB962C8B-B14F-4D97-AF65-F5344CB8AC3E}">
        <p14:creationId xmlns:p14="http://schemas.microsoft.com/office/powerpoint/2010/main" val="38871411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" y="357187"/>
            <a:ext cx="11153775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8824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7" y="423862"/>
            <a:ext cx="10677525" cy="6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484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Action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Reportbacks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19399"/>
            <a:ext cx="10515600" cy="3357563"/>
          </a:xfrm>
        </p:spPr>
        <p:txBody>
          <a:bodyPr/>
          <a:lstStyle/>
          <a:p>
            <a:r>
              <a:rPr lang="en-US" sz="3200" dirty="0"/>
              <a:t>Congressional actions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Rallies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6328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0222" y="2061377"/>
            <a:ext cx="1784505" cy="21954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0222" y="5189679"/>
            <a:ext cx="2114312" cy="6353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9128" y="1695450"/>
            <a:ext cx="659654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Adam Weissman </a:t>
            </a:r>
            <a:b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Global Justice for Animals and the Environment </a:t>
            </a:r>
          </a:p>
          <a:p>
            <a:r>
              <a:rPr lang="en-US" sz="2800" b="1" dirty="0" err="1">
                <a:solidFill>
                  <a:schemeClr val="accent5">
                    <a:lumMod val="75000"/>
                  </a:schemeClr>
                </a:solidFill>
              </a:rPr>
              <a:t>TradeJustice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b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rgbClr val="C00000"/>
                </a:solidFill>
                <a:hlinkClick r:id="rId4"/>
              </a:rPr>
              <a:t>www.TRADEJUSTICE.NET</a:t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*Call Planning Team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*Speaker Recruitment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*Events, news stories and actions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b="1" dirty="0">
                <a:solidFill>
                  <a:srgbClr val="C00000"/>
                </a:solidFill>
                <a:hlinkClick r:id="rId5"/>
              </a:rPr>
              <a:t>http://tradejustice.net/events</a:t>
            </a:r>
            <a:endParaRPr lang="en-US" sz="2400" b="1" dirty="0">
              <a:solidFill>
                <a:srgbClr val="C00000"/>
              </a:solidFill>
            </a:endParaRPr>
          </a:p>
          <a:p>
            <a:r>
              <a:rPr lang="en-US" sz="2400" b="1" dirty="0">
                <a:solidFill>
                  <a:srgbClr val="C00000"/>
                </a:solidFill>
                <a:hlinkClick r:id="rId6"/>
              </a:rPr>
              <a:t>http://www.tradejustice.net/news</a:t>
            </a:r>
            <a:br>
              <a:rPr lang="en-US" b="1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9127" y="269102"/>
            <a:ext cx="10515600" cy="946840"/>
          </a:xfrm>
        </p:spPr>
        <p:txBody>
          <a:bodyPr/>
          <a:lstStyle/>
          <a:p>
            <a:pPr algn="l"/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Call Planning Team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21287" y="4538586"/>
            <a:ext cx="3422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linkClick r:id="rId7"/>
              </a:rPr>
              <a:t>adam@tradejustice.net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738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Get Involved</a:t>
            </a:r>
          </a:p>
        </p:txBody>
      </p:sp>
      <p:sp>
        <p:nvSpPr>
          <p:cNvPr id="3" name="Rectangle 2"/>
          <p:cNvSpPr/>
          <p:nvPr/>
        </p:nvSpPr>
        <p:spPr>
          <a:xfrm>
            <a:off x="1025769" y="4756319"/>
            <a:ext cx="105156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>
                <a:latin typeface="Verdana" pitchFamily="34"/>
              </a:defRPr>
            </a:pPr>
            <a:r>
              <a:rPr lang="en-US" sz="2400" dirty="0">
                <a:latin typeface="Verdana" pitchFamily="34"/>
                <a:ea typeface="Microsoft YaHei" pitchFamily="2"/>
                <a:cs typeface="Mangal" pitchFamily="2"/>
              </a:rPr>
              <a:t>Join our planning or outreach &amp; promotion teams!</a:t>
            </a:r>
          </a:p>
          <a:p>
            <a:pPr lvl="0" hangingPunct="0">
              <a:defRPr>
                <a:latin typeface="Verdana" pitchFamily="34"/>
              </a:defRPr>
            </a:pPr>
            <a:endParaRPr lang="en-US" sz="2400" dirty="0">
              <a:latin typeface="Verdana" pitchFamily="34"/>
              <a:ea typeface="Microsoft YaHei" pitchFamily="2"/>
              <a:cs typeface="Mangal" pitchFamily="2"/>
            </a:endParaRPr>
          </a:p>
          <a:p>
            <a:pPr lvl="0" hangingPunct="0">
              <a:defRPr>
                <a:latin typeface="Verdana" pitchFamily="34"/>
              </a:defRPr>
            </a:pPr>
            <a:r>
              <a:rPr lang="en-US" sz="2400" dirty="0">
                <a:latin typeface="Verdana" pitchFamily="34"/>
                <a:ea typeface="Microsoft YaHei" pitchFamily="2"/>
                <a:cs typeface="Mangal" pitchFamily="2"/>
              </a:rPr>
              <a:t>Let us know when you are available for meetings this week by taking the scheduling polls at </a:t>
            </a:r>
            <a:r>
              <a:rPr lang="en-US" sz="2400" dirty="0">
                <a:latin typeface="Verdana" pitchFamily="34"/>
                <a:ea typeface="Microsoft YaHei" pitchFamily="2"/>
                <a:cs typeface="Mangal" pitchFamily="2"/>
                <a:hlinkClick r:id="rId2"/>
              </a:rPr>
              <a:t>http://tradejustice/net/tjpolls</a:t>
            </a:r>
            <a:endParaRPr lang="en-US" sz="2400" dirty="0">
              <a:latin typeface="Verdana" pitchFamily="34"/>
              <a:ea typeface="Microsoft YaHei" pitchFamily="2"/>
              <a:cs typeface="Mangal" pitchFamily="2"/>
            </a:endParaRPr>
          </a:p>
          <a:p>
            <a:pPr lvl="0" hangingPunct="0">
              <a:defRPr>
                <a:latin typeface="Verdana" pitchFamily="34"/>
              </a:defRPr>
            </a:pPr>
            <a:endParaRPr lang="en-US" b="1" dirty="0">
              <a:latin typeface="Verdana" pitchFamily="34"/>
              <a:ea typeface="Microsoft YaHei" pitchFamily="2"/>
              <a:cs typeface="Mangal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592" y="1803569"/>
            <a:ext cx="73152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5660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Upcoming Calls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TPP Impacts on Communities of Color – March 6</a:t>
            </a:r>
            <a:r>
              <a:rPr lang="en-US" baseline="30000" dirty="0"/>
              <a:t>th</a:t>
            </a:r>
            <a:endParaRPr lang="en-US" dirty="0"/>
          </a:p>
          <a:p>
            <a:r>
              <a:rPr lang="en-US" dirty="0"/>
              <a:t>Big Ag Effects on Climate – March 20</a:t>
            </a:r>
            <a:r>
              <a:rPr lang="en-US" baseline="30000" dirty="0"/>
              <a:t>th</a:t>
            </a:r>
            <a:endParaRPr lang="en-US" dirty="0"/>
          </a:p>
          <a:p>
            <a:r>
              <a:rPr lang="en-US" dirty="0"/>
              <a:t>Women’s Issues and the TPP – April 3</a:t>
            </a:r>
            <a:r>
              <a:rPr lang="en-US" baseline="30000" dirty="0"/>
              <a:t>rd</a:t>
            </a:r>
            <a:endParaRPr lang="en-US" dirty="0"/>
          </a:p>
          <a:p>
            <a:r>
              <a:rPr lang="en-US" dirty="0"/>
              <a:t>Privatization of Water – April 17</a:t>
            </a:r>
            <a:r>
              <a:rPr lang="en-US" baseline="30000" dirty="0"/>
              <a:t>th</a:t>
            </a:r>
            <a:endParaRPr lang="en-US" dirty="0"/>
          </a:p>
          <a:p>
            <a:r>
              <a:rPr lang="en-US" dirty="0"/>
              <a:t>International </a:t>
            </a:r>
            <a:r>
              <a:rPr lang="en-US"/>
              <a:t>Labor Rights – May 1st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576" y="4742224"/>
            <a:ext cx="747714" cy="7908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35" y="1887583"/>
            <a:ext cx="86525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Audio is available only via phone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DIAL IN: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605 562 3140    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ACCESS CODE: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951146#</a:t>
            </a: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Meeting Room Functions</a:t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	- Chat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	- Share</a:t>
            </a: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Use the Share button in the Meeting Room: </a:t>
            </a:r>
          </a:p>
          <a:p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After the call,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click the unique link below to download this week's PowerPoint, recording link and other materials: </a:t>
            </a:r>
            <a:r>
              <a:rPr lang="en-US" sz="2400" b="1" dirty="0">
                <a:solidFill>
                  <a:srgbClr val="C00000"/>
                </a:solidFill>
                <a:hlinkClick r:id="rId3"/>
              </a:rPr>
              <a:t>http://www.peopledemandingaction.org/downloads/tpp/tpp-february-28-2016-call-materials</a:t>
            </a:r>
            <a:endParaRPr lang="en-US" sz="1500" b="1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177" y="3476536"/>
            <a:ext cx="358346" cy="28491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5435" y="342138"/>
            <a:ext cx="10515600" cy="1325563"/>
          </a:xfrm>
        </p:spPr>
        <p:txBody>
          <a:bodyPr/>
          <a:lstStyle/>
          <a:p>
            <a:pPr algn="l"/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Technical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228264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1841036"/>
            <a:ext cx="604597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Tom Hocking, Technical Advisor</a:t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MoveOn, PA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TWHocking@Gmail.com</a:t>
            </a:r>
            <a:br>
              <a:rPr lang="en-US" sz="105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sz="105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sz="105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*Pre/Post Call Technical Questions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*Global TPP Team Facebook Page Manager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6269" y="2678255"/>
            <a:ext cx="1585436" cy="16630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63395" y="3509777"/>
            <a:ext cx="74595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404040"/>
              </a:solidFill>
              <a:latin typeface="Arial Black" panose="020B0A04020102020204" pitchFamily="34" charset="0"/>
            </a:endParaRPr>
          </a:p>
          <a:p>
            <a:r>
              <a:rPr lang="en-US" sz="2100" dirty="0">
                <a:solidFill>
                  <a:schemeClr val="accent5">
                    <a:lumMod val="75000"/>
                  </a:schemeClr>
                </a:solidFill>
              </a:rPr>
              <a:t>Facebook: </a:t>
            </a:r>
            <a:endParaRPr lang="en-US" sz="2100" dirty="0">
              <a:solidFill>
                <a:schemeClr val="accent5">
                  <a:lumMod val="75000"/>
                </a:schemeClr>
              </a:solidFill>
              <a:hlinkClick r:id=""/>
            </a:endParaRPr>
          </a:p>
          <a:p>
            <a:r>
              <a:rPr lang="en-US" sz="2100" dirty="0">
                <a:solidFill>
                  <a:srgbClr val="C00000"/>
                </a:solidFill>
                <a:hlinkClick r:id=""/>
              </a:rPr>
              <a:t>https://www.facebook.com/groups/GlobalTPPTeam</a:t>
            </a:r>
            <a:endParaRPr lang="en-US" sz="21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518321"/>
            <a:ext cx="10515600" cy="1325563"/>
          </a:xfrm>
        </p:spPr>
        <p:txBody>
          <a:bodyPr/>
          <a:lstStyle/>
          <a:p>
            <a:pPr algn="l"/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Technical Advisor/Facebook Page Manager</a:t>
            </a:r>
          </a:p>
        </p:txBody>
      </p:sp>
    </p:spTree>
    <p:extLst>
      <p:ext uri="{BB962C8B-B14F-4D97-AF65-F5344CB8AC3E}">
        <p14:creationId xmlns:p14="http://schemas.microsoft.com/office/powerpoint/2010/main" val="184112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ra Cohen head sho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2"/>
          <a:stretch>
            <a:fillRect/>
          </a:stretch>
        </p:blipFill>
        <p:spPr>
          <a:xfrm>
            <a:off x="8483600" y="2289639"/>
            <a:ext cx="1593708" cy="19731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2789" y="1820793"/>
            <a:ext cx="6172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Lisa </a:t>
            </a:r>
            <a:r>
              <a:rPr lang="en-US" sz="3200" b="1" dirty="0" err="1">
                <a:solidFill>
                  <a:srgbClr val="C00000"/>
                </a:solidFill>
              </a:rPr>
              <a:t>Oldendorp</a:t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MoveOn, New York</a:t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eslsk8r@optonline.net</a:t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  <a:hlinkClick r:id="rId3"/>
              </a:rPr>
            </a:b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*Chat Host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*Call Planning Team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0575" y="60325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Chat Host/Call Planning Team</a:t>
            </a:r>
          </a:p>
        </p:txBody>
      </p:sp>
    </p:spTree>
    <p:extLst>
      <p:ext uri="{BB962C8B-B14F-4D97-AF65-F5344CB8AC3E}">
        <p14:creationId xmlns:p14="http://schemas.microsoft.com/office/powerpoint/2010/main" val="3640988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13108"/>
            <a:ext cx="10515600" cy="1325563"/>
          </a:xfrm>
        </p:spPr>
        <p:txBody>
          <a:bodyPr/>
          <a:lstStyle/>
          <a:p>
            <a:r>
              <a:rPr lang="en-US" b="1" dirty="0"/>
              <a:t>Call Planning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rgbClr val="C00000"/>
                </a:solidFill>
              </a:rPr>
              <a:t>Harriet Heywood</a:t>
            </a:r>
            <a:br>
              <a:rPr lang="en-US" b="1" dirty="0"/>
            </a:br>
            <a:r>
              <a:rPr lang="en-US" sz="2400" b="1" dirty="0">
                <a:solidFill>
                  <a:srgbClr val="C00000"/>
                </a:solidFill>
                <a:latin typeface="Arial Black" panose="020B0A04020102020204" pitchFamily="34" charset="0"/>
                <a:hlinkClick r:id="rId2"/>
              </a:rPr>
              <a:t>harrietheywood@gmail.com</a:t>
            </a:r>
          </a:p>
          <a:p>
            <a:pPr marL="0" indent="0">
              <a:buNone/>
            </a:pPr>
            <a:endParaRPr lang="en-US" b="1" dirty="0">
              <a:solidFill>
                <a:srgbClr val="404040"/>
              </a:solidFill>
              <a:latin typeface="Arial Black" panose="020B0A04020102020204" pitchFamily="34" charset="0"/>
              <a:hlinkClick r:id="rId2"/>
            </a:endParaRPr>
          </a:p>
          <a:p>
            <a:r>
              <a:rPr lang="en-US" dirty="0"/>
              <a:t>Call Co-Organizer</a:t>
            </a:r>
          </a:p>
          <a:p>
            <a:r>
              <a:rPr lang="en-US" dirty="0"/>
              <a:t>Florida State Leader – </a:t>
            </a:r>
            <a:br>
              <a:rPr lang="en-US" dirty="0"/>
            </a:br>
            <a:r>
              <a:rPr lang="en-US" dirty="0"/>
              <a:t>People Demanding Action</a:t>
            </a:r>
          </a:p>
        </p:txBody>
      </p:sp>
      <p:pic>
        <p:nvPicPr>
          <p:cNvPr id="5" name="Picture 4" descr="Harriet Heywood.jpg"/>
          <p:cNvPicPr>
            <a:picLocks noChangeAspect="1"/>
          </p:cNvPicPr>
          <p:nvPr/>
        </p:nvPicPr>
        <p:blipFill rotWithShape="1">
          <a:blip r:embed="rId3" cstate="print"/>
          <a:srcRect l="689" t="2500" r="990" b="-1831"/>
          <a:stretch/>
        </p:blipFill>
        <p:spPr>
          <a:xfrm>
            <a:off x="8426438" y="2286289"/>
            <a:ext cx="2609883" cy="278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1774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466" y="1373528"/>
            <a:ext cx="3014026" cy="3425030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529" y="5098072"/>
            <a:ext cx="1417777" cy="141777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75892" y="56099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Call Planning Team</a:t>
            </a:r>
          </a:p>
        </p:txBody>
      </p:sp>
      <p:sp>
        <p:nvSpPr>
          <p:cNvPr id="7" name="Rectangle 6"/>
          <p:cNvSpPr/>
          <p:nvPr/>
        </p:nvSpPr>
        <p:spPr>
          <a:xfrm>
            <a:off x="985474" y="1847534"/>
            <a:ext cx="54864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Celeste Drake</a:t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Trade and Globalization Policy Specialist,</a:t>
            </a:r>
            <a:br>
              <a:rPr lang="en-US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AFL-CIO</a:t>
            </a:r>
          </a:p>
          <a:p>
            <a:r>
              <a:rPr lang="en-US" sz="2400" b="1" dirty="0">
                <a:solidFill>
                  <a:srgbClr val="C00000"/>
                </a:solidFill>
                <a:hlinkClick r:id="rId4"/>
              </a:rPr>
              <a:t>Cdrake@AFLCIO.org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4"/>
              </a:rPr>
            </a:b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hlinkClick r:id="rId4"/>
              </a:rPr>
            </a:b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58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3665" t="-2" r="-3348" b="-1163"/>
          <a:stretch/>
        </p:blipFill>
        <p:spPr>
          <a:xfrm>
            <a:off x="8722100" y="2240588"/>
            <a:ext cx="1556375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287" y="4941157"/>
            <a:ext cx="795347" cy="8412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0850" y="1829142"/>
            <a:ext cx="645602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Mara Cohen</a:t>
            </a:r>
            <a:br>
              <a:rPr lang="en-US" sz="2400" b="1" dirty="0">
                <a:solidFill>
                  <a:srgbClr val="C00000"/>
                </a:solidFill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>Marajai51@Gmail.com</a:t>
            </a:r>
            <a:br>
              <a:rPr lang="en-US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hlinkClick r:id="rId4"/>
              </a:rPr>
            </a:br>
            <a:br>
              <a:rPr lang="en-US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*PDA Mass Criminalization Team Leader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*Popular Resistance Organizer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*Global Climate Convergence Leader (IL)</a:t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3087" y="59344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Call Planning Team</a:t>
            </a:r>
          </a:p>
        </p:txBody>
      </p:sp>
    </p:spTree>
    <p:extLst>
      <p:ext uri="{BB962C8B-B14F-4D97-AF65-F5344CB8AC3E}">
        <p14:creationId xmlns:p14="http://schemas.microsoft.com/office/powerpoint/2010/main" val="938075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7216</TotalTime>
  <Words>988</Words>
  <Application>Microsoft Office PowerPoint</Application>
  <PresentationFormat>Widescreen</PresentationFormat>
  <Paragraphs>187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3" baseType="lpstr">
      <vt:lpstr>Microsoft YaHei</vt:lpstr>
      <vt:lpstr>Arial</vt:lpstr>
      <vt:lpstr>Arial Black</vt:lpstr>
      <vt:lpstr>Avenir Heavy</vt:lpstr>
      <vt:lpstr>Avenir Medium</vt:lpstr>
      <vt:lpstr>Avenir Next Condensed Demi Bold</vt:lpstr>
      <vt:lpstr>Avenir Next Condensed Medium</vt:lpstr>
      <vt:lpstr>Avenir Next Demi Bold</vt:lpstr>
      <vt:lpstr>Avenir Next Medium</vt:lpstr>
      <vt:lpstr>Calibri</vt:lpstr>
      <vt:lpstr>Calibri Light</vt:lpstr>
      <vt:lpstr>Helvetica</vt:lpstr>
      <vt:lpstr>Mangal</vt:lpstr>
      <vt:lpstr>Times New Roman</vt:lpstr>
      <vt:lpstr>Verdana</vt:lpstr>
      <vt:lpstr>Office Theme</vt:lpstr>
      <vt:lpstr>PowerPoint Presentation</vt:lpstr>
      <vt:lpstr>Speakers</vt:lpstr>
      <vt:lpstr>INTRODUCTION AND WELCOME</vt:lpstr>
      <vt:lpstr>Technical Information</vt:lpstr>
      <vt:lpstr>Technical Advisor/Facebook Page Manager</vt:lpstr>
      <vt:lpstr>Chat Host/Call Planning Team</vt:lpstr>
      <vt:lpstr>Call Planning Team</vt:lpstr>
      <vt:lpstr>Call Planning Team</vt:lpstr>
      <vt:lpstr>Call Planning Team</vt:lpstr>
      <vt:lpstr>Emilianne Slaydon Director, Social Media  @TPPMediaMarch Twitter.com/TPPMediaMarch</vt:lpstr>
      <vt:lpstr>Go to: Twitter.com/TPPMediaMarch htttp://tiny.cc/TPPMediaMarch</vt:lpstr>
      <vt:lpstr>Before Tuesday: Share Invite on FB &amp; Twitter</vt:lpstr>
      <vt:lpstr>On Tuesday at 9 pm ET: Copy-n-Paste Tweets To Twitter</vt:lpstr>
      <vt:lpstr>Have a social media question? em@slaydonmedia.com</vt:lpstr>
      <vt:lpstr>Connect #StopTPP to: </vt:lpstr>
      <vt:lpstr>Connect #StopTPP to: </vt:lpstr>
      <vt:lpstr>     STORM with us! to: </vt:lpstr>
      <vt:lpstr>Call Planning Team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Rio Tazewell</vt:lpstr>
      <vt:lpstr>PowerPoint Presentation</vt:lpstr>
      <vt:lpstr>PowerPoint Presentation</vt:lpstr>
      <vt:lpstr>Events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Action Reportbacks</vt:lpstr>
      <vt:lpstr>Call Planning Team</vt:lpstr>
      <vt:lpstr>Get Involved</vt:lpstr>
      <vt:lpstr>Upcoming Calls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Harriet Heywood</dc:creator>
  <cp:lastModifiedBy>Andrea Miller</cp:lastModifiedBy>
  <cp:revision>120</cp:revision>
  <dcterms:created xsi:type="dcterms:W3CDTF">2016-02-10T07:23:38Z</dcterms:created>
  <dcterms:modified xsi:type="dcterms:W3CDTF">2016-02-28T16:41:58Z</dcterms:modified>
</cp:coreProperties>
</file>