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56"/>
  </p:notesMasterIdLst>
  <p:sldIdLst>
    <p:sldId id="297" r:id="rId2"/>
    <p:sldId id="298" r:id="rId3"/>
    <p:sldId id="299" r:id="rId4"/>
    <p:sldId id="300" r:id="rId5"/>
    <p:sldId id="301" r:id="rId6"/>
    <p:sldId id="302" r:id="rId7"/>
    <p:sldId id="309" r:id="rId8"/>
    <p:sldId id="305" r:id="rId9"/>
    <p:sldId id="303" r:id="rId10"/>
    <p:sldId id="304" r:id="rId11"/>
    <p:sldId id="306" r:id="rId12"/>
    <p:sldId id="272" r:id="rId13"/>
    <p:sldId id="328" r:id="rId14"/>
    <p:sldId id="329" r:id="rId15"/>
    <p:sldId id="330" r:id="rId16"/>
    <p:sldId id="327" r:id="rId17"/>
    <p:sldId id="310" r:id="rId18"/>
    <p:sldId id="311" r:id="rId19"/>
    <p:sldId id="313" r:id="rId20"/>
    <p:sldId id="314" r:id="rId21"/>
    <p:sldId id="315" r:id="rId22"/>
    <p:sldId id="316" r:id="rId23"/>
    <p:sldId id="317" r:id="rId24"/>
    <p:sldId id="318" r:id="rId25"/>
    <p:sldId id="319" r:id="rId26"/>
    <p:sldId id="320" r:id="rId27"/>
    <p:sldId id="321" r:id="rId28"/>
    <p:sldId id="322" r:id="rId29"/>
    <p:sldId id="323" r:id="rId30"/>
    <p:sldId id="324" r:id="rId31"/>
    <p:sldId id="325" r:id="rId32"/>
    <p:sldId id="326" r:id="rId33"/>
    <p:sldId id="312" r:id="rId34"/>
    <p:sldId id="334" r:id="rId35"/>
    <p:sldId id="335" r:id="rId36"/>
    <p:sldId id="336" r:id="rId37"/>
    <p:sldId id="337" r:id="rId38"/>
    <p:sldId id="338" r:id="rId39"/>
    <p:sldId id="339" r:id="rId40"/>
    <p:sldId id="340" r:id="rId41"/>
    <p:sldId id="341" r:id="rId42"/>
    <p:sldId id="342" r:id="rId43"/>
    <p:sldId id="343" r:id="rId44"/>
    <p:sldId id="344" r:id="rId45"/>
    <p:sldId id="333" r:id="rId46"/>
    <p:sldId id="308" r:id="rId47"/>
    <p:sldId id="331" r:id="rId48"/>
    <p:sldId id="332" r:id="rId49"/>
    <p:sldId id="271" r:id="rId50"/>
    <p:sldId id="282" r:id="rId51"/>
    <p:sldId id="283" r:id="rId52"/>
    <p:sldId id="284" r:id="rId53"/>
    <p:sldId id="281" r:id="rId54"/>
    <p:sldId id="286"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58" y="475"/>
      </p:cViewPr>
      <p:guideLst/>
    </p:cSldViewPr>
  </p:slideViewPr>
  <p:notesTextViewPr>
    <p:cViewPr>
      <p:scale>
        <a:sx n="1" d="1"/>
        <a:sy n="1" d="1"/>
      </p:scale>
      <p:origin x="0" y="0"/>
    </p:cViewPr>
  </p:notesTextViewPr>
  <p:sorterViewPr>
    <p:cViewPr>
      <p:scale>
        <a:sx n="100" d="100"/>
        <a:sy n="100" d="100"/>
      </p:scale>
      <p:origin x="0" y="-11035"/>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D2DD3D-D18D-4D69-9AEF-5CB653D94129}" type="datetimeFigureOut">
              <a:rPr lang="en-US" smtClean="0"/>
              <a:t>2/20/2016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39C96E-AD10-44B4-9C94-0F1A69F580FA}" type="slidenum">
              <a:rPr lang="en-US" smtClean="0"/>
              <a:t>‹#›</a:t>
            </a:fld>
            <a:endParaRPr lang="en-US"/>
          </a:p>
        </p:txBody>
      </p:sp>
    </p:spTree>
    <p:extLst>
      <p:ext uri="{BB962C8B-B14F-4D97-AF65-F5344CB8AC3E}">
        <p14:creationId xmlns:p14="http://schemas.microsoft.com/office/powerpoint/2010/main" val="1468605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686241-EC39-FE41-800F-90CEB2F6F505}" type="slidenum">
              <a:rPr lang="en-US" smtClean="0"/>
              <a:t>43</a:t>
            </a:fld>
            <a:endParaRPr lang="en-US"/>
          </a:p>
        </p:txBody>
      </p:sp>
    </p:spTree>
    <p:extLst>
      <p:ext uri="{BB962C8B-B14F-4D97-AF65-F5344CB8AC3E}">
        <p14:creationId xmlns:p14="http://schemas.microsoft.com/office/powerpoint/2010/main" val="3953119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14E937-2452-4638-BA2C-54CDDFB65D5E}" type="datetimeFigureOut">
              <a:rPr lang="en-US" smtClean="0"/>
              <a:t>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1563677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14E937-2452-4638-BA2C-54CDDFB65D5E}" type="datetimeFigureOut">
              <a:rPr lang="en-US" smtClean="0"/>
              <a:t>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813300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14E937-2452-4638-BA2C-54CDDFB65D5E}" type="datetimeFigureOut">
              <a:rPr lang="en-US" smtClean="0"/>
              <a:t>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952934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ntent, Picture, and Caption">
    <p:spTree>
      <p:nvGrpSpPr>
        <p:cNvPr id="1" name=""/>
        <p:cNvGrpSpPr/>
        <p:nvPr/>
      </p:nvGrpSpPr>
      <p:grpSpPr>
        <a:xfrm>
          <a:off x="0" y="0"/>
          <a:ext cx="0" cy="0"/>
          <a:chOff x="0" y="0"/>
          <a:chExt cx="0" cy="0"/>
        </a:xfrm>
      </p:grpSpPr>
      <p:grpSp>
        <p:nvGrpSpPr>
          <p:cNvPr id="8" name="Group 7"/>
          <p:cNvGrpSpPr/>
          <p:nvPr/>
        </p:nvGrpSpPr>
        <p:grpSpPr>
          <a:xfrm>
            <a:off x="243840" y="173699"/>
            <a:ext cx="1170432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grpSp>
      <p:sp>
        <p:nvSpPr>
          <p:cNvPr id="2" name="Title 1"/>
          <p:cNvSpPr>
            <a:spLocks noGrp="1"/>
          </p:cNvSpPr>
          <p:nvPr>
            <p:ph type="title"/>
          </p:nvPr>
        </p:nvSpPr>
        <p:spPr>
          <a:xfrm>
            <a:off x="706967" y="1694329"/>
            <a:ext cx="4011084"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5771092" y="609601"/>
            <a:ext cx="54864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06967" y="2672323"/>
            <a:ext cx="4011084"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2/20/2016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dirty="0"/>
          </a:p>
        </p:txBody>
      </p:sp>
      <p:sp>
        <p:nvSpPr>
          <p:cNvPr id="17" name="Picture Placeholder 16"/>
          <p:cNvSpPr>
            <a:spLocks noGrp="1"/>
          </p:cNvSpPr>
          <p:nvPr>
            <p:ph type="pic" sz="quarter" idx="13"/>
          </p:nvPr>
        </p:nvSpPr>
        <p:spPr>
          <a:xfrm>
            <a:off x="470523" y="310123"/>
            <a:ext cx="4531783" cy="1204912"/>
          </a:xfrm>
        </p:spPr>
        <p:txBody>
          <a:bodyPr>
            <a:normAutofit/>
          </a:bodyPr>
          <a:lstStyle>
            <a:lvl1pPr>
              <a:buNone/>
              <a:defRPr sz="1800"/>
            </a:lvl1pPr>
          </a:lstStyle>
          <a:p>
            <a:r>
              <a:rPr lang="en-US" dirty="0" smtClean="0"/>
              <a:t>Drag picture to placeholder or click icon to add</a:t>
            </a:r>
            <a:endParaRPr dirty="0"/>
          </a:p>
        </p:txBody>
      </p:sp>
    </p:spTree>
    <p:extLst>
      <p:ext uri="{BB962C8B-B14F-4D97-AF65-F5344CB8AC3E}">
        <p14:creationId xmlns:p14="http://schemas.microsoft.com/office/powerpoint/2010/main" val="296454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grpSp>
        <p:nvGrpSpPr>
          <p:cNvPr id="55" name="Group 55"/>
          <p:cNvGrpSpPr/>
          <p:nvPr/>
        </p:nvGrpSpPr>
        <p:grpSpPr>
          <a:xfrm>
            <a:off x="-2" y="1584324"/>
            <a:ext cx="12192003" cy="44452"/>
            <a:chOff x="0" y="0"/>
            <a:chExt cx="9144000" cy="44450"/>
          </a:xfrm>
        </p:grpSpPr>
        <p:sp>
          <p:nvSpPr>
            <p:cNvPr id="53"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4"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
        <p:nvSpPr>
          <p:cNvPr id="56" name="Shape 56"/>
          <p:cNvSpPr>
            <a:spLocks noGrp="1"/>
          </p:cNvSpPr>
          <p:nvPr>
            <p:ph type="title"/>
          </p:nvPr>
        </p:nvSpPr>
        <p:spPr>
          <a:prstGeom prst="rect">
            <a:avLst/>
          </a:prstGeom>
        </p:spPr>
        <p:txBody>
          <a:bodyPr/>
          <a:lstStyle>
            <a:lvl1pPr>
              <a:defRPr b="1">
                <a:solidFill>
                  <a:schemeClr val="accent1">
                    <a:lumMod val="50000"/>
                  </a:schemeClr>
                </a:solidFill>
              </a:defRPr>
            </a:lvl1pPr>
          </a:lstStyle>
          <a:p>
            <a:pPr lvl="0">
              <a:defRPr sz="1800"/>
            </a:pPr>
            <a:r>
              <a:rPr sz="4800" dirty="0"/>
              <a:t>Click to edit Master title style</a:t>
            </a:r>
          </a:p>
        </p:txBody>
      </p:sp>
      <p:sp>
        <p:nvSpPr>
          <p:cNvPr id="57" name="Shape 57"/>
          <p:cNvSpPr>
            <a:spLocks noGrp="1"/>
          </p:cNvSpPr>
          <p:nvPr>
            <p:ph type="body" idx="1"/>
          </p:nvPr>
        </p:nvSpPr>
        <p:spPr>
          <a:prstGeom prst="rect">
            <a:avLst/>
          </a:prstGeo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sz="1800"/>
            </a:pPr>
            <a:r>
              <a:rPr sz="2400" dirty="0"/>
              <a:t>Click to edit Master text styles</a:t>
            </a:r>
          </a:p>
          <a:p>
            <a:pPr lvl="1">
              <a:defRPr sz="1800"/>
            </a:pPr>
            <a:r>
              <a:rPr sz="2400" dirty="0"/>
              <a:t>Second level</a:t>
            </a:r>
          </a:p>
          <a:p>
            <a:pPr lvl="2">
              <a:defRPr sz="1800"/>
            </a:pPr>
            <a:r>
              <a:rPr sz="2400" dirty="0"/>
              <a:t>Third level</a:t>
            </a:r>
          </a:p>
          <a:p>
            <a:pPr lvl="3">
              <a:defRPr sz="1800"/>
            </a:pPr>
            <a:r>
              <a:rPr sz="2400" dirty="0"/>
              <a:t>Fourth level</a:t>
            </a:r>
          </a:p>
          <a:p>
            <a:pPr lvl="4">
              <a:defRPr sz="1800"/>
            </a:pPr>
            <a:r>
              <a:rPr sz="2400" dirty="0"/>
              <a:t>Fifth level</a:t>
            </a:r>
          </a:p>
        </p:txBody>
      </p:sp>
      <p:sp>
        <p:nvSpPr>
          <p:cNvPr id="58" name="Shape 58"/>
          <p:cNvSpPr>
            <a:spLocks noGrp="1"/>
          </p:cNvSpPr>
          <p:nvPr>
            <p:ph type="sldNum" sz="quarter" idx="2"/>
          </p:nvPr>
        </p:nvSpPr>
        <p:spPr>
          <a:prstGeom prst="rect">
            <a:avLst/>
          </a:prstGeom>
        </p:spPr>
        <p:txBody>
          <a:bodyPr/>
          <a:lstStyle/>
          <a:p>
            <a:pPr lvl="0"/>
            <a:fld id="{86CB4B4D-7CA3-9044-876B-883B54F8677D}" type="slidenum">
              <a:t>‹#›</a:t>
            </a:fld>
            <a:endParaRPr/>
          </a:p>
        </p:txBody>
      </p:sp>
    </p:spTree>
    <p:extLst>
      <p:ext uri="{BB962C8B-B14F-4D97-AF65-F5344CB8AC3E}">
        <p14:creationId xmlns:p14="http://schemas.microsoft.com/office/powerpoint/2010/main" val="360618646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14E937-2452-4638-BA2C-54CDDFB65D5E}" type="datetimeFigureOut">
              <a:rPr lang="en-US" smtClean="0"/>
              <a:t>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3214015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D14E937-2452-4638-BA2C-54CDDFB65D5E}" type="datetimeFigureOut">
              <a:rPr lang="en-US" smtClean="0"/>
              <a:t>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3202337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14E937-2452-4638-BA2C-54CDDFB65D5E}" type="datetimeFigureOut">
              <a:rPr lang="en-US" smtClean="0"/>
              <a:t>2/20/2016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2501277563"/>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14E937-2452-4638-BA2C-54CDDFB65D5E}" type="datetimeFigureOut">
              <a:rPr lang="en-US" smtClean="0"/>
              <a:t>2/20/2016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2097478832"/>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14E937-2452-4638-BA2C-54CDDFB65D5E}" type="datetimeFigureOut">
              <a:rPr lang="en-US" smtClean="0"/>
              <a:t>2/20/2016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3209289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14E937-2452-4638-BA2C-54CDDFB65D5E}" type="datetimeFigureOut">
              <a:rPr lang="en-US" smtClean="0"/>
              <a:t>2/20/2016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1812136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D14E937-2452-4638-BA2C-54CDDFB65D5E}" type="datetimeFigureOut">
              <a:rPr lang="en-US" smtClean="0"/>
              <a:t>2/20/2016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710470071"/>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D14E937-2452-4638-BA2C-54CDDFB65D5E}" type="datetimeFigureOut">
              <a:rPr lang="en-US" smtClean="0"/>
              <a:t>2/20/2016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170034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t="-4000" b="-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14E937-2452-4638-BA2C-54CDDFB65D5E}" type="datetimeFigureOut">
              <a:rPr lang="en-US" smtClean="0"/>
              <a:t>2/20/2016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EF715C-A115-4350-BDF2-BD82B4DDA329}" type="slidenum">
              <a:rPr lang="en-US" smtClean="0"/>
              <a:t>‹#›</a:t>
            </a:fld>
            <a:endParaRPr lang="en-US" dirty="0"/>
          </a:p>
        </p:txBody>
      </p:sp>
    </p:spTree>
    <p:extLst>
      <p:ext uri="{BB962C8B-B14F-4D97-AF65-F5344CB8AC3E}">
        <p14:creationId xmlns:p14="http://schemas.microsoft.com/office/powerpoint/2010/main" val="3616624955"/>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hyperlink" Target="mailto:Marajai51@Gmail.com"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hyperlink" Target="mailto:andrea@peopledemandingaction.org"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slideLayout" Target="../slideLayouts/slideLayout2.xml"/><Relationship Id="rId4" Type="http://schemas.openxmlformats.org/officeDocument/2006/relationships/hyperlink" Target="mailto:nmacapinlac@gmail.com"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6.xml"/><Relationship Id="rId4" Type="http://schemas.openxmlformats.org/officeDocument/2006/relationships/image" Target="../media/image29.jpg"/></Relationships>
</file>

<file path=ppt/slides/_rels/slide46.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hyperlink" Target="mailto:adam@tradejustice.net" TargetMode="External"/><Relationship Id="rId2" Type="http://schemas.openxmlformats.org/officeDocument/2006/relationships/image" Target="../media/image44.png"/><Relationship Id="rId1" Type="http://schemas.openxmlformats.org/officeDocument/2006/relationships/slideLayout" Target="../slideLayouts/slideLayout6.xml"/><Relationship Id="rId6" Type="http://schemas.openxmlformats.org/officeDocument/2006/relationships/hyperlink" Target="http://www.tradejustice.net/news" TargetMode="External"/><Relationship Id="rId5" Type="http://schemas.openxmlformats.org/officeDocument/2006/relationships/hyperlink" Target="http://tradejustice.net/events" TargetMode="External"/><Relationship Id="rId4" Type="http://schemas.openxmlformats.org/officeDocument/2006/relationships/hyperlink" Target="http://www.tradejustice.net/" TargetMode="External"/></Relationships>
</file>

<file path=ppt/slides/_rels/slide47.xml.rels><?xml version="1.0" encoding="UTF-8" standalone="yes"?>
<Relationships xmlns="http://schemas.openxmlformats.org/package/2006/relationships"><Relationship Id="rId2" Type="http://schemas.openxmlformats.org/officeDocument/2006/relationships/hyperlink" Target="http://tradejustice.net/news" TargetMode="Externa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tradejustice/net/tjpolls" TargetMode="Externa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hyperlink" Target="http://www.itsoureconomy.us/" TargetMode="External"/><Relationship Id="rId2" Type="http://schemas.openxmlformats.org/officeDocument/2006/relationships/image" Target="../media/image47.jpg"/><Relationship Id="rId1" Type="http://schemas.openxmlformats.org/officeDocument/2006/relationships/slideLayout" Target="../slideLayouts/slideLayout7.xml"/><Relationship Id="rId6" Type="http://schemas.openxmlformats.org/officeDocument/2006/relationships/hyperlink" Target="http://www.flushthetpp.org/" TargetMode="External"/><Relationship Id="rId5" Type="http://schemas.openxmlformats.org/officeDocument/2006/relationships/hyperlink" Target="http://www.clearingthefogradio.org/" TargetMode="External"/><Relationship Id="rId4" Type="http://schemas.openxmlformats.org/officeDocument/2006/relationships/hyperlink" Target="http://www.popularresistance.or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mailto:TWHocking@gmail.com" TargetMode="Externa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hyperlink" Target="http://www.thejakartapost.com/news/2016/02/05/tpp-officially-signed-indonesia-amend-12-laws.html" TargetMode="External"/><Relationship Id="rId7" Type="http://schemas.openxmlformats.org/officeDocument/2006/relationships/hyperlink" Target="http://tradejustice.net/news" TargetMode="External"/><Relationship Id="rId2" Type="http://schemas.openxmlformats.org/officeDocument/2006/relationships/hyperlink" Target="http://www.ohchr.org/EN/NewsEvents/Pages/DisplayNews.aspx?NewsID=17006#sthash.ir9e4HkK.dpuf" TargetMode="External"/><Relationship Id="rId1" Type="http://schemas.openxmlformats.org/officeDocument/2006/relationships/slideLayout" Target="../slideLayouts/slideLayout6.xml"/><Relationship Id="rId6" Type="http://schemas.openxmlformats.org/officeDocument/2006/relationships/hyperlink" Target="http://www.cbsnews.com/news/speaker-ryan-not-enough-votes-for-tpp-trade-deal/" TargetMode="External"/><Relationship Id="rId5" Type="http://schemas.openxmlformats.org/officeDocument/2006/relationships/hyperlink" Target="http://cropprotectionnews.com/stories/510662409-national-farmers-union-hopes-congress-will-stop-tpp" TargetMode="External"/><Relationship Id="rId4" Type="http://schemas.openxmlformats.org/officeDocument/2006/relationships/hyperlink" Target="http://www.scmp.com/news/asia/diplomacy/article/1912527/us-president-barack-obama-likely-promote-virtues-tpp-and"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tradejustice.net/promo213" TargetMode="External"/><Relationship Id="rId2" Type="http://schemas.openxmlformats.org/officeDocument/2006/relationships/hyperlink" Target="http://tradejustice.net/plan213" TargetMode="Externa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hyperlink" Target="mailto:adam@tradejustice.net" TargetMode="External"/><Relationship Id="rId2" Type="http://schemas.openxmlformats.org/officeDocument/2006/relationships/hyperlink" Target="mailto:brennan@brennancavanaugh.com" TargetMode="Externa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mailto:eslsk8r@optonline.net" TargetMode="Externa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hyperlink" Target="https://www.facebook.com/groups/GlobalTPPTea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image" Target="../media/image12.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78521" y="5077127"/>
            <a:ext cx="9848850" cy="1569660"/>
          </a:xfrm>
          <a:prstGeom prst="rect">
            <a:avLst/>
          </a:prstGeom>
          <a:noFill/>
        </p:spPr>
        <p:txBody>
          <a:bodyPr wrap="square" rtlCol="0">
            <a:spAutoFit/>
          </a:bodyPr>
          <a:lstStyle/>
          <a:p>
            <a:r>
              <a:rPr lang="en-US" sz="2400" b="1" dirty="0" smtClean="0"/>
              <a:t>For Audio use phone or Skype</a:t>
            </a:r>
            <a:endParaRPr lang="en-US" dirty="0" smtClean="0"/>
          </a:p>
          <a:p>
            <a:r>
              <a:rPr lang="en-US" sz="2400" b="1" dirty="0" smtClean="0"/>
              <a:t>Call: 605-562-3140</a:t>
            </a:r>
          </a:p>
          <a:p>
            <a:r>
              <a:rPr lang="en-US" sz="2400" b="1" dirty="0" smtClean="0"/>
              <a:t>PIN: 951146#</a:t>
            </a:r>
          </a:p>
          <a:p>
            <a:endParaRPr lang="en-US" sz="2400" b="1" dirty="0"/>
          </a:p>
        </p:txBody>
      </p:sp>
      <p:pic>
        <p:nvPicPr>
          <p:cNvPr id="2" name="Picture 1"/>
          <p:cNvPicPr>
            <a:picLocks noChangeAspect="1"/>
          </p:cNvPicPr>
          <p:nvPr/>
        </p:nvPicPr>
        <p:blipFill>
          <a:blip r:embed="rId2"/>
          <a:stretch>
            <a:fillRect/>
          </a:stretch>
        </p:blipFill>
        <p:spPr>
          <a:xfrm>
            <a:off x="1221567" y="969855"/>
            <a:ext cx="9605804" cy="3757742"/>
          </a:xfrm>
          <a:prstGeom prst="rect">
            <a:avLst/>
          </a:prstGeom>
        </p:spPr>
      </p:pic>
    </p:spTree>
    <p:extLst>
      <p:ext uri="{BB962C8B-B14F-4D97-AF65-F5344CB8AC3E}">
        <p14:creationId xmlns:p14="http://schemas.microsoft.com/office/powerpoint/2010/main" val="3519488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665" t="-2" r="-3348" b="-1163"/>
          <a:stretch/>
        </p:blipFill>
        <p:spPr>
          <a:xfrm>
            <a:off x="8722100" y="2240588"/>
            <a:ext cx="1556375" cy="20574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00287" y="4941157"/>
            <a:ext cx="795347" cy="841232"/>
          </a:xfrm>
          <a:prstGeom prst="rect">
            <a:avLst/>
          </a:prstGeom>
        </p:spPr>
      </p:pic>
      <p:sp>
        <p:nvSpPr>
          <p:cNvPr id="3" name="Rectangle 2"/>
          <p:cNvSpPr/>
          <p:nvPr/>
        </p:nvSpPr>
        <p:spPr>
          <a:xfrm>
            <a:off x="760850" y="1829142"/>
            <a:ext cx="6456028" cy="3724096"/>
          </a:xfrm>
          <a:prstGeom prst="rect">
            <a:avLst/>
          </a:prstGeom>
        </p:spPr>
        <p:txBody>
          <a:bodyPr wrap="square">
            <a:spAutoFit/>
          </a:bodyPr>
          <a:lstStyle/>
          <a:p>
            <a:r>
              <a:rPr lang="en-US" sz="3200" b="1" dirty="0">
                <a:solidFill>
                  <a:srgbClr val="C00000"/>
                </a:solidFill>
              </a:rPr>
              <a:t>Mara Cohen</a:t>
            </a:r>
            <a:r>
              <a:rPr lang="en-US" sz="2400" b="1" dirty="0">
                <a:solidFill>
                  <a:srgbClr val="C00000"/>
                </a:solidFill>
              </a:rPr>
              <a:t/>
            </a:r>
            <a:br>
              <a:rPr lang="en-US" sz="2400" b="1" dirty="0">
                <a:solidFill>
                  <a:srgbClr val="C00000"/>
                </a:solidFill>
              </a:rPr>
            </a:br>
            <a:r>
              <a:rPr lang="en-US" sz="2400" b="1" dirty="0">
                <a:solidFill>
                  <a:schemeClr val="accent5">
                    <a:lumMod val="75000"/>
                  </a:schemeClr>
                </a:solidFill>
                <a:hlinkClick r:id="rId4"/>
              </a:rPr>
              <a:t>Marajai51@Gmail.com</a:t>
            </a:r>
            <a:r>
              <a:rPr lang="en-US" b="1" dirty="0">
                <a:solidFill>
                  <a:schemeClr val="accent5">
                    <a:lumMod val="75000"/>
                  </a:schemeClr>
                </a:solidFill>
                <a:latin typeface="Arial Black" panose="020B0A04020102020204" pitchFamily="34" charset="0"/>
                <a:hlinkClick r:id="rId4"/>
              </a:rPr>
              <a:t/>
            </a:r>
            <a:br>
              <a:rPr lang="en-US" b="1" dirty="0">
                <a:solidFill>
                  <a:schemeClr val="accent5">
                    <a:lumMod val="75000"/>
                  </a:schemeClr>
                </a:solidFill>
                <a:latin typeface="Arial Black" panose="020B0A04020102020204" pitchFamily="34" charset="0"/>
                <a:hlinkClick r:id="rId4"/>
              </a:rPr>
            </a:br>
            <a:r>
              <a:rPr lang="en-US" b="1" dirty="0">
                <a:solidFill>
                  <a:schemeClr val="accent5">
                    <a:lumMod val="75000"/>
                  </a:schemeClr>
                </a:solidFill>
              </a:rPr>
              <a:t/>
            </a:r>
            <a:br>
              <a:rPr lang="en-US" b="1" dirty="0">
                <a:solidFill>
                  <a:schemeClr val="accent5">
                    <a:lumMod val="75000"/>
                  </a:schemeClr>
                </a:solidFill>
              </a:rPr>
            </a:br>
            <a:r>
              <a:rPr lang="en-US" b="1" dirty="0">
                <a:solidFill>
                  <a:schemeClr val="accent5">
                    <a:lumMod val="75000"/>
                  </a:schemeClr>
                </a:solidFill>
              </a:rPr>
              <a:t/>
            </a:r>
            <a:br>
              <a:rPr lang="en-US" b="1" dirty="0">
                <a:solidFill>
                  <a:schemeClr val="accent5">
                    <a:lumMod val="75000"/>
                  </a:schemeClr>
                </a:solidFill>
              </a:rPr>
            </a:br>
            <a:r>
              <a:rPr lang="en-US" sz="2400" dirty="0">
                <a:solidFill>
                  <a:schemeClr val="accent5">
                    <a:lumMod val="75000"/>
                  </a:schemeClr>
                </a:solidFill>
              </a:rPr>
              <a:t/>
            </a:r>
            <a:br>
              <a:rPr lang="en-US" sz="2400" dirty="0">
                <a:solidFill>
                  <a:schemeClr val="accent5">
                    <a:lumMod val="75000"/>
                  </a:schemeClr>
                </a:solidFill>
              </a:rPr>
            </a:br>
            <a:r>
              <a:rPr lang="en-US" sz="2400" dirty="0">
                <a:solidFill>
                  <a:schemeClr val="accent5">
                    <a:lumMod val="75000"/>
                  </a:schemeClr>
                </a:solidFill>
              </a:rPr>
              <a:t>*PDA Mass Criminalization Team </a:t>
            </a:r>
            <a:r>
              <a:rPr lang="en-US" sz="2400" dirty="0" smtClean="0">
                <a:solidFill>
                  <a:schemeClr val="accent5">
                    <a:lumMod val="75000"/>
                  </a:schemeClr>
                </a:solidFill>
              </a:rPr>
              <a:t>Leader</a:t>
            </a:r>
            <a:br>
              <a:rPr lang="en-US" sz="2400" dirty="0" smtClean="0">
                <a:solidFill>
                  <a:schemeClr val="accent5">
                    <a:lumMod val="75000"/>
                  </a:schemeClr>
                </a:solidFill>
              </a:rPr>
            </a:br>
            <a:r>
              <a:rPr lang="en-US" sz="2400" dirty="0" smtClean="0">
                <a:solidFill>
                  <a:schemeClr val="accent5">
                    <a:lumMod val="75000"/>
                  </a:schemeClr>
                </a:solidFill>
              </a:rPr>
              <a:t>*Popular Resistance Organizer</a:t>
            </a:r>
            <a:r>
              <a:rPr lang="en-US" sz="2400" dirty="0">
                <a:solidFill>
                  <a:schemeClr val="accent5">
                    <a:lumMod val="75000"/>
                  </a:schemeClr>
                </a:solidFill>
              </a:rPr>
              <a:t/>
            </a:r>
            <a:br>
              <a:rPr lang="en-US" sz="2400" dirty="0">
                <a:solidFill>
                  <a:schemeClr val="accent5">
                    <a:lumMod val="75000"/>
                  </a:schemeClr>
                </a:solidFill>
              </a:rPr>
            </a:br>
            <a:r>
              <a:rPr lang="en-US" sz="2400" dirty="0">
                <a:solidFill>
                  <a:schemeClr val="accent5">
                    <a:lumMod val="75000"/>
                  </a:schemeClr>
                </a:solidFill>
              </a:rPr>
              <a:t>*Global Climate Convergence Leader (IL)</a:t>
            </a:r>
            <a:br>
              <a:rPr lang="en-US" sz="2400" dirty="0">
                <a:solidFill>
                  <a:schemeClr val="accent5">
                    <a:lumMod val="75000"/>
                  </a:schemeClr>
                </a:solidFill>
              </a:rPr>
            </a:br>
            <a:r>
              <a:rPr lang="en-US" sz="2400" b="1" dirty="0">
                <a:solidFill>
                  <a:schemeClr val="accent5">
                    <a:lumMod val="75000"/>
                  </a:schemeClr>
                </a:solidFill>
              </a:rPr>
              <a:t/>
            </a:r>
            <a:br>
              <a:rPr lang="en-US" sz="2400" b="1" dirty="0">
                <a:solidFill>
                  <a:schemeClr val="accent5">
                    <a:lumMod val="75000"/>
                  </a:schemeClr>
                </a:solidFill>
              </a:rPr>
            </a:br>
            <a:endParaRPr lang="en-US" sz="2400" dirty="0">
              <a:solidFill>
                <a:schemeClr val="accent5">
                  <a:lumMod val="75000"/>
                </a:schemeClr>
              </a:solidFill>
            </a:endParaRPr>
          </a:p>
        </p:txBody>
      </p:sp>
      <p:sp>
        <p:nvSpPr>
          <p:cNvPr id="6" name="Title 5"/>
          <p:cNvSpPr>
            <a:spLocks noGrp="1"/>
          </p:cNvSpPr>
          <p:nvPr>
            <p:ph type="title"/>
          </p:nvPr>
        </p:nvSpPr>
        <p:spPr>
          <a:xfrm>
            <a:off x="603087" y="593440"/>
            <a:ext cx="10515600" cy="1325563"/>
          </a:xfrm>
        </p:spPr>
        <p:txBody>
          <a:bodyPr/>
          <a:lstStyle/>
          <a:p>
            <a:r>
              <a:rPr lang="en-US" b="1" dirty="0" smtClean="0">
                <a:solidFill>
                  <a:schemeClr val="accent1">
                    <a:lumMod val="50000"/>
                  </a:schemeClr>
                </a:solidFill>
              </a:rPr>
              <a:t>Call Planning Team</a:t>
            </a:r>
            <a:endParaRPr lang="en-US" b="1" dirty="0">
              <a:solidFill>
                <a:schemeClr val="accent1">
                  <a:lumMod val="50000"/>
                </a:schemeClr>
              </a:solidFill>
            </a:endParaRPr>
          </a:p>
        </p:txBody>
      </p:sp>
    </p:spTree>
    <p:extLst>
      <p:ext uri="{BB962C8B-B14F-4D97-AF65-F5344CB8AC3E}">
        <p14:creationId xmlns:p14="http://schemas.microsoft.com/office/powerpoint/2010/main" val="938075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3672" y="359807"/>
            <a:ext cx="2457674" cy="2312516"/>
          </a:xfrm>
        </p:spPr>
        <p:txBody>
          <a:bodyPr>
            <a:normAutofit fontScale="90000"/>
          </a:bodyPr>
          <a:lstStyle/>
          <a:p>
            <a:pPr algn="ctr"/>
            <a:r>
              <a:rPr lang="en-US" sz="2200" dirty="0">
                <a:latin typeface="Avenir Next Condensed Medium"/>
                <a:cs typeface="Avenir Next Condensed Medium"/>
              </a:rPr>
              <a:t>Emilianne Slaydon</a:t>
            </a:r>
            <a:br>
              <a:rPr lang="en-US" sz="2200" dirty="0">
                <a:latin typeface="Avenir Next Condensed Medium"/>
                <a:cs typeface="Avenir Next Condensed Medium"/>
              </a:rPr>
            </a:br>
            <a:r>
              <a:rPr lang="en-US" sz="2200" dirty="0">
                <a:latin typeface="Avenir Next Condensed Medium"/>
                <a:cs typeface="Avenir Next Condensed Medium"/>
              </a:rPr>
              <a:t>Director, Social Media</a:t>
            </a:r>
            <a:r>
              <a:rPr lang="en-US" sz="2200" dirty="0">
                <a:solidFill>
                  <a:srgbClr val="000090"/>
                </a:solidFill>
                <a:latin typeface="Avenir Next Condensed Medium"/>
                <a:cs typeface="Avenir Next Condensed Medium"/>
              </a:rPr>
              <a:t/>
            </a:r>
            <a:br>
              <a:rPr lang="en-US" sz="2200" dirty="0">
                <a:solidFill>
                  <a:srgbClr val="000090"/>
                </a:solidFill>
                <a:latin typeface="Avenir Next Condensed Medium"/>
                <a:cs typeface="Avenir Next Condensed Medium"/>
              </a:rPr>
            </a:br>
            <a:r>
              <a:rPr lang="en-US" sz="3000" dirty="0">
                <a:solidFill>
                  <a:srgbClr val="000090"/>
                </a:solidFill>
                <a:latin typeface="Avenir Next Condensed Medium"/>
                <a:cs typeface="Avenir Next Condensed Medium"/>
              </a:rPr>
              <a:t/>
            </a:r>
            <a:br>
              <a:rPr lang="en-US" sz="3000" dirty="0">
                <a:solidFill>
                  <a:srgbClr val="000090"/>
                </a:solidFill>
                <a:latin typeface="Avenir Next Condensed Medium"/>
                <a:cs typeface="Avenir Next Condensed Medium"/>
              </a:rPr>
            </a:br>
            <a:r>
              <a:rPr lang="en-US" sz="2000" dirty="0">
                <a:solidFill>
                  <a:srgbClr val="000090"/>
                </a:solidFill>
                <a:latin typeface="Avenir Next Condensed Demi Bold"/>
                <a:cs typeface="Avenir Next Condensed Demi Bold"/>
              </a:rPr>
              <a:t>@TPPMediaMarch</a:t>
            </a:r>
            <a:br>
              <a:rPr lang="en-US" sz="2000" dirty="0">
                <a:solidFill>
                  <a:srgbClr val="000090"/>
                </a:solidFill>
                <a:latin typeface="Avenir Next Condensed Demi Bold"/>
                <a:cs typeface="Avenir Next Condensed Demi Bold"/>
              </a:rPr>
            </a:br>
            <a:r>
              <a:rPr lang="en-US" sz="2000" dirty="0">
                <a:solidFill>
                  <a:srgbClr val="000090"/>
                </a:solidFill>
                <a:latin typeface="Avenir Next Condensed Demi Bold"/>
                <a:cs typeface="Avenir Next Condensed Demi Bold"/>
              </a:rPr>
              <a:t>Twitter.com/TPPMediaMarch</a:t>
            </a:r>
          </a:p>
        </p:txBody>
      </p:sp>
      <p:pic>
        <p:nvPicPr>
          <p:cNvPr id="6" name="Content Placeholder 5" descr="HEADSHOT NYC AUG-2014.jpg"/>
          <p:cNvPicPr>
            <a:picLocks noGrp="1" noChangeAspect="1"/>
          </p:cNvPicPr>
          <p:nvPr>
            <p:ph idx="1"/>
          </p:nvPr>
        </p:nvPicPr>
        <p:blipFill>
          <a:blip r:embed="rId2" cstate="email">
            <a:extLst>
              <a:ext uri="{28A0092B-C50C-407E-A947-70E740481C1C}">
                <a14:useLocalDpi xmlns:a14="http://schemas.microsoft.com/office/drawing/2010/main" val="0"/>
              </a:ext>
            </a:extLst>
          </a:blip>
          <a:srcRect l="13639" r="13639"/>
          <a:stretch>
            <a:fillRect/>
          </a:stretch>
        </p:blipFill>
        <p:spPr>
          <a:xfrm>
            <a:off x="6956844" y="1304791"/>
            <a:ext cx="3415881" cy="4200659"/>
          </a:xfrm>
        </p:spPr>
      </p:pic>
      <p:sp>
        <p:nvSpPr>
          <p:cNvPr id="4" name="Text Placeholder 3"/>
          <p:cNvSpPr>
            <a:spLocks noGrp="1"/>
          </p:cNvSpPr>
          <p:nvPr>
            <p:ph type="body" sz="half" idx="2"/>
          </p:nvPr>
        </p:nvSpPr>
        <p:spPr/>
        <p:txBody>
          <a:bodyPr>
            <a:normAutofit/>
          </a:bodyPr>
          <a:lstStyle/>
          <a:p>
            <a:pPr algn="ctr"/>
            <a:endParaRPr lang="en-US" sz="2400" dirty="0">
              <a:latin typeface="Avenir Medium"/>
              <a:cs typeface="Avenir Medium"/>
            </a:endParaRPr>
          </a:p>
          <a:p>
            <a:pPr algn="ctr"/>
            <a:r>
              <a:rPr lang="en-US" sz="2400" dirty="0">
                <a:latin typeface="Avenir Next Medium"/>
                <a:cs typeface="Avenir Next Medium"/>
              </a:rPr>
              <a:t>Every #TPPTuesday</a:t>
            </a:r>
          </a:p>
          <a:p>
            <a:pPr algn="ctr"/>
            <a:r>
              <a:rPr lang="en-US" sz="2400" dirty="0">
                <a:latin typeface="Avenir Next Medium"/>
                <a:cs typeface="Avenir Next Medium"/>
              </a:rPr>
              <a:t>6pm PT | 9pm ET</a:t>
            </a:r>
          </a:p>
          <a:p>
            <a:pPr algn="ctr"/>
            <a:endParaRPr lang="en-US" sz="2400" dirty="0">
              <a:latin typeface="Avenir Medium"/>
              <a:cs typeface="Avenir Medium"/>
            </a:endParaRPr>
          </a:p>
          <a:p>
            <a:pPr algn="ctr"/>
            <a:r>
              <a:rPr lang="en-US" sz="2800" dirty="0">
                <a:solidFill>
                  <a:srgbClr val="000090"/>
                </a:solidFill>
                <a:latin typeface="Avenir Next Demi Bold"/>
                <a:cs typeface="Avenir Next Demi Bold"/>
              </a:rPr>
              <a:t>Tweets:</a:t>
            </a:r>
          </a:p>
          <a:p>
            <a:pPr algn="ctr"/>
            <a:r>
              <a:rPr lang="en-US" sz="2000" dirty="0">
                <a:solidFill>
                  <a:srgbClr val="000090"/>
                </a:solidFill>
                <a:latin typeface="Avenir Next Demi Bold"/>
                <a:cs typeface="Avenir Next Demi Bold"/>
              </a:rPr>
              <a:t>tiny.cc/TPPMediaMarch</a:t>
            </a:r>
          </a:p>
        </p:txBody>
      </p:sp>
    </p:spTree>
    <p:extLst>
      <p:ext uri="{BB962C8B-B14F-4D97-AF65-F5344CB8AC3E}">
        <p14:creationId xmlns:p14="http://schemas.microsoft.com/office/powerpoint/2010/main" val="2945083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9322" y="1323423"/>
            <a:ext cx="9279997" cy="5135397"/>
          </a:xfrm>
          <a:prstGeom prst="rect">
            <a:avLst/>
          </a:prstGeom>
        </p:spPr>
      </p:pic>
    </p:spTree>
    <p:extLst>
      <p:ext uri="{BB962C8B-B14F-4D97-AF65-F5344CB8AC3E}">
        <p14:creationId xmlns:p14="http://schemas.microsoft.com/office/powerpoint/2010/main" val="33098832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775" y="491238"/>
            <a:ext cx="10515600" cy="932229"/>
          </a:xfrm>
        </p:spPr>
        <p:txBody>
          <a:bodyPr>
            <a:normAutofit/>
          </a:bodyPr>
          <a:lstStyle/>
          <a:p>
            <a:r>
              <a:rPr lang="en-US" sz="3500" b="1" dirty="0" smtClean="0">
                <a:solidFill>
                  <a:schemeClr val="accent1">
                    <a:lumMod val="50000"/>
                  </a:schemeClr>
                </a:solidFill>
              </a:rPr>
              <a:t>Jan Weinberg – Show Up! America</a:t>
            </a:r>
            <a:endParaRPr lang="en-US" sz="3500" b="1" dirty="0">
              <a:solidFill>
                <a:schemeClr val="accent1">
                  <a:lumMod val="50000"/>
                </a:schemeClr>
              </a:solidFill>
            </a:endParaRPr>
          </a:p>
        </p:txBody>
      </p:sp>
      <p:sp>
        <p:nvSpPr>
          <p:cNvPr id="3" name="Rectangle 2"/>
          <p:cNvSpPr/>
          <p:nvPr/>
        </p:nvSpPr>
        <p:spPr>
          <a:xfrm>
            <a:off x="4861169" y="1423467"/>
            <a:ext cx="6096000" cy="5078313"/>
          </a:xfrm>
          <a:prstGeom prst="rect">
            <a:avLst/>
          </a:prstGeom>
        </p:spPr>
        <p:txBody>
          <a:bodyPr>
            <a:spAutoFit/>
          </a:bodyPr>
          <a:lstStyle/>
          <a:p>
            <a:pPr lvl="0" hangingPunct="0"/>
            <a:r>
              <a:rPr lang="en-US" dirty="0">
                <a:latin typeface="Verdana" pitchFamily="34"/>
                <a:ea typeface="Microsoft YaHei" pitchFamily="2"/>
                <a:cs typeface="Mangal" pitchFamily="2"/>
              </a:rPr>
              <a:t>Jan Weinberg is the founder of Show Up! America, whose central focus is to educate the public on how to get involved, through civic engagement, and to affect change in government, particularly at the local level.  </a:t>
            </a:r>
          </a:p>
          <a:p>
            <a:pPr lvl="0" hangingPunct="0"/>
            <a:endParaRPr lang="en-US" dirty="0">
              <a:latin typeface="Verdana" pitchFamily="34"/>
              <a:ea typeface="Microsoft YaHei" pitchFamily="2"/>
              <a:cs typeface="Mangal" pitchFamily="2"/>
            </a:endParaRPr>
          </a:p>
          <a:p>
            <a:pPr lvl="0" hangingPunct="0"/>
            <a:r>
              <a:rPr lang="en-US" dirty="0">
                <a:latin typeface="Verdana" pitchFamily="34"/>
                <a:ea typeface="Microsoft YaHei" pitchFamily="2"/>
                <a:cs typeface="Mangal" pitchFamily="2"/>
              </a:rPr>
              <a:t>As a long-time, broad-based social justice activist, Jan began organizing in the late '60s as an advocate for peace during the Vietnam War,  and more recently, with the Occupy Movement, Occupy Alternative Banking, the People’s Climate March, and Flush the TPP.  </a:t>
            </a:r>
          </a:p>
          <a:p>
            <a:pPr lvl="0" hangingPunct="0"/>
            <a:endParaRPr lang="en-US" dirty="0">
              <a:latin typeface="Verdana" pitchFamily="34"/>
              <a:ea typeface="Microsoft YaHei" pitchFamily="2"/>
              <a:cs typeface="Mangal" pitchFamily="2"/>
            </a:endParaRPr>
          </a:p>
          <a:p>
            <a:pPr lvl="0" hangingPunct="0"/>
            <a:r>
              <a:rPr lang="en-US" dirty="0">
                <a:latin typeface="Verdana" pitchFamily="34"/>
                <a:ea typeface="Microsoft YaHei" pitchFamily="2"/>
                <a:cs typeface="Mangal" pitchFamily="2"/>
              </a:rPr>
              <a:t>Jan has, more recently focused his work on the influence of the Military-Industrial Complex on free trade agreements, specifically, the "Pivot to Asia" and TPP deliberations, through his project  called, “Violence Incorporated.”</a:t>
            </a:r>
            <a:endParaRPr lang="en-US" dirty="0">
              <a:latin typeface="Verdana" pitchFamily="34"/>
              <a:ea typeface="Microsoft YaHei" pitchFamily="2"/>
              <a:cs typeface="Mangal" pitchFamily="2"/>
            </a:endParaRPr>
          </a:p>
        </p:txBody>
      </p:sp>
      <p:pic>
        <p:nvPicPr>
          <p:cNvPr id="4" name="Picture 3">
            <a:extLst>
              <a:ext uri="{FF2B5EF4-FFF2-40B4-BE49-F238E27FC236}">
                <a16:creationId xmlns:a16="http://schemas.microsoft.com/office/drawing/2014/main" id="{00000000-0000-0000-0000-000000000000}"/>
              </a:ext>
            </a:extLst>
          </p:cNvPr>
          <p:cNvPicPr>
            <a:picLocks noChangeAspect="1"/>
          </p:cNvPicPr>
          <p:nvPr/>
        </p:nvPicPr>
        <p:blipFill>
          <a:blip r:embed="rId2">
            <a:lum/>
            <a:alphaModFix/>
          </a:blip>
          <a:srcRect/>
          <a:stretch>
            <a:fillRect/>
          </a:stretch>
        </p:blipFill>
        <p:spPr>
          <a:xfrm>
            <a:off x="697695" y="1994534"/>
            <a:ext cx="3686759" cy="3200400"/>
          </a:xfrm>
          <a:prstGeom prst="rect">
            <a:avLst/>
          </a:prstGeom>
          <a:noFill/>
          <a:ln>
            <a:noFill/>
          </a:ln>
        </p:spPr>
      </p:pic>
    </p:spTree>
    <p:extLst>
      <p:ext uri="{BB962C8B-B14F-4D97-AF65-F5344CB8AC3E}">
        <p14:creationId xmlns:p14="http://schemas.microsoft.com/office/powerpoint/2010/main" val="2919850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085" y="857007"/>
            <a:ext cx="10515600" cy="1800104"/>
          </a:xfrm>
        </p:spPr>
        <p:txBody>
          <a:bodyPr>
            <a:noAutofit/>
          </a:bodyPr>
          <a:lstStyle/>
          <a:p>
            <a:pPr lvl="0" hangingPunct="0">
              <a:lnSpc>
                <a:spcPct val="100000"/>
              </a:lnSpc>
              <a:spcBef>
                <a:spcPts val="0"/>
              </a:spcBef>
            </a:pPr>
            <a:r>
              <a:rPr lang="en-none" sz="2800" b="1" dirty="0">
                <a:solidFill>
                  <a:schemeClr val="accent1">
                    <a:lumMod val="50000"/>
                  </a:schemeClr>
                </a:solidFill>
                <a:latin typeface="Verdana" pitchFamily="34"/>
                <a:ea typeface="Times New Roman" pitchFamily="18"/>
                <a:cs typeface="Times New Roman" pitchFamily="18"/>
              </a:rPr>
              <a:t>Violence, </a:t>
            </a:r>
            <a:r>
              <a:rPr lang="en-none" sz="2800" b="1" dirty="0" smtClean="0">
                <a:solidFill>
                  <a:schemeClr val="accent1">
                    <a:lumMod val="50000"/>
                  </a:schemeClr>
                </a:solidFill>
                <a:latin typeface="Verdana" pitchFamily="34"/>
                <a:ea typeface="Times New Roman" pitchFamily="18"/>
                <a:cs typeface="Times New Roman" pitchFamily="18"/>
              </a:rPr>
              <a:t>Incorporated</a:t>
            </a:r>
            <a:r>
              <a:rPr lang="en-US" sz="2800" b="1" dirty="0" smtClean="0">
                <a:solidFill>
                  <a:schemeClr val="accent1">
                    <a:lumMod val="50000"/>
                  </a:schemeClr>
                </a:solidFill>
                <a:latin typeface="Verdana" pitchFamily="34"/>
                <a:ea typeface="Times New Roman" pitchFamily="18"/>
                <a:cs typeface="Times New Roman" pitchFamily="18"/>
              </a:rPr>
              <a:t> </a:t>
            </a:r>
            <a:r>
              <a:rPr lang="en-none" sz="2800" b="1" dirty="0" smtClean="0">
                <a:solidFill>
                  <a:schemeClr val="accent1">
                    <a:lumMod val="50000"/>
                  </a:schemeClr>
                </a:solidFill>
                <a:latin typeface="Verdana" pitchFamily="34"/>
                <a:ea typeface="Times New Roman" pitchFamily="18"/>
                <a:cs typeface="Times New Roman" pitchFamily="18"/>
              </a:rPr>
              <a:t>an </a:t>
            </a:r>
            <a:r>
              <a:rPr lang="en-none" sz="2800" b="1" dirty="0">
                <a:solidFill>
                  <a:schemeClr val="accent1">
                    <a:lumMod val="50000"/>
                  </a:schemeClr>
                </a:solidFill>
                <a:latin typeface="Verdana" pitchFamily="34"/>
                <a:ea typeface="Times New Roman" pitchFamily="18"/>
                <a:cs typeface="Times New Roman" pitchFamily="18"/>
              </a:rPr>
              <a:t>expose' on  </a:t>
            </a:r>
            <a:br>
              <a:rPr lang="en-none" sz="2800" b="1" dirty="0">
                <a:solidFill>
                  <a:schemeClr val="accent1">
                    <a:lumMod val="50000"/>
                  </a:schemeClr>
                </a:solidFill>
                <a:latin typeface="Verdana" pitchFamily="34"/>
                <a:ea typeface="Times New Roman" pitchFamily="18"/>
                <a:cs typeface="Times New Roman" pitchFamily="18"/>
              </a:rPr>
            </a:br>
            <a:r>
              <a:rPr lang="en-none" sz="2800" b="1" dirty="0">
                <a:solidFill>
                  <a:schemeClr val="accent1">
                    <a:lumMod val="50000"/>
                  </a:schemeClr>
                </a:solidFill>
                <a:latin typeface="Verdana" pitchFamily="34"/>
                <a:ea typeface="Times New Roman" pitchFamily="18"/>
                <a:cs typeface="Times New Roman" pitchFamily="18"/>
              </a:rPr>
              <a:t>The Influence of the Military-Industrial </a:t>
            </a:r>
            <a:r>
              <a:rPr lang="en-none" sz="2800" b="1" dirty="0" smtClean="0">
                <a:solidFill>
                  <a:schemeClr val="accent1">
                    <a:lumMod val="50000"/>
                  </a:schemeClr>
                </a:solidFill>
                <a:latin typeface="Verdana" pitchFamily="34"/>
                <a:ea typeface="Times New Roman" pitchFamily="18"/>
                <a:cs typeface="Times New Roman" pitchFamily="18"/>
              </a:rPr>
              <a:t>Complex</a:t>
            </a:r>
            <a:r>
              <a:rPr lang="en-US" sz="2800" b="1" dirty="0" smtClean="0">
                <a:solidFill>
                  <a:schemeClr val="accent1">
                    <a:lumMod val="50000"/>
                  </a:schemeClr>
                </a:solidFill>
                <a:latin typeface="Verdana" pitchFamily="34"/>
                <a:ea typeface="Times New Roman" pitchFamily="18"/>
                <a:cs typeface="Times New Roman" pitchFamily="18"/>
              </a:rPr>
              <a:t> </a:t>
            </a:r>
            <a:r>
              <a:rPr lang="en-none" sz="2800" b="1" i="1" dirty="0" smtClean="0">
                <a:solidFill>
                  <a:schemeClr val="accent1">
                    <a:lumMod val="50000"/>
                  </a:schemeClr>
                </a:solidFill>
                <a:latin typeface="Verdana" pitchFamily="34"/>
                <a:ea typeface="Times New Roman" pitchFamily="18"/>
                <a:cs typeface="Times New Roman" pitchFamily="18"/>
              </a:rPr>
              <a:t>On</a:t>
            </a:r>
            <a:r>
              <a:rPr lang="en-none" sz="2800" b="1" dirty="0" smtClean="0">
                <a:solidFill>
                  <a:schemeClr val="accent1">
                    <a:lumMod val="50000"/>
                  </a:schemeClr>
                </a:solidFill>
                <a:latin typeface="Verdana" pitchFamily="34"/>
                <a:ea typeface="Times New Roman" pitchFamily="18"/>
                <a:cs typeface="Times New Roman" pitchFamily="18"/>
              </a:rPr>
              <a:t> </a:t>
            </a:r>
            <a:r>
              <a:rPr lang="en-none" sz="2800" b="1" i="1" dirty="0">
                <a:solidFill>
                  <a:schemeClr val="accent1">
                    <a:lumMod val="50000"/>
                  </a:schemeClr>
                </a:solidFill>
                <a:latin typeface="Verdana" pitchFamily="34"/>
                <a:ea typeface="Times New Roman" pitchFamily="18"/>
                <a:cs typeface="Times New Roman" pitchFamily="18"/>
              </a:rPr>
              <a:t>Public Policy and the Trade Agreements</a:t>
            </a:r>
            <a:br>
              <a:rPr lang="en-none" sz="2800" b="1" i="1" dirty="0">
                <a:solidFill>
                  <a:schemeClr val="accent1">
                    <a:lumMod val="50000"/>
                  </a:schemeClr>
                </a:solidFill>
                <a:latin typeface="Verdana" pitchFamily="34"/>
                <a:ea typeface="Times New Roman" pitchFamily="18"/>
                <a:cs typeface="Times New Roman" pitchFamily="18"/>
              </a:rPr>
            </a:br>
            <a:endParaRPr lang="en-US" sz="2800" dirty="0">
              <a:solidFill>
                <a:schemeClr val="accent1">
                  <a:lumMod val="50000"/>
                </a:schemeClr>
              </a:solidFill>
            </a:endParaRPr>
          </a:p>
        </p:txBody>
      </p:sp>
      <p:sp>
        <p:nvSpPr>
          <p:cNvPr id="3" name="Rectangle 2"/>
          <p:cNvSpPr/>
          <p:nvPr/>
        </p:nvSpPr>
        <p:spPr>
          <a:xfrm>
            <a:off x="1100260" y="2486706"/>
            <a:ext cx="9237784" cy="4154984"/>
          </a:xfrm>
          <a:prstGeom prst="rect">
            <a:avLst/>
          </a:prstGeom>
        </p:spPr>
        <p:txBody>
          <a:bodyPr wrap="square">
            <a:spAutoFit/>
          </a:bodyPr>
          <a:lstStyle/>
          <a:p>
            <a:pPr lvl="0" hangingPunct="0"/>
            <a:r>
              <a:rPr lang="en-none" sz="2400" dirty="0">
                <a:latin typeface="Verdana" pitchFamily="34"/>
                <a:ea typeface="Times New Roman" pitchFamily="18"/>
                <a:cs typeface="Times New Roman" pitchFamily="18"/>
              </a:rPr>
              <a:t>Obama’s "Pivot to Asia" and the Trans Pacific Partnership deliberations are inextricably linked.</a:t>
            </a:r>
          </a:p>
          <a:p>
            <a:pPr lvl="0" hangingPunct="0"/>
            <a:endParaRPr lang="en-none" sz="2400" dirty="0">
              <a:latin typeface="Verdana" pitchFamily="34"/>
              <a:ea typeface="Times New Roman" pitchFamily="18"/>
              <a:cs typeface="Times New Roman" pitchFamily="18"/>
            </a:endParaRPr>
          </a:p>
          <a:p>
            <a:pPr lvl="0" hangingPunct="0"/>
            <a:r>
              <a:rPr lang="en-none" sz="2400" dirty="0">
                <a:latin typeface="Verdana" pitchFamily="34"/>
                <a:ea typeface="Times New Roman" pitchFamily="18"/>
                <a:cs typeface="Times New Roman" pitchFamily="18"/>
              </a:rPr>
              <a:t>The Obama Administration; negotiated, what might be construed as, "side agreements" - related to armament sales &amp; “donations” - the forward deployment of U.S. Military assets and international "military-to-military exercises".</a:t>
            </a:r>
          </a:p>
          <a:p>
            <a:pPr lvl="0" hangingPunct="0"/>
            <a:endParaRPr lang="en-none" sz="2400" dirty="0">
              <a:latin typeface="Verdana" pitchFamily="34"/>
              <a:ea typeface="Times New Roman" pitchFamily="18"/>
              <a:cs typeface="Times New Roman" pitchFamily="18"/>
            </a:endParaRPr>
          </a:p>
          <a:p>
            <a:pPr lvl="0" hangingPunct="0"/>
            <a:r>
              <a:rPr lang="en-none" sz="2400" dirty="0">
                <a:latin typeface="Verdana" pitchFamily="34"/>
                <a:ea typeface="Times New Roman" pitchFamily="18"/>
                <a:cs typeface="Times New Roman" pitchFamily="18"/>
              </a:rPr>
              <a:t>This appears to have been performed in conjunction with members of The President’s Export Council.</a:t>
            </a:r>
            <a:endParaRPr lang="en-none" sz="2400" dirty="0">
              <a:latin typeface="Verdana" pitchFamily="34"/>
              <a:ea typeface="Times New Roman" pitchFamily="18"/>
              <a:cs typeface="Times New Roman" pitchFamily="18"/>
            </a:endParaRPr>
          </a:p>
        </p:txBody>
      </p:sp>
    </p:spTree>
    <p:extLst>
      <p:ext uri="{BB962C8B-B14F-4D97-AF65-F5344CB8AC3E}">
        <p14:creationId xmlns:p14="http://schemas.microsoft.com/office/powerpoint/2010/main" val="21057093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717550"/>
            <a:ext cx="10515600" cy="1325563"/>
          </a:xfrm>
        </p:spPr>
        <p:txBody>
          <a:bodyPr>
            <a:normAutofit/>
          </a:bodyPr>
          <a:lstStyle/>
          <a:p>
            <a:r>
              <a:rPr lang="en-US" sz="3200" b="1" dirty="0" smtClean="0">
                <a:solidFill>
                  <a:schemeClr val="accent1">
                    <a:lumMod val="50000"/>
                  </a:schemeClr>
                </a:solidFill>
              </a:rPr>
              <a:t>President’s Export Council/</a:t>
            </a:r>
            <a:br>
              <a:rPr lang="en-US" sz="3200" b="1" dirty="0" smtClean="0">
                <a:solidFill>
                  <a:schemeClr val="accent1">
                    <a:lumMod val="50000"/>
                  </a:schemeClr>
                </a:solidFill>
              </a:rPr>
            </a:br>
            <a:r>
              <a:rPr lang="en-US" sz="3200" b="1" dirty="0" smtClean="0">
                <a:solidFill>
                  <a:schemeClr val="accent1">
                    <a:lumMod val="50000"/>
                  </a:schemeClr>
                </a:solidFill>
              </a:rPr>
              <a:t>The Business Roundtable</a:t>
            </a:r>
            <a:endParaRPr lang="en-US" sz="3200" b="1" dirty="0">
              <a:solidFill>
                <a:schemeClr val="accent1">
                  <a:lumMod val="50000"/>
                </a:schemeClr>
              </a:solidFill>
            </a:endParaRPr>
          </a:p>
        </p:txBody>
      </p:sp>
      <p:sp>
        <p:nvSpPr>
          <p:cNvPr id="4" name="Rectangle 3"/>
          <p:cNvSpPr/>
          <p:nvPr/>
        </p:nvSpPr>
        <p:spPr>
          <a:xfrm>
            <a:off x="838200" y="2353887"/>
            <a:ext cx="10626969" cy="3785652"/>
          </a:xfrm>
          <a:prstGeom prst="rect">
            <a:avLst/>
          </a:prstGeom>
        </p:spPr>
        <p:txBody>
          <a:bodyPr wrap="square">
            <a:spAutoFit/>
          </a:bodyPr>
          <a:lstStyle/>
          <a:p>
            <a:pPr lvl="0" hangingPunct="0"/>
            <a:r>
              <a:rPr lang="en-none" sz="2400" dirty="0">
                <a:latin typeface="Verdana" pitchFamily="34"/>
                <a:ea typeface="Times New Roman" pitchFamily="18"/>
                <a:cs typeface="Times New Roman" pitchFamily="18"/>
              </a:rPr>
              <a:t>President Obama placed James McNerney as Chairman of the President’s Export Council while Mr. McNerney simultaneously served as the President and CEO of Boeing and as the Chairman of The Business Roundtable</a:t>
            </a:r>
          </a:p>
          <a:p>
            <a:pPr lvl="0" hangingPunct="0"/>
            <a:endParaRPr lang="en-none" sz="2400" dirty="0">
              <a:latin typeface="Verdana" pitchFamily="34"/>
              <a:ea typeface="Times New Roman" pitchFamily="18"/>
              <a:cs typeface="Times New Roman" pitchFamily="18"/>
            </a:endParaRPr>
          </a:p>
          <a:p>
            <a:pPr lvl="0" hangingPunct="0"/>
            <a:r>
              <a:rPr lang="en-none" sz="2400" dirty="0">
                <a:latin typeface="Verdana" pitchFamily="34"/>
                <a:ea typeface="Times New Roman" pitchFamily="18"/>
                <a:cs typeface="Times New Roman" pitchFamily="18"/>
              </a:rPr>
              <a:t>The Business Roundtable is woven into the government/corporate collusion fabric.  </a:t>
            </a:r>
          </a:p>
          <a:p>
            <a:pPr lvl="0" hangingPunct="0"/>
            <a:endParaRPr lang="en-none" sz="2400" dirty="0">
              <a:latin typeface="Verdana" pitchFamily="34"/>
              <a:ea typeface="Times New Roman" pitchFamily="18"/>
              <a:cs typeface="Times New Roman" pitchFamily="18"/>
            </a:endParaRPr>
          </a:p>
          <a:p>
            <a:pPr lvl="0" hangingPunct="0"/>
            <a:r>
              <a:rPr lang="en-none" sz="2400" dirty="0">
                <a:latin typeface="Verdana" pitchFamily="34"/>
                <a:ea typeface="Times New Roman" pitchFamily="18"/>
                <a:cs typeface="Times New Roman" pitchFamily="18"/>
              </a:rPr>
              <a:t>Regarding the current political implications-some candidates for the 2016 Presidential campaign are connected with this story</a:t>
            </a:r>
            <a:r>
              <a:rPr lang="en-none" dirty="0">
                <a:latin typeface="Verdana" pitchFamily="34"/>
                <a:ea typeface="Times New Roman" pitchFamily="18"/>
                <a:cs typeface="Times New Roman" pitchFamily="18"/>
              </a:rPr>
              <a:t>.</a:t>
            </a:r>
            <a:endParaRPr lang="en-none" dirty="0">
              <a:latin typeface="Verdana" pitchFamily="34"/>
              <a:ea typeface="Times New Roman" pitchFamily="18"/>
              <a:cs typeface="Times New Roman" pitchFamily="18"/>
            </a:endParaRPr>
          </a:p>
        </p:txBody>
      </p:sp>
    </p:spTree>
    <p:extLst>
      <p:ext uri="{BB962C8B-B14F-4D97-AF65-F5344CB8AC3E}">
        <p14:creationId xmlns:p14="http://schemas.microsoft.com/office/powerpoint/2010/main" val="1288472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7725" y="622300"/>
            <a:ext cx="10515600" cy="1325563"/>
          </a:xfrm>
        </p:spPr>
        <p:txBody>
          <a:bodyPr>
            <a:normAutofit/>
          </a:bodyPr>
          <a:lstStyle/>
          <a:p>
            <a:r>
              <a:rPr lang="en-US" sz="3600" b="1" dirty="0">
                <a:solidFill>
                  <a:schemeClr val="accent1">
                    <a:lumMod val="50000"/>
                  </a:schemeClr>
                </a:solidFill>
              </a:rPr>
              <a:t>Arnie </a:t>
            </a:r>
            <a:r>
              <a:rPr lang="en-US" sz="3600" b="1" dirty="0" smtClean="0">
                <a:solidFill>
                  <a:schemeClr val="accent1">
                    <a:lumMod val="50000"/>
                  </a:schemeClr>
                </a:solidFill>
              </a:rPr>
              <a:t>Saiki – Moana Nui Action Alliance</a:t>
            </a:r>
            <a:endParaRPr lang="en-US" sz="3600" dirty="0">
              <a:solidFill>
                <a:schemeClr val="accent1">
                  <a:lumMod val="50000"/>
                </a:schemeClr>
              </a:solidFill>
            </a:endParaRPr>
          </a:p>
        </p:txBody>
      </p:sp>
      <p:sp>
        <p:nvSpPr>
          <p:cNvPr id="3" name="Rectangle 2"/>
          <p:cNvSpPr/>
          <p:nvPr/>
        </p:nvSpPr>
        <p:spPr>
          <a:xfrm>
            <a:off x="5806831" y="2178487"/>
            <a:ext cx="6096000" cy="3970318"/>
          </a:xfrm>
          <a:prstGeom prst="rect">
            <a:avLst/>
          </a:prstGeom>
        </p:spPr>
        <p:txBody>
          <a:bodyPr>
            <a:spAutoFit/>
          </a:bodyPr>
          <a:lstStyle/>
          <a:p>
            <a:pPr lvl="0" hangingPunct="0"/>
            <a:r>
              <a:rPr lang="en-US" dirty="0">
                <a:latin typeface="Verdana" pitchFamily="34"/>
                <a:ea typeface="Microsoft YaHei" pitchFamily="2"/>
                <a:cs typeface="Mangal" pitchFamily="2"/>
              </a:rPr>
              <a:t>Arnie Saiki is coordinator of Moana Nui Action Alliance in California. Based on a series of conferences between the International Forum on Globalization and Pacific Island activists, academics and practitioners, Moana Nui addresses economic and military hegemony in the Pacific.</a:t>
            </a:r>
          </a:p>
          <a:p>
            <a:pPr lvl="0" hangingPunct="0"/>
            <a:endParaRPr lang="en-US" dirty="0">
              <a:latin typeface="Verdana" pitchFamily="34"/>
              <a:ea typeface="Microsoft YaHei" pitchFamily="2"/>
              <a:cs typeface="Mangal" pitchFamily="2"/>
            </a:endParaRPr>
          </a:p>
          <a:p>
            <a:pPr lvl="0" hangingPunct="0"/>
            <a:r>
              <a:rPr lang="en-US" dirty="0">
                <a:latin typeface="Verdana" pitchFamily="34"/>
                <a:ea typeface="Microsoft YaHei" pitchFamily="2"/>
                <a:cs typeface="Mangal" pitchFamily="2"/>
              </a:rPr>
              <a:t>He was the Research Director for Statehood Hawai'i and keeps a blog, </a:t>
            </a:r>
            <a:r>
              <a:rPr lang="en-US" dirty="0" err="1">
                <a:latin typeface="Verdana" pitchFamily="34"/>
                <a:ea typeface="Microsoft YaHei" pitchFamily="2"/>
                <a:cs typeface="Mangal" pitchFamily="2"/>
              </a:rPr>
              <a:t>Imipono</a:t>
            </a:r>
            <a:r>
              <a:rPr lang="en-US" dirty="0">
                <a:latin typeface="Verdana" pitchFamily="34"/>
                <a:ea typeface="Microsoft YaHei" pitchFamily="2"/>
                <a:cs typeface="Mangal" pitchFamily="2"/>
              </a:rPr>
              <a:t> Projects.  Most currently, he is participating in the World Bank Fragility, Conflict and Violence Forum in March, and working with partner groups in the Pacific on West Papua liberation and opposing Experimental Seabed Mining</a:t>
            </a:r>
            <a:endParaRPr lang="en-US" dirty="0"/>
          </a:p>
        </p:txBody>
      </p:sp>
      <p:pic>
        <p:nvPicPr>
          <p:cNvPr id="4" name="Picture 3">
            <a:extLst>
              <a:ext uri="{FF2B5EF4-FFF2-40B4-BE49-F238E27FC236}">
                <a16:creationId xmlns:a16="http://schemas.microsoft.com/office/drawing/2014/main" id="{00000000-0000-0000-0000-000000000000}"/>
              </a:ext>
            </a:extLst>
          </p:cNvPr>
          <p:cNvPicPr>
            <a:picLocks noChangeAspect="1"/>
          </p:cNvPicPr>
          <p:nvPr/>
        </p:nvPicPr>
        <p:blipFill>
          <a:blip r:embed="rId2">
            <a:lum/>
            <a:alphaModFix/>
          </a:blip>
          <a:srcRect/>
          <a:stretch>
            <a:fillRect/>
          </a:stretch>
        </p:blipFill>
        <p:spPr>
          <a:xfrm>
            <a:off x="1129665" y="2178487"/>
            <a:ext cx="3413160" cy="3413160"/>
          </a:xfrm>
          <a:prstGeom prst="rect">
            <a:avLst/>
          </a:prstGeom>
          <a:noFill/>
          <a:ln>
            <a:noFill/>
          </a:ln>
        </p:spPr>
      </p:pic>
    </p:spTree>
    <p:extLst>
      <p:ext uri="{BB962C8B-B14F-4D97-AF65-F5344CB8AC3E}">
        <p14:creationId xmlns:p14="http://schemas.microsoft.com/office/powerpoint/2010/main" val="2083427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 MNLOGO_Santi.jpg"/>
          <p:cNvPicPr>
            <a:picLocks noGrp="1" noChangeAspect="1"/>
          </p:cNvPicPr>
          <p:nvPr>
            <p:ph idx="1"/>
          </p:nvPr>
        </p:nvPicPr>
        <p:blipFill>
          <a:blip r:embed="rId2"/>
          <a:srcRect l="-32844" r="-32844"/>
          <a:stretch>
            <a:fillRect/>
          </a:stretch>
        </p:blipFill>
        <p:spPr>
          <a:xfrm>
            <a:off x="946323" y="990487"/>
            <a:ext cx="10186899" cy="5602402"/>
          </a:xfrm>
        </p:spPr>
      </p:pic>
    </p:spTree>
    <p:extLst>
      <p:ext uri="{BB962C8B-B14F-4D97-AF65-F5344CB8AC3E}">
        <p14:creationId xmlns:p14="http://schemas.microsoft.com/office/powerpoint/2010/main" val="422327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Kekuni at the shore2.jpg"/>
          <p:cNvPicPr>
            <a:picLocks noChangeAspect="1"/>
          </p:cNvPicPr>
          <p:nvPr/>
        </p:nvPicPr>
        <p:blipFill>
          <a:blip r:embed="rId2"/>
          <a:stretch>
            <a:fillRect/>
          </a:stretch>
        </p:blipFill>
        <p:spPr>
          <a:xfrm>
            <a:off x="2405624" y="1122603"/>
            <a:ext cx="7303065" cy="5475441"/>
          </a:xfrm>
          <a:prstGeom prst="rect">
            <a:avLst/>
          </a:prstGeom>
        </p:spPr>
      </p:pic>
    </p:spTree>
    <p:extLst>
      <p:ext uri="{BB962C8B-B14F-4D97-AF65-F5344CB8AC3E}">
        <p14:creationId xmlns:p14="http://schemas.microsoft.com/office/powerpoint/2010/main" val="3753973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712788"/>
            <a:ext cx="8229600" cy="576474"/>
          </a:xfrm>
        </p:spPr>
        <p:txBody>
          <a:bodyPr>
            <a:noAutofit/>
          </a:bodyPr>
          <a:lstStyle/>
          <a:p>
            <a:r>
              <a:rPr lang="en-US" sz="3600" b="1" dirty="0">
                <a:solidFill>
                  <a:schemeClr val="accent1">
                    <a:lumMod val="50000"/>
                  </a:schemeClr>
                </a:solidFill>
              </a:rPr>
              <a:t>No TPP South China Sea banner</a:t>
            </a:r>
            <a:endParaRPr lang="en-US" sz="3600" b="1" dirty="0">
              <a:solidFill>
                <a:schemeClr val="accent1">
                  <a:lumMod val="50000"/>
                </a:schemeClr>
              </a:solidFill>
            </a:endParaRPr>
          </a:p>
        </p:txBody>
      </p:sp>
      <p:pic>
        <p:nvPicPr>
          <p:cNvPr id="4" name="Content Placeholder 3" descr="NoTPP-SCSbannerRM.jpg"/>
          <p:cNvPicPr>
            <a:picLocks noGrp="1" noChangeAspect="1"/>
          </p:cNvPicPr>
          <p:nvPr>
            <p:ph idx="1"/>
          </p:nvPr>
        </p:nvPicPr>
        <p:blipFill>
          <a:blip r:embed="rId2"/>
          <a:srcRect l="-18187" r="-18187"/>
          <a:stretch>
            <a:fillRect/>
          </a:stretch>
        </p:blipFill>
        <p:spPr>
          <a:xfrm>
            <a:off x="1524001" y="1561541"/>
            <a:ext cx="9304421" cy="5117073"/>
          </a:xfrm>
        </p:spPr>
      </p:pic>
    </p:spTree>
    <p:extLst>
      <p:ext uri="{BB962C8B-B14F-4D97-AF65-F5344CB8AC3E}">
        <p14:creationId xmlns:p14="http://schemas.microsoft.com/office/powerpoint/2010/main" val="3305511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04950" y="1959644"/>
            <a:ext cx="9848850" cy="4893647"/>
          </a:xfrm>
          <a:prstGeom prst="rect">
            <a:avLst/>
          </a:prstGeom>
          <a:noFill/>
        </p:spPr>
        <p:txBody>
          <a:bodyPr wrap="square" rtlCol="0">
            <a:spAutoFit/>
          </a:bodyPr>
          <a:lstStyle/>
          <a:p>
            <a:r>
              <a:rPr lang="en-US" sz="2800" b="1" dirty="0"/>
              <a:t>Arnie Saiki</a:t>
            </a:r>
            <a:r>
              <a:rPr lang="en-US" sz="2800" dirty="0"/>
              <a:t>, coordinator of Moana Nui Action Alliance</a:t>
            </a:r>
          </a:p>
          <a:p>
            <a:r>
              <a:rPr lang="en-US" sz="2800" b="1" dirty="0" smtClean="0"/>
              <a:t>Jan </a:t>
            </a:r>
            <a:r>
              <a:rPr lang="en-US" sz="2800" b="1" dirty="0"/>
              <a:t>Weinberg, </a:t>
            </a:r>
            <a:r>
              <a:rPr lang="en-US" sz="2800" dirty="0"/>
              <a:t>Show Up! </a:t>
            </a:r>
            <a:r>
              <a:rPr lang="en-US" sz="2800" dirty="0" smtClean="0"/>
              <a:t>America</a:t>
            </a:r>
          </a:p>
          <a:p>
            <a:r>
              <a:rPr lang="en-US" sz="2800" b="1" dirty="0" smtClean="0"/>
              <a:t>Nina </a:t>
            </a:r>
            <a:r>
              <a:rPr lang="en-US" sz="2800" b="1" dirty="0" err="1" smtClean="0"/>
              <a:t>Macapinlac</a:t>
            </a:r>
            <a:r>
              <a:rPr lang="en-US" sz="2800" dirty="0" smtClean="0"/>
              <a:t>, BAYAN USA</a:t>
            </a:r>
            <a:endParaRPr lang="en-US" sz="2800" dirty="0"/>
          </a:p>
          <a:p>
            <a:r>
              <a:rPr lang="en-US" sz="2800" b="1" dirty="0" smtClean="0"/>
              <a:t>Dr. Margaret Flowers</a:t>
            </a:r>
            <a:r>
              <a:rPr lang="en-US" sz="2800" dirty="0" smtClean="0"/>
              <a:t>, Co-Director Popular Resistance, </a:t>
            </a:r>
            <a:br>
              <a:rPr lang="en-US" sz="2800" dirty="0" smtClean="0"/>
            </a:br>
            <a:r>
              <a:rPr lang="en-US" sz="2800" dirty="0" smtClean="0"/>
              <a:t>Co-Organizer Flush the TPP</a:t>
            </a:r>
          </a:p>
          <a:p>
            <a:r>
              <a:rPr lang="en-US" sz="2800" b="1" dirty="0" smtClean="0"/>
              <a:t>Adam Weissman</a:t>
            </a:r>
            <a:r>
              <a:rPr lang="en-US" sz="2800" dirty="0" smtClean="0"/>
              <a:t>, </a:t>
            </a:r>
            <a:r>
              <a:rPr lang="en-US" sz="2800" dirty="0" err="1" smtClean="0"/>
              <a:t>TradeJustice</a:t>
            </a:r>
            <a:r>
              <a:rPr lang="en-US" sz="2800" dirty="0" smtClean="0"/>
              <a:t> New York/ Global Justice for Animals and the Environment</a:t>
            </a:r>
          </a:p>
          <a:p>
            <a:r>
              <a:rPr lang="en-US" sz="2800" b="1" dirty="0" smtClean="0"/>
              <a:t>Emilianne </a:t>
            </a:r>
            <a:r>
              <a:rPr lang="en-US" sz="2800" b="1" dirty="0" err="1" smtClean="0"/>
              <a:t>Slaydon</a:t>
            </a:r>
            <a:r>
              <a:rPr lang="en-US" sz="2800" dirty="0" smtClean="0"/>
              <a:t>, TPP Media March</a:t>
            </a:r>
          </a:p>
          <a:p>
            <a:endParaRPr lang="en-US" sz="2800" dirty="0"/>
          </a:p>
          <a:p>
            <a:endParaRPr lang="en-US" sz="2800" dirty="0" smtClean="0"/>
          </a:p>
          <a:p>
            <a:endParaRPr lang="en-US" sz="3200" dirty="0" smtClean="0"/>
          </a:p>
        </p:txBody>
      </p:sp>
      <p:sp>
        <p:nvSpPr>
          <p:cNvPr id="5" name="Title 4"/>
          <p:cNvSpPr>
            <a:spLocks noGrp="1"/>
          </p:cNvSpPr>
          <p:nvPr>
            <p:ph type="title"/>
          </p:nvPr>
        </p:nvSpPr>
        <p:spPr>
          <a:xfrm>
            <a:off x="838200" y="717550"/>
            <a:ext cx="10515600" cy="1325563"/>
          </a:xfrm>
        </p:spPr>
        <p:txBody>
          <a:bodyPr/>
          <a:lstStyle/>
          <a:p>
            <a:r>
              <a:rPr lang="en-US" b="1" dirty="0" smtClean="0">
                <a:solidFill>
                  <a:schemeClr val="accent1">
                    <a:lumMod val="50000"/>
                  </a:schemeClr>
                </a:solidFill>
              </a:rPr>
              <a:t>Speakers</a:t>
            </a:r>
            <a:endParaRPr lang="en-US" b="1" dirty="0">
              <a:solidFill>
                <a:schemeClr val="accent1">
                  <a:lumMod val="50000"/>
                </a:schemeClr>
              </a:solidFill>
            </a:endParaRPr>
          </a:p>
        </p:txBody>
      </p:sp>
    </p:spTree>
    <p:extLst>
      <p:ext uri="{BB962C8B-B14F-4D97-AF65-F5344CB8AC3E}">
        <p14:creationId xmlns:p14="http://schemas.microsoft.com/office/powerpoint/2010/main" val="1620982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79450"/>
            <a:ext cx="10515600" cy="1325563"/>
          </a:xfrm>
        </p:spPr>
        <p:txBody>
          <a:bodyPr>
            <a:normAutofit/>
          </a:bodyPr>
          <a:lstStyle/>
          <a:p>
            <a:r>
              <a:rPr lang="en-US" sz="3200" b="1" dirty="0">
                <a:solidFill>
                  <a:schemeClr val="accent1">
                    <a:lumMod val="50000"/>
                  </a:schemeClr>
                </a:solidFill>
              </a:rPr>
              <a:t>US Navy Admiral </a:t>
            </a:r>
            <a:r>
              <a:rPr lang="en-US" sz="3200" b="1" dirty="0">
                <a:solidFill>
                  <a:schemeClr val="accent1">
                    <a:lumMod val="50000"/>
                  </a:schemeClr>
                </a:solidFill>
              </a:rPr>
              <a:t>Locklear” “we </a:t>
            </a:r>
            <a:r>
              <a:rPr lang="en-US" sz="3200" b="1" dirty="0">
                <a:solidFill>
                  <a:schemeClr val="accent1">
                    <a:lumMod val="50000"/>
                  </a:schemeClr>
                </a:solidFill>
              </a:rPr>
              <a:t>needed the TPP as much as a new aircraft </a:t>
            </a:r>
            <a:r>
              <a:rPr lang="en-US" sz="3200" b="1" dirty="0">
                <a:solidFill>
                  <a:schemeClr val="accent1">
                    <a:lumMod val="50000"/>
                  </a:schemeClr>
                </a:solidFill>
              </a:rPr>
              <a:t>carrier”</a:t>
            </a:r>
            <a:endParaRPr lang="en-US" sz="3200" b="1" dirty="0">
              <a:solidFill>
                <a:schemeClr val="accent1">
                  <a:lumMod val="50000"/>
                </a:schemeClr>
              </a:solidFill>
            </a:endParaRPr>
          </a:p>
        </p:txBody>
      </p:sp>
      <p:pic>
        <p:nvPicPr>
          <p:cNvPr id="4" name="Content Placeholder 3" descr="carrier_locklear.jpg"/>
          <p:cNvPicPr>
            <a:picLocks noGrp="1" noChangeAspect="1"/>
          </p:cNvPicPr>
          <p:nvPr>
            <p:ph idx="1"/>
          </p:nvPr>
        </p:nvPicPr>
        <p:blipFill>
          <a:blip r:embed="rId2"/>
          <a:srcRect l="-4113" r="-4113"/>
          <a:stretch>
            <a:fillRect/>
          </a:stretch>
        </p:blipFill>
        <p:spPr>
          <a:xfrm>
            <a:off x="838200" y="2111375"/>
            <a:ext cx="10515600" cy="4351338"/>
          </a:xfrm>
        </p:spPr>
      </p:pic>
    </p:spTree>
    <p:extLst>
      <p:ext uri="{BB962C8B-B14F-4D97-AF65-F5344CB8AC3E}">
        <p14:creationId xmlns:p14="http://schemas.microsoft.com/office/powerpoint/2010/main" val="982909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5202" y="731839"/>
            <a:ext cx="8229600" cy="572077"/>
          </a:xfrm>
        </p:spPr>
        <p:txBody>
          <a:bodyPr>
            <a:noAutofit/>
          </a:bodyPr>
          <a:lstStyle/>
          <a:p>
            <a:r>
              <a:rPr lang="en-US" sz="3600" b="1" dirty="0">
                <a:solidFill>
                  <a:schemeClr val="accent1">
                    <a:lumMod val="50000"/>
                  </a:schemeClr>
                </a:solidFill>
              </a:rPr>
              <a:t>Pacific Islands</a:t>
            </a:r>
            <a:endParaRPr lang="en-US" sz="3600" b="1" dirty="0">
              <a:solidFill>
                <a:schemeClr val="accent1">
                  <a:lumMod val="50000"/>
                </a:schemeClr>
              </a:solidFill>
            </a:endParaRPr>
          </a:p>
        </p:txBody>
      </p:sp>
      <p:pic>
        <p:nvPicPr>
          <p:cNvPr id="4" name="Content Placeholder 3" descr="Pacific Map.jpg"/>
          <p:cNvPicPr>
            <a:picLocks noGrp="1" noChangeAspect="1"/>
          </p:cNvPicPr>
          <p:nvPr>
            <p:ph idx="1"/>
          </p:nvPr>
        </p:nvPicPr>
        <p:blipFill>
          <a:blip r:embed="rId2"/>
          <a:srcRect l="-6231" r="-6231"/>
          <a:stretch>
            <a:fillRect/>
          </a:stretch>
        </p:blipFill>
        <p:spPr>
          <a:xfrm>
            <a:off x="1524000" y="1701040"/>
            <a:ext cx="9172004" cy="5044249"/>
          </a:xfrm>
        </p:spPr>
      </p:pic>
    </p:spTree>
    <p:extLst>
      <p:ext uri="{BB962C8B-B14F-4D97-AF65-F5344CB8AC3E}">
        <p14:creationId xmlns:p14="http://schemas.microsoft.com/office/powerpoint/2010/main" val="2371818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earl harbor commands Pacific.jpg"/>
          <p:cNvPicPr>
            <a:picLocks noGrp="1" noChangeAspect="1"/>
          </p:cNvPicPr>
          <p:nvPr>
            <p:ph idx="1"/>
          </p:nvPr>
        </p:nvPicPr>
        <p:blipFill>
          <a:blip r:embed="rId2"/>
          <a:srcRect l="-7758" r="-7758"/>
          <a:stretch>
            <a:fillRect/>
          </a:stretch>
        </p:blipFill>
        <p:spPr>
          <a:xfrm>
            <a:off x="1981200" y="1129804"/>
            <a:ext cx="8229600" cy="4525963"/>
          </a:xfrm>
        </p:spPr>
      </p:pic>
    </p:spTree>
    <p:extLst>
      <p:ext uri="{BB962C8B-B14F-4D97-AF65-F5344CB8AC3E}">
        <p14:creationId xmlns:p14="http://schemas.microsoft.com/office/powerpoint/2010/main" val="2375156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6492" y="707415"/>
            <a:ext cx="8229600" cy="524098"/>
          </a:xfrm>
        </p:spPr>
        <p:txBody>
          <a:bodyPr>
            <a:noAutofit/>
          </a:bodyPr>
          <a:lstStyle/>
          <a:p>
            <a:r>
              <a:rPr lang="en-US" sz="3600" b="1" dirty="0" err="1">
                <a:solidFill>
                  <a:schemeClr val="accent1">
                    <a:lumMod val="50000"/>
                  </a:schemeClr>
                </a:solidFill>
              </a:rPr>
              <a:t>Yongxing</a:t>
            </a:r>
            <a:r>
              <a:rPr lang="en-US" sz="3600" b="1" dirty="0">
                <a:solidFill>
                  <a:schemeClr val="accent1">
                    <a:lumMod val="50000"/>
                  </a:schemeClr>
                </a:solidFill>
              </a:rPr>
              <a:t> Island in the </a:t>
            </a:r>
            <a:r>
              <a:rPr lang="en-US" sz="3600" b="1" dirty="0" err="1">
                <a:solidFill>
                  <a:schemeClr val="accent1">
                    <a:lumMod val="50000"/>
                  </a:schemeClr>
                </a:solidFill>
              </a:rPr>
              <a:t>Paracels</a:t>
            </a:r>
            <a:endParaRPr lang="en-US" sz="3600" b="1" dirty="0">
              <a:solidFill>
                <a:schemeClr val="accent1">
                  <a:lumMod val="50000"/>
                </a:schemeClr>
              </a:solidFill>
            </a:endParaRPr>
          </a:p>
        </p:txBody>
      </p:sp>
      <p:pic>
        <p:nvPicPr>
          <p:cNvPr id="4" name="Content Placeholder 3" descr="island SCS.jpg"/>
          <p:cNvPicPr>
            <a:picLocks noGrp="1" noChangeAspect="1"/>
          </p:cNvPicPr>
          <p:nvPr>
            <p:ph idx="1"/>
          </p:nvPr>
        </p:nvPicPr>
        <p:blipFill>
          <a:blip r:embed="rId2"/>
          <a:srcRect l="-5875" r="-5875"/>
          <a:stretch>
            <a:fillRect/>
          </a:stretch>
        </p:blipFill>
        <p:spPr>
          <a:xfrm>
            <a:off x="1590686" y="1482443"/>
            <a:ext cx="8901212" cy="4895324"/>
          </a:xfrm>
        </p:spPr>
      </p:pic>
    </p:spTree>
    <p:extLst>
      <p:ext uri="{BB962C8B-B14F-4D97-AF65-F5344CB8AC3E}">
        <p14:creationId xmlns:p14="http://schemas.microsoft.com/office/powerpoint/2010/main" val="1308549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4800" y="868607"/>
            <a:ext cx="8229600" cy="484816"/>
          </a:xfrm>
        </p:spPr>
        <p:txBody>
          <a:bodyPr>
            <a:noAutofit/>
          </a:bodyPr>
          <a:lstStyle/>
          <a:p>
            <a:r>
              <a:rPr lang="en-US" sz="3600" b="1" dirty="0">
                <a:solidFill>
                  <a:schemeClr val="accent1">
                    <a:lumMod val="50000"/>
                  </a:schemeClr>
                </a:solidFill>
              </a:rPr>
              <a:t>South China Sea</a:t>
            </a:r>
            <a:endParaRPr lang="en-US" sz="3600" b="1" dirty="0">
              <a:solidFill>
                <a:schemeClr val="accent1">
                  <a:lumMod val="50000"/>
                </a:schemeClr>
              </a:solidFill>
            </a:endParaRPr>
          </a:p>
        </p:txBody>
      </p:sp>
      <p:pic>
        <p:nvPicPr>
          <p:cNvPr id="4" name="Content Placeholder 3" descr="south-china-sea-territorial-disputes.png"/>
          <p:cNvPicPr>
            <a:picLocks noGrp="1" noChangeAspect="1"/>
          </p:cNvPicPr>
          <p:nvPr>
            <p:ph idx="1"/>
          </p:nvPr>
        </p:nvPicPr>
        <p:blipFill>
          <a:blip r:embed="rId2"/>
          <a:srcRect l="-1140" r="-1140"/>
          <a:stretch>
            <a:fillRect/>
          </a:stretch>
        </p:blipFill>
        <p:spPr/>
      </p:pic>
    </p:spTree>
    <p:extLst>
      <p:ext uri="{BB962C8B-B14F-4D97-AF65-F5344CB8AC3E}">
        <p14:creationId xmlns:p14="http://schemas.microsoft.com/office/powerpoint/2010/main" val="14923239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2"/>
            <a:ext cx="10515600" cy="1325563"/>
          </a:xfrm>
        </p:spPr>
        <p:txBody>
          <a:bodyPr>
            <a:normAutofit/>
          </a:bodyPr>
          <a:lstStyle/>
          <a:p>
            <a:r>
              <a:rPr lang="en-US" sz="3600" b="1" dirty="0">
                <a:solidFill>
                  <a:schemeClr val="accent1">
                    <a:lumMod val="50000"/>
                  </a:schemeClr>
                </a:solidFill>
              </a:rPr>
              <a:t>South China Sea Territory</a:t>
            </a:r>
            <a:endParaRPr lang="en-US" sz="3600" b="1" dirty="0">
              <a:solidFill>
                <a:schemeClr val="accent1">
                  <a:lumMod val="50000"/>
                </a:schemeClr>
              </a:solidFill>
            </a:endParaRPr>
          </a:p>
        </p:txBody>
      </p:sp>
      <p:sp>
        <p:nvSpPr>
          <p:cNvPr id="3" name="Content Placeholder 2"/>
          <p:cNvSpPr>
            <a:spLocks noGrp="1"/>
          </p:cNvSpPr>
          <p:nvPr>
            <p:ph idx="1"/>
          </p:nvPr>
        </p:nvSpPr>
        <p:spPr>
          <a:xfrm>
            <a:off x="838200" y="1987550"/>
            <a:ext cx="10515600" cy="4351338"/>
          </a:xfrm>
        </p:spPr>
        <p:txBody>
          <a:bodyPr>
            <a:normAutofit lnSpcReduction="10000"/>
          </a:bodyPr>
          <a:lstStyle/>
          <a:p>
            <a:r>
              <a:rPr lang="en-US" dirty="0"/>
              <a:t>11 dash line – US backed Kuomintang </a:t>
            </a:r>
          </a:p>
          <a:p>
            <a:r>
              <a:rPr lang="en-US" dirty="0"/>
              <a:t>US narrative: China seized </a:t>
            </a:r>
            <a:r>
              <a:rPr lang="en-US" dirty="0" err="1"/>
              <a:t>Paracels</a:t>
            </a:r>
            <a:r>
              <a:rPr lang="en-US" dirty="0"/>
              <a:t> killing South Vietnamese troops in 1974</a:t>
            </a:r>
          </a:p>
          <a:p>
            <a:r>
              <a:rPr lang="en-US" dirty="0"/>
              <a:t>Real world narrative: China was supporting the North Vietnamese and this was an action at the end of the Vietnam war– which the north won.  North Vietnam recognized China’s claim.</a:t>
            </a:r>
          </a:p>
          <a:p>
            <a:r>
              <a:rPr lang="en-US" dirty="0"/>
              <a:t>9 dash line – PRC Zhou </a:t>
            </a:r>
            <a:r>
              <a:rPr lang="en-US" dirty="0" err="1"/>
              <a:t>Enlai</a:t>
            </a:r>
            <a:r>
              <a:rPr lang="en-US" dirty="0"/>
              <a:t> removed line between Vietnam and Hainan Island after Vietnam War</a:t>
            </a:r>
          </a:p>
          <a:p>
            <a:r>
              <a:rPr lang="en-US" dirty="0"/>
              <a:t>US interests in South China Sea failed with the loss of Republic of China and Republic of Vietnam.</a:t>
            </a:r>
          </a:p>
          <a:p>
            <a:endParaRPr lang="en-US" dirty="0"/>
          </a:p>
        </p:txBody>
      </p:sp>
    </p:spTree>
    <p:extLst>
      <p:ext uri="{BB962C8B-B14F-4D97-AF65-F5344CB8AC3E}">
        <p14:creationId xmlns:p14="http://schemas.microsoft.com/office/powerpoint/2010/main" val="8285485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579438"/>
            <a:ext cx="8229600" cy="791596"/>
          </a:xfrm>
        </p:spPr>
        <p:txBody>
          <a:bodyPr>
            <a:normAutofit/>
          </a:bodyPr>
          <a:lstStyle/>
          <a:p>
            <a:r>
              <a:rPr lang="en-US" sz="3600" b="1" dirty="0">
                <a:solidFill>
                  <a:schemeClr val="accent1">
                    <a:lumMod val="50000"/>
                  </a:schemeClr>
                </a:solidFill>
              </a:rPr>
              <a:t>Competing Interpretations of Territory</a:t>
            </a:r>
            <a:endParaRPr lang="en-US" sz="3600" b="1" dirty="0">
              <a:solidFill>
                <a:schemeClr val="accent1">
                  <a:lumMod val="50000"/>
                </a:schemeClr>
              </a:solidFill>
            </a:endParaRPr>
          </a:p>
        </p:txBody>
      </p:sp>
      <p:sp>
        <p:nvSpPr>
          <p:cNvPr id="3" name="Content Placeholder 2"/>
          <p:cNvSpPr>
            <a:spLocks noGrp="1"/>
          </p:cNvSpPr>
          <p:nvPr>
            <p:ph idx="1"/>
          </p:nvPr>
        </p:nvSpPr>
        <p:spPr>
          <a:xfrm>
            <a:off x="838200" y="2835275"/>
            <a:ext cx="10515600" cy="2622550"/>
          </a:xfrm>
        </p:spPr>
        <p:txBody>
          <a:bodyPr>
            <a:normAutofit fontScale="92500" lnSpcReduction="10000"/>
          </a:bodyPr>
          <a:lstStyle/>
          <a:p>
            <a:r>
              <a:rPr lang="en-US" dirty="0" smtClean="0"/>
              <a:t>2002 Declaration on the Conduct of Parties in the South China Sea – bilateral approach</a:t>
            </a:r>
          </a:p>
          <a:p>
            <a:r>
              <a:rPr lang="en-US" dirty="0" smtClean="0"/>
              <a:t>U.S. Freedom of Navigation operation-multilateral approach</a:t>
            </a:r>
          </a:p>
          <a:p>
            <a:r>
              <a:rPr lang="en-US" dirty="0" smtClean="0"/>
              <a:t>UNCLOS: UN Convention on the Law of the Sea- recognizes both</a:t>
            </a:r>
          </a:p>
          <a:p>
            <a:r>
              <a:rPr lang="en-US" dirty="0" smtClean="0"/>
              <a:t>Cooperation and capacity building</a:t>
            </a:r>
          </a:p>
          <a:p>
            <a:pPr>
              <a:buNone/>
            </a:pPr>
            <a:r>
              <a:rPr lang="en-US" dirty="0" smtClean="0"/>
              <a:t> </a:t>
            </a:r>
          </a:p>
        </p:txBody>
      </p:sp>
    </p:spTree>
    <p:extLst>
      <p:ext uri="{BB962C8B-B14F-4D97-AF65-F5344CB8AC3E}">
        <p14:creationId xmlns:p14="http://schemas.microsoft.com/office/powerpoint/2010/main" val="35575186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2287" y="826111"/>
            <a:ext cx="8229600" cy="744556"/>
          </a:xfrm>
        </p:spPr>
        <p:txBody>
          <a:bodyPr>
            <a:noAutofit/>
          </a:bodyPr>
          <a:lstStyle/>
          <a:p>
            <a:r>
              <a:rPr lang="en-US" sz="3200" b="1" dirty="0">
                <a:solidFill>
                  <a:schemeClr val="accent1">
                    <a:lumMod val="50000"/>
                  </a:schemeClr>
                </a:solidFill>
              </a:rPr>
              <a:t>PRIMNM (Pacific Remote Island Marine National Monument)</a:t>
            </a:r>
            <a:endParaRPr lang="en-US" sz="3200" b="1" dirty="0">
              <a:solidFill>
                <a:schemeClr val="accent1">
                  <a:lumMod val="50000"/>
                </a:schemeClr>
              </a:solidFill>
            </a:endParaRPr>
          </a:p>
        </p:txBody>
      </p:sp>
      <p:pic>
        <p:nvPicPr>
          <p:cNvPr id="4" name="Content Placeholder 3" descr="PRIMNM-Pacific Remote Islands Marine National Monument.jpg"/>
          <p:cNvPicPr>
            <a:picLocks noGrp="1" noChangeAspect="1"/>
          </p:cNvPicPr>
          <p:nvPr>
            <p:ph idx="1"/>
          </p:nvPr>
        </p:nvPicPr>
        <p:blipFill>
          <a:blip r:embed="rId2"/>
          <a:srcRect l="-20253" r="-20253"/>
          <a:stretch>
            <a:fillRect/>
          </a:stretch>
        </p:blipFill>
        <p:spPr>
          <a:xfrm>
            <a:off x="2192001" y="1810260"/>
            <a:ext cx="8606814" cy="4733416"/>
          </a:xfrm>
        </p:spPr>
      </p:pic>
    </p:spTree>
    <p:extLst>
      <p:ext uri="{BB962C8B-B14F-4D97-AF65-F5344CB8AC3E}">
        <p14:creationId xmlns:p14="http://schemas.microsoft.com/office/powerpoint/2010/main" val="23961110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chemeClr val="accent1">
                    <a:lumMod val="50000"/>
                  </a:schemeClr>
                </a:solidFill>
              </a:rPr>
              <a:t>TPP-BRICS</a:t>
            </a:r>
            <a:endParaRPr lang="en-US" sz="3600" b="1" dirty="0">
              <a:solidFill>
                <a:schemeClr val="accent1">
                  <a:lumMod val="50000"/>
                </a:schemeClr>
              </a:solidFill>
            </a:endParaRPr>
          </a:p>
        </p:txBody>
      </p:sp>
      <p:sp>
        <p:nvSpPr>
          <p:cNvPr id="3" name="Content Placeholder 2"/>
          <p:cNvSpPr>
            <a:spLocks noGrp="1"/>
          </p:cNvSpPr>
          <p:nvPr>
            <p:ph idx="1"/>
          </p:nvPr>
        </p:nvSpPr>
        <p:spPr/>
        <p:txBody>
          <a:bodyPr>
            <a:noAutofit/>
          </a:bodyPr>
          <a:lstStyle/>
          <a:p>
            <a:r>
              <a:rPr lang="en-US" sz="2000" dirty="0"/>
              <a:t>2005 TPP (Strategic-Economic) signed between Brunei, Chile, New Zealand and Singapore (pathfinder FTAAP)</a:t>
            </a:r>
          </a:p>
          <a:p>
            <a:r>
              <a:rPr lang="en-US" sz="2000" dirty="0"/>
              <a:t>2007 Bush announces joining the TPP</a:t>
            </a:r>
          </a:p>
          <a:p>
            <a:r>
              <a:rPr lang="en-US" sz="2000" dirty="0"/>
              <a:t>2008 US financial markets collapse-Emerging Market economies sustaining</a:t>
            </a:r>
          </a:p>
          <a:p>
            <a:r>
              <a:rPr lang="en-US" sz="2000" dirty="0"/>
              <a:t>2009 Obama joins TPP negotiations- First BRICS Summit</a:t>
            </a:r>
          </a:p>
          <a:p>
            <a:r>
              <a:rPr lang="en-US" sz="2000" dirty="0"/>
              <a:t>2011 “Pacific Pivot” is announced rebalancing US military and trade in the Asia-Pacific.  Containment /obstruction policy inferred</a:t>
            </a:r>
          </a:p>
          <a:p>
            <a:r>
              <a:rPr lang="en-US" sz="2000" dirty="0"/>
              <a:t>2012 BRICS cooperation gets worked out, developing EEU</a:t>
            </a:r>
          </a:p>
          <a:p>
            <a:r>
              <a:rPr lang="en-US" sz="2000" dirty="0"/>
              <a:t>2014- Fortaleza Declaration. Ukraine. Article 9 of Japanese Constitution amended to allow for active military outside Japan.</a:t>
            </a:r>
            <a:br>
              <a:rPr lang="en-US" sz="2000" dirty="0"/>
            </a:br>
            <a:r>
              <a:rPr lang="en-US" sz="2000" dirty="0"/>
              <a:t>2015- New Development Bank, Contingency Reserve Arrangement, Asian Infrastructure Investment Bank, Belt and Road</a:t>
            </a:r>
          </a:p>
          <a:p>
            <a:r>
              <a:rPr lang="en-US" sz="2000" dirty="0"/>
              <a:t>Tensions build as US sees itself becoming irrelevant in the region, and uses South China Sea to keep itself relevant</a:t>
            </a:r>
            <a:endParaRPr lang="en-US" sz="2000" dirty="0"/>
          </a:p>
        </p:txBody>
      </p:sp>
    </p:spTree>
    <p:extLst>
      <p:ext uri="{BB962C8B-B14F-4D97-AF65-F5344CB8AC3E}">
        <p14:creationId xmlns:p14="http://schemas.microsoft.com/office/powerpoint/2010/main" val="2388749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350"/>
            <a:ext cx="10515600" cy="1325563"/>
          </a:xfrm>
        </p:spPr>
        <p:txBody>
          <a:bodyPr>
            <a:normAutofit/>
          </a:bodyPr>
          <a:lstStyle/>
          <a:p>
            <a:r>
              <a:rPr lang="en-US" sz="3600" b="1" dirty="0">
                <a:solidFill>
                  <a:schemeClr val="accent1">
                    <a:lumMod val="50000"/>
                  </a:schemeClr>
                </a:solidFill>
              </a:rPr>
              <a:t>Chapter 21: Cooperation and Capacity Building</a:t>
            </a:r>
            <a:br>
              <a:rPr lang="en-US" sz="3600" b="1" dirty="0">
                <a:solidFill>
                  <a:schemeClr val="accent1">
                    <a:lumMod val="50000"/>
                  </a:schemeClr>
                </a:solidFill>
              </a:rPr>
            </a:br>
            <a:r>
              <a:rPr lang="en-US" sz="3600" b="1" dirty="0">
                <a:solidFill>
                  <a:schemeClr val="accent1">
                    <a:lumMod val="50000"/>
                  </a:schemeClr>
                </a:solidFill>
              </a:rPr>
              <a:t>Trans-Pacific Partnership Agreement</a:t>
            </a:r>
            <a:endParaRPr lang="en-US" sz="3600" b="1" dirty="0">
              <a:solidFill>
                <a:schemeClr val="accent1">
                  <a:lumMod val="50000"/>
                </a:schemeClr>
              </a:solidFill>
            </a:endParaRPr>
          </a:p>
        </p:txBody>
      </p:sp>
      <p:sp>
        <p:nvSpPr>
          <p:cNvPr id="3" name="Content Placeholder 2"/>
          <p:cNvSpPr>
            <a:spLocks noGrp="1"/>
          </p:cNvSpPr>
          <p:nvPr>
            <p:ph idx="1"/>
          </p:nvPr>
        </p:nvSpPr>
        <p:spPr>
          <a:xfrm>
            <a:off x="838200" y="2177317"/>
            <a:ext cx="10515600" cy="2980837"/>
          </a:xfrm>
        </p:spPr>
        <p:txBody>
          <a:bodyPr>
            <a:normAutofit lnSpcReduction="10000"/>
          </a:bodyPr>
          <a:lstStyle/>
          <a:p>
            <a:r>
              <a:rPr lang="en-US" dirty="0"/>
              <a:t>Article 21.4:2..</a:t>
            </a:r>
            <a:br>
              <a:rPr lang="en-US" dirty="0"/>
            </a:br>
            <a:r>
              <a:rPr lang="en-US" dirty="0"/>
              <a:t>“(</a:t>
            </a:r>
            <a:r>
              <a:rPr lang="en-US" dirty="0" err="1"/>
              <a:t>c</a:t>
            </a:r>
            <a:r>
              <a:rPr lang="en-US" dirty="0"/>
              <a:t>) initiate </a:t>
            </a:r>
            <a:r>
              <a:rPr lang="en-US" dirty="0"/>
              <a:t>and undertake collaboration, as appropriate, to enhance donor coordination and facilitate public-private partnerships in cooperation and capacity building activities</a:t>
            </a:r>
            <a:r>
              <a:rPr lang="en-US" dirty="0"/>
              <a:t>;</a:t>
            </a:r>
          </a:p>
          <a:p>
            <a:r>
              <a:rPr lang="en-US" dirty="0"/>
              <a:t> </a:t>
            </a:r>
            <a:r>
              <a:rPr lang="en-US" dirty="0"/>
              <a:t>(</a:t>
            </a:r>
            <a:r>
              <a:rPr lang="en-US" dirty="0" err="1"/>
              <a:t>d</a:t>
            </a:r>
            <a:r>
              <a:rPr lang="en-US" dirty="0"/>
              <a:t>) invite, as appropriate, international donor institutions, private sector entities, non-governmental </a:t>
            </a:r>
            <a:r>
              <a:rPr lang="en-US" dirty="0" err="1"/>
              <a:t>organisations</a:t>
            </a:r>
            <a:r>
              <a:rPr lang="en-US" dirty="0"/>
              <a:t> or other relevant institutions, to assist in the development and implementation of cooperation and capacity building activities</a:t>
            </a:r>
            <a:r>
              <a:rPr lang="en-US" sz="2400" dirty="0"/>
              <a:t>; </a:t>
            </a:r>
          </a:p>
        </p:txBody>
      </p:sp>
    </p:spTree>
    <p:extLst>
      <p:ext uri="{BB962C8B-B14F-4D97-AF65-F5344CB8AC3E}">
        <p14:creationId xmlns:p14="http://schemas.microsoft.com/office/powerpoint/2010/main" val="3641255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99393" y="4499049"/>
            <a:ext cx="1085685" cy="1148320"/>
          </a:xfrm>
          <a:prstGeom prst="rect">
            <a:avLst/>
          </a:prstGeom>
        </p:spPr>
      </p:pic>
      <p:sp>
        <p:nvSpPr>
          <p:cNvPr id="6" name="TextBox 5"/>
          <p:cNvSpPr txBox="1"/>
          <p:nvPr/>
        </p:nvSpPr>
        <p:spPr>
          <a:xfrm>
            <a:off x="745434" y="3457382"/>
            <a:ext cx="7397423" cy="3231654"/>
          </a:xfrm>
          <a:prstGeom prst="rect">
            <a:avLst/>
          </a:prstGeom>
          <a:noFill/>
        </p:spPr>
        <p:txBody>
          <a:bodyPr wrap="square" rtlCol="0">
            <a:spAutoFit/>
          </a:bodyPr>
          <a:lstStyle/>
          <a:p>
            <a:r>
              <a:rPr lang="en-US" sz="2400" b="1" dirty="0">
                <a:solidFill>
                  <a:schemeClr val="accent1">
                    <a:lumMod val="50000"/>
                  </a:schemeClr>
                </a:solidFill>
              </a:rPr>
              <a:t>Call Structure and Norms: </a:t>
            </a:r>
          </a:p>
          <a:p>
            <a:pPr marL="342900" indent="-342900">
              <a:buFontTx/>
              <a:buChar char="-"/>
            </a:pPr>
            <a:r>
              <a:rPr lang="en-US" sz="2000" b="1" dirty="0" smtClean="0">
                <a:solidFill>
                  <a:schemeClr val="accent1">
                    <a:lumMod val="50000"/>
                  </a:schemeClr>
                </a:solidFill>
              </a:rPr>
              <a:t>Audio is PHONE ONLY; you must call in</a:t>
            </a:r>
          </a:p>
          <a:p>
            <a:pPr marL="342900" indent="-342900">
              <a:buFontTx/>
              <a:buChar char="-"/>
            </a:pPr>
            <a:r>
              <a:rPr lang="en-US" sz="2000" b="1" dirty="0" smtClean="0">
                <a:solidFill>
                  <a:schemeClr val="accent1">
                    <a:lumMod val="50000"/>
                  </a:schemeClr>
                </a:solidFill>
              </a:rPr>
              <a:t>Do not enable your video camera</a:t>
            </a:r>
          </a:p>
          <a:p>
            <a:pPr marL="342900" indent="-342900">
              <a:buFontTx/>
              <a:buChar char="-"/>
            </a:pPr>
            <a:r>
              <a:rPr lang="en-US" sz="2000" dirty="0" smtClean="0">
                <a:solidFill>
                  <a:schemeClr val="accent1">
                    <a:lumMod val="50000"/>
                  </a:schemeClr>
                </a:solidFill>
              </a:rPr>
              <a:t>All </a:t>
            </a:r>
            <a:r>
              <a:rPr lang="en-US" sz="2000" dirty="0">
                <a:solidFill>
                  <a:schemeClr val="accent1">
                    <a:lumMod val="50000"/>
                  </a:schemeClr>
                </a:solidFill>
              </a:rPr>
              <a:t>calls are recorded; a </a:t>
            </a:r>
            <a:r>
              <a:rPr lang="en-US" sz="2000" dirty="0" smtClean="0">
                <a:solidFill>
                  <a:schemeClr val="accent1">
                    <a:lumMod val="50000"/>
                  </a:schemeClr>
                </a:solidFill>
              </a:rPr>
              <a:t>link is available </a:t>
            </a:r>
            <a:r>
              <a:rPr lang="en-US" sz="2000" dirty="0">
                <a:solidFill>
                  <a:schemeClr val="accent1">
                    <a:lumMod val="50000"/>
                  </a:schemeClr>
                </a:solidFill>
              </a:rPr>
              <a:t>after the call </a:t>
            </a:r>
          </a:p>
          <a:p>
            <a:pPr marL="342900" indent="-342900">
              <a:buFontTx/>
              <a:buChar char="-"/>
            </a:pPr>
            <a:r>
              <a:rPr lang="en-US" sz="2000" b="1" dirty="0">
                <a:solidFill>
                  <a:schemeClr val="accent1">
                    <a:lumMod val="50000"/>
                  </a:schemeClr>
                </a:solidFill>
              </a:rPr>
              <a:t>Q &amp; A mode: </a:t>
            </a:r>
            <a:r>
              <a:rPr lang="en-US" sz="2000" dirty="0">
                <a:solidFill>
                  <a:schemeClr val="accent1">
                    <a:lumMod val="50000"/>
                  </a:schemeClr>
                </a:solidFill>
              </a:rPr>
              <a:t>To eliminate background noise we mute everyone when we begin recording. </a:t>
            </a:r>
          </a:p>
          <a:p>
            <a:pPr marL="342900" indent="-342900">
              <a:buFontTx/>
              <a:buChar char="-"/>
            </a:pPr>
            <a:r>
              <a:rPr lang="en-US" sz="2000" b="1" dirty="0">
                <a:solidFill>
                  <a:schemeClr val="accent1">
                    <a:lumMod val="50000"/>
                  </a:schemeClr>
                </a:solidFill>
              </a:rPr>
              <a:t>Press *6</a:t>
            </a:r>
            <a:r>
              <a:rPr lang="en-US" sz="2000" dirty="0">
                <a:solidFill>
                  <a:schemeClr val="accent1">
                    <a:lumMod val="50000"/>
                  </a:schemeClr>
                </a:solidFill>
              </a:rPr>
              <a:t> (when prompted) to ask a question; say your name, your organization, if any, and location. Be courteous and brief; give others a chance to ask questions too.</a:t>
            </a:r>
          </a:p>
          <a:p>
            <a:pPr marL="342900" indent="-342900">
              <a:buFontTx/>
              <a:buChar char="-"/>
            </a:pPr>
            <a:r>
              <a:rPr lang="en-US" sz="2000" b="1" dirty="0" smtClean="0">
                <a:solidFill>
                  <a:schemeClr val="accent1">
                    <a:lumMod val="50000"/>
                  </a:schemeClr>
                </a:solidFill>
              </a:rPr>
              <a:t>Keep chat room discussions on topic and professiona</a:t>
            </a:r>
            <a:r>
              <a:rPr lang="en-US" sz="2000" b="1" dirty="0">
                <a:solidFill>
                  <a:schemeClr val="accent1">
                    <a:lumMod val="50000"/>
                  </a:schemeClr>
                </a:solidFill>
              </a:rPr>
              <a:t>l</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9727" y="2461140"/>
            <a:ext cx="1714500" cy="1714500"/>
          </a:xfrm>
          <a:prstGeom prst="rect">
            <a:avLst/>
          </a:prstGeom>
        </p:spPr>
      </p:pic>
      <p:sp>
        <p:nvSpPr>
          <p:cNvPr id="3" name="Rectangle 2"/>
          <p:cNvSpPr/>
          <p:nvPr/>
        </p:nvSpPr>
        <p:spPr>
          <a:xfrm>
            <a:off x="652460" y="1881095"/>
            <a:ext cx="7583370" cy="1323439"/>
          </a:xfrm>
          <a:prstGeom prst="rect">
            <a:avLst/>
          </a:prstGeom>
        </p:spPr>
        <p:txBody>
          <a:bodyPr wrap="square">
            <a:spAutoFit/>
          </a:bodyPr>
          <a:lstStyle/>
          <a:p>
            <a:r>
              <a:rPr lang="en-US" sz="3200" b="1" dirty="0">
                <a:solidFill>
                  <a:srgbClr val="C00000"/>
                </a:solidFill>
              </a:rPr>
              <a:t>Andrea Miller, Executive Director</a:t>
            </a:r>
            <a:br>
              <a:rPr lang="en-US" sz="3200" b="1" dirty="0">
                <a:solidFill>
                  <a:srgbClr val="C00000"/>
                </a:solidFill>
              </a:rPr>
            </a:br>
            <a:r>
              <a:rPr lang="en-US" sz="2800" dirty="0">
                <a:solidFill>
                  <a:schemeClr val="accent1">
                    <a:lumMod val="50000"/>
                  </a:schemeClr>
                </a:solidFill>
              </a:rPr>
              <a:t>People Demanding Action</a:t>
            </a:r>
            <a:br>
              <a:rPr lang="en-US" sz="2800" dirty="0">
                <a:solidFill>
                  <a:schemeClr val="accent1">
                    <a:lumMod val="50000"/>
                  </a:schemeClr>
                </a:solidFill>
              </a:rPr>
            </a:br>
            <a:r>
              <a:rPr lang="en-US" sz="2000" dirty="0">
                <a:solidFill>
                  <a:schemeClr val="accent1">
                    <a:lumMod val="50000"/>
                  </a:schemeClr>
                </a:solidFill>
                <a:hlinkClick r:id="rId4"/>
              </a:rPr>
              <a:t>andrea@peopledemandingaction.org</a:t>
            </a:r>
            <a:endParaRPr lang="en-US" sz="2000" dirty="0">
              <a:solidFill>
                <a:schemeClr val="accent1">
                  <a:lumMod val="50000"/>
                </a:schemeClr>
              </a:solidFill>
            </a:endParaRPr>
          </a:p>
        </p:txBody>
      </p:sp>
      <p:sp>
        <p:nvSpPr>
          <p:cNvPr id="5" name="Title 4"/>
          <p:cNvSpPr>
            <a:spLocks noGrp="1"/>
          </p:cNvSpPr>
          <p:nvPr>
            <p:ph type="title"/>
          </p:nvPr>
        </p:nvSpPr>
        <p:spPr>
          <a:xfrm>
            <a:off x="538160" y="429108"/>
            <a:ext cx="10686067" cy="1325563"/>
          </a:xfrm>
        </p:spPr>
        <p:txBody>
          <a:bodyPr/>
          <a:lstStyle/>
          <a:p>
            <a:pPr algn="l"/>
            <a:r>
              <a:rPr lang="en-US" sz="4000" b="1" dirty="0">
                <a:solidFill>
                  <a:schemeClr val="accent1">
                    <a:lumMod val="50000"/>
                  </a:schemeClr>
                </a:solidFill>
              </a:rPr>
              <a:t>INTRODUCTION AND </a:t>
            </a:r>
            <a:r>
              <a:rPr lang="en-US" sz="4000" b="1" dirty="0" smtClean="0">
                <a:solidFill>
                  <a:schemeClr val="accent1">
                    <a:lumMod val="50000"/>
                  </a:schemeClr>
                </a:solidFill>
              </a:rPr>
              <a:t>WELCOME</a:t>
            </a:r>
            <a:endParaRPr lang="en-US" sz="4000" b="1" dirty="0">
              <a:solidFill>
                <a:schemeClr val="accent1">
                  <a:lumMod val="50000"/>
                </a:schemeClr>
              </a:solidFill>
            </a:endParaRPr>
          </a:p>
        </p:txBody>
      </p:sp>
    </p:spTree>
    <p:extLst>
      <p:ext uri="{BB962C8B-B14F-4D97-AF65-F5344CB8AC3E}">
        <p14:creationId xmlns:p14="http://schemas.microsoft.com/office/powerpoint/2010/main" val="2252457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50900"/>
            <a:ext cx="10515600" cy="1325563"/>
          </a:xfrm>
        </p:spPr>
        <p:txBody>
          <a:bodyPr>
            <a:noAutofit/>
          </a:bodyPr>
          <a:lstStyle/>
          <a:p>
            <a:r>
              <a:rPr lang="en-US" sz="3600" b="1" dirty="0">
                <a:solidFill>
                  <a:schemeClr val="accent1">
                    <a:lumMod val="50000"/>
                  </a:schemeClr>
                </a:solidFill>
              </a:rPr>
              <a:t>Defense Security Cooperation Agency</a:t>
            </a:r>
            <a:br>
              <a:rPr lang="en-US" sz="3600" b="1" dirty="0">
                <a:solidFill>
                  <a:schemeClr val="accent1">
                    <a:lumMod val="50000"/>
                  </a:schemeClr>
                </a:solidFill>
              </a:rPr>
            </a:br>
            <a:r>
              <a:rPr lang="en-US" sz="3600" b="1" dirty="0">
                <a:solidFill>
                  <a:schemeClr val="accent1">
                    <a:lumMod val="50000"/>
                  </a:schemeClr>
                </a:solidFill>
              </a:rPr>
              <a:t>(DSCA)  Vision 2020</a:t>
            </a:r>
            <a:br>
              <a:rPr lang="en-US" sz="3600" b="1" dirty="0">
                <a:solidFill>
                  <a:schemeClr val="accent1">
                    <a:lumMod val="50000"/>
                  </a:schemeClr>
                </a:solidFill>
              </a:rPr>
            </a:br>
            <a:r>
              <a:rPr lang="en-US" sz="3600" b="1" dirty="0">
                <a:solidFill>
                  <a:schemeClr val="accent1">
                    <a:lumMod val="50000"/>
                  </a:schemeClr>
                </a:solidFill>
              </a:rPr>
              <a:t>October 2015</a:t>
            </a:r>
            <a:endParaRPr lang="en-US" sz="3600" b="1" dirty="0">
              <a:solidFill>
                <a:schemeClr val="accent1">
                  <a:lumMod val="50000"/>
                </a:schemeClr>
              </a:solidFill>
            </a:endParaRPr>
          </a:p>
        </p:txBody>
      </p:sp>
      <p:sp>
        <p:nvSpPr>
          <p:cNvPr id="3" name="Content Placeholder 2"/>
          <p:cNvSpPr>
            <a:spLocks noGrp="1"/>
          </p:cNvSpPr>
          <p:nvPr>
            <p:ph idx="1"/>
          </p:nvPr>
        </p:nvSpPr>
        <p:spPr>
          <a:xfrm>
            <a:off x="838200" y="2339975"/>
            <a:ext cx="10515600" cy="4351338"/>
          </a:xfrm>
        </p:spPr>
        <p:txBody>
          <a:bodyPr>
            <a:normAutofit/>
          </a:bodyPr>
          <a:lstStyle/>
          <a:p>
            <a:r>
              <a:rPr lang="en-US" sz="2000" dirty="0"/>
              <a:t>The DSCA supports </a:t>
            </a:r>
            <a:r>
              <a:rPr lang="en-US" sz="2000" dirty="0"/>
              <a:t>and </a:t>
            </a:r>
            <a:r>
              <a:rPr lang="en-US" sz="2000" dirty="0"/>
              <a:t>enables the synchronization </a:t>
            </a:r>
            <a:r>
              <a:rPr lang="en-US" sz="2000" dirty="0"/>
              <a:t>of </a:t>
            </a:r>
            <a:r>
              <a:rPr lang="en-US" sz="2000" dirty="0"/>
              <a:t>security cooperation </a:t>
            </a:r>
            <a:r>
              <a:rPr lang="en-US" sz="2000" dirty="0"/>
              <a:t>efforts to meet U.S. </a:t>
            </a:r>
            <a:r>
              <a:rPr lang="en-US" sz="2000" dirty="0"/>
              <a:t>and partner </a:t>
            </a:r>
            <a:r>
              <a:rPr lang="en-US" sz="2000" dirty="0"/>
              <a:t>country </a:t>
            </a:r>
            <a:r>
              <a:rPr lang="en-US" sz="2000" dirty="0"/>
              <a:t>customer expectations</a:t>
            </a:r>
            <a:r>
              <a:rPr lang="en-US" sz="2000" dirty="0"/>
              <a:t>. They do so by </a:t>
            </a:r>
            <a:r>
              <a:rPr lang="en-US" sz="2000" dirty="0"/>
              <a:t>aligning efforts </a:t>
            </a:r>
            <a:r>
              <a:rPr lang="en-US" sz="2000" dirty="0"/>
              <a:t>to strategic priorities</a:t>
            </a:r>
            <a:r>
              <a:rPr lang="en-US" sz="2000" dirty="0"/>
              <a:t>, enabling </a:t>
            </a:r>
            <a:r>
              <a:rPr lang="en-US" sz="2000" dirty="0"/>
              <a:t>more responsive </a:t>
            </a:r>
            <a:r>
              <a:rPr lang="en-US" sz="2000" dirty="0"/>
              <a:t>industry participation </a:t>
            </a:r>
            <a:r>
              <a:rPr lang="en-US" sz="2000" dirty="0"/>
              <a:t>in </a:t>
            </a:r>
            <a:r>
              <a:rPr lang="en-US" sz="2000" dirty="0"/>
              <a:t>security cooperation</a:t>
            </a:r>
            <a:r>
              <a:rPr lang="en-US" sz="2000" dirty="0"/>
              <a:t>, and responding to </a:t>
            </a:r>
            <a:r>
              <a:rPr lang="en-US" sz="2000" dirty="0"/>
              <a:t>our international </a:t>
            </a:r>
            <a:r>
              <a:rPr lang="en-US" sz="2000" dirty="0"/>
              <a:t>partners’ requirements </a:t>
            </a:r>
            <a:r>
              <a:rPr lang="en-US" sz="2000" dirty="0"/>
              <a:t>so as </a:t>
            </a:r>
            <a:r>
              <a:rPr lang="en-US" sz="2000" dirty="0"/>
              <a:t>to remain a provider of choice</a:t>
            </a:r>
            <a:r>
              <a:rPr lang="en-US" sz="2000" dirty="0"/>
              <a:t>.</a:t>
            </a:r>
          </a:p>
          <a:p>
            <a:endParaRPr lang="en-US" sz="2000" dirty="0"/>
          </a:p>
          <a:p>
            <a:r>
              <a:rPr lang="en-US" sz="2000" dirty="0"/>
              <a:t>The DSCA facilitates binding International Agreements</a:t>
            </a:r>
          </a:p>
          <a:p>
            <a:endParaRPr lang="en-US" sz="2000" dirty="0"/>
          </a:p>
          <a:p>
            <a:r>
              <a:rPr lang="en-US" sz="2000" dirty="0"/>
              <a:t>Status </a:t>
            </a:r>
            <a:r>
              <a:rPr lang="en-US" sz="2000" dirty="0"/>
              <a:t>of Forces Agreement (SOFA</a:t>
            </a:r>
            <a:r>
              <a:rPr lang="en-US" sz="2000" dirty="0"/>
              <a:t>) is one of them.</a:t>
            </a:r>
            <a:br>
              <a:rPr lang="en-US" sz="2000" dirty="0"/>
            </a:br>
            <a:r>
              <a:rPr lang="en-US" sz="2000" dirty="0"/>
              <a:t>The </a:t>
            </a:r>
            <a:r>
              <a:rPr lang="en-US" sz="2000" dirty="0"/>
              <a:t>SOFA generally establishes the legal framework under which </a:t>
            </a:r>
            <a:r>
              <a:rPr lang="en-US" sz="2000" dirty="0" err="1"/>
              <a:t>DoD</a:t>
            </a:r>
            <a:r>
              <a:rPr lang="en-US" sz="2000" dirty="0"/>
              <a:t> military and civilian personnel operate in a partner nation, addressing matters such as taxation, criminal jurisdiction, claims, drivers’ licenses, privileges and immunities. The U.S. does not pursue a SOFA with each partner nation, and a SOFA is not required before a partner nation may receive BPC program assistance.</a:t>
            </a:r>
          </a:p>
        </p:txBody>
      </p:sp>
    </p:spTree>
    <p:extLst>
      <p:ext uri="{BB962C8B-B14F-4D97-AF65-F5344CB8AC3E}">
        <p14:creationId xmlns:p14="http://schemas.microsoft.com/office/powerpoint/2010/main" val="40708572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31875"/>
            <a:ext cx="10515600" cy="1325563"/>
          </a:xfrm>
        </p:spPr>
        <p:txBody>
          <a:bodyPr>
            <a:noAutofit/>
          </a:bodyPr>
          <a:lstStyle/>
          <a:p>
            <a:r>
              <a:rPr lang="en-US" sz="3600" b="1" dirty="0">
                <a:solidFill>
                  <a:schemeClr val="accent1">
                    <a:lumMod val="50000"/>
                  </a:schemeClr>
                </a:solidFill>
              </a:rPr>
              <a:t>White House Fact Sheet:</a:t>
            </a:r>
            <a:br>
              <a:rPr lang="en-US" sz="3600" b="1" dirty="0">
                <a:solidFill>
                  <a:schemeClr val="accent1">
                    <a:lumMod val="50000"/>
                  </a:schemeClr>
                </a:solidFill>
              </a:rPr>
            </a:br>
            <a:r>
              <a:rPr lang="en-US" sz="3600" b="1" dirty="0">
                <a:solidFill>
                  <a:schemeClr val="accent1">
                    <a:lumMod val="50000"/>
                  </a:schemeClr>
                </a:solidFill>
              </a:rPr>
              <a:t>U.S.-Japan Bilateral Cooperation</a:t>
            </a:r>
            <a:br>
              <a:rPr lang="en-US" sz="3600" b="1" dirty="0">
                <a:solidFill>
                  <a:schemeClr val="accent1">
                    <a:lumMod val="50000"/>
                  </a:schemeClr>
                </a:solidFill>
              </a:rPr>
            </a:br>
            <a:r>
              <a:rPr lang="en-US" sz="3600" b="1" dirty="0">
                <a:solidFill>
                  <a:schemeClr val="accent1">
                    <a:lumMod val="50000"/>
                  </a:schemeClr>
                </a:solidFill>
              </a:rPr>
              <a:t>April 25, 2014</a:t>
            </a:r>
            <a:endParaRPr lang="en-US" sz="3600" b="1" dirty="0">
              <a:solidFill>
                <a:schemeClr val="accent1">
                  <a:lumMod val="50000"/>
                </a:schemeClr>
              </a:solidFill>
            </a:endParaRPr>
          </a:p>
        </p:txBody>
      </p:sp>
      <p:sp>
        <p:nvSpPr>
          <p:cNvPr id="3" name="Content Placeholder 2"/>
          <p:cNvSpPr>
            <a:spLocks noGrp="1"/>
          </p:cNvSpPr>
          <p:nvPr>
            <p:ph idx="1"/>
          </p:nvPr>
        </p:nvSpPr>
        <p:spPr>
          <a:xfrm>
            <a:off x="838200" y="2644775"/>
            <a:ext cx="10515600" cy="2651125"/>
          </a:xfrm>
        </p:spPr>
        <p:txBody>
          <a:bodyPr>
            <a:normAutofit/>
          </a:bodyPr>
          <a:lstStyle/>
          <a:p>
            <a:r>
              <a:rPr lang="en-US" dirty="0" smtClean="0"/>
              <a:t>“We </a:t>
            </a:r>
            <a:r>
              <a:rPr lang="en-US" dirty="0"/>
              <a:t>are firmly committed to reaching a high-standards agreement on the Trans-Pacific Partnership (TPP), recognizing that this will support jobs and growth in both countries</a:t>
            </a:r>
            <a:r>
              <a:rPr lang="en-US" dirty="0" smtClean="0"/>
              <a:t>.”</a:t>
            </a:r>
          </a:p>
          <a:p>
            <a:r>
              <a:rPr lang="en-US" dirty="0" smtClean="0"/>
              <a:t>“The </a:t>
            </a:r>
            <a:r>
              <a:rPr lang="en-US" dirty="0"/>
              <a:t>two countries are developing an agreement supplementing the Status of Forces Agreement (SOFA)</a:t>
            </a:r>
            <a:r>
              <a:rPr lang="en-US" dirty="0" smtClean="0"/>
              <a:t>.”</a:t>
            </a:r>
            <a:endParaRPr lang="en-US" dirty="0"/>
          </a:p>
        </p:txBody>
      </p:sp>
    </p:spTree>
    <p:extLst>
      <p:ext uri="{BB962C8B-B14F-4D97-AF65-F5344CB8AC3E}">
        <p14:creationId xmlns:p14="http://schemas.microsoft.com/office/powerpoint/2010/main" val="17513684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3384" y="782638"/>
            <a:ext cx="8229600" cy="744556"/>
          </a:xfrm>
        </p:spPr>
        <p:txBody>
          <a:bodyPr>
            <a:normAutofit/>
          </a:bodyPr>
          <a:lstStyle/>
          <a:p>
            <a:r>
              <a:rPr lang="en-US" sz="3600" b="1" dirty="0">
                <a:solidFill>
                  <a:schemeClr val="accent1">
                    <a:lumMod val="50000"/>
                  </a:schemeClr>
                </a:solidFill>
              </a:rPr>
              <a:t>In Summary</a:t>
            </a:r>
            <a:endParaRPr lang="en-US" sz="3600" b="1" dirty="0">
              <a:solidFill>
                <a:schemeClr val="accent1">
                  <a:lumMod val="50000"/>
                </a:schemeClr>
              </a:solidFill>
            </a:endParaRPr>
          </a:p>
        </p:txBody>
      </p:sp>
      <p:sp>
        <p:nvSpPr>
          <p:cNvPr id="3" name="Content Placeholder 2"/>
          <p:cNvSpPr>
            <a:spLocks noGrp="1"/>
          </p:cNvSpPr>
          <p:nvPr>
            <p:ph idx="1"/>
          </p:nvPr>
        </p:nvSpPr>
        <p:spPr>
          <a:xfrm>
            <a:off x="1723292" y="2083072"/>
            <a:ext cx="8229600" cy="3700314"/>
          </a:xfrm>
        </p:spPr>
        <p:txBody>
          <a:bodyPr>
            <a:normAutofit/>
          </a:bodyPr>
          <a:lstStyle/>
          <a:p>
            <a:r>
              <a:rPr lang="en-US" dirty="0"/>
              <a:t>The “Freedom of Navigation” </a:t>
            </a:r>
            <a:r>
              <a:rPr lang="en-US" dirty="0" smtClean="0"/>
              <a:t>proposal attempts to </a:t>
            </a:r>
            <a:r>
              <a:rPr lang="en-US" dirty="0"/>
              <a:t>legally entrench its military and trade regime in the region, while obstructing China’s maritime presence.</a:t>
            </a:r>
            <a:r>
              <a:rPr lang="en-US" dirty="0" smtClean="0"/>
              <a:t> </a:t>
            </a:r>
          </a:p>
          <a:p>
            <a:endParaRPr lang="en-US" dirty="0" smtClean="0"/>
          </a:p>
          <a:p>
            <a:r>
              <a:rPr lang="en-US" dirty="0" smtClean="0"/>
              <a:t>TPP </a:t>
            </a:r>
            <a:r>
              <a:rPr lang="en-US" dirty="0"/>
              <a:t>containment and obstruction strategy is making the region far more unstable by invoking a military partnership that</a:t>
            </a:r>
            <a:r>
              <a:rPr lang="en-US" dirty="0" smtClean="0"/>
              <a:t> perpetuates </a:t>
            </a:r>
            <a:r>
              <a:rPr lang="en-US" dirty="0"/>
              <a:t>a policy of global corporate governance for the 1%</a:t>
            </a:r>
            <a:r>
              <a:rPr lang="en-US" dirty="0" smtClean="0"/>
              <a:t>.</a:t>
            </a:r>
          </a:p>
          <a:p>
            <a:pPr>
              <a:buNone/>
            </a:pPr>
            <a:endParaRPr lang="en-US" dirty="0" smtClean="0"/>
          </a:p>
        </p:txBody>
      </p:sp>
    </p:spTree>
    <p:extLst>
      <p:ext uri="{BB962C8B-B14F-4D97-AF65-F5344CB8AC3E}">
        <p14:creationId xmlns:p14="http://schemas.microsoft.com/office/powerpoint/2010/main" val="24947378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0624" y="903287"/>
            <a:ext cx="10163175" cy="649287"/>
          </a:xfrm>
        </p:spPr>
        <p:txBody>
          <a:bodyPr>
            <a:noAutofit/>
          </a:bodyPr>
          <a:lstStyle/>
          <a:p>
            <a:pPr algn="ctr"/>
            <a:r>
              <a:rPr lang="en-US" sz="3600" b="1" dirty="0">
                <a:solidFill>
                  <a:schemeClr val="accent1">
                    <a:lumMod val="50000"/>
                  </a:schemeClr>
                </a:solidFill>
              </a:rPr>
              <a:t>No TPP Action Obama-ASEAN1</a:t>
            </a:r>
            <a:endParaRPr lang="en-US" sz="3600" b="1" dirty="0">
              <a:solidFill>
                <a:schemeClr val="accent1">
                  <a:lumMod val="50000"/>
                </a:schemeClr>
              </a:solidFill>
            </a:endParaRPr>
          </a:p>
        </p:txBody>
      </p:sp>
      <p:pic>
        <p:nvPicPr>
          <p:cNvPr id="6" name="Content Placeholder 5" descr="IMG_0461-e1455732670245.jpeg"/>
          <p:cNvPicPr>
            <a:picLocks noGrp="1" noChangeAspect="1"/>
          </p:cNvPicPr>
          <p:nvPr>
            <p:ph idx="1"/>
          </p:nvPr>
        </p:nvPicPr>
        <p:blipFill>
          <a:blip r:embed="rId2"/>
          <a:srcRect l="-3792" r="-3792"/>
          <a:stretch>
            <a:fillRect/>
          </a:stretch>
        </p:blipFill>
        <p:spPr/>
      </p:pic>
    </p:spTree>
    <p:extLst>
      <p:ext uri="{BB962C8B-B14F-4D97-AF65-F5344CB8AC3E}">
        <p14:creationId xmlns:p14="http://schemas.microsoft.com/office/powerpoint/2010/main" val="23910121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39457" y="1627846"/>
            <a:ext cx="4877873" cy="3046988"/>
          </a:xfrm>
          <a:prstGeom prst="rect">
            <a:avLst/>
          </a:prstGeom>
          <a:noFill/>
        </p:spPr>
        <p:txBody>
          <a:bodyPr wrap="square" rtlCol="0">
            <a:spAutoFit/>
          </a:bodyPr>
          <a:lstStyle/>
          <a:p>
            <a:r>
              <a:rPr lang="en-US" sz="2400" b="1" dirty="0"/>
              <a:t>Nina Macapinlac is an activist with BAYAN USA, an alliance of 20 progressive Filipino organizations in the United States. </a:t>
            </a:r>
          </a:p>
          <a:p>
            <a:r>
              <a:rPr lang="en-US" sz="2400" b="1" dirty="0"/>
              <a:t>Bayan USA It is the overseas chapter of BAYAN in the Philippines which is fighting for the national liberation of the Philippines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1635" y="1686831"/>
            <a:ext cx="2940804" cy="2386919"/>
          </a:xfrm>
          <a:prstGeom prst="rect">
            <a:avLst/>
          </a:prstGeom>
        </p:spPr>
      </p:pic>
      <p:sp>
        <p:nvSpPr>
          <p:cNvPr id="3" name="TextBox 2"/>
          <p:cNvSpPr txBox="1"/>
          <p:nvPr/>
        </p:nvSpPr>
        <p:spPr>
          <a:xfrm>
            <a:off x="2110853" y="954501"/>
            <a:ext cx="3357350" cy="523220"/>
          </a:xfrm>
          <a:prstGeom prst="rect">
            <a:avLst/>
          </a:prstGeom>
          <a:noFill/>
        </p:spPr>
        <p:txBody>
          <a:bodyPr wrap="square" rtlCol="0">
            <a:spAutoFit/>
          </a:bodyPr>
          <a:lstStyle/>
          <a:p>
            <a:r>
              <a:rPr lang="en-US" sz="2800" b="1" dirty="0"/>
              <a:t>Nina Macapinlac</a:t>
            </a:r>
            <a:endParaRPr lang="en-US" sz="2800" b="1" dirty="0"/>
          </a:p>
        </p:txBody>
      </p:sp>
    </p:spTree>
    <p:extLst>
      <p:ext uri="{BB962C8B-B14F-4D97-AF65-F5344CB8AC3E}">
        <p14:creationId xmlns:p14="http://schemas.microsoft.com/office/powerpoint/2010/main" val="29878118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hilippine American Wa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
            <a:ext cx="9158888" cy="6857999"/>
          </a:xfrm>
          <a:prstGeom prst="rect">
            <a:avLst/>
          </a:prstGeom>
        </p:spPr>
      </p:pic>
    </p:spTree>
    <p:extLst>
      <p:ext uri="{BB962C8B-B14F-4D97-AF65-F5344CB8AC3E}">
        <p14:creationId xmlns:p14="http://schemas.microsoft.com/office/powerpoint/2010/main" val="15459490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S Coloni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0908738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076901" y="1234443"/>
            <a:ext cx="5378819" cy="3838289"/>
            <a:chOff x="4674066" y="1197734"/>
            <a:chExt cx="5649165" cy="3838289"/>
          </a:xfrm>
        </p:grpSpPr>
        <p:pic>
          <p:nvPicPr>
            <p:cNvPr id="5" name="Picture 3" descr="C:\Users\Default User.Default\Desktop\Waving-American-Flag.jpg"/>
            <p:cNvPicPr>
              <a:picLocks noChangeAspect="1" noChangeArrowheads="1"/>
            </p:cNvPicPr>
            <p:nvPr/>
          </p:nvPicPr>
          <p:blipFill>
            <a:blip r:embed="rId2"/>
            <a:srcRect r="25127"/>
            <a:stretch>
              <a:fillRect/>
            </a:stretch>
          </p:blipFill>
          <p:spPr bwMode="auto">
            <a:xfrm>
              <a:off x="4674066" y="1197734"/>
              <a:ext cx="5649165" cy="383828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6" name="Group 5"/>
            <p:cNvGrpSpPr/>
            <p:nvPr/>
          </p:nvGrpSpPr>
          <p:grpSpPr>
            <a:xfrm>
              <a:off x="5234789" y="1479152"/>
              <a:ext cx="4707313" cy="2803136"/>
              <a:chOff x="1004886" y="1590674"/>
              <a:chExt cx="7134225" cy="4124326"/>
            </a:xfrm>
          </p:grpSpPr>
          <p:sp>
            <p:nvSpPr>
              <p:cNvPr id="7" name="TextBox 6"/>
              <p:cNvSpPr txBox="1"/>
              <p:nvPr/>
            </p:nvSpPr>
            <p:spPr>
              <a:xfrm>
                <a:off x="2971801" y="2400300"/>
                <a:ext cx="2743200" cy="1630223"/>
              </a:xfrm>
              <a:prstGeom prst="rect">
                <a:avLst/>
              </a:prstGeom>
              <a:solidFill>
                <a:schemeClr val="bg1"/>
              </a:solidFill>
            </p:spPr>
            <p:txBody>
              <a:bodyPr wrap="square" rtlCol="0">
                <a:spAutoFit/>
              </a:bodyPr>
              <a:lstStyle/>
              <a:p>
                <a:endParaRPr lang="en-PH" sz="6600" b="1" dirty="0">
                  <a:latin typeface="Arial" pitchFamily="34" charset="0"/>
                  <a:cs typeface="Arial" pitchFamily="34" charset="0"/>
                </a:endParaRPr>
              </a:p>
            </p:txBody>
          </p:sp>
          <p:pic>
            <p:nvPicPr>
              <p:cNvPr id="8" name="Picture 2" descr="http://www.apec.org/~/media/Files/AboutUs/LogoUse/APEC%20Logo_jpg_vertical300dpi.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004886" y="1590674"/>
                <a:ext cx="7134225" cy="4124326"/>
              </a:xfrm>
              <a:prstGeom prst="rect">
                <a:avLst/>
              </a:prstGeom>
              <a:noFill/>
            </p:spPr>
          </p:pic>
        </p:grpSp>
      </p:grpSp>
      <p:sp>
        <p:nvSpPr>
          <p:cNvPr id="9" name="Text Placeholder 3"/>
          <p:cNvSpPr txBox="1">
            <a:spLocks/>
          </p:cNvSpPr>
          <p:nvPr/>
        </p:nvSpPr>
        <p:spPr>
          <a:xfrm>
            <a:off x="1524000" y="329891"/>
            <a:ext cx="3512660" cy="586526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buFont typeface="Wingdings" panose="05000000000000000000" pitchFamily="2" charset="2"/>
              <a:buChar char="§"/>
            </a:pPr>
            <a:r>
              <a:rPr lang="en-US" sz="2400" dirty="0">
                <a:latin typeface="Tahoma" panose="020B0604030504040204" pitchFamily="34" charset="0"/>
                <a:ea typeface="Tahoma" panose="020B0604030504040204" pitchFamily="34" charset="0"/>
                <a:cs typeface="Tahoma" panose="020B0604030504040204" pitchFamily="34" charset="0"/>
              </a:rPr>
              <a:t>Claims to promote economic cooperation among countries of the Asia-Pacific region</a:t>
            </a:r>
          </a:p>
          <a:p>
            <a:pPr marL="285750" indent="-285750">
              <a:buFont typeface="Wingdings" panose="05000000000000000000" pitchFamily="2" charset="2"/>
              <a:buChar char="§"/>
            </a:pPr>
            <a:r>
              <a:rPr lang="en-US" sz="2400" dirty="0">
                <a:latin typeface="Tahoma" panose="020B0604030504040204" pitchFamily="34" charset="0"/>
                <a:ea typeface="Tahoma" panose="020B0604030504040204" pitchFamily="34" charset="0"/>
                <a:cs typeface="Tahoma" panose="020B0604030504040204" pitchFamily="34" charset="0"/>
              </a:rPr>
              <a:t>Composed of 21 member-states/economies</a:t>
            </a:r>
          </a:p>
          <a:p>
            <a:pPr marL="285750" indent="-285750">
              <a:buFont typeface="Wingdings" panose="05000000000000000000" pitchFamily="2" charset="2"/>
              <a:buChar char="§"/>
            </a:pPr>
            <a:r>
              <a:rPr lang="en-US" sz="2400" dirty="0">
                <a:latin typeface="Tahoma" panose="020B0604030504040204" pitchFamily="34" charset="0"/>
                <a:ea typeface="Tahoma" panose="020B0604030504040204" pitchFamily="34" charset="0"/>
                <a:cs typeface="Tahoma" panose="020B0604030504040204" pitchFamily="34" charset="0"/>
              </a:rPr>
              <a:t>Founded in 1989</a:t>
            </a:r>
          </a:p>
          <a:p>
            <a:pPr marL="285750" indent="-285750">
              <a:buFont typeface="Wingdings" panose="05000000000000000000" pitchFamily="2" charset="2"/>
              <a:buChar char="§"/>
            </a:pPr>
            <a:r>
              <a:rPr lang="en-US" sz="2400" dirty="0">
                <a:latin typeface="Tahoma" panose="020B0604030504040204" pitchFamily="34" charset="0"/>
                <a:ea typeface="Tahoma" panose="020B0604030504040204" pitchFamily="34" charset="0"/>
                <a:cs typeface="Tahoma" panose="020B0604030504040204" pitchFamily="34" charset="0"/>
              </a:rPr>
              <a:t>It has mainly advanced the dominant interests of developed countries led by the United States and Japan</a:t>
            </a:r>
          </a:p>
          <a:p>
            <a:pPr marL="285750" indent="-285750">
              <a:buFont typeface="Wingdings" panose="05000000000000000000" pitchFamily="2" charset="2"/>
              <a:buChar char="§"/>
            </a:pPr>
            <a:r>
              <a:rPr lang="en-US" sz="2400" dirty="0">
                <a:latin typeface="Tahoma" panose="020B0604030504040204" pitchFamily="34" charset="0"/>
                <a:ea typeface="Tahoma" panose="020B0604030504040204" pitchFamily="34" charset="0"/>
                <a:cs typeface="Tahoma" panose="020B0604030504040204" pitchFamily="34" charset="0"/>
              </a:rPr>
              <a:t>APEC Summit in November in Manila </a:t>
            </a:r>
          </a:p>
          <a:p>
            <a:pPr marL="285750" indent="-285750">
              <a:buFont typeface="Wingdings" panose="05000000000000000000" pitchFamily="2" charset="2"/>
              <a:buChar char="§"/>
            </a:pPr>
            <a:endParaRPr lang="en-US" sz="2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907560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quino-and-obama-gov_B234107965B14FC89AB7AC3DFE055BD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
            <a:ext cx="9157778" cy="6857999"/>
          </a:xfrm>
          <a:prstGeom prst="rect">
            <a:avLst/>
          </a:prstGeom>
        </p:spPr>
      </p:pic>
      <p:sp>
        <p:nvSpPr>
          <p:cNvPr id="3" name="TextBox 2"/>
          <p:cNvSpPr txBox="1"/>
          <p:nvPr/>
        </p:nvSpPr>
        <p:spPr>
          <a:xfrm>
            <a:off x="2691138" y="3586668"/>
            <a:ext cx="7311767" cy="2862322"/>
          </a:xfrm>
          <a:prstGeom prst="rect">
            <a:avLst/>
          </a:prstGeom>
          <a:solidFill>
            <a:schemeClr val="tx1">
              <a:alpha val="56000"/>
            </a:schemeClr>
          </a:solidFill>
        </p:spPr>
        <p:txBody>
          <a:bodyPr wrap="square" rtlCol="0">
            <a:spAutoFit/>
          </a:bodyPr>
          <a:lstStyle/>
          <a:p>
            <a:r>
              <a:rPr lang="en-US" sz="3000" i="1" dirty="0">
                <a:solidFill>
                  <a:schemeClr val="bg1"/>
                </a:solidFill>
                <a:latin typeface="Times"/>
                <a:cs typeface="Times"/>
              </a:rPr>
              <a:t>We welcome the Philippines’ interest in TPP.  And we’ve directed our trade ministers to have discussions about how TPP is going to be implemented among the original 12 countries, and how we can work with the Philippines to follow through on their interest.</a:t>
            </a:r>
            <a:endParaRPr lang="en-US" sz="3000" i="1" dirty="0">
              <a:solidFill>
                <a:schemeClr val="bg1"/>
              </a:solidFill>
              <a:latin typeface="Times"/>
              <a:cs typeface="Times"/>
            </a:endParaRPr>
          </a:p>
        </p:txBody>
      </p:sp>
    </p:spTree>
    <p:extLst>
      <p:ext uri="{BB962C8B-B14F-4D97-AF65-F5344CB8AC3E}">
        <p14:creationId xmlns:p14="http://schemas.microsoft.com/office/powerpoint/2010/main" val="39573362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lpsconf.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9" y="1"/>
            <a:ext cx="9144000" cy="4307432"/>
          </a:xfrm>
          <a:prstGeom prst="rect">
            <a:avLst/>
          </a:prstGeom>
        </p:spPr>
      </p:pic>
      <p:pic>
        <p:nvPicPr>
          <p:cNvPr id="6" name="Picture 5" descr="5thIA-logo_Horizontalwiththem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3792602"/>
            <a:ext cx="9144000" cy="3065399"/>
          </a:xfrm>
          <a:prstGeom prst="rect">
            <a:avLst/>
          </a:prstGeom>
        </p:spPr>
      </p:pic>
    </p:spTree>
    <p:extLst>
      <p:ext uri="{BB962C8B-B14F-4D97-AF65-F5344CB8AC3E}">
        <p14:creationId xmlns:p14="http://schemas.microsoft.com/office/powerpoint/2010/main" val="937250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83576" y="4742224"/>
            <a:ext cx="747714" cy="790852"/>
          </a:xfrm>
          <a:prstGeom prst="rect">
            <a:avLst/>
          </a:prstGeom>
        </p:spPr>
      </p:pic>
      <p:sp>
        <p:nvSpPr>
          <p:cNvPr id="6" name="TextBox 5"/>
          <p:cNvSpPr txBox="1"/>
          <p:nvPr/>
        </p:nvSpPr>
        <p:spPr>
          <a:xfrm>
            <a:off x="565435" y="1887583"/>
            <a:ext cx="8652588" cy="4154984"/>
          </a:xfrm>
          <a:prstGeom prst="rect">
            <a:avLst/>
          </a:prstGeom>
          <a:noFill/>
        </p:spPr>
        <p:txBody>
          <a:bodyPr wrap="square" rtlCol="0">
            <a:spAutoFit/>
          </a:bodyPr>
          <a:lstStyle/>
          <a:p>
            <a:r>
              <a:rPr lang="en-US" sz="2400" b="1" dirty="0" smtClean="0">
                <a:solidFill>
                  <a:schemeClr val="accent5">
                    <a:lumMod val="75000"/>
                  </a:schemeClr>
                </a:solidFill>
              </a:rPr>
              <a:t>Audio is available only via phone</a:t>
            </a:r>
          </a:p>
          <a:p>
            <a:r>
              <a:rPr lang="en-US" sz="2400" dirty="0" smtClean="0">
                <a:solidFill>
                  <a:schemeClr val="accent5">
                    <a:lumMod val="75000"/>
                  </a:schemeClr>
                </a:solidFill>
              </a:rPr>
              <a:t>DIAL </a:t>
            </a:r>
            <a:r>
              <a:rPr lang="en-US" sz="2400" dirty="0">
                <a:solidFill>
                  <a:schemeClr val="accent5">
                    <a:lumMod val="75000"/>
                  </a:schemeClr>
                </a:solidFill>
              </a:rPr>
              <a:t>IN: </a:t>
            </a:r>
            <a:r>
              <a:rPr lang="en-US" sz="2400" b="1" dirty="0">
                <a:solidFill>
                  <a:schemeClr val="accent5">
                    <a:lumMod val="75000"/>
                  </a:schemeClr>
                </a:solidFill>
              </a:rPr>
              <a:t>605 562 3140     </a:t>
            </a:r>
            <a:r>
              <a:rPr lang="en-US" sz="2400" dirty="0">
                <a:solidFill>
                  <a:schemeClr val="accent5">
                    <a:lumMod val="75000"/>
                  </a:schemeClr>
                </a:solidFill>
              </a:rPr>
              <a:t>ACCESS CODE: </a:t>
            </a:r>
            <a:r>
              <a:rPr lang="en-US" sz="2400" b="1" dirty="0">
                <a:solidFill>
                  <a:schemeClr val="accent5">
                    <a:lumMod val="75000"/>
                  </a:schemeClr>
                </a:solidFill>
              </a:rPr>
              <a:t>951146#</a:t>
            </a:r>
          </a:p>
          <a:p>
            <a:r>
              <a:rPr lang="en-US" sz="2400" b="1" dirty="0">
                <a:solidFill>
                  <a:schemeClr val="accent5">
                    <a:lumMod val="75000"/>
                  </a:schemeClr>
                </a:solidFill>
              </a:rPr>
              <a:t>Meeting Room Functions</a:t>
            </a:r>
            <a:br>
              <a:rPr lang="en-US" sz="2400" b="1" dirty="0">
                <a:solidFill>
                  <a:schemeClr val="accent5">
                    <a:lumMod val="75000"/>
                  </a:schemeClr>
                </a:solidFill>
              </a:rPr>
            </a:br>
            <a:r>
              <a:rPr lang="en-US" sz="2400" dirty="0">
                <a:solidFill>
                  <a:schemeClr val="accent5">
                    <a:lumMod val="75000"/>
                  </a:schemeClr>
                </a:solidFill>
              </a:rPr>
              <a:t>	- Chat</a:t>
            </a:r>
            <a:br>
              <a:rPr lang="en-US" sz="2400" dirty="0">
                <a:solidFill>
                  <a:schemeClr val="accent5">
                    <a:lumMod val="75000"/>
                  </a:schemeClr>
                </a:solidFill>
              </a:rPr>
            </a:br>
            <a:r>
              <a:rPr lang="en-US" sz="2400" dirty="0">
                <a:solidFill>
                  <a:schemeClr val="accent5">
                    <a:lumMod val="75000"/>
                  </a:schemeClr>
                </a:solidFill>
              </a:rPr>
              <a:t>	- Share</a:t>
            </a:r>
          </a:p>
          <a:p>
            <a:r>
              <a:rPr lang="en-US" sz="2400" b="1" dirty="0">
                <a:solidFill>
                  <a:schemeClr val="accent5">
                    <a:lumMod val="75000"/>
                  </a:schemeClr>
                </a:solidFill>
              </a:rPr>
              <a:t>Use the Share button in the Meeting Room: </a:t>
            </a:r>
          </a:p>
          <a:p>
            <a:endParaRPr lang="en-US" sz="2400" b="1" dirty="0">
              <a:solidFill>
                <a:schemeClr val="accent5">
                  <a:lumMod val="75000"/>
                </a:schemeClr>
              </a:solidFill>
            </a:endParaRPr>
          </a:p>
          <a:p>
            <a:r>
              <a:rPr lang="en-US" sz="2400" b="1" dirty="0">
                <a:solidFill>
                  <a:schemeClr val="accent5">
                    <a:lumMod val="75000"/>
                  </a:schemeClr>
                </a:solidFill>
              </a:rPr>
              <a:t>After the call, </a:t>
            </a:r>
            <a:r>
              <a:rPr lang="en-US" sz="2400" dirty="0">
                <a:solidFill>
                  <a:schemeClr val="accent5">
                    <a:lumMod val="75000"/>
                  </a:schemeClr>
                </a:solidFill>
              </a:rPr>
              <a:t>click the unique link below to download this week's PowerPoint, recording link and other materials: </a:t>
            </a:r>
            <a:r>
              <a:rPr lang="en-US" sz="2400" b="1" dirty="0">
                <a:solidFill>
                  <a:srgbClr val="C00000"/>
                </a:solidFill>
              </a:rPr>
              <a:t>http://www.peopledemandingaction.org/downloads/tpp/tpp-february-21-2016-call-materials</a:t>
            </a:r>
            <a:endParaRPr lang="en-US" sz="1500" b="1" dirty="0">
              <a:solidFill>
                <a:srgbClr val="C00000"/>
              </a:solidFill>
            </a:endParaRPr>
          </a:p>
        </p:txBody>
      </p:sp>
      <p:pic>
        <p:nvPicPr>
          <p:cNvPr id="7" name="Picture 6"/>
          <p:cNvPicPr>
            <a:picLocks noChangeAspect="1"/>
          </p:cNvPicPr>
          <p:nvPr/>
        </p:nvPicPr>
        <p:blipFill>
          <a:blip r:embed="rId3"/>
          <a:stretch>
            <a:fillRect/>
          </a:stretch>
        </p:blipFill>
        <p:spPr>
          <a:xfrm>
            <a:off x="2633177" y="3476536"/>
            <a:ext cx="358346" cy="284915"/>
          </a:xfrm>
          <a:prstGeom prst="rect">
            <a:avLst/>
          </a:prstGeom>
        </p:spPr>
      </p:pic>
      <p:sp>
        <p:nvSpPr>
          <p:cNvPr id="3" name="Title 2"/>
          <p:cNvSpPr>
            <a:spLocks noGrp="1"/>
          </p:cNvSpPr>
          <p:nvPr>
            <p:ph type="title"/>
          </p:nvPr>
        </p:nvSpPr>
        <p:spPr>
          <a:xfrm>
            <a:off x="565435" y="693715"/>
            <a:ext cx="10515600" cy="1325563"/>
          </a:xfrm>
        </p:spPr>
        <p:txBody>
          <a:bodyPr/>
          <a:lstStyle/>
          <a:p>
            <a:pPr algn="l"/>
            <a:r>
              <a:rPr lang="en-US" sz="4000" b="1" dirty="0" smtClean="0">
                <a:solidFill>
                  <a:schemeClr val="accent1">
                    <a:lumMod val="50000"/>
                  </a:schemeClr>
                </a:solidFill>
              </a:rPr>
              <a:t>Technical Information</a:t>
            </a:r>
            <a:endParaRPr lang="en-US" sz="4000" b="1" dirty="0">
              <a:solidFill>
                <a:schemeClr val="accent1">
                  <a:lumMod val="50000"/>
                </a:schemeClr>
              </a:solidFill>
            </a:endParaRPr>
          </a:p>
        </p:txBody>
      </p:sp>
    </p:spTree>
    <p:extLst>
      <p:ext uri="{BB962C8B-B14F-4D97-AF65-F5344CB8AC3E}">
        <p14:creationId xmlns:p14="http://schemas.microsoft.com/office/powerpoint/2010/main" val="2228264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lps5-presscon-by-raymund-0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5" name="TextBox 4"/>
          <p:cNvSpPr txBox="1"/>
          <p:nvPr/>
        </p:nvSpPr>
        <p:spPr>
          <a:xfrm>
            <a:off x="2227716" y="4856590"/>
            <a:ext cx="7740861" cy="2031325"/>
          </a:xfrm>
          <a:prstGeom prst="rect">
            <a:avLst/>
          </a:prstGeom>
          <a:noFill/>
        </p:spPr>
        <p:txBody>
          <a:bodyPr wrap="square" rtlCol="0">
            <a:spAutoFit/>
          </a:bodyPr>
          <a:lstStyle/>
          <a:p>
            <a:r>
              <a:rPr lang="en-PH" i="1" dirty="0">
                <a:solidFill>
                  <a:srgbClr val="FFFFFF"/>
                </a:solidFill>
                <a:latin typeface="Times"/>
                <a:cs typeface="Times"/>
              </a:rPr>
              <a:t>US imperialism is countermaneuvering with new “free trade agreements” such as the Trans-Pacific Partnership (TPP) and the Transatlantic Trade and Investment Partnership (TTIP).  These are largely politically motivated designs to institute new rules on trade to maintain full spectrum dominance of US finance and corporate monoplies through a renewed scheme of neocolonization of emerging rivals that if successful would subject foreign governments to these monopolies.</a:t>
            </a:r>
            <a:endParaRPr lang="en-US" i="1" dirty="0">
              <a:solidFill>
                <a:srgbClr val="FFFFFF"/>
              </a:solidFill>
              <a:latin typeface="Times"/>
              <a:cs typeface="Times"/>
            </a:endParaRPr>
          </a:p>
          <a:p>
            <a:endParaRPr lang="en-US" dirty="0"/>
          </a:p>
        </p:txBody>
      </p:sp>
      <p:sp>
        <p:nvSpPr>
          <p:cNvPr id="6" name="TextBox 5"/>
          <p:cNvSpPr txBox="1"/>
          <p:nvPr/>
        </p:nvSpPr>
        <p:spPr>
          <a:xfrm>
            <a:off x="1884439" y="137289"/>
            <a:ext cx="6127468" cy="1477328"/>
          </a:xfrm>
          <a:prstGeom prst="rect">
            <a:avLst/>
          </a:prstGeom>
          <a:noFill/>
        </p:spPr>
        <p:txBody>
          <a:bodyPr wrap="square" rtlCol="0">
            <a:spAutoFit/>
          </a:bodyPr>
          <a:lstStyle/>
          <a:p>
            <a:r>
              <a:rPr lang="en-PH" b="1" dirty="0">
                <a:solidFill>
                  <a:srgbClr val="FFFFFF"/>
                </a:solidFill>
              </a:rPr>
              <a:t>CONCERN 2: </a:t>
            </a:r>
          </a:p>
          <a:p>
            <a:r>
              <a:rPr lang="en-PH" b="1" dirty="0">
                <a:solidFill>
                  <a:srgbClr val="FFFFFF"/>
                </a:solidFill>
              </a:rPr>
              <a:t>On </a:t>
            </a:r>
            <a:r>
              <a:rPr lang="en-PH" b="1" dirty="0">
                <a:solidFill>
                  <a:srgbClr val="FFFFFF"/>
                </a:solidFill>
              </a:rPr>
              <a:t>the socio-economic development for oppressed and exploited countries and nations and social equity for all working people</a:t>
            </a:r>
            <a:endParaRPr lang="en-US" dirty="0">
              <a:solidFill>
                <a:srgbClr val="FFFFFF"/>
              </a:solidFill>
            </a:endParaRPr>
          </a:p>
          <a:p>
            <a:endParaRPr lang="en-US" dirty="0"/>
          </a:p>
        </p:txBody>
      </p:sp>
    </p:spTree>
    <p:extLst>
      <p:ext uri="{BB962C8B-B14F-4D97-AF65-F5344CB8AC3E}">
        <p14:creationId xmlns:p14="http://schemas.microsoft.com/office/powerpoint/2010/main" val="33318391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lps apec leila.jpg"/>
          <p:cNvPicPr>
            <a:picLocks noChangeAspect="1"/>
          </p:cNvPicPr>
          <p:nvPr/>
        </p:nvPicPr>
        <p:blipFill rotWithShape="1">
          <a:blip r:embed="rId2">
            <a:extLst>
              <a:ext uri="{28A0092B-C50C-407E-A947-70E740481C1C}">
                <a14:useLocalDpi xmlns:a14="http://schemas.microsoft.com/office/drawing/2010/main" val="0"/>
              </a:ext>
            </a:extLst>
          </a:blip>
          <a:srcRect t="32512" b="1"/>
          <a:stretch/>
        </p:blipFill>
        <p:spPr>
          <a:xfrm>
            <a:off x="1524002" y="0"/>
            <a:ext cx="9143999" cy="3840066"/>
          </a:xfrm>
          <a:prstGeom prst="rect">
            <a:avLst/>
          </a:prstGeom>
        </p:spPr>
      </p:pic>
      <p:pic>
        <p:nvPicPr>
          <p:cNvPr id="5" name="Picture 4" descr="fight ape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3209124"/>
            <a:ext cx="9144000" cy="3648876"/>
          </a:xfrm>
          <a:prstGeom prst="rect">
            <a:avLst/>
          </a:prstGeom>
        </p:spPr>
      </p:pic>
    </p:spTree>
    <p:extLst>
      <p:ext uri="{BB962C8B-B14F-4D97-AF65-F5344CB8AC3E}">
        <p14:creationId xmlns:p14="http://schemas.microsoft.com/office/powerpoint/2010/main" val="33452121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FOEDC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81352" cy="6858000"/>
          </a:xfrm>
          <a:prstGeom prst="rect">
            <a:avLst/>
          </a:prstGeom>
        </p:spPr>
      </p:pic>
    </p:spTree>
    <p:extLst>
      <p:ext uri="{BB962C8B-B14F-4D97-AF65-F5344CB8AC3E}">
        <p14:creationId xmlns:p14="http://schemas.microsoft.com/office/powerpoint/2010/main" val="15576494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12662456_641983375940333_5947080077755503502_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18009152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0357784_926810537439620_1664632751769168591_o.jpg"/>
          <p:cNvPicPr>
            <a:picLocks noChangeAspect="1"/>
          </p:cNvPicPr>
          <p:nvPr/>
        </p:nvPicPr>
        <p:blipFill rotWithShape="1">
          <a:blip r:embed="rId2">
            <a:extLst>
              <a:ext uri="{28A0092B-C50C-407E-A947-70E740481C1C}">
                <a14:useLocalDpi xmlns:a14="http://schemas.microsoft.com/office/drawing/2010/main" val="0"/>
              </a:ext>
            </a:extLst>
          </a:blip>
          <a:srcRect t="20000"/>
          <a:stretch/>
        </p:blipFill>
        <p:spPr>
          <a:xfrm>
            <a:off x="1524001" y="-36211"/>
            <a:ext cx="5990157" cy="3157640"/>
          </a:xfrm>
          <a:prstGeom prst="rect">
            <a:avLst/>
          </a:prstGeom>
        </p:spPr>
      </p:pic>
      <p:pic>
        <p:nvPicPr>
          <p:cNvPr id="6" name="Picture 5" descr="junk-edc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3121430"/>
            <a:ext cx="5943600" cy="3736571"/>
          </a:xfrm>
          <a:prstGeom prst="rect">
            <a:avLst/>
          </a:prstGeom>
        </p:spPr>
      </p:pic>
      <p:sp>
        <p:nvSpPr>
          <p:cNvPr id="7" name="Text Placeholder 3"/>
          <p:cNvSpPr txBox="1">
            <a:spLocks/>
          </p:cNvSpPr>
          <p:nvPr/>
        </p:nvSpPr>
        <p:spPr>
          <a:xfrm>
            <a:off x="7514158" y="377570"/>
            <a:ext cx="3153843" cy="586526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a:latin typeface="Tahoma" panose="020B0604030504040204" pitchFamily="34" charset="0"/>
                <a:ea typeface="Tahoma" panose="020B0604030504040204" pitchFamily="34" charset="0"/>
                <a:cs typeface="Tahoma" panose="020B0604030504040204" pitchFamily="34" charset="0"/>
              </a:rPr>
              <a:t>JOIN International </a:t>
            </a:r>
          </a:p>
          <a:p>
            <a:pPr marL="0" indent="0">
              <a:buNone/>
            </a:pPr>
            <a:r>
              <a:rPr lang="en-US" sz="2400" dirty="0">
                <a:latin typeface="Tahoma" panose="020B0604030504040204" pitchFamily="34" charset="0"/>
                <a:ea typeface="Tahoma" panose="020B0604030504040204" pitchFamily="34" charset="0"/>
                <a:cs typeface="Tahoma" panose="020B0604030504040204" pitchFamily="34" charset="0"/>
              </a:rPr>
              <a:t>League of Peoples’ Struggle! </a:t>
            </a:r>
          </a:p>
          <a:p>
            <a:pPr marL="0" indent="0">
              <a:buNone/>
            </a:pPr>
            <a:endParaRPr lang="en-US" sz="24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en-US" sz="2400" dirty="0">
                <a:latin typeface="Tahoma" panose="020B0604030504040204" pitchFamily="34" charset="0"/>
                <a:ea typeface="Tahoma" panose="020B0604030504040204" pitchFamily="34" charset="0"/>
                <a:cs typeface="Tahoma" panose="020B0604030504040204" pitchFamily="34" charset="0"/>
              </a:rPr>
              <a:t>Check out </a:t>
            </a:r>
            <a:r>
              <a:rPr lang="en-US" sz="2400" dirty="0" err="1">
                <a:latin typeface="Tahoma" panose="020B0604030504040204" pitchFamily="34" charset="0"/>
                <a:ea typeface="Tahoma" panose="020B0604030504040204" pitchFamily="34" charset="0"/>
                <a:cs typeface="Tahoma" panose="020B0604030504040204" pitchFamily="34" charset="0"/>
              </a:rPr>
              <a:t>ilps.info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a:latin typeface="Tahoma" panose="020B0604030504040204" pitchFamily="34" charset="0"/>
                <a:ea typeface="Tahoma" panose="020B0604030504040204" pitchFamily="34" charset="0"/>
                <a:cs typeface="Tahoma" panose="020B0604030504040204" pitchFamily="34" charset="0"/>
              </a:rPr>
              <a:t>or contact Nina </a:t>
            </a:r>
            <a:r>
              <a:rPr lang="en-US" sz="2400" dirty="0" err="1">
                <a:latin typeface="Tahoma" panose="020B0604030504040204" pitchFamily="34" charset="0"/>
                <a:ea typeface="Tahoma" panose="020B0604030504040204" pitchFamily="34" charset="0"/>
                <a:cs typeface="Tahoma" panose="020B0604030504040204" pitchFamily="34" charset="0"/>
              </a:rPr>
              <a:t>Macapinlac</a:t>
            </a:r>
            <a:r>
              <a:rPr lang="en-US" sz="2400" dirty="0">
                <a:latin typeface="Tahoma" panose="020B0604030504040204" pitchFamily="34" charset="0"/>
                <a:ea typeface="Tahoma" panose="020B0604030504040204" pitchFamily="34" charset="0"/>
                <a:cs typeface="Tahoma" panose="020B0604030504040204" pitchFamily="34" charset="0"/>
              </a:rPr>
              <a:t> on how to join</a:t>
            </a:r>
          </a:p>
          <a:p>
            <a:pPr marL="0" indent="0">
              <a:buNone/>
            </a:pPr>
            <a:r>
              <a:rPr lang="en-US" sz="1800" b="1" dirty="0">
                <a:latin typeface="Tahoma" panose="020B0604030504040204" pitchFamily="34" charset="0"/>
                <a:ea typeface="Tahoma" panose="020B0604030504040204" pitchFamily="34" charset="0"/>
                <a:cs typeface="Tahoma" panose="020B0604030504040204" pitchFamily="34" charset="0"/>
                <a:hlinkClick r:id="rId4"/>
              </a:rPr>
              <a:t>nmacapinlac@gmail.com</a:t>
            </a:r>
            <a:endParaRPr lang="en-US" sz="1800" b="1"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1800" b="1"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1800" b="1" dirty="0">
              <a:latin typeface="Tahoma" panose="020B0604030504040204" pitchFamily="34" charset="0"/>
              <a:ea typeface="Tahoma" panose="020B0604030504040204" pitchFamily="34" charset="0"/>
              <a:cs typeface="Tahoma" panose="020B0604030504040204" pitchFamily="34" charset="0"/>
            </a:endParaRPr>
          </a:p>
          <a:p>
            <a:pPr marL="0" indent="0" algn="r">
              <a:buNone/>
            </a:pPr>
            <a:r>
              <a:rPr lang="en-US" sz="2400" b="1" i="1" dirty="0">
                <a:latin typeface="Tahoma" panose="020B0604030504040204" pitchFamily="34" charset="0"/>
                <a:ea typeface="Tahoma" panose="020B0604030504040204" pitchFamily="34" charset="0"/>
                <a:cs typeface="Tahoma" panose="020B0604030504040204" pitchFamily="34" charset="0"/>
              </a:rPr>
              <a:t>DOWN WITH IMPERIALISM! </a:t>
            </a:r>
            <a:endParaRPr lang="en-US" sz="2400" b="1" i="1" dirty="0">
              <a:latin typeface="Tahoma" panose="020B0604030504040204" pitchFamily="34" charset="0"/>
              <a:ea typeface="Tahoma" panose="020B0604030504040204" pitchFamily="34" charset="0"/>
              <a:cs typeface="Tahoma" panose="020B0604030504040204" pitchFamily="34" charset="0"/>
            </a:endParaRPr>
          </a:p>
          <a:p>
            <a:pPr marL="0" indent="0" algn="r">
              <a:buNone/>
            </a:pPr>
            <a:r>
              <a:rPr lang="en-US" sz="2400" b="1" i="1" dirty="0">
                <a:latin typeface="Tahoma" panose="020B0604030504040204" pitchFamily="34" charset="0"/>
                <a:ea typeface="Tahoma" panose="020B0604030504040204" pitchFamily="34" charset="0"/>
                <a:cs typeface="Tahoma" panose="020B0604030504040204" pitchFamily="34" charset="0"/>
              </a:rPr>
              <a:t>LONG LIVE INTERNATIONAL SOLIDARITY! </a:t>
            </a:r>
          </a:p>
          <a:p>
            <a:pPr marL="0" indent="0">
              <a:buNone/>
            </a:pP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098820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3800" b="1" dirty="0">
                <a:solidFill>
                  <a:schemeClr val="accent1">
                    <a:lumMod val="50000"/>
                  </a:schemeClr>
                </a:solidFill>
              </a:rPr>
              <a:t>Arnie </a:t>
            </a:r>
            <a:r>
              <a:rPr lang="en-US" sz="3800" b="1" dirty="0" smtClean="0">
                <a:solidFill>
                  <a:schemeClr val="accent1">
                    <a:lumMod val="50000"/>
                  </a:schemeClr>
                </a:solidFill>
              </a:rPr>
              <a:t>Saiki,</a:t>
            </a:r>
            <a:r>
              <a:rPr lang="en-US" sz="3800" dirty="0" smtClean="0">
                <a:solidFill>
                  <a:schemeClr val="accent1">
                    <a:lumMod val="50000"/>
                  </a:schemeClr>
                </a:solidFill>
              </a:rPr>
              <a:t> </a:t>
            </a:r>
            <a:r>
              <a:rPr lang="en-US" sz="3800" b="1" dirty="0" smtClean="0">
                <a:solidFill>
                  <a:schemeClr val="accent1">
                    <a:lumMod val="50000"/>
                  </a:schemeClr>
                </a:solidFill>
              </a:rPr>
              <a:t>Jan Weinberg &amp; Nina </a:t>
            </a:r>
            <a:r>
              <a:rPr lang="en-US" sz="3800" b="1" dirty="0" err="1" smtClean="0">
                <a:solidFill>
                  <a:schemeClr val="accent1">
                    <a:lumMod val="50000"/>
                  </a:schemeClr>
                </a:solidFill>
              </a:rPr>
              <a:t>Macapinlac</a:t>
            </a:r>
            <a:r>
              <a:rPr lang="en-US" sz="3800" b="1" dirty="0" smtClean="0">
                <a:solidFill>
                  <a:schemeClr val="accent1">
                    <a:lumMod val="50000"/>
                  </a:schemeClr>
                </a:solidFill>
              </a:rPr>
              <a:t> </a:t>
            </a:r>
            <a:r>
              <a:rPr lang="en-US" b="1" dirty="0" smtClean="0">
                <a:solidFill>
                  <a:schemeClr val="accent1">
                    <a:lumMod val="50000"/>
                  </a:schemeClr>
                </a:solidFill>
              </a:rPr>
              <a:t>Q&amp;A</a:t>
            </a:r>
            <a:endParaRPr lang="en-US" dirty="0">
              <a:solidFill>
                <a:schemeClr val="accent1">
                  <a:lumMod val="50000"/>
                </a:schemeClr>
              </a:solidFill>
            </a:endParaRPr>
          </a:p>
        </p:txBody>
      </p:sp>
      <p:pic>
        <p:nvPicPr>
          <p:cNvPr id="5" name="Picture 4">
            <a:extLst>
              <a:ext uri="{FF2B5EF4-FFF2-40B4-BE49-F238E27FC236}">
                <a16:creationId xmlns:a16="http://schemas.microsoft.com/office/drawing/2014/main" id="{00000000-0000-0000-0000-000000000000}"/>
              </a:ext>
            </a:extLst>
          </p:cNvPr>
          <p:cNvPicPr>
            <a:picLocks noChangeAspect="1"/>
          </p:cNvPicPr>
          <p:nvPr/>
        </p:nvPicPr>
        <p:blipFill>
          <a:blip r:embed="rId2">
            <a:lum/>
            <a:alphaModFix/>
          </a:blip>
          <a:srcRect/>
          <a:stretch>
            <a:fillRect/>
          </a:stretch>
        </p:blipFill>
        <p:spPr>
          <a:xfrm>
            <a:off x="8153197" y="1803028"/>
            <a:ext cx="3077175" cy="2671232"/>
          </a:xfrm>
          <a:prstGeom prst="rect">
            <a:avLst/>
          </a:prstGeom>
          <a:noFill/>
          <a:ln>
            <a:noFill/>
          </a:ln>
        </p:spPr>
      </p:pic>
      <p:pic>
        <p:nvPicPr>
          <p:cNvPr id="6" name="Picture 5">
            <a:extLst>
              <a:ext uri="{FF2B5EF4-FFF2-40B4-BE49-F238E27FC236}">
                <a16:creationId xmlns:a16="http://schemas.microsoft.com/office/drawing/2014/main" id="{00000000-0000-0000-0000-000000000000}"/>
              </a:ext>
            </a:extLst>
          </p:cNvPr>
          <p:cNvPicPr>
            <a:picLocks noChangeAspect="1"/>
          </p:cNvPicPr>
          <p:nvPr/>
        </p:nvPicPr>
        <p:blipFill>
          <a:blip r:embed="rId3">
            <a:lum/>
            <a:alphaModFix/>
          </a:blip>
          <a:srcRect/>
          <a:stretch>
            <a:fillRect/>
          </a:stretch>
        </p:blipFill>
        <p:spPr>
          <a:xfrm>
            <a:off x="653693" y="1803028"/>
            <a:ext cx="2692772" cy="2692772"/>
          </a:xfrm>
          <a:prstGeom prst="rect">
            <a:avLst/>
          </a:prstGeom>
          <a:noFill/>
          <a:ln>
            <a:no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29116" y="1803028"/>
            <a:ext cx="3317630" cy="2692772"/>
          </a:xfrm>
          <a:prstGeom prst="rect">
            <a:avLst/>
          </a:prstGeom>
        </p:spPr>
      </p:pic>
    </p:spTree>
    <p:extLst>
      <p:ext uri="{BB962C8B-B14F-4D97-AF65-F5344CB8AC3E}">
        <p14:creationId xmlns:p14="http://schemas.microsoft.com/office/powerpoint/2010/main" val="2025159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8216416" y="2152413"/>
            <a:ext cx="1784505" cy="2195449"/>
          </a:xfrm>
          <a:prstGeom prst="rect">
            <a:avLst/>
          </a:prstGeom>
        </p:spPr>
      </p:pic>
      <p:pic>
        <p:nvPicPr>
          <p:cNvPr id="7" name="Picture 6"/>
          <p:cNvPicPr>
            <a:picLocks noChangeAspect="1"/>
          </p:cNvPicPr>
          <p:nvPr/>
        </p:nvPicPr>
        <p:blipFill>
          <a:blip r:embed="rId3"/>
          <a:stretch>
            <a:fillRect/>
          </a:stretch>
        </p:blipFill>
        <p:spPr>
          <a:xfrm>
            <a:off x="8258328" y="5123004"/>
            <a:ext cx="2114312" cy="635366"/>
          </a:xfrm>
          <a:prstGeom prst="rect">
            <a:avLst/>
          </a:prstGeom>
        </p:spPr>
      </p:pic>
      <p:sp>
        <p:nvSpPr>
          <p:cNvPr id="3" name="Rectangle 2"/>
          <p:cNvSpPr/>
          <p:nvPr/>
        </p:nvSpPr>
        <p:spPr>
          <a:xfrm>
            <a:off x="709127" y="1466519"/>
            <a:ext cx="6834673" cy="5324535"/>
          </a:xfrm>
          <a:prstGeom prst="rect">
            <a:avLst/>
          </a:prstGeom>
        </p:spPr>
        <p:txBody>
          <a:bodyPr wrap="square">
            <a:spAutoFit/>
          </a:bodyPr>
          <a:lstStyle/>
          <a:p>
            <a:r>
              <a:rPr lang="en-US" sz="2800" b="1" dirty="0">
                <a:solidFill>
                  <a:schemeClr val="accent5">
                    <a:lumMod val="75000"/>
                  </a:schemeClr>
                </a:solidFill>
              </a:rPr>
              <a:t>Adam </a:t>
            </a:r>
            <a:r>
              <a:rPr lang="en-US" sz="2800" b="1" dirty="0" smtClean="0">
                <a:solidFill>
                  <a:schemeClr val="accent5">
                    <a:lumMod val="75000"/>
                  </a:schemeClr>
                </a:solidFill>
              </a:rPr>
              <a:t>Weissman </a:t>
            </a:r>
            <a:br>
              <a:rPr lang="en-US" sz="2800" b="1" dirty="0" smtClean="0">
                <a:solidFill>
                  <a:schemeClr val="accent5">
                    <a:lumMod val="75000"/>
                  </a:schemeClr>
                </a:solidFill>
              </a:rPr>
            </a:br>
            <a:r>
              <a:rPr lang="en-US" sz="2800" b="1" dirty="0" err="1" smtClean="0">
                <a:solidFill>
                  <a:schemeClr val="accent5">
                    <a:lumMod val="75000"/>
                  </a:schemeClr>
                </a:solidFill>
              </a:rPr>
              <a:t>TradeJustice</a:t>
            </a:r>
            <a:r>
              <a:rPr lang="en-US" sz="2800" b="1" dirty="0" smtClean="0">
                <a:solidFill>
                  <a:schemeClr val="accent5">
                    <a:lumMod val="75000"/>
                  </a:schemeClr>
                </a:solidFill>
              </a:rPr>
              <a:t> </a:t>
            </a:r>
            <a:br>
              <a:rPr lang="en-US" sz="2800" b="1" dirty="0" smtClean="0">
                <a:solidFill>
                  <a:schemeClr val="accent5">
                    <a:lumMod val="75000"/>
                  </a:schemeClr>
                </a:solidFill>
              </a:rPr>
            </a:br>
            <a:r>
              <a:rPr lang="en-US" sz="2800" b="1" dirty="0" smtClean="0">
                <a:solidFill>
                  <a:schemeClr val="accent5">
                    <a:lumMod val="75000"/>
                  </a:schemeClr>
                </a:solidFill>
              </a:rPr>
              <a:t>Global </a:t>
            </a:r>
            <a:r>
              <a:rPr lang="en-US" sz="2800" b="1" dirty="0">
                <a:solidFill>
                  <a:schemeClr val="accent5">
                    <a:lumMod val="75000"/>
                  </a:schemeClr>
                </a:solidFill>
              </a:rPr>
              <a:t>Justice for Animals and the Environment </a:t>
            </a:r>
            <a:r>
              <a:rPr lang="en-US" dirty="0">
                <a:solidFill>
                  <a:schemeClr val="accent5">
                    <a:lumMod val="75000"/>
                  </a:schemeClr>
                </a:solidFill>
              </a:rPr>
              <a:t/>
            </a:r>
            <a:br>
              <a:rPr lang="en-US" dirty="0">
                <a:solidFill>
                  <a:schemeClr val="accent5">
                    <a:lumMod val="75000"/>
                  </a:schemeClr>
                </a:solidFill>
              </a:rPr>
            </a:br>
            <a:r>
              <a:rPr lang="en-US" sz="2400" b="1" dirty="0">
                <a:solidFill>
                  <a:schemeClr val="accent5">
                    <a:lumMod val="75000"/>
                  </a:schemeClr>
                </a:solidFill>
              </a:rPr>
              <a:t/>
            </a:r>
            <a:br>
              <a:rPr lang="en-US" sz="2400" b="1" dirty="0">
                <a:solidFill>
                  <a:schemeClr val="accent5">
                    <a:lumMod val="75000"/>
                  </a:schemeClr>
                </a:solidFill>
              </a:rPr>
            </a:br>
            <a:r>
              <a:rPr lang="en-US" sz="2400" b="1" dirty="0">
                <a:solidFill>
                  <a:srgbClr val="C00000"/>
                </a:solidFill>
                <a:hlinkClick r:id="rId4"/>
              </a:rPr>
              <a:t>www.TRADEJUSTICE.NET</a:t>
            </a:r>
            <a:r>
              <a:rPr lang="en-US" dirty="0">
                <a:solidFill>
                  <a:schemeClr val="accent5">
                    <a:lumMod val="75000"/>
                  </a:schemeClr>
                </a:solidFill>
              </a:rPr>
              <a:t/>
            </a:r>
            <a:br>
              <a:rPr lang="en-US" dirty="0">
                <a:solidFill>
                  <a:schemeClr val="accent5">
                    <a:lumMod val="75000"/>
                  </a:schemeClr>
                </a:solidFill>
              </a:rPr>
            </a:br>
            <a:r>
              <a:rPr lang="en-US" b="1" dirty="0">
                <a:solidFill>
                  <a:schemeClr val="accent5">
                    <a:lumMod val="75000"/>
                  </a:schemeClr>
                </a:solidFill>
                <a:latin typeface="Arial Black" panose="020B0A04020102020204" pitchFamily="34" charset="0"/>
              </a:rPr>
              <a:t/>
            </a:r>
            <a:br>
              <a:rPr lang="en-US" b="1" dirty="0">
                <a:solidFill>
                  <a:schemeClr val="accent5">
                    <a:lumMod val="75000"/>
                  </a:schemeClr>
                </a:solidFill>
                <a:latin typeface="Arial Black" panose="020B0A04020102020204" pitchFamily="34" charset="0"/>
              </a:rPr>
            </a:br>
            <a:r>
              <a:rPr lang="en-US" sz="2400" dirty="0">
                <a:solidFill>
                  <a:schemeClr val="accent5">
                    <a:lumMod val="75000"/>
                  </a:schemeClr>
                </a:solidFill>
              </a:rPr>
              <a:t>*Call Planning Team</a:t>
            </a:r>
            <a:br>
              <a:rPr lang="en-US" sz="2400" dirty="0">
                <a:solidFill>
                  <a:schemeClr val="accent5">
                    <a:lumMod val="75000"/>
                  </a:schemeClr>
                </a:solidFill>
              </a:rPr>
            </a:br>
            <a:r>
              <a:rPr lang="en-US" sz="2400" dirty="0">
                <a:solidFill>
                  <a:schemeClr val="accent5">
                    <a:lumMod val="75000"/>
                  </a:schemeClr>
                </a:solidFill>
              </a:rPr>
              <a:t>*Speaker </a:t>
            </a:r>
            <a:r>
              <a:rPr lang="en-US" sz="2400" dirty="0" smtClean="0">
                <a:solidFill>
                  <a:schemeClr val="accent5">
                    <a:lumMod val="75000"/>
                  </a:schemeClr>
                </a:solidFill>
              </a:rPr>
              <a:t>Recruitment</a:t>
            </a:r>
            <a:r>
              <a:rPr lang="en-US" sz="2400" dirty="0">
                <a:solidFill>
                  <a:schemeClr val="accent5">
                    <a:lumMod val="75000"/>
                  </a:schemeClr>
                </a:solidFill>
              </a:rPr>
              <a:t/>
            </a:r>
            <a:br>
              <a:rPr lang="en-US" sz="2400" dirty="0">
                <a:solidFill>
                  <a:schemeClr val="accent5">
                    <a:lumMod val="75000"/>
                  </a:schemeClr>
                </a:solidFill>
              </a:rPr>
            </a:br>
            <a:r>
              <a:rPr lang="en-US" sz="2400" dirty="0">
                <a:solidFill>
                  <a:schemeClr val="accent5">
                    <a:lumMod val="75000"/>
                  </a:schemeClr>
                </a:solidFill>
              </a:rPr>
              <a:t>*Events, news stories and actions</a:t>
            </a:r>
            <a:br>
              <a:rPr lang="en-US" sz="2400" dirty="0">
                <a:solidFill>
                  <a:schemeClr val="accent5">
                    <a:lumMod val="75000"/>
                  </a:schemeClr>
                </a:solidFill>
              </a:rPr>
            </a:br>
            <a:r>
              <a:rPr lang="en-US" sz="2400" dirty="0">
                <a:solidFill>
                  <a:schemeClr val="bg1"/>
                </a:solidFill>
              </a:rPr>
              <a:t/>
            </a:r>
            <a:br>
              <a:rPr lang="en-US" sz="2400" dirty="0">
                <a:solidFill>
                  <a:schemeClr val="bg1"/>
                </a:solidFill>
              </a:rPr>
            </a:br>
            <a:r>
              <a:rPr lang="en-US" sz="2400" b="1" dirty="0">
                <a:solidFill>
                  <a:srgbClr val="C00000"/>
                </a:solidFill>
                <a:hlinkClick r:id="rId5"/>
              </a:rPr>
              <a:t>http://tradejustice.net/events</a:t>
            </a:r>
            <a:endParaRPr lang="en-US" sz="2400" b="1" dirty="0">
              <a:solidFill>
                <a:srgbClr val="C00000"/>
              </a:solidFill>
            </a:endParaRPr>
          </a:p>
          <a:p>
            <a:r>
              <a:rPr lang="en-US" sz="2400" b="1" dirty="0">
                <a:solidFill>
                  <a:srgbClr val="C00000"/>
                </a:solidFill>
                <a:hlinkClick r:id="rId6"/>
              </a:rPr>
              <a:t>http://www.tradejustice.net/news</a:t>
            </a:r>
            <a:r>
              <a:rPr lang="en-US" b="1" dirty="0">
                <a:solidFill>
                  <a:srgbClr val="C00000"/>
                </a:solidFill>
              </a:rPr>
              <a:t/>
            </a:r>
            <a:br>
              <a:rPr lang="en-US" b="1" dirty="0">
                <a:solidFill>
                  <a:srgbClr val="C00000"/>
                </a:solidFill>
              </a:rPr>
            </a:br>
            <a:endParaRPr lang="en-US" dirty="0">
              <a:solidFill>
                <a:srgbClr val="C00000"/>
              </a:solidFill>
            </a:endParaRPr>
          </a:p>
        </p:txBody>
      </p:sp>
      <p:sp>
        <p:nvSpPr>
          <p:cNvPr id="4" name="Title 3"/>
          <p:cNvSpPr>
            <a:spLocks noGrp="1"/>
          </p:cNvSpPr>
          <p:nvPr>
            <p:ph type="title"/>
          </p:nvPr>
        </p:nvSpPr>
        <p:spPr>
          <a:xfrm>
            <a:off x="709127" y="269102"/>
            <a:ext cx="10515600" cy="946840"/>
          </a:xfrm>
        </p:spPr>
        <p:txBody>
          <a:bodyPr/>
          <a:lstStyle/>
          <a:p>
            <a:pPr algn="l"/>
            <a:r>
              <a:rPr lang="en-US" sz="4000" b="1" dirty="0" smtClean="0">
                <a:solidFill>
                  <a:schemeClr val="accent1">
                    <a:lumMod val="50000"/>
                  </a:schemeClr>
                </a:solidFill>
              </a:rPr>
              <a:t>Call Planning Team</a:t>
            </a:r>
            <a:endParaRPr lang="en-US" sz="4000" b="1" dirty="0">
              <a:solidFill>
                <a:schemeClr val="accent1">
                  <a:lumMod val="50000"/>
                </a:schemeClr>
              </a:solidFill>
            </a:endParaRPr>
          </a:p>
        </p:txBody>
      </p:sp>
      <p:sp>
        <p:nvSpPr>
          <p:cNvPr id="5" name="TextBox 4"/>
          <p:cNvSpPr txBox="1"/>
          <p:nvPr/>
        </p:nvSpPr>
        <p:spPr>
          <a:xfrm>
            <a:off x="7931426" y="4505249"/>
            <a:ext cx="3422374" cy="369332"/>
          </a:xfrm>
          <a:prstGeom prst="rect">
            <a:avLst/>
          </a:prstGeom>
          <a:noFill/>
        </p:spPr>
        <p:txBody>
          <a:bodyPr wrap="square" rtlCol="0">
            <a:spAutoFit/>
          </a:bodyPr>
          <a:lstStyle/>
          <a:p>
            <a:r>
              <a:rPr lang="en-US" b="1" dirty="0">
                <a:hlinkClick r:id="rId7"/>
              </a:rPr>
              <a:t>adam@tradejustice.net</a:t>
            </a:r>
            <a:endParaRPr lang="en-US" dirty="0"/>
          </a:p>
        </p:txBody>
      </p:sp>
    </p:spTree>
    <p:extLst>
      <p:ext uri="{BB962C8B-B14F-4D97-AF65-F5344CB8AC3E}">
        <p14:creationId xmlns:p14="http://schemas.microsoft.com/office/powerpoint/2010/main" val="3146373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5431" y="436442"/>
            <a:ext cx="10515600" cy="1072904"/>
          </a:xfrm>
        </p:spPr>
        <p:txBody>
          <a:bodyPr>
            <a:normAutofit/>
          </a:bodyPr>
          <a:lstStyle/>
          <a:p>
            <a:pPr lvl="0"/>
            <a:r>
              <a:rPr lang="en-US" sz="3600" dirty="0">
                <a:solidFill>
                  <a:schemeClr val="accent1">
                    <a:lumMod val="50000"/>
                  </a:schemeClr>
                </a:solidFill>
                <a:latin typeface="+mn-lt"/>
                <a:ea typeface="Microsoft YaHei" pitchFamily="2"/>
                <a:cs typeface="Mangal" pitchFamily="2"/>
              </a:rPr>
              <a:t>Adam Weissman TradeJustice.net News </a:t>
            </a:r>
            <a:r>
              <a:rPr lang="en-US" sz="3600" dirty="0" smtClean="0">
                <a:solidFill>
                  <a:schemeClr val="accent1">
                    <a:lumMod val="50000"/>
                  </a:schemeClr>
                </a:solidFill>
                <a:latin typeface="+mn-lt"/>
                <a:ea typeface="Microsoft YaHei" pitchFamily="2"/>
                <a:cs typeface="Mangal" pitchFamily="2"/>
              </a:rPr>
              <a:t>Reports</a:t>
            </a:r>
            <a:endParaRPr lang="en-US" dirty="0">
              <a:latin typeface="+mn-lt"/>
            </a:endParaRPr>
          </a:p>
        </p:txBody>
      </p:sp>
      <p:sp>
        <p:nvSpPr>
          <p:cNvPr id="3" name="Rectangle 2"/>
          <p:cNvSpPr/>
          <p:nvPr/>
        </p:nvSpPr>
        <p:spPr>
          <a:xfrm>
            <a:off x="358775" y="1509346"/>
            <a:ext cx="11480799" cy="5509200"/>
          </a:xfrm>
          <a:prstGeom prst="rect">
            <a:avLst/>
          </a:prstGeom>
        </p:spPr>
        <p:txBody>
          <a:bodyPr wrap="square">
            <a:spAutoFit/>
          </a:bodyPr>
          <a:lstStyle/>
          <a:p>
            <a:pPr lvl="0" hangingPunct="0">
              <a:defRPr sz="2000"/>
            </a:pPr>
            <a:r>
              <a:rPr lang="en-US" sz="1600" b="1" dirty="0">
                <a:latin typeface="Verdana" pitchFamily="34"/>
                <a:ea typeface="Microsoft YaHei" pitchFamily="2"/>
                <a:cs typeface="Mangal" pitchFamily="2"/>
              </a:rPr>
              <a:t>Peterson Institute Study Shows TPP Will Lead to $357 Billion Increase in Annual Imports (Beat the Press - Center for Economic and Policy Research, 1/26/16)</a:t>
            </a:r>
          </a:p>
          <a:p>
            <a:pPr lvl="0" hangingPunct="0">
              <a:defRPr sz="2000"/>
            </a:pPr>
            <a:endParaRPr lang="en-US" sz="1600" b="1" dirty="0">
              <a:latin typeface="Verdana" pitchFamily="34"/>
              <a:ea typeface="Microsoft YaHei" pitchFamily="2"/>
              <a:cs typeface="Mangal" pitchFamily="2"/>
            </a:endParaRPr>
          </a:p>
          <a:p>
            <a:pPr lvl="0" hangingPunct="0">
              <a:defRPr sz="2000"/>
            </a:pPr>
            <a:r>
              <a:rPr lang="en-US" sz="1600" b="1" dirty="0">
                <a:latin typeface="Verdana" pitchFamily="34"/>
                <a:ea typeface="Microsoft YaHei" pitchFamily="2"/>
                <a:cs typeface="Mangal" pitchFamily="2"/>
              </a:rPr>
              <a:t>Peru gets ready to submit TPP to Congress (</a:t>
            </a:r>
            <a:r>
              <a:rPr lang="en-US" sz="1600" b="1" dirty="0" err="1">
                <a:latin typeface="Verdana" pitchFamily="34"/>
                <a:ea typeface="Microsoft YaHei" pitchFamily="2"/>
                <a:cs typeface="Mangal" pitchFamily="2"/>
              </a:rPr>
              <a:t>Agencia</a:t>
            </a:r>
            <a:r>
              <a:rPr lang="en-US" sz="1600" b="1" dirty="0">
                <a:latin typeface="Verdana" pitchFamily="34"/>
                <a:ea typeface="Microsoft YaHei" pitchFamily="2"/>
                <a:cs typeface="Mangal" pitchFamily="2"/>
              </a:rPr>
              <a:t> Peruana de </a:t>
            </a:r>
            <a:r>
              <a:rPr lang="en-US" sz="1600" b="1" dirty="0" err="1">
                <a:latin typeface="Verdana" pitchFamily="34"/>
                <a:ea typeface="Microsoft YaHei" pitchFamily="2"/>
                <a:cs typeface="Mangal" pitchFamily="2"/>
              </a:rPr>
              <a:t>Noticias</a:t>
            </a:r>
            <a:r>
              <a:rPr lang="en-US" sz="1600" b="1" dirty="0">
                <a:latin typeface="Verdana" pitchFamily="34"/>
                <a:ea typeface="Microsoft YaHei" pitchFamily="2"/>
                <a:cs typeface="Mangal" pitchFamily="2"/>
              </a:rPr>
              <a:t>, 1/12/16)</a:t>
            </a:r>
          </a:p>
          <a:p>
            <a:pPr lvl="0" hangingPunct="0">
              <a:defRPr sz="2000"/>
            </a:pPr>
            <a:endParaRPr lang="en-US" sz="1600" b="1" dirty="0">
              <a:latin typeface="Verdana" pitchFamily="34"/>
              <a:ea typeface="Microsoft YaHei" pitchFamily="2"/>
              <a:cs typeface="Mangal" pitchFamily="2"/>
            </a:endParaRPr>
          </a:p>
          <a:p>
            <a:pPr lvl="0" hangingPunct="0">
              <a:defRPr sz="2000"/>
            </a:pPr>
            <a:r>
              <a:rPr lang="en-US" sz="1600" b="1" dirty="0">
                <a:latin typeface="Verdana" pitchFamily="34"/>
                <a:ea typeface="Microsoft YaHei" pitchFamily="2"/>
                <a:cs typeface="Mangal" pitchFamily="2"/>
              </a:rPr>
              <a:t>House Speaker Paul Ryan on Passing TPP: ‘I’m Not the Dictator of the House’ (CNS News, 2/15/16)</a:t>
            </a:r>
          </a:p>
          <a:p>
            <a:pPr lvl="0" hangingPunct="0">
              <a:defRPr sz="2000"/>
            </a:pPr>
            <a:endParaRPr lang="en-US" sz="1600" b="1" dirty="0">
              <a:latin typeface="Verdana" pitchFamily="34"/>
              <a:ea typeface="Microsoft YaHei" pitchFamily="2"/>
              <a:cs typeface="Mangal" pitchFamily="2"/>
            </a:endParaRPr>
          </a:p>
          <a:p>
            <a:pPr lvl="0" hangingPunct="0">
              <a:defRPr sz="2000"/>
            </a:pPr>
            <a:r>
              <a:rPr lang="en-US" sz="1600" b="1" dirty="0">
                <a:latin typeface="Verdana" pitchFamily="34"/>
                <a:ea typeface="Microsoft YaHei" pitchFamily="2"/>
                <a:cs typeface="Mangal" pitchFamily="2"/>
              </a:rPr>
              <a:t>US announces TPP workshops to recruit new members (CCTV America, 2/16/16)</a:t>
            </a:r>
          </a:p>
          <a:p>
            <a:pPr lvl="0" hangingPunct="0">
              <a:defRPr sz="2000"/>
            </a:pPr>
            <a:endParaRPr lang="en-US" sz="1600" b="1" dirty="0">
              <a:latin typeface="Verdana" pitchFamily="34"/>
              <a:ea typeface="Microsoft YaHei" pitchFamily="2"/>
              <a:cs typeface="Mangal" pitchFamily="2"/>
            </a:endParaRPr>
          </a:p>
          <a:p>
            <a:pPr lvl="0" hangingPunct="0">
              <a:defRPr sz="2000"/>
            </a:pPr>
            <a:r>
              <a:rPr lang="en-US" sz="1600" b="1" dirty="0">
                <a:latin typeface="Verdana" pitchFamily="34"/>
                <a:ea typeface="Microsoft YaHei" pitchFamily="2"/>
                <a:cs typeface="Mangal" pitchFamily="2"/>
              </a:rPr>
              <a:t>Sneaky Change to the TPP Drastically Extends Criminal Penalties (Electronic Frontier Foundation, 2/17/16)</a:t>
            </a:r>
          </a:p>
          <a:p>
            <a:pPr lvl="0" hangingPunct="0">
              <a:defRPr sz="2000"/>
            </a:pPr>
            <a:endParaRPr lang="en-US" sz="1600" b="1" dirty="0">
              <a:latin typeface="Verdana" pitchFamily="34"/>
              <a:ea typeface="Microsoft YaHei" pitchFamily="2"/>
              <a:cs typeface="Mangal" pitchFamily="2"/>
            </a:endParaRPr>
          </a:p>
          <a:p>
            <a:pPr lvl="0" hangingPunct="0">
              <a:defRPr sz="2000"/>
            </a:pPr>
            <a:r>
              <a:rPr lang="en-US" sz="1600" b="1" dirty="0">
                <a:latin typeface="Verdana" pitchFamily="34"/>
                <a:ea typeface="Microsoft YaHei" pitchFamily="2"/>
                <a:cs typeface="Mangal" pitchFamily="2"/>
              </a:rPr>
              <a:t>Obama calls for all members to join TPP (Nikkei Asian Review, 2/18/16)</a:t>
            </a:r>
          </a:p>
          <a:p>
            <a:pPr lvl="0" hangingPunct="0">
              <a:defRPr sz="2000"/>
            </a:pPr>
            <a:endParaRPr lang="en-US" sz="1600" b="1" dirty="0">
              <a:latin typeface="Verdana" pitchFamily="34"/>
              <a:ea typeface="Microsoft YaHei" pitchFamily="2"/>
              <a:cs typeface="Mangal" pitchFamily="2"/>
            </a:endParaRPr>
          </a:p>
          <a:p>
            <a:pPr lvl="0" hangingPunct="0">
              <a:defRPr sz="2000"/>
            </a:pPr>
            <a:r>
              <a:rPr lang="en-US" sz="1600" b="1" dirty="0">
                <a:latin typeface="Verdana" pitchFamily="34"/>
                <a:ea typeface="Microsoft YaHei" pitchFamily="2"/>
                <a:cs typeface="Mangal" pitchFamily="2"/>
              </a:rPr>
              <a:t>TPP Threatens Indigenous Land Rights Says the UN (</a:t>
            </a:r>
            <a:r>
              <a:rPr lang="en-US" sz="1600" b="1" dirty="0" err="1">
                <a:latin typeface="Verdana" pitchFamily="34"/>
                <a:ea typeface="Microsoft YaHei" pitchFamily="2"/>
                <a:cs typeface="Mangal" pitchFamily="2"/>
              </a:rPr>
              <a:t>Telesur</a:t>
            </a:r>
            <a:r>
              <a:rPr lang="en-US" sz="1600" b="1" dirty="0">
                <a:latin typeface="Verdana" pitchFamily="34"/>
                <a:ea typeface="Microsoft YaHei" pitchFamily="2"/>
                <a:cs typeface="Mangal" pitchFamily="2"/>
              </a:rPr>
              <a:t>, 2/18/16)</a:t>
            </a:r>
          </a:p>
          <a:p>
            <a:pPr lvl="0" hangingPunct="0">
              <a:defRPr sz="2000"/>
            </a:pPr>
            <a:endParaRPr lang="en-US" sz="1600" b="1" dirty="0">
              <a:latin typeface="Verdana" pitchFamily="34"/>
              <a:ea typeface="Microsoft YaHei" pitchFamily="2"/>
              <a:cs typeface="Mangal" pitchFamily="2"/>
            </a:endParaRPr>
          </a:p>
          <a:p>
            <a:pPr lvl="0" hangingPunct="0">
              <a:defRPr sz="2000"/>
            </a:pPr>
            <a:r>
              <a:rPr lang="en-US" sz="1600" b="1" dirty="0">
                <a:latin typeface="Verdana" pitchFamily="34"/>
                <a:ea typeface="Microsoft YaHei" pitchFamily="2"/>
                <a:cs typeface="Mangal" pitchFamily="2"/>
              </a:rPr>
              <a:t>Influential Democrat on trade issues steps up opposition to TPP (Christian Science Monitor, 2/18/16)</a:t>
            </a:r>
          </a:p>
          <a:p>
            <a:pPr lvl="0" hangingPunct="0">
              <a:defRPr sz="2000"/>
            </a:pPr>
            <a:endParaRPr lang="en-US" sz="1600" b="1" dirty="0">
              <a:latin typeface="Verdana" pitchFamily="34"/>
              <a:ea typeface="Microsoft YaHei" pitchFamily="2"/>
              <a:cs typeface="Mangal" pitchFamily="2"/>
            </a:endParaRPr>
          </a:p>
          <a:p>
            <a:pPr lvl="0" hangingPunct="0">
              <a:defRPr sz="2000"/>
            </a:pPr>
            <a:r>
              <a:rPr lang="en-US" sz="1600" b="1" dirty="0">
                <a:latin typeface="Verdana" pitchFamily="34"/>
                <a:ea typeface="Microsoft YaHei" pitchFamily="2"/>
                <a:cs typeface="Mangal" pitchFamily="2"/>
              </a:rPr>
              <a:t>Read these and MANY more recent TPP news and opinion articles at </a:t>
            </a:r>
            <a:r>
              <a:rPr lang="en-US" sz="1600" b="1" dirty="0">
                <a:latin typeface="Verdana" pitchFamily="34"/>
                <a:ea typeface="Microsoft YaHei" pitchFamily="2"/>
                <a:cs typeface="Mangal" pitchFamily="2"/>
                <a:hlinkClick r:id="rId2"/>
              </a:rPr>
              <a:t>http://tradejustice.net/news</a:t>
            </a:r>
            <a:endParaRPr lang="en-US" sz="1600" b="1" dirty="0">
              <a:latin typeface="Verdana" pitchFamily="34"/>
              <a:ea typeface="Microsoft YaHei" pitchFamily="2"/>
              <a:cs typeface="Mangal" pitchFamily="2"/>
            </a:endParaRPr>
          </a:p>
          <a:p>
            <a:pPr lvl="0" hangingPunct="0">
              <a:defRPr sz="2000"/>
            </a:pPr>
            <a:endParaRPr lang="en-US" sz="1600" dirty="0">
              <a:latin typeface="Verdana" pitchFamily="34"/>
              <a:ea typeface="Microsoft YaHei" pitchFamily="2"/>
              <a:cs typeface="Mangal" pitchFamily="2"/>
            </a:endParaRPr>
          </a:p>
        </p:txBody>
      </p:sp>
    </p:spTree>
    <p:extLst>
      <p:ext uri="{BB962C8B-B14F-4D97-AF65-F5344CB8AC3E}">
        <p14:creationId xmlns:p14="http://schemas.microsoft.com/office/powerpoint/2010/main" val="42337300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accent1">
                    <a:lumMod val="50000"/>
                  </a:schemeClr>
                </a:solidFill>
              </a:rPr>
              <a:t>Get Involved</a:t>
            </a:r>
            <a:endParaRPr lang="en-US" sz="3200" b="1" dirty="0">
              <a:solidFill>
                <a:schemeClr val="accent1">
                  <a:lumMod val="50000"/>
                </a:schemeClr>
              </a:solidFill>
            </a:endParaRPr>
          </a:p>
        </p:txBody>
      </p:sp>
      <p:sp>
        <p:nvSpPr>
          <p:cNvPr id="3" name="Rectangle 2"/>
          <p:cNvSpPr/>
          <p:nvPr/>
        </p:nvSpPr>
        <p:spPr>
          <a:xfrm>
            <a:off x="1025769" y="4756319"/>
            <a:ext cx="10515600" cy="1846659"/>
          </a:xfrm>
          <a:prstGeom prst="rect">
            <a:avLst/>
          </a:prstGeom>
        </p:spPr>
        <p:txBody>
          <a:bodyPr wrap="square">
            <a:spAutoFit/>
          </a:bodyPr>
          <a:lstStyle/>
          <a:p>
            <a:pPr lvl="0" hangingPunct="0">
              <a:defRPr>
                <a:latin typeface="Verdana" pitchFamily="34"/>
              </a:defRPr>
            </a:pPr>
            <a:r>
              <a:rPr lang="en-US" sz="2400" dirty="0">
                <a:latin typeface="Verdana" pitchFamily="34"/>
                <a:ea typeface="Microsoft YaHei" pitchFamily="2"/>
                <a:cs typeface="Mangal" pitchFamily="2"/>
              </a:rPr>
              <a:t>Join our planning or outreach &amp; promotion teams!</a:t>
            </a:r>
          </a:p>
          <a:p>
            <a:pPr lvl="0" hangingPunct="0">
              <a:defRPr>
                <a:latin typeface="Verdana" pitchFamily="34"/>
              </a:defRPr>
            </a:pPr>
            <a:endParaRPr lang="en-US" sz="2400" dirty="0">
              <a:latin typeface="Verdana" pitchFamily="34"/>
              <a:ea typeface="Microsoft YaHei" pitchFamily="2"/>
              <a:cs typeface="Mangal" pitchFamily="2"/>
            </a:endParaRPr>
          </a:p>
          <a:p>
            <a:pPr lvl="0" hangingPunct="0">
              <a:defRPr>
                <a:latin typeface="Verdana" pitchFamily="34"/>
              </a:defRPr>
            </a:pPr>
            <a:r>
              <a:rPr lang="en-US" sz="2400" dirty="0">
                <a:latin typeface="Verdana" pitchFamily="34"/>
                <a:ea typeface="Microsoft YaHei" pitchFamily="2"/>
                <a:cs typeface="Mangal" pitchFamily="2"/>
              </a:rPr>
              <a:t>Let us know when you are available for meetings this week by taking the scheduling polls at </a:t>
            </a:r>
            <a:r>
              <a:rPr lang="en-US" sz="2400" dirty="0">
                <a:latin typeface="Verdana" pitchFamily="34"/>
                <a:ea typeface="Microsoft YaHei" pitchFamily="2"/>
                <a:cs typeface="Mangal" pitchFamily="2"/>
                <a:hlinkClick r:id="rId2"/>
              </a:rPr>
              <a:t>http://tradejustice/net/tjpolls</a:t>
            </a:r>
            <a:endParaRPr lang="en-US" sz="2400" dirty="0">
              <a:latin typeface="Verdana" pitchFamily="34"/>
              <a:ea typeface="Microsoft YaHei" pitchFamily="2"/>
              <a:cs typeface="Mangal" pitchFamily="2"/>
            </a:endParaRPr>
          </a:p>
          <a:p>
            <a:pPr lvl="0" hangingPunct="0">
              <a:defRPr>
                <a:latin typeface="Verdana" pitchFamily="34"/>
              </a:defRPr>
            </a:pPr>
            <a:endParaRPr lang="en-US" b="1" dirty="0">
              <a:latin typeface="Verdana" pitchFamily="34"/>
              <a:ea typeface="Microsoft YaHei" pitchFamily="2"/>
              <a:cs typeface="Mangal" pitchFamily="2"/>
            </a:endParaRPr>
          </a:p>
        </p:txBody>
      </p:sp>
      <p:pic>
        <p:nvPicPr>
          <p:cNvPr id="5" name="Picture 4"/>
          <p:cNvPicPr>
            <a:picLocks noChangeAspect="1"/>
          </p:cNvPicPr>
          <p:nvPr/>
        </p:nvPicPr>
        <p:blipFill>
          <a:blip r:embed="rId3"/>
          <a:stretch>
            <a:fillRect/>
          </a:stretch>
        </p:blipFill>
        <p:spPr>
          <a:xfrm>
            <a:off x="1974117" y="1546012"/>
            <a:ext cx="7315200" cy="2952750"/>
          </a:xfrm>
          <a:prstGeom prst="rect">
            <a:avLst/>
          </a:prstGeom>
        </p:spPr>
      </p:pic>
    </p:spTree>
    <p:extLst>
      <p:ext uri="{BB962C8B-B14F-4D97-AF65-F5344CB8AC3E}">
        <p14:creationId xmlns:p14="http://schemas.microsoft.com/office/powerpoint/2010/main" val="11345660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240" y="1453140"/>
            <a:ext cx="5221463" cy="4006521"/>
          </a:xfrm>
          <a:prstGeom prst="rect">
            <a:avLst/>
          </a:prstGeom>
        </p:spPr>
      </p:pic>
      <p:sp>
        <p:nvSpPr>
          <p:cNvPr id="3" name="TextBox 2"/>
          <p:cNvSpPr txBox="1"/>
          <p:nvPr/>
        </p:nvSpPr>
        <p:spPr>
          <a:xfrm>
            <a:off x="6014720" y="674501"/>
            <a:ext cx="6177280" cy="6555641"/>
          </a:xfrm>
          <a:prstGeom prst="rect">
            <a:avLst/>
          </a:prstGeom>
          <a:noFill/>
        </p:spPr>
        <p:txBody>
          <a:bodyPr wrap="square" rtlCol="0">
            <a:spAutoFit/>
          </a:bodyPr>
          <a:lstStyle/>
          <a:p>
            <a:pPr algn="ctr"/>
            <a:endParaRPr lang="en-US" sz="2400" dirty="0" smtClean="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Dr. Margaret Flowers is </a:t>
            </a:r>
            <a:r>
              <a:rPr lang="en-US" sz="2400" b="1" dirty="0">
                <a:latin typeface="Times New Roman" panose="02020603050405020304" pitchFamily="18" charset="0"/>
                <a:cs typeface="Times New Roman" panose="02020603050405020304" pitchFamily="18" charset="0"/>
              </a:rPr>
              <a:t>a pediatrician </a:t>
            </a:r>
            <a:r>
              <a:rPr lang="en-US" sz="2400" b="1" dirty="0" smtClean="0">
                <a:latin typeface="Times New Roman" panose="02020603050405020304" pitchFamily="18" charset="0"/>
                <a:cs typeface="Times New Roman" panose="02020603050405020304" pitchFamily="18" charset="0"/>
              </a:rPr>
              <a:t>and </a:t>
            </a:r>
            <a:r>
              <a:rPr lang="en-US" sz="2400" b="1" dirty="0">
                <a:latin typeface="Times New Roman" panose="02020603050405020304" pitchFamily="18" charset="0"/>
                <a:cs typeface="Times New Roman" panose="02020603050405020304" pitchFamily="18" charset="0"/>
              </a:rPr>
              <a:t>co-chair of the Maryland chapter of Physicians for a National Health Program (PNHP). Margaret is also Co-Director of PopularResistance.org and It's Our Economy, </a:t>
            </a:r>
            <a:r>
              <a:rPr lang="en-US" sz="2400" b="1" dirty="0" smtClean="0">
                <a:latin typeface="Times New Roman" panose="02020603050405020304" pitchFamily="18" charset="0"/>
                <a:cs typeface="Times New Roman" panose="02020603050405020304" pitchFamily="18" charset="0"/>
              </a:rPr>
              <a:t>Co-Organizer </a:t>
            </a:r>
            <a:r>
              <a:rPr lang="en-US" sz="2400" b="1" dirty="0">
                <a:latin typeface="Times New Roman" panose="02020603050405020304" pitchFamily="18" charset="0"/>
                <a:cs typeface="Times New Roman" panose="02020603050405020304" pitchFamily="18" charset="0"/>
              </a:rPr>
              <a:t>of Flush the TPP (flushthetpp.org</a:t>
            </a:r>
            <a:r>
              <a:rPr lang="en-US" sz="2400" b="1" dirty="0" smtClean="0"/>
              <a:t>).</a:t>
            </a:r>
          </a:p>
          <a:p>
            <a:endParaRPr lang="en-US" sz="800" b="1" dirty="0"/>
          </a:p>
          <a:p>
            <a:r>
              <a:rPr lang="en-US" sz="2000" b="1" dirty="0" smtClean="0"/>
              <a:t>Its Our Economy (</a:t>
            </a:r>
            <a:r>
              <a:rPr lang="en-US" sz="2000" b="1" dirty="0" smtClean="0">
                <a:hlinkClick r:id="rId3"/>
              </a:rPr>
              <a:t>www.itsoureconomy.US</a:t>
            </a:r>
            <a:r>
              <a:rPr lang="en-US" sz="2000" b="1" dirty="0" smtClean="0"/>
              <a:t>)</a:t>
            </a:r>
          </a:p>
          <a:p>
            <a:r>
              <a:rPr lang="en-US" sz="2000" b="1" dirty="0" smtClean="0"/>
              <a:t>Popular Resistance (</a:t>
            </a:r>
            <a:r>
              <a:rPr lang="en-US" sz="2000" b="1" dirty="0" smtClean="0">
                <a:hlinkClick r:id="rId4"/>
              </a:rPr>
              <a:t>www.popularresistance.org</a:t>
            </a:r>
            <a:endParaRPr lang="en-US" sz="2000" b="1" dirty="0" smtClean="0"/>
          </a:p>
          <a:p>
            <a:r>
              <a:rPr lang="en-US" sz="2000" b="1" dirty="0" smtClean="0"/>
              <a:t>Democratize the Media / Forces of Greed</a:t>
            </a:r>
          </a:p>
          <a:p>
            <a:r>
              <a:rPr lang="en-US" sz="2000" b="1" dirty="0" smtClean="0"/>
              <a:t>Radio: </a:t>
            </a:r>
            <a:r>
              <a:rPr lang="en-US" sz="2000" b="1" dirty="0" smtClean="0">
                <a:hlinkClick r:id="rId5"/>
              </a:rPr>
              <a:t>http://www.ClearingtheFOGRadio.org</a:t>
            </a:r>
            <a:endParaRPr lang="en-US" sz="2000" b="1" dirty="0" smtClean="0"/>
          </a:p>
          <a:p>
            <a:r>
              <a:rPr lang="en-US" sz="2000" b="1" dirty="0" smtClean="0"/>
              <a:t>TPP Campaigns: </a:t>
            </a:r>
            <a:r>
              <a:rPr lang="en-US" sz="2000" b="1" dirty="0" smtClean="0">
                <a:hlinkClick r:id="rId6"/>
              </a:rPr>
              <a:t>www.flushthetpp.org</a:t>
            </a:r>
            <a:endParaRPr lang="en-US" sz="2000" b="1" dirty="0" smtClean="0"/>
          </a:p>
          <a:p>
            <a:endParaRPr lang="en-US" sz="2400" b="1" dirty="0" smtClean="0"/>
          </a:p>
          <a:p>
            <a:endParaRPr lang="en-US" sz="2400" b="1" dirty="0" smtClean="0"/>
          </a:p>
          <a:p>
            <a:endParaRPr lang="en-US" sz="2400" b="1" dirty="0" smtClean="0"/>
          </a:p>
          <a:p>
            <a:endParaRPr lang="en-US" sz="2400" b="1" dirty="0"/>
          </a:p>
          <a:p>
            <a:endParaRPr lang="en-US" sz="2400" b="1" dirty="0"/>
          </a:p>
        </p:txBody>
      </p:sp>
      <p:sp>
        <p:nvSpPr>
          <p:cNvPr id="4" name="TextBox 3"/>
          <p:cNvSpPr txBox="1"/>
          <p:nvPr/>
        </p:nvSpPr>
        <p:spPr>
          <a:xfrm>
            <a:off x="230103" y="351335"/>
            <a:ext cx="5411600" cy="646331"/>
          </a:xfrm>
          <a:prstGeom prst="rect">
            <a:avLst/>
          </a:prstGeom>
          <a:noFill/>
        </p:spPr>
        <p:txBody>
          <a:bodyPr wrap="square" rtlCol="0">
            <a:spAutoFit/>
          </a:bodyPr>
          <a:lstStyle/>
          <a:p>
            <a:r>
              <a:rPr lang="en-US" sz="3600" b="1" dirty="0" smtClean="0">
                <a:solidFill>
                  <a:schemeClr val="accent1">
                    <a:lumMod val="50000"/>
                  </a:schemeClr>
                </a:solidFill>
              </a:rPr>
              <a:t>DR. MARGARET FLOWERS</a:t>
            </a:r>
            <a:endParaRPr lang="en-US" sz="3600" b="1" dirty="0">
              <a:solidFill>
                <a:schemeClr val="accent1">
                  <a:lumMod val="50000"/>
                </a:schemeClr>
              </a:solidFill>
            </a:endParaRPr>
          </a:p>
        </p:txBody>
      </p:sp>
    </p:spTree>
    <p:extLst>
      <p:ext uri="{BB962C8B-B14F-4D97-AF65-F5344CB8AC3E}">
        <p14:creationId xmlns:p14="http://schemas.microsoft.com/office/powerpoint/2010/main" val="2438398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1841036"/>
            <a:ext cx="6045974" cy="2262158"/>
          </a:xfrm>
          <a:prstGeom prst="rect">
            <a:avLst/>
          </a:prstGeom>
          <a:noFill/>
        </p:spPr>
        <p:txBody>
          <a:bodyPr wrap="square" rtlCol="0">
            <a:spAutoFit/>
          </a:bodyPr>
          <a:lstStyle/>
          <a:p>
            <a:r>
              <a:rPr lang="en-US" sz="2800" b="1" dirty="0">
                <a:solidFill>
                  <a:srgbClr val="C00000"/>
                </a:solidFill>
              </a:rPr>
              <a:t>Tom Hocking, Technical Advisor</a:t>
            </a:r>
            <a:r>
              <a:rPr lang="en-US" sz="2400" dirty="0">
                <a:solidFill>
                  <a:srgbClr val="C00000"/>
                </a:solidFill>
              </a:rPr>
              <a:t/>
            </a:r>
            <a:br>
              <a:rPr lang="en-US" sz="2400" dirty="0">
                <a:solidFill>
                  <a:srgbClr val="C00000"/>
                </a:solidFill>
              </a:rPr>
            </a:br>
            <a:r>
              <a:rPr lang="en-US" sz="2400" dirty="0" smtClean="0">
                <a:solidFill>
                  <a:schemeClr val="accent5">
                    <a:lumMod val="75000"/>
                  </a:schemeClr>
                </a:solidFill>
              </a:rPr>
              <a:t>MoveOn, PA</a:t>
            </a:r>
            <a:r>
              <a:rPr lang="en-US" sz="2400" dirty="0">
                <a:solidFill>
                  <a:schemeClr val="accent5">
                    <a:lumMod val="75000"/>
                  </a:schemeClr>
                </a:solidFill>
              </a:rPr>
              <a:t/>
            </a:r>
            <a:br>
              <a:rPr lang="en-US" sz="2400" dirty="0">
                <a:solidFill>
                  <a:schemeClr val="accent5">
                    <a:lumMod val="75000"/>
                  </a:schemeClr>
                </a:solidFill>
              </a:rPr>
            </a:br>
            <a:r>
              <a:rPr lang="en-US" sz="2000" dirty="0">
                <a:solidFill>
                  <a:schemeClr val="accent5">
                    <a:lumMod val="75000"/>
                  </a:schemeClr>
                </a:solidFill>
                <a:hlinkClick r:id="rId2"/>
              </a:rPr>
              <a:t>TWHocking@Gmail.com</a:t>
            </a:r>
            <a:r>
              <a:rPr lang="en-US" sz="1050" b="1" dirty="0">
                <a:solidFill>
                  <a:schemeClr val="accent5">
                    <a:lumMod val="75000"/>
                  </a:schemeClr>
                </a:solidFill>
              </a:rPr>
              <a:t/>
            </a:r>
            <a:br>
              <a:rPr lang="en-US" sz="1050" b="1" dirty="0">
                <a:solidFill>
                  <a:schemeClr val="accent5">
                    <a:lumMod val="75000"/>
                  </a:schemeClr>
                </a:solidFill>
              </a:rPr>
            </a:br>
            <a:r>
              <a:rPr lang="en-US" sz="1050" b="1" dirty="0">
                <a:solidFill>
                  <a:schemeClr val="accent5">
                    <a:lumMod val="75000"/>
                  </a:schemeClr>
                </a:solidFill>
              </a:rPr>
              <a:t/>
            </a:r>
            <a:br>
              <a:rPr lang="en-US" sz="1050" b="1" dirty="0">
                <a:solidFill>
                  <a:schemeClr val="accent5">
                    <a:lumMod val="75000"/>
                  </a:schemeClr>
                </a:solidFill>
              </a:rPr>
            </a:br>
            <a:r>
              <a:rPr lang="en-US" sz="1050" b="1" dirty="0">
                <a:solidFill>
                  <a:schemeClr val="accent5">
                    <a:lumMod val="75000"/>
                  </a:schemeClr>
                </a:solidFill>
              </a:rPr>
              <a:t/>
            </a:r>
            <a:br>
              <a:rPr lang="en-US" sz="1050" b="1" dirty="0">
                <a:solidFill>
                  <a:schemeClr val="accent5">
                    <a:lumMod val="75000"/>
                  </a:schemeClr>
                </a:solidFill>
              </a:rPr>
            </a:br>
            <a:r>
              <a:rPr lang="en-US" sz="2400" dirty="0">
                <a:solidFill>
                  <a:schemeClr val="accent5">
                    <a:lumMod val="75000"/>
                  </a:schemeClr>
                </a:solidFill>
              </a:rPr>
              <a:t>*Pre/Post Call Technical Questions</a:t>
            </a:r>
          </a:p>
          <a:p>
            <a:r>
              <a:rPr lang="en-US" sz="2400" dirty="0">
                <a:solidFill>
                  <a:schemeClr val="accent5">
                    <a:lumMod val="75000"/>
                  </a:schemeClr>
                </a:solidFill>
              </a:rPr>
              <a:t>*Global TPP Team Facebook Page Manager</a:t>
            </a:r>
          </a:p>
        </p:txBody>
      </p:sp>
      <p:pic>
        <p:nvPicPr>
          <p:cNvPr id="9" name="Picture 8"/>
          <p:cNvPicPr>
            <a:picLocks noChangeAspect="1"/>
          </p:cNvPicPr>
          <p:nvPr/>
        </p:nvPicPr>
        <p:blipFill>
          <a:blip r:embed="rId3"/>
          <a:stretch>
            <a:fillRect/>
          </a:stretch>
        </p:blipFill>
        <p:spPr>
          <a:xfrm>
            <a:off x="8326269" y="2678255"/>
            <a:ext cx="1585436" cy="1663044"/>
          </a:xfrm>
          <a:prstGeom prst="rect">
            <a:avLst/>
          </a:prstGeom>
        </p:spPr>
      </p:pic>
      <p:sp>
        <p:nvSpPr>
          <p:cNvPr id="5" name="Rectangle 4"/>
          <p:cNvSpPr/>
          <p:nvPr/>
        </p:nvSpPr>
        <p:spPr>
          <a:xfrm>
            <a:off x="963395" y="3509777"/>
            <a:ext cx="7459580" cy="2677656"/>
          </a:xfrm>
          <a:prstGeom prst="rect">
            <a:avLst/>
          </a:prstGeom>
        </p:spPr>
        <p:txBody>
          <a:bodyPr wrap="square">
            <a:spAutoFit/>
          </a:bodyPr>
          <a:lstStyle/>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r>
              <a:rPr lang="en-US" sz="2100" dirty="0">
                <a:solidFill>
                  <a:schemeClr val="accent5">
                    <a:lumMod val="75000"/>
                  </a:schemeClr>
                </a:solidFill>
              </a:rPr>
              <a:t>Facebook: </a:t>
            </a:r>
            <a:endParaRPr lang="en-US" sz="2100" dirty="0">
              <a:solidFill>
                <a:schemeClr val="accent5">
                  <a:lumMod val="75000"/>
                </a:schemeClr>
              </a:solidFill>
              <a:hlinkClick r:id=""/>
            </a:endParaRPr>
          </a:p>
          <a:p>
            <a:r>
              <a:rPr lang="en-US" sz="2100" dirty="0">
                <a:solidFill>
                  <a:srgbClr val="C00000"/>
                </a:solidFill>
                <a:hlinkClick r:id=""/>
              </a:rPr>
              <a:t>https://www.facebook.com/groups/GlobalTPPTeam</a:t>
            </a:r>
            <a:endParaRPr lang="en-US" sz="2100" dirty="0">
              <a:solidFill>
                <a:srgbClr val="C00000"/>
              </a:solidFill>
            </a:endParaRPr>
          </a:p>
        </p:txBody>
      </p:sp>
      <p:sp>
        <p:nvSpPr>
          <p:cNvPr id="3" name="Title 2"/>
          <p:cNvSpPr>
            <a:spLocks noGrp="1"/>
          </p:cNvSpPr>
          <p:nvPr>
            <p:ph type="title"/>
          </p:nvPr>
        </p:nvSpPr>
        <p:spPr>
          <a:xfrm>
            <a:off x="838200" y="518321"/>
            <a:ext cx="10515600" cy="1325563"/>
          </a:xfrm>
        </p:spPr>
        <p:txBody>
          <a:bodyPr/>
          <a:lstStyle/>
          <a:p>
            <a:pPr algn="l"/>
            <a:r>
              <a:rPr lang="en-US" sz="4000" b="1" dirty="0" smtClean="0">
                <a:solidFill>
                  <a:schemeClr val="accent1">
                    <a:lumMod val="50000"/>
                  </a:schemeClr>
                </a:solidFill>
              </a:rPr>
              <a:t>Technical Advisor/Facebook Page Manager</a:t>
            </a:r>
            <a:endParaRPr lang="en-US" sz="4000" b="1" dirty="0">
              <a:solidFill>
                <a:schemeClr val="accent1">
                  <a:lumMod val="50000"/>
                </a:schemeClr>
              </a:solidFill>
            </a:endParaRPr>
          </a:p>
        </p:txBody>
      </p:sp>
    </p:spTree>
    <p:extLst>
      <p:ext uri="{BB962C8B-B14F-4D97-AF65-F5344CB8AC3E}">
        <p14:creationId xmlns:p14="http://schemas.microsoft.com/office/powerpoint/2010/main" val="184112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3584" y="2071021"/>
            <a:ext cx="9247031" cy="3970318"/>
          </a:xfrm>
          <a:prstGeom prst="rect">
            <a:avLst/>
          </a:prstGeom>
          <a:noFill/>
        </p:spPr>
        <p:txBody>
          <a:bodyPr wrap="square" rtlCol="0">
            <a:spAutoFit/>
          </a:bodyPr>
          <a:lstStyle/>
          <a:p>
            <a:r>
              <a:rPr lang="en-US" dirty="0" smtClean="0">
                <a:hlinkClick r:id="rId2"/>
              </a:rPr>
              <a:t>UN </a:t>
            </a:r>
            <a:r>
              <a:rPr lang="en-US" dirty="0">
                <a:hlinkClick r:id="rId2"/>
              </a:rPr>
              <a:t>expert urges Pacific Rim countries not to sign the TPP without committing to human rights and development (United Nations Human Rights Office of the High Commissioner, 2/2/16)</a:t>
            </a:r>
            <a:r>
              <a:rPr lang="en-US" dirty="0"/>
              <a:t/>
            </a:r>
            <a:br>
              <a:rPr lang="en-US" dirty="0"/>
            </a:br>
            <a:r>
              <a:rPr lang="en-US" dirty="0"/>
              <a:t/>
            </a:r>
            <a:br>
              <a:rPr lang="en-US" dirty="0"/>
            </a:br>
            <a:r>
              <a:rPr lang="en-US" dirty="0">
                <a:hlinkClick r:id="rId3"/>
              </a:rPr>
              <a:t>#TPP officially signed, Indonesia to amend 12 laws  (The Jakarta Post, 2/5/16)</a:t>
            </a:r>
            <a:r>
              <a:rPr lang="en-US" dirty="0"/>
              <a:t/>
            </a:r>
            <a:br>
              <a:rPr lang="en-US" dirty="0"/>
            </a:br>
            <a:r>
              <a:rPr lang="en-US" dirty="0"/>
              <a:t/>
            </a:r>
            <a:br>
              <a:rPr lang="en-US" dirty="0"/>
            </a:br>
            <a:r>
              <a:rPr lang="en-US" dirty="0">
                <a:hlinkClick r:id="rId4"/>
              </a:rPr>
              <a:t>US President Barack Obama likely to promote virtues of TPP – and independence from China – during summit with Southeast Asian leaders (South China Morning Post, 2/13/16)</a:t>
            </a:r>
            <a:br>
              <a:rPr lang="en-US" dirty="0">
                <a:hlinkClick r:id="rId4"/>
              </a:rPr>
            </a:br>
            <a:r>
              <a:rPr lang="en-US" dirty="0"/>
              <a:t/>
            </a:r>
            <a:br>
              <a:rPr lang="en-US" dirty="0"/>
            </a:br>
            <a:r>
              <a:rPr lang="en-US" dirty="0">
                <a:hlinkClick r:id="rId5"/>
              </a:rPr>
              <a:t>National Farmers Union hopes Congress will stop TPP (Crop Protection News, 2/9/16)</a:t>
            </a:r>
            <a:r>
              <a:rPr lang="en-US" dirty="0"/>
              <a:t/>
            </a:r>
            <a:br>
              <a:rPr lang="en-US" dirty="0"/>
            </a:br>
            <a:r>
              <a:rPr lang="en-US" dirty="0"/>
              <a:t/>
            </a:r>
            <a:br>
              <a:rPr lang="en-US" dirty="0"/>
            </a:br>
            <a:r>
              <a:rPr lang="en-US" dirty="0">
                <a:hlinkClick r:id="rId6"/>
              </a:rPr>
              <a:t>Speaker Ryan: Not enough votes for TPP trade deal (CBS News, 2/11/16)</a:t>
            </a:r>
            <a:endParaRPr lang="en-US" dirty="0"/>
          </a:p>
          <a:p>
            <a:r>
              <a:rPr lang="en-US" dirty="0"/>
              <a:t/>
            </a:r>
            <a:br>
              <a:rPr lang="en-US" dirty="0"/>
            </a:br>
            <a:r>
              <a:rPr lang="en-US" dirty="0"/>
              <a:t/>
            </a:r>
            <a:br>
              <a:rPr lang="en-US" dirty="0"/>
            </a:br>
            <a:r>
              <a:rPr lang="en-US" dirty="0"/>
              <a:t>More news stories at </a:t>
            </a:r>
            <a:r>
              <a:rPr lang="en-US" dirty="0">
                <a:hlinkClick r:id="rId7"/>
              </a:rPr>
              <a:t>http://tradejustice.net/news</a:t>
            </a:r>
            <a:endParaRPr lang="en-US" dirty="0"/>
          </a:p>
        </p:txBody>
      </p:sp>
      <p:sp>
        <p:nvSpPr>
          <p:cNvPr id="3" name="Title 2"/>
          <p:cNvSpPr>
            <a:spLocks noGrp="1"/>
          </p:cNvSpPr>
          <p:nvPr>
            <p:ph type="title"/>
          </p:nvPr>
        </p:nvSpPr>
        <p:spPr>
          <a:xfrm>
            <a:off x="873369" y="833381"/>
            <a:ext cx="10515600" cy="837157"/>
          </a:xfrm>
        </p:spPr>
        <p:txBody>
          <a:bodyPr>
            <a:normAutofit fontScale="90000"/>
          </a:bodyPr>
          <a:lstStyle/>
          <a:p>
            <a:r>
              <a:rPr lang="en-US" b="1" dirty="0" smtClean="0">
                <a:solidFill>
                  <a:schemeClr val="accent1">
                    <a:lumMod val="50000"/>
                  </a:schemeClr>
                </a:solidFill>
              </a:rPr>
              <a:t>Trade Justice News Report</a:t>
            </a:r>
            <a:r>
              <a:rPr lang="en-US" dirty="0"/>
              <a:t/>
            </a:r>
            <a:br>
              <a:rPr lang="en-US" dirty="0"/>
            </a:br>
            <a:endParaRPr lang="en-US" dirty="0"/>
          </a:p>
        </p:txBody>
      </p:sp>
    </p:spTree>
    <p:extLst>
      <p:ext uri="{BB962C8B-B14F-4D97-AF65-F5344CB8AC3E}">
        <p14:creationId xmlns:p14="http://schemas.microsoft.com/office/powerpoint/2010/main" val="288998998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4254" y="695459"/>
            <a:ext cx="9350062" cy="5078313"/>
          </a:xfrm>
          <a:prstGeom prst="rect">
            <a:avLst/>
          </a:prstGeom>
          <a:noFill/>
        </p:spPr>
        <p:txBody>
          <a:bodyPr wrap="square" rtlCol="0">
            <a:spAutoFit/>
          </a:bodyPr>
          <a:lstStyle/>
          <a:p>
            <a:pPr algn="ctr"/>
            <a:r>
              <a:rPr lang="en-US" sz="3600" b="1" dirty="0">
                <a:solidFill>
                  <a:schemeClr val="accent1">
                    <a:lumMod val="50000"/>
                  </a:schemeClr>
                </a:solidFill>
              </a:rPr>
              <a:t>VOLUNTEER TO PLAN AND PROMOTE THESE WEBINARS</a:t>
            </a:r>
            <a:r>
              <a:rPr lang="en-US" sz="3600" b="1" dirty="0"/>
              <a:t>!</a:t>
            </a:r>
            <a:endParaRPr lang="en-US" sz="3600" dirty="0"/>
          </a:p>
          <a:p>
            <a:pPr algn="ctr"/>
            <a:r>
              <a:rPr lang="en-US" sz="3600" b="1" dirty="0"/>
              <a:t>Sign up to attend a planning call for our:</a:t>
            </a:r>
            <a:endParaRPr lang="en-US" sz="3600" dirty="0"/>
          </a:p>
          <a:p>
            <a:pPr algn="ctr"/>
            <a:r>
              <a:rPr lang="en-US" sz="3600" b="1" dirty="0"/>
              <a:t> </a:t>
            </a:r>
            <a:endParaRPr lang="en-US" sz="3600" dirty="0"/>
          </a:p>
          <a:p>
            <a:pPr algn="ctr"/>
            <a:r>
              <a:rPr lang="en-US" sz="3600" dirty="0"/>
              <a:t>Call Planning Team: </a:t>
            </a:r>
            <a:r>
              <a:rPr lang="en-US" sz="3600" dirty="0">
                <a:hlinkClick r:id="rId2"/>
              </a:rPr>
              <a:t>http://tradejustice.net/plan213</a:t>
            </a:r>
            <a:endParaRPr lang="en-US" sz="3600" dirty="0"/>
          </a:p>
          <a:p>
            <a:pPr algn="ctr"/>
            <a:r>
              <a:rPr lang="en-US" sz="3600" dirty="0"/>
              <a:t> </a:t>
            </a:r>
          </a:p>
          <a:p>
            <a:pPr algn="ctr"/>
            <a:r>
              <a:rPr lang="en-US" sz="3600" dirty="0"/>
              <a:t>Outreach, Promotion, and Publicity Team: </a:t>
            </a:r>
            <a:r>
              <a:rPr lang="en-US" sz="3600" dirty="0">
                <a:hlinkClick r:id="rId3"/>
              </a:rPr>
              <a:t>http://tradejustice.net/promo213</a:t>
            </a:r>
            <a:endParaRPr lang="en-US" sz="3600" dirty="0"/>
          </a:p>
        </p:txBody>
      </p:sp>
    </p:spTree>
    <p:extLst>
      <p:ext uri="{BB962C8B-B14F-4D97-AF65-F5344CB8AC3E}">
        <p14:creationId xmlns:p14="http://schemas.microsoft.com/office/powerpoint/2010/main" val="17061460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0290" y="1869543"/>
            <a:ext cx="10753859" cy="4401205"/>
          </a:xfrm>
          <a:prstGeom prst="rect">
            <a:avLst/>
          </a:prstGeom>
          <a:noFill/>
        </p:spPr>
        <p:txBody>
          <a:bodyPr wrap="square" rtlCol="0">
            <a:spAutoFit/>
          </a:bodyPr>
          <a:lstStyle/>
          <a:p>
            <a:pPr algn="ctr"/>
            <a:endParaRPr lang="en-US" sz="2000" dirty="0"/>
          </a:p>
          <a:p>
            <a:pPr algn="ctr"/>
            <a:r>
              <a:rPr lang="en-US" sz="2000" b="1" dirty="0"/>
              <a:t>Date:  Monday, February 15, 2016, </a:t>
            </a:r>
            <a:r>
              <a:rPr lang="en-US" sz="2000" b="1" dirty="0" smtClean="0"/>
              <a:t>3PM</a:t>
            </a:r>
          </a:p>
          <a:p>
            <a:pPr algn="ctr"/>
            <a:endParaRPr lang="en-US" sz="2000" dirty="0"/>
          </a:p>
          <a:p>
            <a:pPr algn="ctr"/>
            <a:r>
              <a:rPr lang="en-US" sz="2000" b="1" dirty="0"/>
              <a:t>Location: Meet at NYC’s NYPL Main Branch between the lions</a:t>
            </a:r>
          </a:p>
          <a:p>
            <a:pPr algn="ctr"/>
            <a:r>
              <a:rPr lang="en-US" sz="2000" b="1" dirty="0"/>
              <a:t> </a:t>
            </a:r>
          </a:p>
          <a:p>
            <a:pPr algn="ctr"/>
            <a:r>
              <a:rPr lang="en-US" sz="2000" b="1" dirty="0"/>
              <a:t>Join NYC’s Public Space Party on a dance-bike ride to “Break Up with the TPP”.  A day after Valentine’s Day tell the people of NYC we’re through, and why, with the secret corporate contract, and encourage everyone to tell our elected officials also to break up with the TPP.  We’ll hand out broken-hearted valentines with information, and dance to the sound bike blasting twisting songs of heartbreak and redemption. Contact Brennan at </a:t>
            </a:r>
            <a:r>
              <a:rPr lang="en-US" sz="2000" b="1" dirty="0">
                <a:hlinkClick r:id="rId2"/>
              </a:rPr>
              <a:t>brennan@brennancavanaugh.com</a:t>
            </a:r>
            <a:r>
              <a:rPr lang="en-US" sz="2000" b="1" dirty="0"/>
              <a:t>  for questions</a:t>
            </a:r>
          </a:p>
          <a:p>
            <a:pPr algn="ctr"/>
            <a:r>
              <a:rPr lang="en-US" sz="2000" dirty="0"/>
              <a:t>  </a:t>
            </a:r>
          </a:p>
          <a:p>
            <a:pPr algn="ctr"/>
            <a:r>
              <a:rPr lang="en-US" sz="2000" b="1" dirty="0"/>
              <a:t>DROP-IN VISITS AT CONGRESSIONAL </a:t>
            </a:r>
            <a:r>
              <a:rPr lang="en-US" sz="2000" b="1" dirty="0" smtClean="0"/>
              <a:t>OFFICES</a:t>
            </a:r>
          </a:p>
          <a:p>
            <a:pPr algn="ctr"/>
            <a:endParaRPr lang="en-US" sz="2000" dirty="0"/>
          </a:p>
          <a:p>
            <a:pPr algn="ctr"/>
            <a:r>
              <a:rPr lang="en-US" sz="2000" b="1" dirty="0"/>
              <a:t> </a:t>
            </a:r>
            <a:r>
              <a:rPr lang="en-US" sz="2000" b="1" dirty="0" smtClean="0"/>
              <a:t>Email</a:t>
            </a:r>
            <a:r>
              <a:rPr lang="en-US" sz="2000" dirty="0" smtClean="0"/>
              <a:t> </a:t>
            </a:r>
            <a:r>
              <a:rPr lang="en-US" sz="2000" b="1" u="sng" dirty="0">
                <a:hlinkClick r:id="rId3"/>
              </a:rPr>
              <a:t>adam@tradejustice.net</a:t>
            </a:r>
            <a:r>
              <a:rPr lang="en-US" sz="2000" dirty="0"/>
              <a:t> </a:t>
            </a:r>
            <a:r>
              <a:rPr lang="en-US" sz="2000" b="1" dirty="0"/>
              <a:t>for details</a:t>
            </a:r>
            <a:endParaRPr lang="en-US" sz="2000" dirty="0"/>
          </a:p>
        </p:txBody>
      </p:sp>
      <p:sp>
        <p:nvSpPr>
          <p:cNvPr id="3" name="Title 2"/>
          <p:cNvSpPr>
            <a:spLocks noGrp="1"/>
          </p:cNvSpPr>
          <p:nvPr>
            <p:ph type="title"/>
          </p:nvPr>
        </p:nvSpPr>
        <p:spPr/>
        <p:txBody>
          <a:bodyPr>
            <a:normAutofit/>
          </a:bodyPr>
          <a:lstStyle/>
          <a:p>
            <a:r>
              <a:rPr lang="en-US" b="1" dirty="0">
                <a:solidFill>
                  <a:schemeClr val="accent1">
                    <a:lumMod val="50000"/>
                  </a:schemeClr>
                </a:solidFill>
              </a:rPr>
              <a:t>NY Metro Recess Actions</a:t>
            </a:r>
            <a:br>
              <a:rPr lang="en-US" b="1" dirty="0">
                <a:solidFill>
                  <a:schemeClr val="accent1">
                    <a:lumMod val="50000"/>
                  </a:schemeClr>
                </a:solidFill>
              </a:rPr>
            </a:br>
            <a:r>
              <a:rPr lang="en-US" b="1" dirty="0">
                <a:solidFill>
                  <a:schemeClr val="accent1">
                    <a:lumMod val="50000"/>
                  </a:schemeClr>
                </a:solidFill>
              </a:rPr>
              <a:t>“BREAK UP WITH THE TPP” DANCE RIDE</a:t>
            </a:r>
            <a:r>
              <a:rPr lang="en-US" dirty="0">
                <a:solidFill>
                  <a:schemeClr val="accent1">
                    <a:lumMod val="50000"/>
                  </a:schemeClr>
                </a:solidFill>
              </a:rPr>
              <a:t> </a:t>
            </a:r>
            <a:endParaRPr lang="en-US" dirty="0"/>
          </a:p>
        </p:txBody>
      </p:sp>
    </p:spTree>
    <p:extLst>
      <p:ext uri="{BB962C8B-B14F-4D97-AF65-F5344CB8AC3E}">
        <p14:creationId xmlns:p14="http://schemas.microsoft.com/office/powerpoint/2010/main" val="1385391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4861" y="1667797"/>
            <a:ext cx="2910626" cy="3846655"/>
          </a:xfrm>
          <a:prstGeom prst="rect">
            <a:avLst/>
          </a:prstGeom>
        </p:spPr>
      </p:pic>
      <p:sp>
        <p:nvSpPr>
          <p:cNvPr id="4" name="TextBox 3"/>
          <p:cNvSpPr txBox="1"/>
          <p:nvPr/>
        </p:nvSpPr>
        <p:spPr>
          <a:xfrm>
            <a:off x="1795260" y="420167"/>
            <a:ext cx="8319754" cy="1077218"/>
          </a:xfrm>
          <a:prstGeom prst="rect">
            <a:avLst/>
          </a:prstGeom>
          <a:noFill/>
        </p:spPr>
        <p:txBody>
          <a:bodyPr wrap="square" rtlCol="0">
            <a:spAutoFit/>
          </a:bodyPr>
          <a:lstStyle/>
          <a:p>
            <a:pPr algn="ctr"/>
            <a:r>
              <a:rPr lang="en-US" sz="3200" b="1" dirty="0" smtClean="0">
                <a:solidFill>
                  <a:schemeClr val="accent1">
                    <a:lumMod val="50000"/>
                  </a:schemeClr>
                </a:solidFill>
              </a:rPr>
              <a:t>Dr. Margaret Flowers and </a:t>
            </a:r>
            <a:r>
              <a:rPr lang="en-US" sz="3200" b="1" dirty="0" smtClean="0">
                <a:solidFill>
                  <a:schemeClr val="accent1">
                    <a:lumMod val="50000"/>
                  </a:schemeClr>
                </a:solidFill>
              </a:rPr>
              <a:t>Adam Weissman</a:t>
            </a:r>
            <a:endParaRPr lang="en-US" sz="3200" b="1" dirty="0" smtClean="0">
              <a:solidFill>
                <a:schemeClr val="accent1">
                  <a:lumMod val="50000"/>
                </a:schemeClr>
              </a:solidFill>
            </a:endParaRPr>
          </a:p>
          <a:p>
            <a:pPr algn="ctr"/>
            <a:r>
              <a:rPr lang="en-US" sz="3200" b="1" dirty="0" smtClean="0">
                <a:solidFill>
                  <a:schemeClr val="accent1">
                    <a:lumMod val="50000"/>
                  </a:schemeClr>
                </a:solidFill>
              </a:rPr>
              <a:t>Q&amp;A</a:t>
            </a:r>
            <a:endParaRPr lang="en-US" sz="3200" b="1" dirty="0">
              <a:solidFill>
                <a:schemeClr val="accent1">
                  <a:lumMod val="50000"/>
                </a:schemeClr>
              </a:solidFill>
            </a:endParaRPr>
          </a:p>
        </p:txBody>
      </p:sp>
      <p:pic>
        <p:nvPicPr>
          <p:cNvPr id="5" name="Picture 4"/>
          <p:cNvPicPr>
            <a:picLocks noChangeAspect="1"/>
          </p:cNvPicPr>
          <p:nvPr/>
        </p:nvPicPr>
        <p:blipFill>
          <a:blip r:embed="rId3"/>
          <a:stretch>
            <a:fillRect/>
          </a:stretch>
        </p:blipFill>
        <p:spPr>
          <a:xfrm>
            <a:off x="7517237" y="1667797"/>
            <a:ext cx="3126638" cy="3846655"/>
          </a:xfrm>
          <a:prstGeom prst="rect">
            <a:avLst/>
          </a:prstGeom>
        </p:spPr>
      </p:pic>
    </p:spTree>
    <p:extLst>
      <p:ext uri="{BB962C8B-B14F-4D97-AF65-F5344CB8AC3E}">
        <p14:creationId xmlns:p14="http://schemas.microsoft.com/office/powerpoint/2010/main" val="38871411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03" y="721217"/>
            <a:ext cx="11784169" cy="5473521"/>
          </a:xfrm>
          <a:prstGeom prst="rect">
            <a:avLst/>
          </a:prstGeom>
        </p:spPr>
      </p:pic>
    </p:spTree>
    <p:extLst>
      <p:ext uri="{BB962C8B-B14F-4D97-AF65-F5344CB8AC3E}">
        <p14:creationId xmlns:p14="http://schemas.microsoft.com/office/powerpoint/2010/main" val="2341419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ra Cohen head shot.jpg"/>
          <p:cNvPicPr>
            <a:picLocks noChangeAspect="1"/>
          </p:cNvPicPr>
          <p:nvPr/>
        </p:nvPicPr>
        <p:blipFill>
          <a:blip r:embed="rId2" cstate="screen">
            <a:extLst>
              <a:ext uri="{28A0092B-C50C-407E-A947-70E740481C1C}">
                <a14:useLocalDpi xmlns:a14="http://schemas.microsoft.com/office/drawing/2010/main"/>
              </a:ext>
            </a:extLst>
          </a:blip>
          <a:srcRect b="-2362"/>
          <a:stretch>
            <a:fillRect/>
          </a:stretch>
        </p:blipFill>
        <p:spPr>
          <a:xfrm>
            <a:off x="8483600" y="2289639"/>
            <a:ext cx="1593708" cy="1973164"/>
          </a:xfrm>
          <a:prstGeom prst="rect">
            <a:avLst/>
          </a:prstGeom>
        </p:spPr>
      </p:pic>
      <p:sp>
        <p:nvSpPr>
          <p:cNvPr id="3" name="Rectangle 2"/>
          <p:cNvSpPr/>
          <p:nvPr/>
        </p:nvSpPr>
        <p:spPr>
          <a:xfrm>
            <a:off x="962789" y="1820793"/>
            <a:ext cx="6172200" cy="3170099"/>
          </a:xfrm>
          <a:prstGeom prst="rect">
            <a:avLst/>
          </a:prstGeom>
        </p:spPr>
        <p:txBody>
          <a:bodyPr wrap="square">
            <a:spAutoFit/>
          </a:bodyPr>
          <a:lstStyle/>
          <a:p>
            <a:r>
              <a:rPr lang="en-US" sz="3200" b="1" dirty="0">
                <a:solidFill>
                  <a:srgbClr val="C00000"/>
                </a:solidFill>
              </a:rPr>
              <a:t>Lisa </a:t>
            </a:r>
            <a:r>
              <a:rPr lang="en-US" sz="3200" b="1" dirty="0" err="1">
                <a:solidFill>
                  <a:srgbClr val="C00000"/>
                </a:solidFill>
              </a:rPr>
              <a:t>Oldendorp</a:t>
            </a:r>
            <a:r>
              <a:rPr lang="en-US" sz="2400" dirty="0">
                <a:solidFill>
                  <a:srgbClr val="C00000"/>
                </a:solidFill>
              </a:rPr>
              <a:t/>
            </a:r>
            <a:br>
              <a:rPr lang="en-US" sz="2400" dirty="0">
                <a:solidFill>
                  <a:srgbClr val="C00000"/>
                </a:solidFill>
              </a:rPr>
            </a:br>
            <a:r>
              <a:rPr lang="en-US" sz="2400" dirty="0" smtClean="0">
                <a:solidFill>
                  <a:schemeClr val="accent5">
                    <a:lumMod val="75000"/>
                  </a:schemeClr>
                </a:solidFill>
              </a:rPr>
              <a:t>MoveOn, New York</a:t>
            </a:r>
            <a:r>
              <a:rPr lang="en-US" sz="2400" b="1" dirty="0">
                <a:solidFill>
                  <a:schemeClr val="accent5">
                    <a:lumMod val="75000"/>
                  </a:schemeClr>
                </a:solidFill>
              </a:rPr>
              <a:t/>
            </a:r>
            <a:br>
              <a:rPr lang="en-US" sz="2400" b="1" dirty="0">
                <a:solidFill>
                  <a:schemeClr val="accent5">
                    <a:lumMod val="75000"/>
                  </a:schemeClr>
                </a:solidFill>
              </a:rPr>
            </a:br>
            <a:r>
              <a:rPr lang="en-US" sz="2400" b="1" dirty="0">
                <a:solidFill>
                  <a:schemeClr val="accent5">
                    <a:lumMod val="75000"/>
                  </a:schemeClr>
                </a:solidFill>
                <a:hlinkClick r:id="rId3"/>
              </a:rPr>
              <a:t>eslsk8r@optonline.net</a:t>
            </a:r>
            <a:br>
              <a:rPr lang="en-US" sz="2400" b="1" dirty="0">
                <a:solidFill>
                  <a:schemeClr val="accent5">
                    <a:lumMod val="75000"/>
                  </a:schemeClr>
                </a:solidFill>
                <a:hlinkClick r:id="rId3"/>
              </a:rPr>
            </a:br>
            <a:r>
              <a:rPr lang="en-US" sz="2400" b="1" dirty="0">
                <a:solidFill>
                  <a:schemeClr val="accent5">
                    <a:lumMod val="75000"/>
                  </a:schemeClr>
                </a:solidFill>
                <a:latin typeface="Arial Black" panose="020B0A04020102020204" pitchFamily="34" charset="0"/>
              </a:rPr>
              <a:t/>
            </a:r>
            <a:br>
              <a:rPr lang="en-US" sz="2400" b="1" dirty="0">
                <a:solidFill>
                  <a:schemeClr val="accent5">
                    <a:lumMod val="75000"/>
                  </a:schemeClr>
                </a:solidFill>
                <a:latin typeface="Arial Black" panose="020B0A04020102020204" pitchFamily="34" charset="0"/>
              </a:rPr>
            </a:br>
            <a:r>
              <a:rPr lang="en-US" sz="2400" b="1" dirty="0">
                <a:solidFill>
                  <a:schemeClr val="accent5">
                    <a:lumMod val="75000"/>
                  </a:schemeClr>
                </a:solidFill>
              </a:rPr>
              <a:t/>
            </a:r>
            <a:br>
              <a:rPr lang="en-US" sz="2400" b="1" dirty="0">
                <a:solidFill>
                  <a:schemeClr val="accent5">
                    <a:lumMod val="75000"/>
                  </a:schemeClr>
                </a:solidFill>
              </a:rPr>
            </a:br>
            <a:r>
              <a:rPr lang="en-US" sz="2400" dirty="0">
                <a:solidFill>
                  <a:schemeClr val="accent5">
                    <a:lumMod val="75000"/>
                  </a:schemeClr>
                </a:solidFill>
              </a:rPr>
              <a:t>*Chat Host</a:t>
            </a:r>
            <a:br>
              <a:rPr lang="en-US" sz="2400" dirty="0">
                <a:solidFill>
                  <a:schemeClr val="accent5">
                    <a:lumMod val="75000"/>
                  </a:schemeClr>
                </a:solidFill>
              </a:rPr>
            </a:br>
            <a:r>
              <a:rPr lang="en-US" sz="2400" dirty="0">
                <a:solidFill>
                  <a:schemeClr val="accent5">
                    <a:lumMod val="75000"/>
                  </a:schemeClr>
                </a:solidFill>
              </a:rPr>
              <a:t>*Call Planning Team</a:t>
            </a:r>
            <a:br>
              <a:rPr lang="en-US" sz="2400" dirty="0">
                <a:solidFill>
                  <a:schemeClr val="accent5">
                    <a:lumMod val="75000"/>
                  </a:schemeClr>
                </a:solidFill>
              </a:rPr>
            </a:br>
            <a:endParaRPr lang="en-US" sz="2400" dirty="0">
              <a:solidFill>
                <a:schemeClr val="accent5">
                  <a:lumMod val="75000"/>
                </a:schemeClr>
              </a:solidFill>
            </a:endParaRPr>
          </a:p>
        </p:txBody>
      </p:sp>
      <p:sp>
        <p:nvSpPr>
          <p:cNvPr id="4" name="Title 3"/>
          <p:cNvSpPr>
            <a:spLocks noGrp="1"/>
          </p:cNvSpPr>
          <p:nvPr>
            <p:ph type="title"/>
          </p:nvPr>
        </p:nvSpPr>
        <p:spPr>
          <a:xfrm>
            <a:off x="790575" y="603250"/>
            <a:ext cx="10515600" cy="1325563"/>
          </a:xfrm>
        </p:spPr>
        <p:txBody>
          <a:bodyPr/>
          <a:lstStyle/>
          <a:p>
            <a:r>
              <a:rPr lang="en-US" b="1" dirty="0" smtClean="0">
                <a:solidFill>
                  <a:schemeClr val="accent1">
                    <a:lumMod val="50000"/>
                  </a:schemeClr>
                </a:solidFill>
              </a:rPr>
              <a:t>Chat Host/Call Planning Team</a:t>
            </a:r>
            <a:endParaRPr lang="en-US" b="1" dirty="0">
              <a:solidFill>
                <a:schemeClr val="accent1">
                  <a:lumMod val="50000"/>
                </a:schemeClr>
              </a:solidFill>
            </a:endParaRPr>
          </a:p>
        </p:txBody>
      </p:sp>
    </p:spTree>
    <p:extLst>
      <p:ext uri="{BB962C8B-B14F-4D97-AF65-F5344CB8AC3E}">
        <p14:creationId xmlns:p14="http://schemas.microsoft.com/office/powerpoint/2010/main" val="3640988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13108"/>
            <a:ext cx="10515600" cy="1325563"/>
          </a:xfrm>
        </p:spPr>
        <p:txBody>
          <a:bodyPr/>
          <a:lstStyle/>
          <a:p>
            <a:r>
              <a:rPr lang="en-US" b="1" dirty="0" smtClean="0"/>
              <a:t>Call Planning Team</a:t>
            </a:r>
            <a:endParaRPr lang="en-US" b="1" dirty="0"/>
          </a:p>
        </p:txBody>
      </p:sp>
      <p:sp>
        <p:nvSpPr>
          <p:cNvPr id="3" name="Content Placeholder 2"/>
          <p:cNvSpPr>
            <a:spLocks noGrp="1"/>
          </p:cNvSpPr>
          <p:nvPr>
            <p:ph type="body" idx="1"/>
          </p:nvPr>
        </p:nvSpPr>
        <p:spPr/>
        <p:txBody>
          <a:bodyPr/>
          <a:lstStyle/>
          <a:p>
            <a:pPr marL="0" indent="0">
              <a:buNone/>
            </a:pPr>
            <a:r>
              <a:rPr lang="en-US" sz="3200" b="1" dirty="0">
                <a:solidFill>
                  <a:srgbClr val="C00000"/>
                </a:solidFill>
              </a:rPr>
              <a:t>Harriet Heywood</a:t>
            </a:r>
            <a:r>
              <a:rPr lang="en-US" b="1" dirty="0" smtClean="0"/>
              <a:t/>
            </a:r>
            <a:br>
              <a:rPr lang="en-US" b="1" dirty="0" smtClean="0"/>
            </a:br>
            <a:r>
              <a:rPr lang="en-US" sz="2400" b="1" dirty="0">
                <a:solidFill>
                  <a:srgbClr val="C00000"/>
                </a:solidFill>
                <a:latin typeface="Arial Black" panose="020B0A04020102020204" pitchFamily="34" charset="0"/>
                <a:hlinkClick r:id="rId2"/>
              </a:rPr>
              <a:t>harrietheywood@gmail.com</a:t>
            </a:r>
          </a:p>
          <a:p>
            <a:pPr marL="0" indent="0">
              <a:buNone/>
            </a:pPr>
            <a:endParaRPr lang="en-US" b="1" dirty="0">
              <a:solidFill>
                <a:srgbClr val="404040"/>
              </a:solidFill>
              <a:latin typeface="Arial Black" panose="020B0A04020102020204" pitchFamily="34" charset="0"/>
              <a:hlinkClick r:id="rId2"/>
            </a:endParaRPr>
          </a:p>
          <a:p>
            <a:r>
              <a:rPr lang="en-US" dirty="0"/>
              <a:t>Call Co-Organizer</a:t>
            </a:r>
          </a:p>
          <a:p>
            <a:r>
              <a:rPr lang="en-US" dirty="0" smtClean="0"/>
              <a:t>Florida State Leader – </a:t>
            </a:r>
            <a:br>
              <a:rPr lang="en-US" dirty="0" smtClean="0"/>
            </a:br>
            <a:r>
              <a:rPr lang="en-US" dirty="0" smtClean="0"/>
              <a:t>People Demanding Action</a:t>
            </a:r>
          </a:p>
          <a:p>
            <a:r>
              <a:rPr lang="en-US" dirty="0" smtClean="0"/>
              <a:t>Upcoming Tampa Event</a:t>
            </a:r>
            <a:endParaRPr lang="en-US" dirty="0"/>
          </a:p>
        </p:txBody>
      </p:sp>
      <p:pic>
        <p:nvPicPr>
          <p:cNvPr id="5" name="Picture 4" descr="Harriet Heywood.jpg"/>
          <p:cNvPicPr>
            <a:picLocks noChangeAspect="1"/>
          </p:cNvPicPr>
          <p:nvPr/>
        </p:nvPicPr>
        <p:blipFill rotWithShape="1">
          <a:blip r:embed="rId3" cstate="print"/>
          <a:srcRect l="689" t="2500" r="990" b="-1831"/>
          <a:stretch/>
        </p:blipFill>
        <p:spPr>
          <a:xfrm>
            <a:off x="8426438" y="2286289"/>
            <a:ext cx="2609883" cy="2780275"/>
          </a:xfrm>
          <a:prstGeom prst="rect">
            <a:avLst/>
          </a:prstGeom>
        </p:spPr>
      </p:pic>
    </p:spTree>
    <p:extLst>
      <p:ext uri="{BB962C8B-B14F-4D97-AF65-F5344CB8AC3E}">
        <p14:creationId xmlns:p14="http://schemas.microsoft.com/office/powerpoint/2010/main" val="171161774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377466" y="1373528"/>
            <a:ext cx="3014026" cy="3425030"/>
          </a:xfrm>
          <a:prstGeom prst="rect">
            <a:avLst/>
          </a:prstGeom>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2529" y="5098072"/>
            <a:ext cx="1417777" cy="1417777"/>
          </a:xfrm>
          <a:prstGeom prst="rect">
            <a:avLst/>
          </a:prstGeom>
        </p:spPr>
      </p:pic>
      <p:sp>
        <p:nvSpPr>
          <p:cNvPr id="6" name="Title 5"/>
          <p:cNvSpPr>
            <a:spLocks noGrp="1"/>
          </p:cNvSpPr>
          <p:nvPr>
            <p:ph type="title"/>
          </p:nvPr>
        </p:nvSpPr>
        <p:spPr>
          <a:xfrm>
            <a:off x="875892" y="560990"/>
            <a:ext cx="10515600" cy="1325563"/>
          </a:xfrm>
        </p:spPr>
        <p:txBody>
          <a:bodyPr/>
          <a:lstStyle/>
          <a:p>
            <a:r>
              <a:rPr lang="en-US" b="1" dirty="0" smtClean="0">
                <a:solidFill>
                  <a:schemeClr val="accent1">
                    <a:lumMod val="50000"/>
                  </a:schemeClr>
                </a:solidFill>
              </a:rPr>
              <a:t>Call Planning Team</a:t>
            </a:r>
            <a:endParaRPr lang="en-US" b="1" dirty="0">
              <a:solidFill>
                <a:schemeClr val="accent1">
                  <a:lumMod val="50000"/>
                </a:schemeClr>
              </a:solidFill>
            </a:endParaRPr>
          </a:p>
        </p:txBody>
      </p:sp>
      <p:sp>
        <p:nvSpPr>
          <p:cNvPr id="7" name="Rectangle 6"/>
          <p:cNvSpPr/>
          <p:nvPr/>
        </p:nvSpPr>
        <p:spPr>
          <a:xfrm>
            <a:off x="985474" y="1847534"/>
            <a:ext cx="5486400" cy="3170099"/>
          </a:xfrm>
          <a:prstGeom prst="rect">
            <a:avLst/>
          </a:prstGeom>
        </p:spPr>
        <p:txBody>
          <a:bodyPr wrap="square">
            <a:spAutoFit/>
          </a:bodyPr>
          <a:lstStyle/>
          <a:p>
            <a:r>
              <a:rPr lang="en-US" sz="3200" b="1" dirty="0" smtClean="0">
                <a:solidFill>
                  <a:srgbClr val="C00000"/>
                </a:solidFill>
              </a:rPr>
              <a:t>Celeste Drake</a:t>
            </a:r>
            <a:r>
              <a:rPr lang="en-US" sz="2400" dirty="0">
                <a:solidFill>
                  <a:srgbClr val="C00000"/>
                </a:solidFill>
              </a:rPr>
              <a:t/>
            </a:r>
            <a:br>
              <a:rPr lang="en-US" sz="2400" dirty="0">
                <a:solidFill>
                  <a:srgbClr val="C00000"/>
                </a:solidFill>
              </a:rPr>
            </a:br>
            <a:r>
              <a:rPr lang="en-US" sz="2400" dirty="0" smtClean="0">
                <a:solidFill>
                  <a:schemeClr val="accent1">
                    <a:lumMod val="50000"/>
                  </a:schemeClr>
                </a:solidFill>
              </a:rPr>
              <a:t>Trade and Globalization Policy Specialist,</a:t>
            </a:r>
            <a:br>
              <a:rPr lang="en-US" sz="2400" dirty="0" smtClean="0">
                <a:solidFill>
                  <a:schemeClr val="accent1">
                    <a:lumMod val="50000"/>
                  </a:schemeClr>
                </a:solidFill>
              </a:rPr>
            </a:br>
            <a:r>
              <a:rPr lang="en-US" sz="2400" dirty="0" smtClean="0">
                <a:solidFill>
                  <a:schemeClr val="accent1">
                    <a:lumMod val="50000"/>
                  </a:schemeClr>
                </a:solidFill>
              </a:rPr>
              <a:t>AFL-CIO</a:t>
            </a:r>
          </a:p>
          <a:p>
            <a:r>
              <a:rPr lang="en-US" sz="2400" b="1" dirty="0" smtClean="0">
                <a:solidFill>
                  <a:srgbClr val="C00000"/>
                </a:solidFill>
                <a:hlinkClick r:id="rId4"/>
              </a:rPr>
              <a:t>Cdrake@AFLCIO.org</a:t>
            </a:r>
            <a:r>
              <a:rPr lang="en-US" sz="2400" dirty="0">
                <a:solidFill>
                  <a:schemeClr val="accent5">
                    <a:lumMod val="75000"/>
                  </a:schemeClr>
                </a:solidFill>
                <a:hlinkClick r:id="rId4"/>
              </a:rPr>
              <a:t/>
            </a:r>
            <a:br>
              <a:rPr lang="en-US" sz="2400" dirty="0">
                <a:solidFill>
                  <a:schemeClr val="accent5">
                    <a:lumMod val="75000"/>
                  </a:schemeClr>
                </a:solidFill>
                <a:hlinkClick r:id="rId4"/>
              </a:rPr>
            </a:br>
            <a:r>
              <a:rPr lang="en-US" sz="2400" dirty="0">
                <a:solidFill>
                  <a:schemeClr val="accent5">
                    <a:lumMod val="75000"/>
                  </a:schemeClr>
                </a:solidFill>
                <a:hlinkClick r:id="rId4"/>
              </a:rPr>
              <a:t/>
            </a:r>
            <a:br>
              <a:rPr lang="en-US" sz="2400" dirty="0">
                <a:solidFill>
                  <a:schemeClr val="accent5">
                    <a:lumMod val="75000"/>
                  </a:schemeClr>
                </a:solidFill>
                <a:hlinkClick r:id="rId4"/>
              </a:rPr>
            </a:br>
            <a:r>
              <a:rPr lang="en-US" sz="2400" b="1" dirty="0">
                <a:solidFill>
                  <a:schemeClr val="accent5">
                    <a:lumMod val="75000"/>
                  </a:schemeClr>
                </a:solidFill>
                <a:latin typeface="Arial Black" panose="020B0A04020102020204" pitchFamily="34" charset="0"/>
              </a:rPr>
              <a:t/>
            </a:r>
            <a:br>
              <a:rPr lang="en-US" sz="2400" b="1" dirty="0">
                <a:solidFill>
                  <a:schemeClr val="accent5">
                    <a:lumMod val="75000"/>
                  </a:schemeClr>
                </a:solidFill>
                <a:latin typeface="Arial Black" panose="020B0A04020102020204" pitchFamily="34" charset="0"/>
              </a:rPr>
            </a:br>
            <a:r>
              <a:rPr lang="en-US" sz="2400" b="1" dirty="0" smtClean="0">
                <a:solidFill>
                  <a:schemeClr val="accent5">
                    <a:lumMod val="75000"/>
                  </a:schemeClr>
                </a:solidFill>
                <a:latin typeface="Arial Black" panose="020B0A04020102020204" pitchFamily="34" charset="0"/>
              </a:rPr>
              <a:t>*</a:t>
            </a:r>
            <a:r>
              <a:rPr lang="en-US" sz="2400" dirty="0" smtClean="0">
                <a:solidFill>
                  <a:schemeClr val="accent5">
                    <a:lumMod val="75000"/>
                  </a:schemeClr>
                </a:solidFill>
              </a:rPr>
              <a:t>SOTU Report</a:t>
            </a:r>
          </a:p>
          <a:p>
            <a:r>
              <a:rPr lang="en-US" sz="2400" dirty="0" smtClean="0">
                <a:solidFill>
                  <a:schemeClr val="accent5">
                    <a:lumMod val="75000"/>
                  </a:schemeClr>
                </a:solidFill>
              </a:rPr>
              <a:t>*</a:t>
            </a:r>
            <a:r>
              <a:rPr lang="en-US" sz="2400" dirty="0">
                <a:solidFill>
                  <a:schemeClr val="accent1">
                    <a:lumMod val="50000"/>
                  </a:schemeClr>
                </a:solidFill>
              </a:rPr>
              <a:t>USITC TPP </a:t>
            </a:r>
            <a:r>
              <a:rPr lang="en-US" sz="2400" dirty="0" smtClean="0">
                <a:solidFill>
                  <a:schemeClr val="accent1">
                    <a:lumMod val="50000"/>
                  </a:schemeClr>
                </a:solidFill>
              </a:rPr>
              <a:t>Hearing</a:t>
            </a:r>
          </a:p>
        </p:txBody>
      </p:sp>
    </p:spTree>
    <p:extLst>
      <p:ext uri="{BB962C8B-B14F-4D97-AF65-F5344CB8AC3E}">
        <p14:creationId xmlns:p14="http://schemas.microsoft.com/office/powerpoint/2010/main" val="18712589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6845" y="1847534"/>
            <a:ext cx="2057400" cy="2057400"/>
          </a:xfrm>
          <a:prstGeom prst="rect">
            <a:avLst/>
          </a:prstGeom>
        </p:spPr>
      </p:pic>
      <p:sp>
        <p:nvSpPr>
          <p:cNvPr id="4" name="Rectangle 3"/>
          <p:cNvSpPr/>
          <p:nvPr/>
        </p:nvSpPr>
        <p:spPr>
          <a:xfrm>
            <a:off x="985474" y="1847534"/>
            <a:ext cx="5486400" cy="3170099"/>
          </a:xfrm>
          <a:prstGeom prst="rect">
            <a:avLst/>
          </a:prstGeom>
        </p:spPr>
        <p:txBody>
          <a:bodyPr wrap="square">
            <a:spAutoFit/>
          </a:bodyPr>
          <a:lstStyle/>
          <a:p>
            <a:r>
              <a:rPr lang="en-US" sz="3200" b="1" dirty="0">
                <a:solidFill>
                  <a:srgbClr val="C00000"/>
                </a:solidFill>
              </a:rPr>
              <a:t>Linda Brewster</a:t>
            </a:r>
            <a:r>
              <a:rPr lang="en-US" sz="2400" dirty="0">
                <a:solidFill>
                  <a:srgbClr val="C00000"/>
                </a:solidFill>
              </a:rPr>
              <a:t/>
            </a:r>
            <a:br>
              <a:rPr lang="en-US" sz="2400" dirty="0">
                <a:solidFill>
                  <a:srgbClr val="C00000"/>
                </a:solidFill>
              </a:rPr>
            </a:br>
            <a:r>
              <a:rPr lang="en-US" sz="2400" dirty="0">
                <a:solidFill>
                  <a:schemeClr val="accent5">
                    <a:lumMod val="75000"/>
                  </a:schemeClr>
                </a:solidFill>
                <a:hlinkClick r:id="rId3"/>
              </a:rPr>
              <a:t>LindaJBrewster@msn.com</a:t>
            </a:r>
            <a:br>
              <a:rPr lang="en-US" sz="2400" dirty="0">
                <a:solidFill>
                  <a:schemeClr val="accent5">
                    <a:lumMod val="75000"/>
                  </a:schemeClr>
                </a:solidFill>
                <a:hlinkClick r:id="rId3"/>
              </a:rPr>
            </a:br>
            <a:r>
              <a:rPr lang="en-US" sz="2400" dirty="0">
                <a:solidFill>
                  <a:schemeClr val="accent5">
                    <a:lumMod val="75000"/>
                  </a:schemeClr>
                </a:solidFill>
                <a:hlinkClick r:id="rId3"/>
              </a:rPr>
              <a:t/>
            </a:r>
            <a:br>
              <a:rPr lang="en-US" sz="2400" dirty="0">
                <a:solidFill>
                  <a:schemeClr val="accent5">
                    <a:lumMod val="75000"/>
                  </a:schemeClr>
                </a:solidFill>
                <a:hlinkClick r:id="rId3"/>
              </a:rPr>
            </a:br>
            <a:r>
              <a:rPr lang="en-US" sz="2400" b="1" dirty="0">
                <a:solidFill>
                  <a:schemeClr val="accent5">
                    <a:lumMod val="75000"/>
                  </a:schemeClr>
                </a:solidFill>
                <a:latin typeface="Arial Black" panose="020B0A04020102020204" pitchFamily="34" charset="0"/>
              </a:rPr>
              <a:t/>
            </a:r>
            <a:br>
              <a:rPr lang="en-US" sz="2400" b="1" dirty="0">
                <a:solidFill>
                  <a:schemeClr val="accent5">
                    <a:lumMod val="75000"/>
                  </a:schemeClr>
                </a:solidFill>
                <a:latin typeface="Arial Black" panose="020B0A04020102020204" pitchFamily="34" charset="0"/>
              </a:rPr>
            </a:br>
            <a:r>
              <a:rPr lang="en-US" sz="2400" b="1" dirty="0">
                <a:solidFill>
                  <a:schemeClr val="accent5">
                    <a:lumMod val="75000"/>
                  </a:schemeClr>
                </a:solidFill>
                <a:latin typeface="Arial Black" panose="020B0A04020102020204" pitchFamily="34" charset="0"/>
              </a:rPr>
              <a:t>*</a:t>
            </a:r>
            <a:r>
              <a:rPr lang="en-US" sz="2400" dirty="0">
                <a:solidFill>
                  <a:schemeClr val="accent5">
                    <a:lumMod val="75000"/>
                  </a:schemeClr>
                </a:solidFill>
              </a:rPr>
              <a:t>Call Planning</a:t>
            </a:r>
            <a:br>
              <a:rPr lang="en-US" sz="2400" dirty="0">
                <a:solidFill>
                  <a:schemeClr val="accent5">
                    <a:lumMod val="75000"/>
                  </a:schemeClr>
                </a:solidFill>
              </a:rPr>
            </a:br>
            <a:r>
              <a:rPr lang="en-US" sz="2400" dirty="0">
                <a:solidFill>
                  <a:schemeClr val="accent5">
                    <a:lumMod val="75000"/>
                  </a:schemeClr>
                </a:solidFill>
              </a:rPr>
              <a:t>*Information and event sharing</a:t>
            </a:r>
            <a:br>
              <a:rPr lang="en-US" sz="2400" dirty="0">
                <a:solidFill>
                  <a:schemeClr val="accent5">
                    <a:lumMod val="75000"/>
                  </a:schemeClr>
                </a:solidFill>
              </a:rPr>
            </a:br>
            <a:r>
              <a:rPr lang="en-US" sz="2400" dirty="0">
                <a:solidFill>
                  <a:schemeClr val="accent5">
                    <a:lumMod val="75000"/>
                  </a:schemeClr>
                </a:solidFill>
              </a:rPr>
              <a:t>*MoveOn Regional Organizer (WA)</a:t>
            </a:r>
            <a:br>
              <a:rPr lang="en-US" sz="2400" dirty="0">
                <a:solidFill>
                  <a:schemeClr val="accent5">
                    <a:lumMod val="75000"/>
                  </a:schemeClr>
                </a:solidFill>
              </a:rPr>
            </a:br>
            <a:endParaRPr lang="en-US" sz="2400" dirty="0">
              <a:solidFill>
                <a:schemeClr val="accent5">
                  <a:lumMod val="75000"/>
                </a:schemeClr>
              </a:solidFill>
            </a:endParaRPr>
          </a:p>
        </p:txBody>
      </p:sp>
      <p:sp>
        <p:nvSpPr>
          <p:cNvPr id="5" name="Title 4"/>
          <p:cNvSpPr>
            <a:spLocks noGrp="1"/>
          </p:cNvSpPr>
          <p:nvPr>
            <p:ph type="title"/>
          </p:nvPr>
        </p:nvSpPr>
        <p:spPr>
          <a:xfrm>
            <a:off x="838200" y="612775"/>
            <a:ext cx="10515600" cy="1325563"/>
          </a:xfrm>
        </p:spPr>
        <p:txBody>
          <a:bodyPr/>
          <a:lstStyle/>
          <a:p>
            <a:r>
              <a:rPr lang="en-US" b="1" dirty="0" smtClean="0">
                <a:solidFill>
                  <a:schemeClr val="accent1">
                    <a:lumMod val="50000"/>
                  </a:schemeClr>
                </a:solidFill>
              </a:rPr>
              <a:t>Call Planning Team</a:t>
            </a:r>
            <a:endParaRPr lang="en-US" b="1" dirty="0">
              <a:solidFill>
                <a:schemeClr val="accent1">
                  <a:lumMod val="50000"/>
                </a:schemeClr>
              </a:solidFill>
            </a:endParaRPr>
          </a:p>
        </p:txBody>
      </p:sp>
    </p:spTree>
    <p:extLst>
      <p:ext uri="{BB962C8B-B14F-4D97-AF65-F5344CB8AC3E}">
        <p14:creationId xmlns:p14="http://schemas.microsoft.com/office/powerpoint/2010/main" val="672452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6496</TotalTime>
  <Words>1703</Words>
  <Application>Microsoft Office PowerPoint</Application>
  <PresentationFormat>Widescreen</PresentationFormat>
  <Paragraphs>211</Paragraphs>
  <Slides>54</Slides>
  <Notes>1</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54</vt:i4>
      </vt:variant>
    </vt:vector>
  </HeadingPairs>
  <TitlesOfParts>
    <vt:vector size="72" baseType="lpstr">
      <vt:lpstr>Microsoft YaHei</vt:lpstr>
      <vt:lpstr>Arial</vt:lpstr>
      <vt:lpstr>Arial Black</vt:lpstr>
      <vt:lpstr>Avenir Medium</vt:lpstr>
      <vt:lpstr>Avenir Next Condensed Demi Bold</vt:lpstr>
      <vt:lpstr>Avenir Next Condensed Medium</vt:lpstr>
      <vt:lpstr>Avenir Next Demi Bold</vt:lpstr>
      <vt:lpstr>Avenir Next Medium</vt:lpstr>
      <vt:lpstr>Calibri</vt:lpstr>
      <vt:lpstr>Calibri Light</vt:lpstr>
      <vt:lpstr>Helvetica</vt:lpstr>
      <vt:lpstr>Mangal</vt:lpstr>
      <vt:lpstr>Tahoma</vt:lpstr>
      <vt:lpstr>Times</vt:lpstr>
      <vt:lpstr>Times New Roman</vt:lpstr>
      <vt:lpstr>Verdana</vt:lpstr>
      <vt:lpstr>Wingdings</vt:lpstr>
      <vt:lpstr>Office Theme</vt:lpstr>
      <vt:lpstr>PowerPoint Presentation</vt:lpstr>
      <vt:lpstr>Speakers</vt:lpstr>
      <vt:lpstr>INTRODUCTION AND WELCOME</vt:lpstr>
      <vt:lpstr>Technical Information</vt:lpstr>
      <vt:lpstr>Technical Advisor/Facebook Page Manager</vt:lpstr>
      <vt:lpstr>Chat Host/Call Planning Team</vt:lpstr>
      <vt:lpstr>Call Planning Team</vt:lpstr>
      <vt:lpstr>Call Planning Team</vt:lpstr>
      <vt:lpstr>Call Planning Team</vt:lpstr>
      <vt:lpstr>Call Planning Team</vt:lpstr>
      <vt:lpstr>Emilianne Slaydon Director, Social Media  @TPPMediaMarch Twitter.com/TPPMediaMarch</vt:lpstr>
      <vt:lpstr>PowerPoint Presentation</vt:lpstr>
      <vt:lpstr>Jan Weinberg – Show Up! America</vt:lpstr>
      <vt:lpstr>Violence, Incorporated an expose' on   The Influence of the Military-Industrial Complex On Public Policy and the Trade Agreements </vt:lpstr>
      <vt:lpstr>President’s Export Council/ The Business Roundtable</vt:lpstr>
      <vt:lpstr>Arnie Saiki – Moana Nui Action Alliance</vt:lpstr>
      <vt:lpstr>PowerPoint Presentation</vt:lpstr>
      <vt:lpstr>PowerPoint Presentation</vt:lpstr>
      <vt:lpstr>No TPP South China Sea banner</vt:lpstr>
      <vt:lpstr>US Navy Admiral Locklear” “we needed the TPP as much as a new aircraft carrier”</vt:lpstr>
      <vt:lpstr>Pacific Islands</vt:lpstr>
      <vt:lpstr>PowerPoint Presentation</vt:lpstr>
      <vt:lpstr>Yongxing Island in the Paracels</vt:lpstr>
      <vt:lpstr>South China Sea</vt:lpstr>
      <vt:lpstr>South China Sea Territory</vt:lpstr>
      <vt:lpstr>Competing Interpretations of Territory</vt:lpstr>
      <vt:lpstr>PRIMNM (Pacific Remote Island Marine National Monument)</vt:lpstr>
      <vt:lpstr>TPP-BRICS</vt:lpstr>
      <vt:lpstr>Chapter 21: Cooperation and Capacity Building Trans-Pacific Partnership Agreement</vt:lpstr>
      <vt:lpstr>Defense Security Cooperation Agency (DSCA)  Vision 2020 October 2015</vt:lpstr>
      <vt:lpstr>White House Fact Sheet: U.S.-Japan Bilateral Cooperation April 25, 2014</vt:lpstr>
      <vt:lpstr>In Summary</vt:lpstr>
      <vt:lpstr>No TPP Action Obama-ASEAN1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Arnie Saiki, Jan Weinberg &amp; Nina Macapinlac Q&amp;A</vt:lpstr>
      <vt:lpstr>Call Planning Team</vt:lpstr>
      <vt:lpstr>Adam Weissman TradeJustice.net News Reports</vt:lpstr>
      <vt:lpstr>Get Involved</vt:lpstr>
      <vt:lpstr>PowerPoint Presentation</vt:lpstr>
      <vt:lpstr>Trade Justice News Report </vt:lpstr>
      <vt:lpstr>PowerPoint Presentation</vt:lpstr>
      <vt:lpstr>NY Metro Recess Actions “BREAK UP WITH THE TPP” DANCE RIDE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Harriet Heywood</dc:creator>
  <cp:lastModifiedBy>Andrea Miller</cp:lastModifiedBy>
  <cp:revision>89</cp:revision>
  <dcterms:created xsi:type="dcterms:W3CDTF">2016-02-10T07:23:38Z</dcterms:created>
  <dcterms:modified xsi:type="dcterms:W3CDTF">2016-02-21T18:52:01Z</dcterms:modified>
</cp:coreProperties>
</file>