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54"/>
  </p:notesMasterIdLst>
  <p:sldIdLst>
    <p:sldId id="297" r:id="rId2"/>
    <p:sldId id="298" r:id="rId3"/>
    <p:sldId id="299" r:id="rId4"/>
    <p:sldId id="300" r:id="rId5"/>
    <p:sldId id="301" r:id="rId6"/>
    <p:sldId id="302" r:id="rId7"/>
    <p:sldId id="309" r:id="rId8"/>
    <p:sldId id="303" r:id="rId9"/>
    <p:sldId id="304" r:id="rId10"/>
    <p:sldId id="306" r:id="rId11"/>
    <p:sldId id="272"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8" r:id="rId27"/>
    <p:sldId id="279" r:id="rId28"/>
    <p:sldId id="280" r:id="rId29"/>
    <p:sldId id="257" r:id="rId30"/>
    <p:sldId id="273" r:id="rId31"/>
    <p:sldId id="274" r:id="rId32"/>
    <p:sldId id="275" r:id="rId33"/>
    <p:sldId id="276" r:id="rId34"/>
    <p:sldId id="277" r:id="rId35"/>
    <p:sldId id="281" r:id="rId36"/>
    <p:sldId id="307" r:id="rId37"/>
    <p:sldId id="287" r:id="rId38"/>
    <p:sldId id="288" r:id="rId39"/>
    <p:sldId id="290" r:id="rId40"/>
    <p:sldId id="291" r:id="rId41"/>
    <p:sldId id="292" r:id="rId42"/>
    <p:sldId id="293" r:id="rId43"/>
    <p:sldId id="294" r:id="rId44"/>
    <p:sldId id="295" r:id="rId45"/>
    <p:sldId id="296" r:id="rId46"/>
    <p:sldId id="305" r:id="rId47"/>
    <p:sldId id="308" r:id="rId48"/>
    <p:sldId id="282" r:id="rId49"/>
    <p:sldId id="283" r:id="rId50"/>
    <p:sldId id="284" r:id="rId51"/>
    <p:sldId id="285" r:id="rId52"/>
    <p:sldId id="286"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58" y="221"/>
      </p:cViewPr>
      <p:guideLst/>
    </p:cSldViewPr>
  </p:slideViewPr>
  <p:notesTextViewPr>
    <p:cViewPr>
      <p:scale>
        <a:sx n="1" d="1"/>
        <a:sy n="1" d="1"/>
      </p:scale>
      <p:origin x="0" y="0"/>
    </p:cViewPr>
  </p:notesTextViewPr>
  <p:sorterViewPr>
    <p:cViewPr>
      <p:scale>
        <a:sx n="100" d="100"/>
        <a:sy n="100" d="100"/>
      </p:scale>
      <p:origin x="0" y="-11035"/>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D2DD3D-D18D-4D69-9AEF-5CB653D94129}" type="datetimeFigureOut">
              <a:rPr lang="en-US" smtClean="0"/>
              <a:t>2/14/2016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39C96E-AD10-44B4-9C94-0F1A69F580FA}" type="slidenum">
              <a:rPr lang="en-US" smtClean="0"/>
              <a:t>‹#›</a:t>
            </a:fld>
            <a:endParaRPr lang="en-US"/>
          </a:p>
        </p:txBody>
      </p:sp>
    </p:spTree>
    <p:extLst>
      <p:ext uri="{BB962C8B-B14F-4D97-AF65-F5344CB8AC3E}">
        <p14:creationId xmlns:p14="http://schemas.microsoft.com/office/powerpoint/2010/main" val="1468605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19EE05-5845-41C7-A9EB-74706B4EDDC5}" type="slidenum">
              <a:rPr lang="en-NZ" smtClean="0"/>
              <a:t>19</a:t>
            </a:fld>
            <a:endParaRPr lang="en-NZ" dirty="0"/>
          </a:p>
        </p:txBody>
      </p:sp>
    </p:spTree>
    <p:extLst>
      <p:ext uri="{BB962C8B-B14F-4D97-AF65-F5344CB8AC3E}">
        <p14:creationId xmlns:p14="http://schemas.microsoft.com/office/powerpoint/2010/main" val="2683709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223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223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223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223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E96F6DA7-7334-4B23-AD10-141C0F9CFD12}" type="slidenum">
              <a:rPr lang="en-US" altLang="en-US"/>
              <a:pPr>
                <a:spcBef>
                  <a:spcPct val="0"/>
                </a:spcBef>
              </a:pPr>
              <a:t>45</a:t>
            </a:fld>
            <a:endParaRPr lang="en-US" altLang="en-US"/>
          </a:p>
        </p:txBody>
      </p:sp>
      <p:sp>
        <p:nvSpPr>
          <p:cNvPr id="46083" name="Rectangle 2"/>
          <p:cNvSpPr>
            <a:spLocks noRo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1892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223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223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223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223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AF074E43-6935-468B-9230-EA9FB8B25EBA}" type="slidenum">
              <a:rPr lang="en-US" altLang="en-US"/>
              <a:pPr>
                <a:spcBef>
                  <a:spcPct val="0"/>
                </a:spcBef>
              </a:pPr>
              <a:t>37</a:t>
            </a:fld>
            <a:endParaRPr lang="en-US" altLang="en-US"/>
          </a:p>
        </p:txBody>
      </p:sp>
      <p:sp>
        <p:nvSpPr>
          <p:cNvPr id="21507" name="Rectangle 2"/>
          <p:cNvSpPr>
            <a:spLocks noRo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9063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223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223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223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223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332DAA34-3051-47F8-BD5C-4FBF4D0953B0}" type="slidenum">
              <a:rPr lang="en-US" altLang="en-US"/>
              <a:pPr>
                <a:spcBef>
                  <a:spcPct val="0"/>
                </a:spcBef>
              </a:pPr>
              <a:t>38</a:t>
            </a:fld>
            <a:endParaRPr lang="en-US" altLang="en-US"/>
          </a:p>
        </p:txBody>
      </p:sp>
      <p:sp>
        <p:nvSpPr>
          <p:cNvPr id="29699" name="Rectangle 2"/>
          <p:cNvSpPr>
            <a:spLocks noRo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9877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223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223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223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223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FCB507E3-23A0-4416-813C-06917652D033}" type="slidenum">
              <a:rPr lang="en-US" altLang="en-US"/>
              <a:pPr>
                <a:spcBef>
                  <a:spcPct val="0"/>
                </a:spcBef>
              </a:pPr>
              <a:t>39</a:t>
            </a:fld>
            <a:endParaRPr lang="en-US" altLang="en-US"/>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5475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223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223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223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223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EE971DA2-E920-47AA-BDDD-6C76131B3EDF}" type="slidenum">
              <a:rPr lang="en-US" altLang="en-US"/>
              <a:pPr>
                <a:spcBef>
                  <a:spcPct val="0"/>
                </a:spcBef>
              </a:pPr>
              <a:t>40</a:t>
            </a:fld>
            <a:endParaRPr lang="en-US" altLang="en-US"/>
          </a:p>
        </p:txBody>
      </p:sp>
      <p:sp>
        <p:nvSpPr>
          <p:cNvPr id="33795" name="Rectangle 2"/>
          <p:cNvSpPr>
            <a:spLocks noRo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65297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223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223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223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223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2AFC2C31-1F64-465C-A5FC-2AC361195E04}" type="slidenum">
              <a:rPr lang="en-US" altLang="en-US"/>
              <a:pPr>
                <a:spcBef>
                  <a:spcPct val="0"/>
                </a:spcBef>
              </a:pPr>
              <a:t>41</a:t>
            </a:fld>
            <a:endParaRPr lang="en-US" altLang="en-US"/>
          </a:p>
        </p:txBody>
      </p:sp>
      <p:sp>
        <p:nvSpPr>
          <p:cNvPr id="35843" name="Rectangle 2"/>
          <p:cNvSpPr>
            <a:spLocks noRo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5358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223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223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223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223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A0F70C60-FE79-4A8B-AF0C-4E9B8710E7FB}" type="slidenum">
              <a:rPr lang="en-US" altLang="en-US"/>
              <a:pPr>
                <a:spcBef>
                  <a:spcPct val="0"/>
                </a:spcBef>
              </a:pPr>
              <a:t>42</a:t>
            </a:fld>
            <a:endParaRPr lang="en-US" altLang="en-US"/>
          </a:p>
        </p:txBody>
      </p:sp>
      <p:sp>
        <p:nvSpPr>
          <p:cNvPr id="39939" name="Rectangle 2"/>
          <p:cNvSpPr>
            <a:spLocks noRo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7884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223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223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223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223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214C0BE5-AB8C-4F50-9210-DEDF3012F3CF}" type="slidenum">
              <a:rPr lang="en-US" altLang="en-US"/>
              <a:pPr>
                <a:spcBef>
                  <a:spcPct val="0"/>
                </a:spcBef>
              </a:pPr>
              <a:t>43</a:t>
            </a:fld>
            <a:endParaRPr lang="en-US" altLang="en-US"/>
          </a:p>
        </p:txBody>
      </p:sp>
      <p:sp>
        <p:nvSpPr>
          <p:cNvPr id="41987" name="Rectangle 2"/>
          <p:cNvSpPr>
            <a:spLocks noRo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1912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223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223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223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223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EE9455E7-4662-46CC-BD21-EADAC81B8CBE}" type="slidenum">
              <a:rPr lang="en-US" altLang="en-US"/>
              <a:pPr>
                <a:spcBef>
                  <a:spcPct val="0"/>
                </a:spcBef>
              </a:pPr>
              <a:t>44</a:t>
            </a:fld>
            <a:endParaRPr lang="en-US" altLang="en-US"/>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9370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14E937-2452-4638-BA2C-54CDDFB65D5E}" type="datetimeFigureOut">
              <a:rPr lang="en-US" smtClean="0"/>
              <a:t>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1563677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14E937-2452-4638-BA2C-54CDDFB65D5E}" type="datetimeFigureOut">
              <a:rPr lang="en-US" smtClean="0"/>
              <a:t>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813300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14E937-2452-4638-BA2C-54CDDFB65D5E}" type="datetimeFigureOut">
              <a:rPr lang="en-US" smtClean="0"/>
              <a:t>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952934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ntent, Picture, and Caption">
    <p:spTree>
      <p:nvGrpSpPr>
        <p:cNvPr id="1" name=""/>
        <p:cNvGrpSpPr/>
        <p:nvPr/>
      </p:nvGrpSpPr>
      <p:grpSpPr>
        <a:xfrm>
          <a:off x="0" y="0"/>
          <a:ext cx="0" cy="0"/>
          <a:chOff x="0" y="0"/>
          <a:chExt cx="0" cy="0"/>
        </a:xfrm>
      </p:grpSpPr>
      <p:grpSp>
        <p:nvGrpSpPr>
          <p:cNvPr id="8" name="Group 7"/>
          <p:cNvGrpSpPr/>
          <p:nvPr/>
        </p:nvGrpSpPr>
        <p:grpSpPr>
          <a:xfrm>
            <a:off x="243840" y="173699"/>
            <a:ext cx="1170432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grpSp>
      <p:sp>
        <p:nvSpPr>
          <p:cNvPr id="2" name="Title 1"/>
          <p:cNvSpPr>
            <a:spLocks noGrp="1"/>
          </p:cNvSpPr>
          <p:nvPr>
            <p:ph type="title"/>
          </p:nvPr>
        </p:nvSpPr>
        <p:spPr>
          <a:xfrm>
            <a:off x="706967" y="1694329"/>
            <a:ext cx="4011084"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5771092" y="609601"/>
            <a:ext cx="54864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06967" y="2672323"/>
            <a:ext cx="4011084"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dirty="0"/>
          </a:p>
        </p:txBody>
      </p:sp>
      <p:sp>
        <p:nvSpPr>
          <p:cNvPr id="17" name="Picture Placeholder 16"/>
          <p:cNvSpPr>
            <a:spLocks noGrp="1"/>
          </p:cNvSpPr>
          <p:nvPr>
            <p:ph type="pic" sz="quarter" idx="13"/>
          </p:nvPr>
        </p:nvSpPr>
        <p:spPr>
          <a:xfrm>
            <a:off x="470523" y="310123"/>
            <a:ext cx="4531783" cy="1204912"/>
          </a:xfrm>
        </p:spPr>
        <p:txBody>
          <a:bodyPr>
            <a:normAutofit/>
          </a:bodyPr>
          <a:lstStyle>
            <a:lvl1pPr>
              <a:buNone/>
              <a:defRPr sz="1800"/>
            </a:lvl1pPr>
          </a:lstStyle>
          <a:p>
            <a:r>
              <a:rPr lang="en-US" dirty="0" smtClean="0"/>
              <a:t>Drag picture to placeholder or click icon to add</a:t>
            </a:r>
            <a:endParaRPr dirty="0"/>
          </a:p>
        </p:txBody>
      </p:sp>
    </p:spTree>
    <p:extLst>
      <p:ext uri="{BB962C8B-B14F-4D97-AF65-F5344CB8AC3E}">
        <p14:creationId xmlns:p14="http://schemas.microsoft.com/office/powerpoint/2010/main" val="296454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grpSp>
        <p:nvGrpSpPr>
          <p:cNvPr id="55" name="Group 55"/>
          <p:cNvGrpSpPr/>
          <p:nvPr/>
        </p:nvGrpSpPr>
        <p:grpSpPr>
          <a:xfrm>
            <a:off x="-2" y="1584324"/>
            <a:ext cx="12192003" cy="44452"/>
            <a:chOff x="0" y="0"/>
            <a:chExt cx="9144000" cy="44450"/>
          </a:xfrm>
        </p:grpSpPr>
        <p:sp>
          <p:nvSpPr>
            <p:cNvPr id="53"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54"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
        <p:nvSpPr>
          <p:cNvPr id="56" name="Shape 56"/>
          <p:cNvSpPr>
            <a:spLocks noGrp="1"/>
          </p:cNvSpPr>
          <p:nvPr>
            <p:ph type="title"/>
          </p:nvPr>
        </p:nvSpPr>
        <p:spPr>
          <a:prstGeom prst="rect">
            <a:avLst/>
          </a:prstGeom>
        </p:spPr>
        <p:txBody>
          <a:bodyPr/>
          <a:lstStyle>
            <a:lvl1pPr>
              <a:defRPr b="1">
                <a:solidFill>
                  <a:schemeClr val="accent1">
                    <a:lumMod val="50000"/>
                  </a:schemeClr>
                </a:solidFill>
              </a:defRPr>
            </a:lvl1pPr>
          </a:lstStyle>
          <a:p>
            <a:pPr lvl="0">
              <a:defRPr sz="1800"/>
            </a:pPr>
            <a:r>
              <a:rPr sz="4800" dirty="0"/>
              <a:t>Click to edit Master title style</a:t>
            </a:r>
          </a:p>
        </p:txBody>
      </p:sp>
      <p:sp>
        <p:nvSpPr>
          <p:cNvPr id="57" name="Shape 57"/>
          <p:cNvSpPr>
            <a:spLocks noGrp="1"/>
          </p:cNvSpPr>
          <p:nvPr>
            <p:ph type="body" idx="1"/>
          </p:nvPr>
        </p:nvSpPr>
        <p:spPr>
          <a:prstGeom prst="rect">
            <a:avLst/>
          </a:prstGeo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sz="1800"/>
            </a:pPr>
            <a:r>
              <a:rPr sz="2400" dirty="0"/>
              <a:t>Click to edit Master text styles</a:t>
            </a:r>
          </a:p>
          <a:p>
            <a:pPr lvl="1">
              <a:defRPr sz="1800"/>
            </a:pPr>
            <a:r>
              <a:rPr sz="2400" dirty="0"/>
              <a:t>Second level</a:t>
            </a:r>
          </a:p>
          <a:p>
            <a:pPr lvl="2">
              <a:defRPr sz="1800"/>
            </a:pPr>
            <a:r>
              <a:rPr sz="2400" dirty="0"/>
              <a:t>Third level</a:t>
            </a:r>
          </a:p>
          <a:p>
            <a:pPr lvl="3">
              <a:defRPr sz="1800"/>
            </a:pPr>
            <a:r>
              <a:rPr sz="2400" dirty="0"/>
              <a:t>Fourth level</a:t>
            </a:r>
          </a:p>
          <a:p>
            <a:pPr lvl="4">
              <a:defRPr sz="1800"/>
            </a:pPr>
            <a:r>
              <a:rPr sz="2400" dirty="0"/>
              <a:t>Fifth level</a:t>
            </a:r>
          </a:p>
        </p:txBody>
      </p:sp>
      <p:sp>
        <p:nvSpPr>
          <p:cNvPr id="58" name="Shape 58"/>
          <p:cNvSpPr>
            <a:spLocks noGrp="1"/>
          </p:cNvSpPr>
          <p:nvPr>
            <p:ph type="sldNum" sz="quarter" idx="2"/>
          </p:nvPr>
        </p:nvSpPr>
        <p:spPr>
          <a:prstGeom prst="rect">
            <a:avLst/>
          </a:prstGeom>
        </p:spPr>
        <p:txBody>
          <a:bodyPr/>
          <a:lstStyle/>
          <a:p>
            <a:pPr lvl="0"/>
            <a:fld id="{86CB4B4D-7CA3-9044-876B-883B54F8677D}" type="slidenum">
              <a:t>‹#›</a:t>
            </a:fld>
            <a:endParaRPr/>
          </a:p>
        </p:txBody>
      </p:sp>
    </p:spTree>
    <p:extLst>
      <p:ext uri="{BB962C8B-B14F-4D97-AF65-F5344CB8AC3E}">
        <p14:creationId xmlns:p14="http://schemas.microsoft.com/office/powerpoint/2010/main" val="360618646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14E937-2452-4638-BA2C-54CDDFB65D5E}" type="datetimeFigureOut">
              <a:rPr lang="en-US" smtClean="0"/>
              <a:t>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3214015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D14E937-2452-4638-BA2C-54CDDFB65D5E}" type="datetimeFigureOut">
              <a:rPr lang="en-US" smtClean="0"/>
              <a:t>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3202337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14E937-2452-4638-BA2C-54CDDFB65D5E}" type="datetimeFigureOut">
              <a:rPr lang="en-US" smtClean="0"/>
              <a:t>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250127756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14E937-2452-4638-BA2C-54CDDFB65D5E}" type="datetimeFigureOut">
              <a:rPr lang="en-US" smtClean="0"/>
              <a:t>2/14/2016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2097478832"/>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14E937-2452-4638-BA2C-54CDDFB65D5E}" type="datetimeFigureOut">
              <a:rPr lang="en-US" smtClean="0"/>
              <a:t>2/14/2016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3209289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14E937-2452-4638-BA2C-54CDDFB65D5E}" type="datetimeFigureOut">
              <a:rPr lang="en-US" smtClean="0"/>
              <a:t>2/14/2016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1812136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D14E937-2452-4638-BA2C-54CDDFB65D5E}" type="datetimeFigureOut">
              <a:rPr lang="en-US" smtClean="0"/>
              <a:t>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71047007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D14E937-2452-4638-BA2C-54CDDFB65D5E}" type="datetimeFigureOut">
              <a:rPr lang="en-US" smtClean="0"/>
              <a:t>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170034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14E937-2452-4638-BA2C-54CDDFB65D5E}" type="datetimeFigureOut">
              <a:rPr lang="en-US" smtClean="0"/>
              <a:t>2/14/2016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EF715C-A115-4350-BDF2-BD82B4DDA329}" type="slidenum">
              <a:rPr lang="en-US" smtClean="0"/>
              <a:t>‹#›</a:t>
            </a:fld>
            <a:endParaRPr lang="en-US" dirty="0"/>
          </a:p>
        </p:txBody>
      </p:sp>
    </p:spTree>
    <p:extLst>
      <p:ext uri="{BB962C8B-B14F-4D97-AF65-F5344CB8AC3E}">
        <p14:creationId xmlns:p14="http://schemas.microsoft.com/office/powerpoint/2010/main" val="3616624955"/>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facebook.com/hcdagainstTPPA/photos/a.108546752825243.1073741828.108526549493930/204215306591720/?type=3&amp;theater" TargetMode="External"/><Relationship Id="rId2" Type="http://schemas.openxmlformats.org/officeDocument/2006/relationships/hyperlink" Target="https://www.tvnz.co.nz/one-news/new-zealand/more-than-200-tpp-protestors-turn-out-at-raglan.html" TargetMode="Externa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itsoureconomy.us/" TargetMode="External"/><Relationship Id="rId2" Type="http://schemas.openxmlformats.org/officeDocument/2006/relationships/image" Target="../media/image24.jpg"/><Relationship Id="rId1" Type="http://schemas.openxmlformats.org/officeDocument/2006/relationships/slideLayout" Target="../slideLayouts/slideLayout7.xml"/><Relationship Id="rId6" Type="http://schemas.openxmlformats.org/officeDocument/2006/relationships/hyperlink" Target="http://www.flushthetpp.org/" TargetMode="External"/><Relationship Id="rId5" Type="http://schemas.openxmlformats.org/officeDocument/2006/relationships/hyperlink" Target="http://www.clearingthefogradio.org/" TargetMode="External"/><Relationship Id="rId4" Type="http://schemas.openxmlformats.org/officeDocument/2006/relationships/hyperlink" Target="http://www.popularresistance.or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jp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8" Type="http://schemas.openxmlformats.org/officeDocument/2006/relationships/image" Target="../media/image36.jpg"/><Relationship Id="rId3" Type="http://schemas.openxmlformats.org/officeDocument/2006/relationships/image" Target="../media/image31.png"/><Relationship Id="rId7" Type="http://schemas.openxmlformats.org/officeDocument/2006/relationships/image" Target="../media/image35.jpg"/><Relationship Id="rId2" Type="http://schemas.openxmlformats.org/officeDocument/2006/relationships/image" Target="../media/image30.jpg"/><Relationship Id="rId1" Type="http://schemas.openxmlformats.org/officeDocument/2006/relationships/slideLayout" Target="../slideLayouts/slideLayout7.xml"/><Relationship Id="rId6" Type="http://schemas.openxmlformats.org/officeDocument/2006/relationships/image" Target="../media/image34.jpg"/><Relationship Id="rId5" Type="http://schemas.openxmlformats.org/officeDocument/2006/relationships/image" Target="../media/image33.jpg"/><Relationship Id="rId10" Type="http://schemas.openxmlformats.org/officeDocument/2006/relationships/image" Target="../media/image38.jpg"/><Relationship Id="rId4" Type="http://schemas.openxmlformats.org/officeDocument/2006/relationships/image" Target="../media/image32.jpeg"/><Relationship Id="rId9" Type="http://schemas.openxmlformats.org/officeDocument/2006/relationships/image" Target="../media/image37.jpg"/></Relationships>
</file>

<file path=ppt/slides/_rels/slide28.xml.rels><?xml version="1.0" encoding="UTF-8" standalone="yes"?>
<Relationships xmlns="http://schemas.openxmlformats.org/package/2006/relationships"><Relationship Id="rId3" Type="http://schemas.openxmlformats.org/officeDocument/2006/relationships/hyperlink" Target="http://www.flushthetpp.org/" TargetMode="External"/><Relationship Id="rId2" Type="http://schemas.openxmlformats.org/officeDocument/2006/relationships/hyperlink" Target="http://www.popularresistance.org/" TargetMode="Externa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hyperlink" Target="mailto:andrea@peopledemandingaction.org"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actionnetwork.org/event_campaigns/february-letter-drop-oppose-the-tpp" TargetMode="External"/><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mailto:judy@pdamerica.or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hyperlink" Target="https://actionnetwork.org/forms/report-your-february-letter-drop"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png"/><Relationship Id="rId1" Type="http://schemas.openxmlformats.org/officeDocument/2006/relationships/slideLayout" Target="../slideLayouts/slideLayout6.xml"/><Relationship Id="rId4" Type="http://schemas.openxmlformats.org/officeDocument/2006/relationships/hyperlink" Target="https://www.facebook.com/groups/GlobalTPPTeam"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hyperlink" Target="mailto:adam@tradejustice.net" TargetMode="External"/><Relationship Id="rId2" Type="http://schemas.openxmlformats.org/officeDocument/2006/relationships/image" Target="../media/image53.png"/><Relationship Id="rId1" Type="http://schemas.openxmlformats.org/officeDocument/2006/relationships/slideLayout" Target="../slideLayouts/slideLayout6.xml"/><Relationship Id="rId6" Type="http://schemas.openxmlformats.org/officeDocument/2006/relationships/hyperlink" Target="http://www.tradejustice.net/news" TargetMode="External"/><Relationship Id="rId5" Type="http://schemas.openxmlformats.org/officeDocument/2006/relationships/hyperlink" Target="http://tradejustice.net/events" TargetMode="External"/><Relationship Id="rId4" Type="http://schemas.openxmlformats.org/officeDocument/2006/relationships/hyperlink" Target="http://www.tradejustice.net/"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www.thejakartapost.com/news/2016/02/05/tpp-officially-signed-indonesia-amend-12-laws.html" TargetMode="External"/><Relationship Id="rId7" Type="http://schemas.openxmlformats.org/officeDocument/2006/relationships/hyperlink" Target="http://tradejustice.net/news" TargetMode="External"/><Relationship Id="rId2" Type="http://schemas.openxmlformats.org/officeDocument/2006/relationships/hyperlink" Target="http://www.ohchr.org/EN/NewsEvents/Pages/DisplayNews.aspx?NewsID=17006#sthash.ir9e4HkK.dpuf" TargetMode="External"/><Relationship Id="rId1" Type="http://schemas.openxmlformats.org/officeDocument/2006/relationships/slideLayout" Target="../slideLayouts/slideLayout6.xml"/><Relationship Id="rId6" Type="http://schemas.openxmlformats.org/officeDocument/2006/relationships/hyperlink" Target="http://www.cbsnews.com/news/speaker-ryan-not-enough-votes-for-tpp-trade-deal/" TargetMode="External"/><Relationship Id="rId5" Type="http://schemas.openxmlformats.org/officeDocument/2006/relationships/hyperlink" Target="http://cropprotectionnews.com/stories/510662409-national-farmers-union-hopes-congress-will-stop-tpp" TargetMode="External"/><Relationship Id="rId4" Type="http://schemas.openxmlformats.org/officeDocument/2006/relationships/hyperlink" Target="http://www.scmp.com/news/asia/diplomacy/article/1912527/us-president-barack-obama-likely-promote-virtues-tpp-and"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tradejustice.net/promo213" TargetMode="External"/><Relationship Id="rId2" Type="http://schemas.openxmlformats.org/officeDocument/2006/relationships/hyperlink" Target="http://tradejustice.net/plan213"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mailto:TWHocking@gmail.com" TargetMode="Externa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hyperlink" Target="mailto:adam@tradejustice.net" TargetMode="External"/><Relationship Id="rId2" Type="http://schemas.openxmlformats.org/officeDocument/2006/relationships/hyperlink" Target="mailto:brennan@brennancavanaugh.com" TargetMode="Externa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mailto:eslsk8r@optonline.net" TargetMode="Externa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hyperlink" Target="mailto:Marajai51@Gmail.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3924" y="4678047"/>
            <a:ext cx="9848850" cy="1569660"/>
          </a:xfrm>
          <a:prstGeom prst="rect">
            <a:avLst/>
          </a:prstGeom>
          <a:noFill/>
        </p:spPr>
        <p:txBody>
          <a:bodyPr wrap="square" rtlCol="0">
            <a:spAutoFit/>
          </a:bodyPr>
          <a:lstStyle/>
          <a:p>
            <a:r>
              <a:rPr lang="en-US" sz="2400" b="1" dirty="0" smtClean="0"/>
              <a:t>For Audio use phone or Skype</a:t>
            </a:r>
            <a:endParaRPr lang="en-US" dirty="0" smtClean="0"/>
          </a:p>
          <a:p>
            <a:r>
              <a:rPr lang="en-US" sz="2400" b="1" dirty="0" smtClean="0"/>
              <a:t>Call: 605-562-3140</a:t>
            </a:r>
          </a:p>
          <a:p>
            <a:r>
              <a:rPr lang="en-US" sz="2400" b="1" dirty="0" smtClean="0"/>
              <a:t>PIN: 951146#</a:t>
            </a:r>
          </a:p>
          <a:p>
            <a:endParaRPr lang="en-US" sz="2400" b="1" dirty="0"/>
          </a:p>
        </p:txBody>
      </p:sp>
      <p:sp>
        <p:nvSpPr>
          <p:cNvPr id="5" name="Title 4"/>
          <p:cNvSpPr>
            <a:spLocks noGrp="1"/>
          </p:cNvSpPr>
          <p:nvPr>
            <p:ph type="title"/>
          </p:nvPr>
        </p:nvSpPr>
        <p:spPr>
          <a:xfrm>
            <a:off x="923924" y="374780"/>
            <a:ext cx="10515600" cy="1282570"/>
          </a:xfrm>
        </p:spPr>
        <p:txBody>
          <a:bodyPr>
            <a:noAutofit/>
          </a:bodyPr>
          <a:lstStyle/>
          <a:p>
            <a:r>
              <a:rPr lang="en-US" sz="3600" b="1" dirty="0" smtClean="0">
                <a:solidFill>
                  <a:schemeClr val="accent1">
                    <a:lumMod val="50000"/>
                  </a:schemeClr>
                </a:solidFill>
              </a:rPr>
              <a:t>Strategy to Stop the TPP from New Zealand to the US Congress</a:t>
            </a:r>
            <a:endParaRPr lang="en-US" sz="3600" dirty="0"/>
          </a:p>
        </p:txBody>
      </p:sp>
      <p:pic>
        <p:nvPicPr>
          <p:cNvPr id="2" name="Picture 1"/>
          <p:cNvPicPr>
            <a:picLocks noChangeAspect="1"/>
          </p:cNvPicPr>
          <p:nvPr/>
        </p:nvPicPr>
        <p:blipFill>
          <a:blip r:embed="rId2"/>
          <a:stretch>
            <a:fillRect/>
          </a:stretch>
        </p:blipFill>
        <p:spPr>
          <a:xfrm>
            <a:off x="2038825" y="1947888"/>
            <a:ext cx="7619047" cy="2730159"/>
          </a:xfrm>
          <a:prstGeom prst="rect">
            <a:avLst/>
          </a:prstGeom>
        </p:spPr>
      </p:pic>
    </p:spTree>
    <p:extLst>
      <p:ext uri="{BB962C8B-B14F-4D97-AF65-F5344CB8AC3E}">
        <p14:creationId xmlns:p14="http://schemas.microsoft.com/office/powerpoint/2010/main" val="3519488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3672" y="359807"/>
            <a:ext cx="2457674" cy="2312516"/>
          </a:xfrm>
        </p:spPr>
        <p:txBody>
          <a:bodyPr>
            <a:normAutofit fontScale="90000"/>
          </a:bodyPr>
          <a:lstStyle/>
          <a:p>
            <a:pPr algn="ctr"/>
            <a:r>
              <a:rPr lang="en-US" sz="2200" dirty="0">
                <a:latin typeface="Avenir Next Condensed Medium"/>
                <a:cs typeface="Avenir Next Condensed Medium"/>
              </a:rPr>
              <a:t>Emilianne Slaydon</a:t>
            </a:r>
            <a:br>
              <a:rPr lang="en-US" sz="2200" dirty="0">
                <a:latin typeface="Avenir Next Condensed Medium"/>
                <a:cs typeface="Avenir Next Condensed Medium"/>
              </a:rPr>
            </a:br>
            <a:r>
              <a:rPr lang="en-US" sz="2200" dirty="0">
                <a:latin typeface="Avenir Next Condensed Medium"/>
                <a:cs typeface="Avenir Next Condensed Medium"/>
              </a:rPr>
              <a:t>Director, Social Media</a:t>
            </a:r>
            <a:r>
              <a:rPr lang="en-US" sz="2200" dirty="0">
                <a:solidFill>
                  <a:srgbClr val="000090"/>
                </a:solidFill>
                <a:latin typeface="Avenir Next Condensed Medium"/>
                <a:cs typeface="Avenir Next Condensed Medium"/>
              </a:rPr>
              <a:t/>
            </a:r>
            <a:br>
              <a:rPr lang="en-US" sz="2200" dirty="0">
                <a:solidFill>
                  <a:srgbClr val="000090"/>
                </a:solidFill>
                <a:latin typeface="Avenir Next Condensed Medium"/>
                <a:cs typeface="Avenir Next Condensed Medium"/>
              </a:rPr>
            </a:br>
            <a:r>
              <a:rPr lang="en-US" sz="3000" dirty="0">
                <a:solidFill>
                  <a:srgbClr val="000090"/>
                </a:solidFill>
                <a:latin typeface="Avenir Next Condensed Medium"/>
                <a:cs typeface="Avenir Next Condensed Medium"/>
              </a:rPr>
              <a:t/>
            </a:r>
            <a:br>
              <a:rPr lang="en-US" sz="3000" dirty="0">
                <a:solidFill>
                  <a:srgbClr val="000090"/>
                </a:solidFill>
                <a:latin typeface="Avenir Next Condensed Medium"/>
                <a:cs typeface="Avenir Next Condensed Medium"/>
              </a:rPr>
            </a:br>
            <a:r>
              <a:rPr lang="en-US" sz="2000" dirty="0">
                <a:solidFill>
                  <a:srgbClr val="000090"/>
                </a:solidFill>
                <a:latin typeface="Avenir Next Condensed Demi Bold"/>
                <a:cs typeface="Avenir Next Condensed Demi Bold"/>
              </a:rPr>
              <a:t>@TPPMediaMarch</a:t>
            </a:r>
            <a:br>
              <a:rPr lang="en-US" sz="2000" dirty="0">
                <a:solidFill>
                  <a:srgbClr val="000090"/>
                </a:solidFill>
                <a:latin typeface="Avenir Next Condensed Demi Bold"/>
                <a:cs typeface="Avenir Next Condensed Demi Bold"/>
              </a:rPr>
            </a:br>
            <a:r>
              <a:rPr lang="en-US" sz="2000" dirty="0">
                <a:solidFill>
                  <a:srgbClr val="000090"/>
                </a:solidFill>
                <a:latin typeface="Avenir Next Condensed Demi Bold"/>
                <a:cs typeface="Avenir Next Condensed Demi Bold"/>
              </a:rPr>
              <a:t>Twitter.com/TPPMediaMarch</a:t>
            </a:r>
          </a:p>
        </p:txBody>
      </p:sp>
      <p:pic>
        <p:nvPicPr>
          <p:cNvPr id="6" name="Content Placeholder 5" descr="HEADSHOT NYC AUG-2014.jpg"/>
          <p:cNvPicPr>
            <a:picLocks noGrp="1" noChangeAspect="1"/>
          </p:cNvPicPr>
          <p:nvPr>
            <p:ph idx="1"/>
          </p:nvPr>
        </p:nvPicPr>
        <p:blipFill>
          <a:blip r:embed="rId2" cstate="email">
            <a:extLst>
              <a:ext uri="{28A0092B-C50C-407E-A947-70E740481C1C}">
                <a14:useLocalDpi xmlns:a14="http://schemas.microsoft.com/office/drawing/2010/main" val="0"/>
              </a:ext>
            </a:extLst>
          </a:blip>
          <a:srcRect l="13639" r="13639"/>
          <a:stretch>
            <a:fillRect/>
          </a:stretch>
        </p:blipFill>
        <p:spPr>
          <a:xfrm>
            <a:off x="6956844" y="1304791"/>
            <a:ext cx="3415881" cy="4200659"/>
          </a:xfrm>
        </p:spPr>
      </p:pic>
      <p:sp>
        <p:nvSpPr>
          <p:cNvPr id="4" name="Text Placeholder 3"/>
          <p:cNvSpPr>
            <a:spLocks noGrp="1"/>
          </p:cNvSpPr>
          <p:nvPr>
            <p:ph type="body" sz="half" idx="2"/>
          </p:nvPr>
        </p:nvSpPr>
        <p:spPr/>
        <p:txBody>
          <a:bodyPr>
            <a:normAutofit/>
          </a:bodyPr>
          <a:lstStyle/>
          <a:p>
            <a:pPr algn="ctr"/>
            <a:endParaRPr lang="en-US" sz="2400" dirty="0">
              <a:latin typeface="Avenir Medium"/>
              <a:cs typeface="Avenir Medium"/>
            </a:endParaRPr>
          </a:p>
          <a:p>
            <a:pPr algn="ctr"/>
            <a:r>
              <a:rPr lang="en-US" sz="2400" dirty="0">
                <a:latin typeface="Avenir Next Medium"/>
                <a:cs typeface="Avenir Next Medium"/>
              </a:rPr>
              <a:t>Every #TPPTuesday</a:t>
            </a:r>
          </a:p>
          <a:p>
            <a:pPr algn="ctr"/>
            <a:r>
              <a:rPr lang="en-US" sz="2400" dirty="0">
                <a:latin typeface="Avenir Next Medium"/>
                <a:cs typeface="Avenir Next Medium"/>
              </a:rPr>
              <a:t>6pm PT | 9pm ET</a:t>
            </a:r>
          </a:p>
          <a:p>
            <a:pPr algn="ctr"/>
            <a:endParaRPr lang="en-US" sz="2400" dirty="0">
              <a:latin typeface="Avenir Medium"/>
              <a:cs typeface="Avenir Medium"/>
            </a:endParaRPr>
          </a:p>
          <a:p>
            <a:pPr algn="ctr"/>
            <a:r>
              <a:rPr lang="en-US" sz="2800" dirty="0">
                <a:solidFill>
                  <a:srgbClr val="000090"/>
                </a:solidFill>
                <a:latin typeface="Avenir Next Demi Bold"/>
                <a:cs typeface="Avenir Next Demi Bold"/>
              </a:rPr>
              <a:t>Tweets:</a:t>
            </a:r>
          </a:p>
          <a:p>
            <a:pPr algn="ctr"/>
            <a:r>
              <a:rPr lang="en-US" sz="2000" dirty="0">
                <a:solidFill>
                  <a:srgbClr val="000090"/>
                </a:solidFill>
                <a:latin typeface="Avenir Next Demi Bold"/>
                <a:cs typeface="Avenir Next Demi Bold"/>
              </a:rPr>
              <a:t>tiny.cc/TPPMediaMarch</a:t>
            </a:r>
          </a:p>
        </p:txBody>
      </p:sp>
    </p:spTree>
    <p:extLst>
      <p:ext uri="{BB962C8B-B14F-4D97-AF65-F5344CB8AC3E}">
        <p14:creationId xmlns:p14="http://schemas.microsoft.com/office/powerpoint/2010/main" val="2945083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379" y="417912"/>
            <a:ext cx="7334946" cy="6331217"/>
          </a:xfrm>
          <a:prstGeom prst="rect">
            <a:avLst/>
          </a:prstGeom>
        </p:spPr>
      </p:pic>
    </p:spTree>
    <p:extLst>
      <p:ext uri="{BB962C8B-B14F-4D97-AF65-F5344CB8AC3E}">
        <p14:creationId xmlns:p14="http://schemas.microsoft.com/office/powerpoint/2010/main" val="3309883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022760" y="1391416"/>
            <a:ext cx="6837143" cy="4401205"/>
          </a:xfrm>
          <a:prstGeom prst="rect">
            <a:avLst/>
          </a:prstGeom>
          <a:noFill/>
        </p:spPr>
        <p:txBody>
          <a:bodyPr wrap="square" rtlCol="0">
            <a:spAutoFit/>
          </a:bodyPr>
          <a:lstStyle/>
          <a:p>
            <a:r>
              <a:rPr lang="en-US" sz="2000" b="1" dirty="0" smtClean="0"/>
              <a:t>Dr</a:t>
            </a:r>
            <a:r>
              <a:rPr lang="en-US" sz="2000" b="1" dirty="0"/>
              <a:t>. Bill Rosenberg </a:t>
            </a:r>
            <a:r>
              <a:rPr lang="en-US" sz="2000" b="1" dirty="0" smtClean="0"/>
              <a:t>is Policy Director and Economist for the New Zealand Council of Trade Unions.  Bill </a:t>
            </a:r>
            <a:r>
              <a:rPr lang="en-US" sz="2000" b="1" dirty="0"/>
              <a:t>was previously Deputy Director, </a:t>
            </a:r>
            <a:r>
              <a:rPr lang="en-US" sz="2000" b="1" dirty="0" smtClean="0"/>
              <a:t>for the University </a:t>
            </a:r>
            <a:r>
              <a:rPr lang="en-US" sz="2000" b="1" dirty="0"/>
              <a:t>Centre for Teaching and Learning at the University of Canterbury, a Member of the Institute of Directors, a Commissioner on </a:t>
            </a:r>
            <a:r>
              <a:rPr lang="en-US" sz="2000" b="1" dirty="0" smtClean="0"/>
              <a:t>Tertiary Education Commission, and a member of the Regional Transport Committee of Environment in Canterbury.</a:t>
            </a:r>
            <a:endParaRPr lang="en-US" sz="2000" b="1" dirty="0"/>
          </a:p>
          <a:p>
            <a:r>
              <a:rPr lang="en-US" sz="2000" b="1" dirty="0" smtClean="0"/>
              <a:t>Dr. </a:t>
            </a:r>
            <a:r>
              <a:rPr lang="en-US" sz="2000" b="1" dirty="0"/>
              <a:t>Rosenberg is widely published on globalization, trade and e-learning and has been an active trade unionist for 30 years including the Tramways Union and Association of University Staff where he was National President for several years</a:t>
            </a:r>
            <a:r>
              <a:rPr lang="en-US" sz="2000" b="1" dirty="0" smtClean="0"/>
              <a:t>.</a:t>
            </a:r>
            <a:r>
              <a:rPr lang="en-US" sz="2000" dirty="0"/>
              <a:t> </a:t>
            </a:r>
            <a:endParaRPr lang="en-US" sz="2000" dirty="0" smtClean="0"/>
          </a:p>
          <a:p>
            <a:r>
              <a:rPr lang="en-US" sz="2000" b="1" dirty="0" smtClean="0"/>
              <a:t>Bill holds a B.Commerce in Economics, a B.Sc. in Mathematics and a PhD in mathematical Psychology.</a:t>
            </a:r>
          </a:p>
          <a:p>
            <a:endParaRPr lang="en-US" sz="2000"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8300" y="5823519"/>
            <a:ext cx="2381250" cy="914400"/>
          </a:xfrm>
          <a:prstGeom prst="rect">
            <a:avLst/>
          </a:prstGeom>
        </p:spPr>
      </p:pic>
      <p:sp>
        <p:nvSpPr>
          <p:cNvPr id="2" name="Title 1"/>
          <p:cNvSpPr>
            <a:spLocks noGrp="1"/>
          </p:cNvSpPr>
          <p:nvPr>
            <p:ph type="title"/>
          </p:nvPr>
        </p:nvSpPr>
        <p:spPr>
          <a:xfrm>
            <a:off x="885825" y="377071"/>
            <a:ext cx="10515600" cy="917545"/>
          </a:xfrm>
        </p:spPr>
        <p:txBody>
          <a:bodyPr>
            <a:normAutofit fontScale="90000"/>
          </a:bodyPr>
          <a:lstStyle/>
          <a:p>
            <a:r>
              <a:rPr lang="en-US" b="1" dirty="0">
                <a:solidFill>
                  <a:schemeClr val="accent1">
                    <a:lumMod val="50000"/>
                  </a:schemeClr>
                </a:solidFill>
              </a:rPr>
              <a:t>Dr. Bill Rosenberg</a:t>
            </a:r>
            <a:r>
              <a:rPr lang="en-US" b="1" dirty="0"/>
              <a:t/>
            </a:r>
            <a:br>
              <a:rPr lang="en-US" b="1" dirty="0"/>
            </a:br>
            <a:endParaRPr lang="en-US" dirty="0"/>
          </a:p>
        </p:txBody>
      </p:sp>
      <p:pic>
        <p:nvPicPr>
          <p:cNvPr id="5" name="Picture 4"/>
          <p:cNvPicPr>
            <a:picLocks noChangeAspect="1"/>
          </p:cNvPicPr>
          <p:nvPr/>
        </p:nvPicPr>
        <p:blipFill>
          <a:blip r:embed="rId3"/>
          <a:stretch>
            <a:fillRect/>
          </a:stretch>
        </p:blipFill>
        <p:spPr>
          <a:xfrm>
            <a:off x="1152525" y="1486666"/>
            <a:ext cx="3133725" cy="4038600"/>
          </a:xfrm>
          <a:prstGeom prst="rect">
            <a:avLst/>
          </a:prstGeom>
        </p:spPr>
      </p:pic>
    </p:spTree>
    <p:extLst>
      <p:ext uri="{BB962C8B-B14F-4D97-AF65-F5344CB8AC3E}">
        <p14:creationId xmlns:p14="http://schemas.microsoft.com/office/powerpoint/2010/main" val="3045369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917812"/>
            <a:ext cx="9601200" cy="1485900"/>
          </a:xfrm>
        </p:spPr>
        <p:txBody>
          <a:bodyPr>
            <a:normAutofit/>
          </a:bodyPr>
          <a:lstStyle/>
          <a:p>
            <a:pPr algn="ctr"/>
            <a:r>
              <a:rPr lang="en-NZ" b="1" dirty="0" smtClean="0">
                <a:solidFill>
                  <a:schemeClr val="accent1">
                    <a:lumMod val="50000"/>
                  </a:schemeClr>
                </a:solidFill>
              </a:rPr>
              <a:t>On the front lines of the TPPA: </a:t>
            </a:r>
            <a:r>
              <a:rPr lang="en-NZ" b="1" dirty="0" smtClean="0">
                <a:solidFill>
                  <a:schemeClr val="accent1">
                    <a:lumMod val="50000"/>
                  </a:schemeClr>
                </a:solidFill>
              </a:rPr>
              <a:t/>
            </a:r>
            <a:br>
              <a:rPr lang="en-NZ" b="1" dirty="0" smtClean="0">
                <a:solidFill>
                  <a:schemeClr val="accent1">
                    <a:lumMod val="50000"/>
                  </a:schemeClr>
                </a:solidFill>
              </a:rPr>
            </a:br>
            <a:r>
              <a:rPr lang="en-NZ" b="1" dirty="0" smtClean="0">
                <a:solidFill>
                  <a:schemeClr val="accent1">
                    <a:lumMod val="50000"/>
                  </a:schemeClr>
                </a:solidFill>
              </a:rPr>
              <a:t>Report </a:t>
            </a:r>
            <a:r>
              <a:rPr lang="en-NZ" b="1" dirty="0" smtClean="0">
                <a:solidFill>
                  <a:schemeClr val="accent1">
                    <a:lumMod val="50000"/>
                  </a:schemeClr>
                </a:solidFill>
              </a:rPr>
              <a:t>from New Zealand </a:t>
            </a:r>
            <a:endParaRPr lang="en-NZ" b="1" dirty="0">
              <a:solidFill>
                <a:schemeClr val="accent1">
                  <a:lumMod val="50000"/>
                </a:schemeClr>
              </a:solidFill>
            </a:endParaRPr>
          </a:p>
        </p:txBody>
      </p:sp>
      <p:sp>
        <p:nvSpPr>
          <p:cNvPr id="3" name="Content Placeholder 2"/>
          <p:cNvSpPr>
            <a:spLocks noGrp="1"/>
          </p:cNvSpPr>
          <p:nvPr>
            <p:ph idx="1"/>
          </p:nvPr>
        </p:nvSpPr>
        <p:spPr>
          <a:xfrm>
            <a:off x="1371600" y="2286000"/>
            <a:ext cx="8403465" cy="2453425"/>
          </a:xfrm>
        </p:spPr>
        <p:txBody>
          <a:bodyPr/>
          <a:lstStyle/>
          <a:p>
            <a:endParaRPr lang="en-NZ" dirty="0" smtClean="0"/>
          </a:p>
          <a:p>
            <a:pPr>
              <a:buFont typeface="Wingdings" panose="05000000000000000000" pitchFamily="2" charset="2"/>
              <a:buChar char="§"/>
            </a:pPr>
            <a:r>
              <a:rPr lang="en-NZ" sz="2800" dirty="0" smtClean="0"/>
              <a:t>Great to be with you</a:t>
            </a:r>
          </a:p>
          <a:p>
            <a:pPr marL="0" indent="0">
              <a:buNone/>
            </a:pPr>
            <a:endParaRPr lang="en-NZ" sz="1100" dirty="0"/>
          </a:p>
          <a:p>
            <a:r>
              <a:rPr lang="en-NZ" dirty="0" smtClean="0"/>
              <a:t>Bill Rosenberg, Policy Director and Economist, </a:t>
            </a:r>
            <a:br>
              <a:rPr lang="en-NZ" dirty="0" smtClean="0"/>
            </a:br>
            <a:r>
              <a:rPr lang="en-NZ" dirty="0" smtClean="0"/>
              <a:t>New Zealand Council of Trade Unions (NZCTU)</a:t>
            </a:r>
            <a:endParaRPr lang="en-NZ"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7065" y="5058130"/>
            <a:ext cx="2381250" cy="914400"/>
          </a:xfrm>
          <a:prstGeom prst="rect">
            <a:avLst/>
          </a:prstGeom>
        </p:spPr>
      </p:pic>
    </p:spTree>
    <p:extLst>
      <p:ext uri="{BB962C8B-B14F-4D97-AF65-F5344CB8AC3E}">
        <p14:creationId xmlns:p14="http://schemas.microsoft.com/office/powerpoint/2010/main" val="1698468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chemeClr val="accent1">
                    <a:lumMod val="50000"/>
                  </a:schemeClr>
                </a:solidFill>
              </a:rPr>
              <a:t>New Zealand </a:t>
            </a:r>
            <a:endParaRPr lang="en-NZ" b="1" dirty="0">
              <a:solidFill>
                <a:schemeClr val="accent1">
                  <a:lumMod val="50000"/>
                </a:schemeClr>
              </a:solidFill>
            </a:endParaRPr>
          </a:p>
        </p:txBody>
      </p:sp>
      <p:sp>
        <p:nvSpPr>
          <p:cNvPr id="3" name="Content Placeholder 2"/>
          <p:cNvSpPr>
            <a:spLocks noGrp="1"/>
          </p:cNvSpPr>
          <p:nvPr>
            <p:ph idx="1"/>
          </p:nvPr>
        </p:nvSpPr>
        <p:spPr>
          <a:xfrm>
            <a:off x="863600" y="1548239"/>
            <a:ext cx="5530462" cy="4064000"/>
          </a:xfrm>
        </p:spPr>
        <p:txBody>
          <a:bodyPr>
            <a:noAutofit/>
          </a:bodyPr>
          <a:lstStyle/>
          <a:p>
            <a:r>
              <a:rPr lang="en-NZ" sz="2400" dirty="0" smtClean="0"/>
              <a:t>Population 4.7 million </a:t>
            </a:r>
          </a:p>
          <a:p>
            <a:r>
              <a:rPr lang="en-NZ" sz="2400" dirty="0" smtClean="0"/>
              <a:t>Area 103,000 sq miles</a:t>
            </a:r>
          </a:p>
          <a:p>
            <a:r>
              <a:rPr lang="en-NZ" sz="2400" dirty="0" smtClean="0"/>
              <a:t>Same as Colorado (have mountains too – but lots more beaches!)</a:t>
            </a:r>
          </a:p>
          <a:p>
            <a:r>
              <a:rPr lang="en-NZ" sz="2400" dirty="0" smtClean="0"/>
              <a:t>Capital city Wellington</a:t>
            </a:r>
          </a:p>
          <a:p>
            <a:r>
              <a:rPr lang="en-NZ" sz="2400" dirty="0" smtClean="0"/>
              <a:t>Largest city, business capital Auckland – pop. 1.4 million (like San Antonio)</a:t>
            </a:r>
          </a:p>
          <a:p>
            <a:r>
              <a:rPr lang="en-GB" sz="2400" dirty="0" smtClean="0"/>
              <a:t>Indigenous people (tangata whenua): Māori - 600,000</a:t>
            </a:r>
            <a:endParaRPr lang="en-NZ" sz="2400" dirty="0"/>
          </a:p>
        </p:txBody>
      </p:sp>
      <p:pic>
        <p:nvPicPr>
          <p:cNvPr id="4" name="Picture 2" descr="http://www.auslandsjob.de/magazin/wp-content/uploads/2010/03/australien-neuseeland1-300x2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9988" y="490896"/>
            <a:ext cx="5254681" cy="457157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21487" y="5798713"/>
            <a:ext cx="2381250" cy="914400"/>
          </a:xfrm>
          <a:prstGeom prst="rect">
            <a:avLst/>
          </a:prstGeom>
        </p:spPr>
      </p:pic>
    </p:spTree>
    <p:extLst>
      <p:ext uri="{BB962C8B-B14F-4D97-AF65-F5344CB8AC3E}">
        <p14:creationId xmlns:p14="http://schemas.microsoft.com/office/powerpoint/2010/main" val="2358966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p:txBody>
          <a:bodyPr/>
          <a:lstStyle/>
          <a:p>
            <a:endParaRPr lang="en-NZ" dirty="0"/>
          </a:p>
        </p:txBody>
      </p:sp>
      <p:pic>
        <p:nvPicPr>
          <p:cNvPr id="2052" name="Picture 4" descr="The TPPA has triggered protests around the country in the lead up to the agreement being signed of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674" y="350837"/>
            <a:ext cx="11071225" cy="62320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0312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5670" y="739365"/>
            <a:ext cx="9273654" cy="856397"/>
          </a:xfrm>
        </p:spPr>
        <p:txBody>
          <a:bodyPr>
            <a:normAutofit fontScale="90000"/>
          </a:bodyPr>
          <a:lstStyle/>
          <a:p>
            <a:r>
              <a:rPr lang="en-NZ" sz="4000" b="1" dirty="0" smtClean="0">
                <a:solidFill>
                  <a:schemeClr val="accent1">
                    <a:lumMod val="50000"/>
                  </a:schemeClr>
                </a:solidFill>
              </a:rPr>
              <a:t>Opposition to TPPA in New </a:t>
            </a:r>
            <a:r>
              <a:rPr lang="en-NZ" sz="4000" b="1" dirty="0">
                <a:solidFill>
                  <a:schemeClr val="accent1">
                    <a:lumMod val="50000"/>
                  </a:schemeClr>
                </a:solidFill>
              </a:rPr>
              <a:t>Zealand </a:t>
            </a:r>
            <a:r>
              <a:rPr lang="en-NZ" b="1" dirty="0">
                <a:solidFill>
                  <a:schemeClr val="accent1">
                    <a:lumMod val="50000"/>
                  </a:schemeClr>
                </a:solidFill>
              </a:rPr>
              <a:t/>
            </a:r>
            <a:br>
              <a:rPr lang="en-NZ" b="1" dirty="0">
                <a:solidFill>
                  <a:schemeClr val="accent1">
                    <a:lumMod val="50000"/>
                  </a:schemeClr>
                </a:solidFill>
              </a:rPr>
            </a:br>
            <a:r>
              <a:rPr lang="en-NZ" sz="2200" b="1" i="1" dirty="0" smtClean="0">
                <a:solidFill>
                  <a:schemeClr val="accent1">
                    <a:lumMod val="50000"/>
                  </a:schemeClr>
                </a:solidFill>
              </a:rPr>
              <a:t>We </a:t>
            </a:r>
            <a:r>
              <a:rPr lang="en-NZ" sz="2200" b="1" i="1" dirty="0">
                <a:solidFill>
                  <a:schemeClr val="accent1">
                    <a:lumMod val="50000"/>
                  </a:schemeClr>
                </a:solidFill>
              </a:rPr>
              <a:t>call it TPPA – ain’t no Partnership!</a:t>
            </a:r>
            <a:r>
              <a:rPr lang="en-NZ" sz="2200" i="1" dirty="0"/>
              <a:t/>
            </a:r>
            <a:br>
              <a:rPr lang="en-NZ" sz="2200" i="1" dirty="0"/>
            </a:br>
            <a:endParaRPr lang="en-NZ" i="1" dirty="0"/>
          </a:p>
        </p:txBody>
      </p:sp>
      <p:sp>
        <p:nvSpPr>
          <p:cNvPr id="3" name="Content Placeholder 2"/>
          <p:cNvSpPr>
            <a:spLocks noGrp="1"/>
          </p:cNvSpPr>
          <p:nvPr>
            <p:ph idx="1"/>
          </p:nvPr>
        </p:nvSpPr>
        <p:spPr>
          <a:xfrm>
            <a:off x="1183118" y="1722136"/>
            <a:ext cx="10095307" cy="3855779"/>
          </a:xfrm>
        </p:spPr>
        <p:txBody>
          <a:bodyPr>
            <a:noAutofit/>
          </a:bodyPr>
          <a:lstStyle/>
          <a:p>
            <a:r>
              <a:rPr lang="en-NZ" sz="2400" dirty="0" smtClean="0"/>
              <a:t>Opposition growing over several years</a:t>
            </a:r>
          </a:p>
          <a:p>
            <a:r>
              <a:rPr lang="en-NZ" sz="2400" dirty="0" smtClean="0"/>
              <a:t>Broad coalition of groups: Māori, unions, health professionals (doctors, nurses, academics), writers, artists, … </a:t>
            </a:r>
          </a:p>
          <a:p>
            <a:r>
              <a:rPr lang="en-GB" sz="2400" dirty="0" smtClean="0"/>
              <a:t>All opposition parties, breaking historical bipartisan support</a:t>
            </a:r>
            <a:endParaRPr lang="en-NZ" sz="2400" dirty="0" smtClean="0"/>
          </a:p>
          <a:p>
            <a:r>
              <a:rPr lang="en-NZ" sz="2400" dirty="0" smtClean="0"/>
              <a:t>Consumer </a:t>
            </a:r>
            <a:r>
              <a:rPr lang="en-NZ" sz="2400" dirty="0"/>
              <a:t>NZ, </a:t>
            </a:r>
            <a:r>
              <a:rPr lang="en-NZ" sz="2400" dirty="0" smtClean="0"/>
              <a:t>Internet NZ, software companies, librarians, lawyers…</a:t>
            </a:r>
          </a:p>
          <a:p>
            <a:r>
              <a:rPr lang="en-NZ" sz="2400" dirty="0" smtClean="0"/>
              <a:t>Great source of knowledge and energy in Prof Jane Kelsey</a:t>
            </a:r>
          </a:p>
          <a:p>
            <a:r>
              <a:rPr lang="en-NZ" sz="2400" dirty="0" smtClean="0"/>
              <a:t>National coordination through </a:t>
            </a:r>
            <a:r>
              <a:rPr lang="en-NZ" sz="2400" b="1" dirty="0" smtClean="0"/>
              <a:t>It’s Our Future </a:t>
            </a:r>
            <a:r>
              <a:rPr lang="en-NZ" sz="2400" dirty="0"/>
              <a:t>organisation </a:t>
            </a:r>
            <a:endParaRPr lang="en-NZ" sz="2400" dirty="0" smtClean="0"/>
          </a:p>
          <a:p>
            <a:r>
              <a:rPr lang="en-GB" sz="2400" dirty="0" smtClean="0"/>
              <a:t>Big marches in 2014 and 2015 – 15-25,000 people in 20+ centres</a:t>
            </a:r>
          </a:p>
          <a:p>
            <a:r>
              <a:rPr lang="en-GB" sz="2400" dirty="0" smtClean="0"/>
              <a:t>Local governments passing resolutions of concern</a:t>
            </a:r>
          </a:p>
          <a:p>
            <a:endParaRPr lang="en-NZ"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1559" y="5830663"/>
            <a:ext cx="2381250" cy="914400"/>
          </a:xfrm>
          <a:prstGeom prst="rect">
            <a:avLst/>
          </a:prstGeom>
        </p:spPr>
      </p:pic>
    </p:spTree>
    <p:extLst>
      <p:ext uri="{BB962C8B-B14F-4D97-AF65-F5344CB8AC3E}">
        <p14:creationId xmlns:p14="http://schemas.microsoft.com/office/powerpoint/2010/main" val="3580011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368300"/>
            <a:ext cx="4848746" cy="1064715"/>
          </a:xfrm>
        </p:spPr>
        <p:txBody>
          <a:bodyPr>
            <a:normAutofit fontScale="90000"/>
          </a:bodyPr>
          <a:lstStyle/>
          <a:p>
            <a:pPr algn="ctr"/>
            <a:r>
              <a:rPr lang="en-NZ" b="1" dirty="0" smtClean="0">
                <a:solidFill>
                  <a:schemeClr val="accent1">
                    <a:lumMod val="50000"/>
                  </a:schemeClr>
                </a:solidFill>
              </a:rPr>
              <a:t>Auckland 4 February: </a:t>
            </a:r>
            <a:r>
              <a:rPr lang="en-NZ" b="1" i="1" dirty="0" smtClean="0">
                <a:solidFill>
                  <a:schemeClr val="accent1">
                    <a:lumMod val="50000"/>
                  </a:schemeClr>
                </a:solidFill>
              </a:rPr>
              <a:t>The Signing</a:t>
            </a:r>
            <a:endParaRPr lang="en-NZ" b="1" i="1" dirty="0">
              <a:solidFill>
                <a:schemeClr val="accent1">
                  <a:lumMod val="50000"/>
                </a:schemeClr>
              </a:solidFill>
            </a:endParaRPr>
          </a:p>
        </p:txBody>
      </p:sp>
      <p:sp>
        <p:nvSpPr>
          <p:cNvPr id="3" name="Content Placeholder 2"/>
          <p:cNvSpPr>
            <a:spLocks noGrp="1"/>
          </p:cNvSpPr>
          <p:nvPr>
            <p:ph idx="1"/>
          </p:nvPr>
        </p:nvSpPr>
        <p:spPr>
          <a:xfrm>
            <a:off x="844834" y="1565141"/>
            <a:ext cx="6418851" cy="4500808"/>
          </a:xfrm>
        </p:spPr>
        <p:txBody>
          <a:bodyPr>
            <a:noAutofit/>
          </a:bodyPr>
          <a:lstStyle/>
          <a:p>
            <a:r>
              <a:rPr lang="en-GB" sz="2400" dirty="0" smtClean="0"/>
              <a:t>Strong actions the weekend before in several centres:</a:t>
            </a:r>
          </a:p>
          <a:p>
            <a:r>
              <a:rPr lang="en-GB" sz="2400" dirty="0" smtClean="0"/>
              <a:t>From tiny Raglan where </a:t>
            </a:r>
            <a:r>
              <a:rPr lang="en-NZ" sz="2400" dirty="0" smtClean="0"/>
              <a:t>hundreds </a:t>
            </a:r>
            <a:r>
              <a:rPr lang="en-NZ" sz="2400" dirty="0"/>
              <a:t>(about 20% of the population) jumped from Raglan footbridge in a chain bomb, or </a:t>
            </a:r>
            <a:r>
              <a:rPr lang="en-NZ" sz="2400" dirty="0" smtClean="0"/>
              <a:t>watched</a:t>
            </a:r>
          </a:p>
          <a:p>
            <a:pPr lvl="1"/>
            <a:r>
              <a:rPr lang="en-GB" sz="2400" dirty="0" smtClean="0"/>
              <a:t>Video from main national TV network: </a:t>
            </a:r>
            <a:r>
              <a:rPr lang="en-NZ" sz="2400" u="sng" dirty="0">
                <a:hlinkClick r:id="rId2"/>
              </a:rPr>
              <a:t>https://</a:t>
            </a:r>
            <a:r>
              <a:rPr lang="en-NZ" sz="2400" u="sng" dirty="0" smtClean="0">
                <a:hlinkClick r:id="rId2"/>
              </a:rPr>
              <a:t>www.tvnz.co.nz/one-news/new-zealand/more-than-200-tpp-protestors-turn-out-at-raglan.html</a:t>
            </a:r>
            <a:r>
              <a:rPr lang="en-NZ" sz="2400" u="sng" dirty="0" smtClean="0"/>
              <a:t> </a:t>
            </a:r>
          </a:p>
          <a:p>
            <a:r>
              <a:rPr lang="en-GB" sz="2400" dirty="0"/>
              <a:t>To car </a:t>
            </a:r>
            <a:r>
              <a:rPr lang="en-GB" sz="2400" dirty="0" smtClean="0"/>
              <a:t>enthusiasts (Cars Against the TPPA)</a:t>
            </a:r>
          </a:p>
          <a:p>
            <a:r>
              <a:rPr lang="en-GB" sz="2400" dirty="0" smtClean="0"/>
              <a:t>To the capital, Wellington</a:t>
            </a:r>
            <a:endParaRPr lang="en-NZ" sz="2400" dirty="0"/>
          </a:p>
        </p:txBody>
      </p:sp>
      <p:pic>
        <p:nvPicPr>
          <p:cNvPr id="5" name="Picture 2" descr="https://scontent-syd1-1.xx.fbcdn.net/hphotos-xlt1/v/t1.0-9/12523102_204215306591720_8696369962972240367_n.jpg?oh=b5bfec77e681ab0188ab0f3590cfab55&amp;oe=57270362">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9464" y="368300"/>
            <a:ext cx="4102885" cy="5817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468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368300"/>
            <a:ext cx="4946203" cy="1241559"/>
          </a:xfrm>
        </p:spPr>
        <p:txBody>
          <a:bodyPr>
            <a:normAutofit/>
          </a:bodyPr>
          <a:lstStyle/>
          <a:p>
            <a:pPr algn="ctr"/>
            <a:r>
              <a:rPr lang="en-NZ" sz="4000" b="1" dirty="0" smtClean="0">
                <a:solidFill>
                  <a:schemeClr val="accent1">
                    <a:lumMod val="50000"/>
                  </a:schemeClr>
                </a:solidFill>
              </a:rPr>
              <a:t>Auckland 4 February: </a:t>
            </a:r>
            <a:r>
              <a:rPr lang="en-NZ" sz="4000" b="1" i="1" dirty="0" smtClean="0">
                <a:solidFill>
                  <a:schemeClr val="accent1">
                    <a:lumMod val="50000"/>
                  </a:schemeClr>
                </a:solidFill>
              </a:rPr>
              <a:t>The Signing</a:t>
            </a:r>
            <a:endParaRPr lang="en-NZ" sz="4000" b="1" i="1" dirty="0">
              <a:solidFill>
                <a:schemeClr val="accent1">
                  <a:lumMod val="50000"/>
                </a:schemeClr>
              </a:solidFill>
            </a:endParaRPr>
          </a:p>
        </p:txBody>
      </p:sp>
      <p:sp>
        <p:nvSpPr>
          <p:cNvPr id="3" name="Content Placeholder 2"/>
          <p:cNvSpPr>
            <a:spLocks noGrp="1"/>
          </p:cNvSpPr>
          <p:nvPr>
            <p:ph idx="1"/>
          </p:nvPr>
        </p:nvSpPr>
        <p:spPr>
          <a:xfrm>
            <a:off x="951742" y="1714500"/>
            <a:ext cx="5433136" cy="4402965"/>
          </a:xfrm>
        </p:spPr>
        <p:txBody>
          <a:bodyPr>
            <a:noAutofit/>
          </a:bodyPr>
          <a:lstStyle/>
          <a:p>
            <a:r>
              <a:rPr lang="en-GB" sz="2400" dirty="0" smtClean="0"/>
              <a:t>4 February: 15,000 march down Auckland’s main street</a:t>
            </a:r>
          </a:p>
          <a:p>
            <a:r>
              <a:rPr lang="en-NZ" sz="2400" dirty="0" smtClean="0"/>
              <a:t>Led </a:t>
            </a:r>
            <a:r>
              <a:rPr lang="en-NZ" sz="2400" dirty="0"/>
              <a:t>by </a:t>
            </a:r>
            <a:r>
              <a:rPr lang="en-NZ" sz="2400" dirty="0" smtClean="0"/>
              <a:t>(Māori) kapa </a:t>
            </a:r>
            <a:r>
              <a:rPr lang="en-NZ" sz="2400" dirty="0"/>
              <a:t>haka </a:t>
            </a:r>
            <a:r>
              <a:rPr lang="en-NZ" sz="2400" dirty="0" smtClean="0"/>
              <a:t>groups</a:t>
            </a:r>
            <a:r>
              <a:rPr lang="en-NZ" sz="2400" dirty="0"/>
              <a:t> </a:t>
            </a:r>
            <a:r>
              <a:rPr lang="en-NZ" sz="2400" dirty="0" smtClean="0"/>
              <a:t>and elders, leaders of unions, NGOs, political parties </a:t>
            </a:r>
            <a:endParaRPr lang="en-GB" sz="2400" dirty="0" smtClean="0"/>
          </a:p>
          <a:p>
            <a:r>
              <a:rPr lang="en-GB" sz="2400" dirty="0" smtClean="0"/>
              <a:t>Non-violent sit-downs on motorway ramps block central city</a:t>
            </a:r>
          </a:p>
          <a:p>
            <a:r>
              <a:rPr lang="en-GB" sz="2400" dirty="0" smtClean="0"/>
              <a:t>Pickets around signing venue (the casino!!)</a:t>
            </a:r>
          </a:p>
          <a:p>
            <a:r>
              <a:rPr lang="en-GB" sz="2400" dirty="0" smtClean="0"/>
              <a:t>Saturation coverage, all national media</a:t>
            </a:r>
          </a:p>
          <a:p>
            <a:endParaRPr lang="en-NZ" sz="2400" dirty="0"/>
          </a:p>
        </p:txBody>
      </p:sp>
      <p:pic>
        <p:nvPicPr>
          <p:cNvPr id="3074" name="Picture 2" descr="https://scontent-syd1-1.xx.fbcdn.net/hphotos-xlp1/v/t1.0-9/12688182_710088912461167_8992221925755173446_n.jpg?oh=d3070fde079134de09d4e8ab66c4b6d5&amp;oe=5761BF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6700" y="0"/>
            <a:ext cx="5410200" cy="6768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447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030" y="226552"/>
            <a:ext cx="10850720" cy="552331"/>
          </a:xfrm>
        </p:spPr>
        <p:txBody>
          <a:bodyPr>
            <a:normAutofit fontScale="90000"/>
          </a:bodyPr>
          <a:lstStyle/>
          <a:p>
            <a:pPr algn="ctr"/>
            <a:r>
              <a:rPr lang="en-GB" b="1" dirty="0" smtClean="0">
                <a:solidFill>
                  <a:schemeClr val="accent1">
                    <a:lumMod val="50000"/>
                  </a:schemeClr>
                </a:solidFill>
              </a:rPr>
              <a:t>Auckland march led by Māori </a:t>
            </a:r>
            <a:endParaRPr lang="en-NZ" b="1" dirty="0">
              <a:solidFill>
                <a:schemeClr val="accent1">
                  <a:lumMod val="50000"/>
                </a:schemeClr>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905375" y="3544094"/>
            <a:ext cx="2381250" cy="914400"/>
          </a:xfrm>
        </p:spPr>
      </p:pic>
      <p:pic>
        <p:nvPicPr>
          <p:cNvPr id="8194" name="Picture 2" descr="https://scontent-syd1-1.xx.fbcdn.net/hphotos-xtf1/v/t1.0-9/12688267_1142543115770015_5784690996555017184_n.jpg?oh=30640e7f051572ee5d79640cde83433d&amp;oe=5735A06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2154" y="817777"/>
            <a:ext cx="10586436" cy="5789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2450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04950" y="1959644"/>
            <a:ext cx="9848850" cy="4031873"/>
          </a:xfrm>
          <a:prstGeom prst="rect">
            <a:avLst/>
          </a:prstGeom>
          <a:noFill/>
        </p:spPr>
        <p:txBody>
          <a:bodyPr wrap="square" rtlCol="0">
            <a:spAutoFit/>
          </a:bodyPr>
          <a:lstStyle/>
          <a:p>
            <a:r>
              <a:rPr lang="en-US" sz="2800" b="1" dirty="0" smtClean="0"/>
              <a:t>Dr. Bill Rosenberg, </a:t>
            </a:r>
            <a:r>
              <a:rPr lang="en-US" sz="2800" dirty="0" smtClean="0"/>
              <a:t>Policy Director and economist for the New Zealand Council of Trade Unions</a:t>
            </a:r>
          </a:p>
          <a:p>
            <a:r>
              <a:rPr lang="en-US" sz="2800" b="1" dirty="0" smtClean="0"/>
              <a:t>Elizabeth </a:t>
            </a:r>
            <a:r>
              <a:rPr lang="en-US" sz="2800" b="1" dirty="0" err="1" smtClean="0"/>
              <a:t>Swager</a:t>
            </a:r>
            <a:r>
              <a:rPr lang="en-US" sz="2800" b="1" dirty="0" smtClean="0"/>
              <a:t>, </a:t>
            </a:r>
            <a:r>
              <a:rPr lang="en-US" sz="2800" dirty="0" smtClean="0"/>
              <a:t>National Organizing Director, Citizen's Trade Campaign</a:t>
            </a:r>
          </a:p>
          <a:p>
            <a:r>
              <a:rPr lang="en-US" sz="2800" b="1" dirty="0" smtClean="0"/>
              <a:t>Andrea Miller</a:t>
            </a:r>
            <a:r>
              <a:rPr lang="en-US" sz="2800" dirty="0" smtClean="0"/>
              <a:t>, Executive Director, People Demanding Action</a:t>
            </a:r>
          </a:p>
          <a:p>
            <a:r>
              <a:rPr lang="en-US" sz="2800" b="1" dirty="0" smtClean="0"/>
              <a:t>Dr. Margaret Flowers</a:t>
            </a:r>
            <a:r>
              <a:rPr lang="en-US" sz="2800" dirty="0" smtClean="0"/>
              <a:t>, Co-organizer, Flush the TPP and Co-Director, Popular Resistance</a:t>
            </a:r>
          </a:p>
          <a:p>
            <a:r>
              <a:rPr lang="en-US" sz="2800" b="1" dirty="0" smtClean="0"/>
              <a:t>Celeste Drake</a:t>
            </a:r>
            <a:r>
              <a:rPr lang="en-US" sz="2800" dirty="0" smtClean="0"/>
              <a:t>, Trade and Globalization Policy Specialist, AFL-CIO</a:t>
            </a:r>
          </a:p>
          <a:p>
            <a:endParaRPr lang="en-US" sz="3200" dirty="0" smtClean="0"/>
          </a:p>
        </p:txBody>
      </p:sp>
      <p:sp>
        <p:nvSpPr>
          <p:cNvPr id="5" name="Title 4"/>
          <p:cNvSpPr>
            <a:spLocks noGrp="1"/>
          </p:cNvSpPr>
          <p:nvPr>
            <p:ph type="title"/>
          </p:nvPr>
        </p:nvSpPr>
        <p:spPr/>
        <p:txBody>
          <a:bodyPr/>
          <a:lstStyle/>
          <a:p>
            <a:r>
              <a:rPr lang="en-US" b="1" dirty="0" smtClean="0">
                <a:solidFill>
                  <a:schemeClr val="accent1">
                    <a:lumMod val="50000"/>
                  </a:schemeClr>
                </a:solidFill>
              </a:rPr>
              <a:t>Speakers</a:t>
            </a:r>
            <a:endParaRPr lang="en-US" b="1" dirty="0">
              <a:solidFill>
                <a:schemeClr val="accent1">
                  <a:lumMod val="50000"/>
                </a:schemeClr>
              </a:solidFill>
            </a:endParaRPr>
          </a:p>
        </p:txBody>
      </p:sp>
    </p:spTree>
    <p:extLst>
      <p:ext uri="{BB962C8B-B14F-4D97-AF65-F5344CB8AC3E}">
        <p14:creationId xmlns:p14="http://schemas.microsoft.com/office/powerpoint/2010/main" val="1620982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486" y="383147"/>
            <a:ext cx="11178863" cy="499056"/>
          </a:xfrm>
        </p:spPr>
        <p:txBody>
          <a:bodyPr>
            <a:normAutofit fontScale="90000"/>
          </a:bodyPr>
          <a:lstStyle/>
          <a:p>
            <a:pPr algn="ctr"/>
            <a:r>
              <a:rPr lang="en-GB" sz="3600" b="1" dirty="0" smtClean="0">
                <a:solidFill>
                  <a:schemeClr val="accent1">
                    <a:lumMod val="50000"/>
                  </a:schemeClr>
                </a:solidFill>
              </a:rPr>
              <a:t>Auckland march led by Māori </a:t>
            </a:r>
            <a:endParaRPr lang="en-NZ" sz="3600" b="1" dirty="0">
              <a:solidFill>
                <a:schemeClr val="accent1">
                  <a:lumMod val="50000"/>
                </a:schemeClr>
              </a:solidFill>
            </a:endParaRPr>
          </a:p>
        </p:txBody>
      </p:sp>
      <p:sp>
        <p:nvSpPr>
          <p:cNvPr id="3" name="Content Placeholder 2"/>
          <p:cNvSpPr>
            <a:spLocks noGrp="1"/>
          </p:cNvSpPr>
          <p:nvPr>
            <p:ph idx="1"/>
          </p:nvPr>
        </p:nvSpPr>
        <p:spPr>
          <a:xfrm>
            <a:off x="257578" y="982015"/>
            <a:ext cx="11294772" cy="4143777"/>
          </a:xfrm>
        </p:spPr>
        <p:txBody>
          <a:bodyPr>
            <a:normAutofit fontScale="55000" lnSpcReduction="20000"/>
          </a:bodyPr>
          <a:lstStyle/>
          <a:p>
            <a:pPr>
              <a:lnSpc>
                <a:spcPct val="120000"/>
              </a:lnSpc>
            </a:pPr>
            <a:r>
              <a:rPr lang="en-GB" sz="3400" b="1" dirty="0" smtClean="0"/>
              <a:t>On 6 February 1840, treaty signed at Waitangi between Māori chiefs (rangatira) and representatives of the British colonial administration giving Māori sovereignty (rangatiratanga) over their land and possessions, subject to governance by the British crown: Treaty of Waitangi/Tiriti o Waitangi</a:t>
            </a:r>
          </a:p>
          <a:p>
            <a:pPr>
              <a:lnSpc>
                <a:spcPct val="120000"/>
              </a:lnSpc>
            </a:pPr>
            <a:r>
              <a:rPr lang="en-GB" sz="3400" b="1" dirty="0" smtClean="0"/>
              <a:t>Long ignored and Māori dispossessed; 40 years ago legal recognition</a:t>
            </a:r>
          </a:p>
          <a:p>
            <a:pPr>
              <a:lnSpc>
                <a:spcPct val="120000"/>
              </a:lnSpc>
            </a:pPr>
            <a:r>
              <a:rPr lang="en-GB" sz="3400" b="1" dirty="0" smtClean="0"/>
              <a:t>Treaty settlements to iwi (tribes); regrowth of Māori sovereignty, culture, confidence</a:t>
            </a:r>
          </a:p>
          <a:p>
            <a:pPr>
              <a:lnSpc>
                <a:spcPct val="120000"/>
              </a:lnSpc>
            </a:pPr>
            <a:r>
              <a:rPr lang="en-GB" sz="3400" b="1" dirty="0" smtClean="0"/>
              <a:t>See TPPA as an attack on that sovereignty – do not trust the government</a:t>
            </a:r>
          </a:p>
          <a:p>
            <a:pPr>
              <a:lnSpc>
                <a:spcPct val="120000"/>
              </a:lnSpc>
            </a:pPr>
            <a:r>
              <a:rPr lang="en-GB" sz="3400" b="1" dirty="0" smtClean="0"/>
              <a:t>Always a Māori </a:t>
            </a:r>
            <a:r>
              <a:rPr lang="en-GB" sz="3400" b="1" dirty="0"/>
              <a:t>welcome (pōwhiri) </a:t>
            </a:r>
            <a:r>
              <a:rPr lang="en-GB" sz="3400" b="1" dirty="0" smtClean="0"/>
              <a:t>given to guests such as the Trade Ministers</a:t>
            </a:r>
          </a:p>
          <a:p>
            <a:pPr>
              <a:lnSpc>
                <a:spcPct val="120000"/>
              </a:lnSpc>
            </a:pPr>
            <a:r>
              <a:rPr lang="en-GB" sz="3400" b="1" dirty="0" smtClean="0"/>
              <a:t>Almost all Auckland iwi and kapa haka groups refused: in end only 3-4 people</a:t>
            </a:r>
          </a:p>
          <a:p>
            <a:pPr>
              <a:lnSpc>
                <a:spcPct val="120000"/>
              </a:lnSpc>
            </a:pPr>
            <a:r>
              <a:rPr lang="en-GB" sz="3400" b="1" dirty="0" smtClean="0"/>
              <a:t>TPPA big issue for annual Treaty celebrations at Waitangi two days later: in end Prime Minister refused to go due to opposition to him and TPPA</a:t>
            </a:r>
          </a:p>
          <a:p>
            <a:endParaRPr lang="en-NZ"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7065" y="5483183"/>
            <a:ext cx="2381250" cy="914400"/>
          </a:xfrm>
          <a:prstGeom prst="rect">
            <a:avLst/>
          </a:prstGeom>
        </p:spPr>
      </p:pic>
    </p:spTree>
    <p:extLst>
      <p:ext uri="{BB962C8B-B14F-4D97-AF65-F5344CB8AC3E}">
        <p14:creationId xmlns:p14="http://schemas.microsoft.com/office/powerpoint/2010/main" val="5196502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2812" y="352246"/>
            <a:ext cx="7926946" cy="600789"/>
          </a:xfrm>
        </p:spPr>
        <p:txBody>
          <a:bodyPr>
            <a:normAutofit fontScale="90000"/>
          </a:bodyPr>
          <a:lstStyle/>
          <a:p>
            <a:pPr algn="ctr"/>
            <a:r>
              <a:rPr lang="en-GB" sz="4000" b="1" dirty="0" smtClean="0">
                <a:solidFill>
                  <a:schemeClr val="accent1">
                    <a:lumMod val="50000"/>
                  </a:schemeClr>
                </a:solidFill>
              </a:rPr>
              <a:t>Where to now in New Zealand?</a:t>
            </a:r>
            <a:r>
              <a:rPr lang="en-GB" dirty="0" smtClean="0"/>
              <a:t>	</a:t>
            </a:r>
            <a:endParaRPr lang="en-NZ" dirty="0"/>
          </a:p>
        </p:txBody>
      </p:sp>
      <p:sp>
        <p:nvSpPr>
          <p:cNvPr id="3" name="Content Placeholder 2"/>
          <p:cNvSpPr>
            <a:spLocks noGrp="1"/>
          </p:cNvSpPr>
          <p:nvPr>
            <p:ph idx="1"/>
          </p:nvPr>
        </p:nvSpPr>
        <p:spPr>
          <a:xfrm>
            <a:off x="1395212" y="1533390"/>
            <a:ext cx="8776952" cy="3966693"/>
          </a:xfrm>
        </p:spPr>
        <p:txBody>
          <a:bodyPr/>
          <a:lstStyle/>
          <a:p>
            <a:r>
              <a:rPr lang="en-GB" dirty="0" smtClean="0"/>
              <a:t>Government and business shocked; regrouping</a:t>
            </a:r>
          </a:p>
          <a:p>
            <a:r>
              <a:rPr lang="en-GB" dirty="0" smtClean="0"/>
              <a:t>Attacking opposition as not understanding, misled</a:t>
            </a:r>
          </a:p>
          <a:p>
            <a:r>
              <a:rPr lang="en-GB" dirty="0" smtClean="0"/>
              <a:t>Wooing Māori</a:t>
            </a:r>
          </a:p>
          <a:p>
            <a:r>
              <a:rPr lang="en-GB" dirty="0" smtClean="0"/>
              <a:t>National soft-sell road show</a:t>
            </a:r>
          </a:p>
          <a:p>
            <a:r>
              <a:rPr lang="en-GB" dirty="0" smtClean="0"/>
              <a:t>Beginning ratification process with Parliamentary hearings</a:t>
            </a:r>
          </a:p>
          <a:p>
            <a:r>
              <a:rPr lang="en-GB" dirty="0" smtClean="0"/>
              <a:t>Legislation this year</a:t>
            </a:r>
          </a:p>
          <a:p>
            <a:r>
              <a:rPr lang="en-GB" dirty="0" smtClean="0"/>
              <a:t>Ratification (by Cabinet) – timing not clear</a:t>
            </a:r>
            <a:endParaRPr lang="en-NZ"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2495" y="5785163"/>
            <a:ext cx="2381250" cy="914400"/>
          </a:xfrm>
          <a:prstGeom prst="rect">
            <a:avLst/>
          </a:prstGeom>
        </p:spPr>
      </p:pic>
    </p:spTree>
    <p:extLst>
      <p:ext uri="{BB962C8B-B14F-4D97-AF65-F5344CB8AC3E}">
        <p14:creationId xmlns:p14="http://schemas.microsoft.com/office/powerpoint/2010/main" val="23850334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9099" y="68340"/>
            <a:ext cx="9813702" cy="755908"/>
          </a:xfrm>
        </p:spPr>
        <p:txBody>
          <a:bodyPr>
            <a:normAutofit/>
          </a:bodyPr>
          <a:lstStyle/>
          <a:p>
            <a:pPr algn="ctr"/>
            <a:r>
              <a:rPr lang="en-GB" sz="4000" b="1" dirty="0" smtClean="0">
                <a:solidFill>
                  <a:schemeClr val="accent1">
                    <a:lumMod val="50000"/>
                  </a:schemeClr>
                </a:solidFill>
              </a:rPr>
              <a:t>International union cooperation</a:t>
            </a:r>
            <a:r>
              <a:rPr lang="en-GB" sz="4000" b="1" dirty="0" smtClean="0"/>
              <a:t>		</a:t>
            </a:r>
            <a:endParaRPr lang="en-NZ" sz="4000" b="1" dirty="0"/>
          </a:p>
        </p:txBody>
      </p:sp>
      <p:sp>
        <p:nvSpPr>
          <p:cNvPr id="3" name="Content Placeholder 2"/>
          <p:cNvSpPr>
            <a:spLocks noGrp="1"/>
          </p:cNvSpPr>
          <p:nvPr>
            <p:ph idx="1"/>
          </p:nvPr>
        </p:nvSpPr>
        <p:spPr>
          <a:xfrm>
            <a:off x="648639" y="1271923"/>
            <a:ext cx="11294772" cy="4288665"/>
          </a:xfrm>
        </p:spPr>
        <p:txBody>
          <a:bodyPr>
            <a:normAutofit fontScale="92500" lnSpcReduction="10000"/>
          </a:bodyPr>
          <a:lstStyle/>
          <a:p>
            <a:r>
              <a:rPr lang="en-GB" dirty="0" smtClean="0"/>
              <a:t>Many existing international union relationships</a:t>
            </a:r>
          </a:p>
          <a:p>
            <a:r>
              <a:rPr lang="en-GB" dirty="0" smtClean="0"/>
              <a:t>ITUC and TPPA affiliates  </a:t>
            </a:r>
          </a:p>
          <a:p>
            <a:pPr lvl="1">
              <a:buFont typeface="Wingdings" panose="05000000000000000000" pitchFamily="2" charset="2"/>
              <a:buChar char="Ø"/>
            </a:pPr>
            <a:r>
              <a:rPr lang="en-GB" dirty="0" smtClean="0"/>
              <a:t>Organised phone linkups – regulars from AFL-CIO, ACTU, NZCTU</a:t>
            </a:r>
          </a:p>
          <a:p>
            <a:pPr lvl="1">
              <a:buFont typeface="Wingdings" panose="05000000000000000000" pitchFamily="2" charset="2"/>
              <a:buChar char="Ø"/>
            </a:pPr>
            <a:r>
              <a:rPr lang="en-GB" dirty="0" smtClean="0"/>
              <a:t>Met at some negotiating rounds – lobbying, joint statements, etc</a:t>
            </a:r>
          </a:p>
          <a:p>
            <a:pPr lvl="1">
              <a:buFont typeface="Wingdings" panose="05000000000000000000" pitchFamily="2" charset="2"/>
              <a:buChar char="Ø"/>
            </a:pPr>
            <a:r>
              <a:rPr lang="en-GB" dirty="0" smtClean="0"/>
              <a:t>Developed a model Labour Chapter (based on US model) </a:t>
            </a:r>
          </a:p>
          <a:p>
            <a:pPr lvl="1">
              <a:buFont typeface="Wingdings" panose="05000000000000000000" pitchFamily="2" charset="2"/>
              <a:buChar char="Ø"/>
            </a:pPr>
            <a:r>
              <a:rPr lang="en-GB" dirty="0" smtClean="0"/>
              <a:t>Issued statement opposing the final TPPA, and analysis of the Labour Chapter</a:t>
            </a:r>
          </a:p>
          <a:p>
            <a:pPr lvl="1">
              <a:buFont typeface="Wingdings" panose="05000000000000000000" pitchFamily="2" charset="2"/>
              <a:buChar char="Ø"/>
            </a:pPr>
            <a:r>
              <a:rPr lang="en-GB" dirty="0" smtClean="0"/>
              <a:t>Supported online petition of New Zealand unions around time of signing</a:t>
            </a:r>
          </a:p>
          <a:p>
            <a:pPr lvl="1">
              <a:buFont typeface="Wingdings" panose="05000000000000000000" pitchFamily="2" charset="2"/>
              <a:buChar char="Ø"/>
            </a:pPr>
            <a:r>
              <a:rPr lang="en-GB" dirty="0" smtClean="0"/>
              <a:t>Currently considering </a:t>
            </a:r>
            <a:r>
              <a:rPr lang="en-NZ" dirty="0"/>
              <a:t>a campaign </a:t>
            </a:r>
            <a:r>
              <a:rPr lang="en-NZ" dirty="0" smtClean="0"/>
              <a:t>involving parliamentarians against TPPA</a:t>
            </a:r>
          </a:p>
          <a:p>
            <a:r>
              <a:rPr lang="en-GB" dirty="0" smtClean="0"/>
              <a:t>Union actions around the 4 February signing (other than US and NZ) included:</a:t>
            </a:r>
          </a:p>
          <a:p>
            <a:pPr lvl="1">
              <a:buFont typeface="Wingdings" panose="05000000000000000000" pitchFamily="2" charset="2"/>
              <a:buChar char="Ø"/>
            </a:pPr>
            <a:r>
              <a:rPr lang="en-GB" dirty="0" smtClean="0"/>
              <a:t>ACTU (Australia): joint letter to MPs and press conference</a:t>
            </a:r>
          </a:p>
          <a:p>
            <a:pPr lvl="1">
              <a:buFont typeface="Wingdings" panose="05000000000000000000" pitchFamily="2" charset="2"/>
              <a:buChar char="Ø"/>
            </a:pPr>
            <a:r>
              <a:rPr lang="en-GB" dirty="0" smtClean="0"/>
              <a:t>CLC (Canada): statement, declared first week of February lobbying week</a:t>
            </a:r>
          </a:p>
          <a:p>
            <a:pPr lvl="1">
              <a:buFont typeface="Wingdings" panose="05000000000000000000" pitchFamily="2" charset="2"/>
              <a:buChar char="Ø"/>
            </a:pPr>
            <a:r>
              <a:rPr lang="en-GB" dirty="0" smtClean="0"/>
              <a:t>UNT (Mexico): co-organised an international forum</a:t>
            </a:r>
            <a:endParaRPr lang="en-NZ"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62161" y="5764471"/>
            <a:ext cx="2381250" cy="914400"/>
          </a:xfrm>
          <a:prstGeom prst="rect">
            <a:avLst/>
          </a:prstGeom>
        </p:spPr>
      </p:pic>
    </p:spTree>
    <p:extLst>
      <p:ext uri="{BB962C8B-B14F-4D97-AF65-F5344CB8AC3E}">
        <p14:creationId xmlns:p14="http://schemas.microsoft.com/office/powerpoint/2010/main" val="29072296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0766" y="1124235"/>
            <a:ext cx="8792043" cy="730323"/>
          </a:xfrm>
        </p:spPr>
        <p:txBody>
          <a:bodyPr>
            <a:normAutofit/>
          </a:bodyPr>
          <a:lstStyle/>
          <a:p>
            <a:r>
              <a:rPr lang="en-GB" b="1" dirty="0" smtClean="0">
                <a:solidFill>
                  <a:schemeClr val="accent1">
                    <a:lumMod val="50000"/>
                  </a:schemeClr>
                </a:solidFill>
              </a:rPr>
              <a:t>Finally…</a:t>
            </a:r>
            <a:endParaRPr lang="en-NZ" b="1" dirty="0">
              <a:solidFill>
                <a:schemeClr val="accent1">
                  <a:lumMod val="50000"/>
                </a:schemeClr>
              </a:solidFill>
            </a:endParaRPr>
          </a:p>
        </p:txBody>
      </p:sp>
      <p:sp>
        <p:nvSpPr>
          <p:cNvPr id="3" name="Content Placeholder 2"/>
          <p:cNvSpPr>
            <a:spLocks noGrp="1"/>
          </p:cNvSpPr>
          <p:nvPr>
            <p:ph idx="1"/>
          </p:nvPr>
        </p:nvSpPr>
        <p:spPr>
          <a:xfrm>
            <a:off x="1781611" y="2055722"/>
            <a:ext cx="6357838" cy="2290898"/>
          </a:xfrm>
        </p:spPr>
        <p:txBody>
          <a:bodyPr>
            <a:normAutofit fontScale="92500" lnSpcReduction="10000"/>
          </a:bodyPr>
          <a:lstStyle/>
          <a:p>
            <a:pPr marL="0" indent="0">
              <a:buNone/>
            </a:pPr>
            <a:endParaRPr lang="en-GB" dirty="0" smtClean="0"/>
          </a:p>
          <a:p>
            <a:pPr marL="0" indent="0">
              <a:buNone/>
            </a:pPr>
            <a:r>
              <a:rPr lang="en-GB" sz="2800" b="1" dirty="0" smtClean="0"/>
              <a:t>Thanks for all your fantastic hard work. </a:t>
            </a:r>
          </a:p>
          <a:p>
            <a:pPr marL="0" indent="0">
              <a:buNone/>
            </a:pPr>
            <a:r>
              <a:rPr lang="en-GB" sz="2800" b="1" dirty="0" smtClean="0"/>
              <a:t>Congratulations on your successes so far.</a:t>
            </a:r>
          </a:p>
          <a:p>
            <a:pPr marL="0" indent="0">
              <a:buNone/>
            </a:pPr>
            <a:endParaRPr lang="en-GB" sz="2800" b="1" dirty="0" smtClean="0"/>
          </a:p>
          <a:p>
            <a:pPr marL="0" indent="0">
              <a:buNone/>
            </a:pPr>
            <a:r>
              <a:rPr lang="en-GB" sz="2800" b="1" dirty="0" smtClean="0"/>
              <a:t>We count on you!</a:t>
            </a:r>
          </a:p>
          <a:p>
            <a:endParaRPr lang="en-NZ"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6299" y="4547785"/>
            <a:ext cx="2381250" cy="904875"/>
          </a:xfrm>
          <a:prstGeom prst="rect">
            <a:avLst/>
          </a:prstGeom>
        </p:spPr>
      </p:pic>
    </p:spTree>
    <p:extLst>
      <p:ext uri="{BB962C8B-B14F-4D97-AF65-F5344CB8AC3E}">
        <p14:creationId xmlns:p14="http://schemas.microsoft.com/office/powerpoint/2010/main" val="3927121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2257" y="1772264"/>
            <a:ext cx="3896695" cy="3895754"/>
          </a:xfrm>
          <a:prstGeom prst="rect">
            <a:avLst/>
          </a:prstGeom>
        </p:spPr>
      </p:pic>
      <p:sp>
        <p:nvSpPr>
          <p:cNvPr id="3" name="TextBox 2"/>
          <p:cNvSpPr txBox="1"/>
          <p:nvPr/>
        </p:nvSpPr>
        <p:spPr>
          <a:xfrm>
            <a:off x="771659" y="587598"/>
            <a:ext cx="10367493" cy="769441"/>
          </a:xfrm>
          <a:prstGeom prst="rect">
            <a:avLst/>
          </a:prstGeom>
          <a:noFill/>
        </p:spPr>
        <p:txBody>
          <a:bodyPr wrap="square" rtlCol="0">
            <a:spAutoFit/>
          </a:bodyPr>
          <a:lstStyle/>
          <a:p>
            <a:pPr algn="ctr"/>
            <a:r>
              <a:rPr lang="en-US" sz="4400" b="1" dirty="0" smtClean="0">
                <a:solidFill>
                  <a:schemeClr val="accent1">
                    <a:lumMod val="50000"/>
                  </a:schemeClr>
                </a:solidFill>
              </a:rPr>
              <a:t>Q&amp;A WITH DR. BILL ROSEN</a:t>
            </a:r>
            <a:r>
              <a:rPr lang="en-US" sz="4400" b="1" dirty="0" smtClean="0"/>
              <a:t>BERG</a:t>
            </a:r>
            <a:endParaRPr lang="en-US" sz="4400" b="1" dirty="0"/>
          </a:p>
        </p:txBody>
      </p:sp>
    </p:spTree>
    <p:extLst>
      <p:ext uri="{BB962C8B-B14F-4D97-AF65-F5344CB8AC3E}">
        <p14:creationId xmlns:p14="http://schemas.microsoft.com/office/powerpoint/2010/main" val="1350894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240" y="1453140"/>
            <a:ext cx="5221463" cy="4006521"/>
          </a:xfrm>
          <a:prstGeom prst="rect">
            <a:avLst/>
          </a:prstGeom>
        </p:spPr>
      </p:pic>
      <p:sp>
        <p:nvSpPr>
          <p:cNvPr id="3" name="TextBox 2"/>
          <p:cNvSpPr txBox="1"/>
          <p:nvPr/>
        </p:nvSpPr>
        <p:spPr>
          <a:xfrm>
            <a:off x="6014720" y="674501"/>
            <a:ext cx="6177280" cy="6555641"/>
          </a:xfrm>
          <a:prstGeom prst="rect">
            <a:avLst/>
          </a:prstGeom>
          <a:noFill/>
        </p:spPr>
        <p:txBody>
          <a:bodyPr wrap="square" rtlCol="0">
            <a:spAutoFit/>
          </a:bodyPr>
          <a:lstStyle/>
          <a:p>
            <a:pPr algn="ctr"/>
            <a:endParaRPr lang="en-US" sz="2400" dirty="0" smtClean="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Dr. Margaret Flowers is </a:t>
            </a:r>
            <a:r>
              <a:rPr lang="en-US" sz="2400" b="1" dirty="0">
                <a:latin typeface="Times New Roman" panose="02020603050405020304" pitchFamily="18" charset="0"/>
                <a:cs typeface="Times New Roman" panose="02020603050405020304" pitchFamily="18" charset="0"/>
              </a:rPr>
              <a:t>a pediatrician </a:t>
            </a:r>
            <a:r>
              <a:rPr lang="en-US" sz="2400" b="1" dirty="0" smtClean="0">
                <a:latin typeface="Times New Roman" panose="02020603050405020304" pitchFamily="18" charset="0"/>
                <a:cs typeface="Times New Roman" panose="02020603050405020304" pitchFamily="18" charset="0"/>
              </a:rPr>
              <a:t>and </a:t>
            </a:r>
            <a:r>
              <a:rPr lang="en-US" sz="2400" b="1" dirty="0">
                <a:latin typeface="Times New Roman" panose="02020603050405020304" pitchFamily="18" charset="0"/>
                <a:cs typeface="Times New Roman" panose="02020603050405020304" pitchFamily="18" charset="0"/>
              </a:rPr>
              <a:t>co-chair of the Maryland chapter of Physicians for a National Health Program (PNHP). Margaret is also Co-Director of PopularResistance.org and It's Our Economy, </a:t>
            </a:r>
            <a:r>
              <a:rPr lang="en-US" sz="2400" b="1" dirty="0" smtClean="0">
                <a:latin typeface="Times New Roman" panose="02020603050405020304" pitchFamily="18" charset="0"/>
                <a:cs typeface="Times New Roman" panose="02020603050405020304" pitchFamily="18" charset="0"/>
              </a:rPr>
              <a:t>Co-Organizer </a:t>
            </a:r>
            <a:r>
              <a:rPr lang="en-US" sz="2400" b="1" dirty="0">
                <a:latin typeface="Times New Roman" panose="02020603050405020304" pitchFamily="18" charset="0"/>
                <a:cs typeface="Times New Roman" panose="02020603050405020304" pitchFamily="18" charset="0"/>
              </a:rPr>
              <a:t>of Flush the TPP (flushthetpp.org</a:t>
            </a:r>
            <a:r>
              <a:rPr lang="en-US" sz="2400" b="1" dirty="0" smtClean="0"/>
              <a:t>).</a:t>
            </a:r>
          </a:p>
          <a:p>
            <a:endParaRPr lang="en-US" sz="800" b="1" dirty="0"/>
          </a:p>
          <a:p>
            <a:r>
              <a:rPr lang="en-US" sz="2000" b="1" dirty="0" smtClean="0"/>
              <a:t>Its Our Economy (</a:t>
            </a:r>
            <a:r>
              <a:rPr lang="en-US" sz="2000" b="1" dirty="0" smtClean="0">
                <a:hlinkClick r:id="rId3"/>
              </a:rPr>
              <a:t>www.itsoureconomy.US</a:t>
            </a:r>
            <a:r>
              <a:rPr lang="en-US" sz="2000" b="1" dirty="0" smtClean="0"/>
              <a:t>)</a:t>
            </a:r>
          </a:p>
          <a:p>
            <a:r>
              <a:rPr lang="en-US" sz="2000" b="1" dirty="0" smtClean="0"/>
              <a:t>Popular Resistance (</a:t>
            </a:r>
            <a:r>
              <a:rPr lang="en-US" sz="2000" b="1" dirty="0" smtClean="0">
                <a:hlinkClick r:id="rId4"/>
              </a:rPr>
              <a:t>www.popularresistance.org</a:t>
            </a:r>
            <a:endParaRPr lang="en-US" sz="2000" b="1" dirty="0" smtClean="0"/>
          </a:p>
          <a:p>
            <a:r>
              <a:rPr lang="en-US" sz="2000" b="1" dirty="0" smtClean="0"/>
              <a:t>Democratize the Media / Forces of Greed</a:t>
            </a:r>
          </a:p>
          <a:p>
            <a:r>
              <a:rPr lang="en-US" sz="2000" b="1" dirty="0" smtClean="0"/>
              <a:t>Radio: </a:t>
            </a:r>
            <a:r>
              <a:rPr lang="en-US" sz="2000" b="1" dirty="0" smtClean="0">
                <a:hlinkClick r:id="rId5"/>
              </a:rPr>
              <a:t>http://www.ClearingtheFOGRadio.org</a:t>
            </a:r>
            <a:endParaRPr lang="en-US" sz="2000" b="1" dirty="0" smtClean="0"/>
          </a:p>
          <a:p>
            <a:r>
              <a:rPr lang="en-US" sz="2000" b="1" dirty="0" smtClean="0"/>
              <a:t>TPP Campaigns: </a:t>
            </a:r>
            <a:r>
              <a:rPr lang="en-US" sz="2000" b="1" dirty="0" smtClean="0">
                <a:hlinkClick r:id="rId6"/>
              </a:rPr>
              <a:t>www.flushthetpp.org</a:t>
            </a:r>
            <a:endParaRPr lang="en-US" sz="2000" b="1" dirty="0" smtClean="0"/>
          </a:p>
          <a:p>
            <a:endParaRPr lang="en-US" sz="2400" b="1" dirty="0" smtClean="0"/>
          </a:p>
          <a:p>
            <a:endParaRPr lang="en-US" sz="2400" b="1" dirty="0" smtClean="0"/>
          </a:p>
          <a:p>
            <a:endParaRPr lang="en-US" sz="2400" b="1" dirty="0" smtClean="0"/>
          </a:p>
          <a:p>
            <a:endParaRPr lang="en-US" sz="2400" b="1" dirty="0"/>
          </a:p>
          <a:p>
            <a:endParaRPr lang="en-US" sz="2400" b="1" dirty="0"/>
          </a:p>
        </p:txBody>
      </p:sp>
      <p:sp>
        <p:nvSpPr>
          <p:cNvPr id="4" name="TextBox 3"/>
          <p:cNvSpPr txBox="1"/>
          <p:nvPr/>
        </p:nvSpPr>
        <p:spPr>
          <a:xfrm>
            <a:off x="230103" y="351335"/>
            <a:ext cx="5411600" cy="646331"/>
          </a:xfrm>
          <a:prstGeom prst="rect">
            <a:avLst/>
          </a:prstGeom>
          <a:noFill/>
        </p:spPr>
        <p:txBody>
          <a:bodyPr wrap="square" rtlCol="0">
            <a:spAutoFit/>
          </a:bodyPr>
          <a:lstStyle/>
          <a:p>
            <a:r>
              <a:rPr lang="en-US" sz="3600" b="1" dirty="0" smtClean="0">
                <a:solidFill>
                  <a:schemeClr val="accent1">
                    <a:lumMod val="50000"/>
                  </a:schemeClr>
                </a:solidFill>
              </a:rPr>
              <a:t>DR. MARGARET FLOWERS</a:t>
            </a:r>
            <a:endParaRPr lang="en-US" sz="3600" b="1" dirty="0">
              <a:solidFill>
                <a:schemeClr val="accent1">
                  <a:lumMod val="50000"/>
                </a:schemeClr>
              </a:solidFill>
            </a:endParaRPr>
          </a:p>
        </p:txBody>
      </p:sp>
    </p:spTree>
    <p:extLst>
      <p:ext uri="{BB962C8B-B14F-4D97-AF65-F5344CB8AC3E}">
        <p14:creationId xmlns:p14="http://schemas.microsoft.com/office/powerpoint/2010/main" val="24383983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8853" y="251520"/>
            <a:ext cx="11433890" cy="830997"/>
          </a:xfrm>
          <a:prstGeom prst="rect">
            <a:avLst/>
          </a:prstGeom>
          <a:noFill/>
        </p:spPr>
        <p:txBody>
          <a:bodyPr wrap="square" rtlCol="0">
            <a:spAutoFit/>
          </a:bodyPr>
          <a:lstStyle/>
          <a:p>
            <a:pPr algn="ctr"/>
            <a:r>
              <a:rPr lang="en-US" sz="2400" b="1" dirty="0" smtClean="0">
                <a:solidFill>
                  <a:schemeClr val="accent1">
                    <a:lumMod val="50000"/>
                  </a:schemeClr>
                </a:solidFill>
              </a:rPr>
              <a:t>WEEK OF TPP SIGNING Reportback  </a:t>
            </a:r>
          </a:p>
          <a:p>
            <a:pPr algn="ctr"/>
            <a:r>
              <a:rPr lang="en-US" sz="2400" b="1" dirty="0" smtClean="0">
                <a:solidFill>
                  <a:schemeClr val="accent1">
                    <a:lumMod val="50000"/>
                  </a:schemeClr>
                </a:solidFill>
              </a:rPr>
              <a:t>TPP IS BETRAYAL </a:t>
            </a:r>
            <a:r>
              <a:rPr lang="en-US" sz="2400" b="1" dirty="0" smtClean="0">
                <a:solidFill>
                  <a:schemeClr val="accent1">
                    <a:lumMod val="50000"/>
                  </a:schemeClr>
                </a:solidFill>
              </a:rPr>
              <a:t>EVENTS</a:t>
            </a:r>
            <a:endParaRPr lang="en-US" sz="2400"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0" y="1183095"/>
            <a:ext cx="4116142" cy="2726362"/>
          </a:xfrm>
          <a:prstGeom prst="rect">
            <a:avLst/>
          </a:prstGeom>
        </p:spPr>
      </p:pic>
      <p:sp>
        <p:nvSpPr>
          <p:cNvPr id="4" name="TextBox 3"/>
          <p:cNvSpPr txBox="1"/>
          <p:nvPr/>
        </p:nvSpPr>
        <p:spPr>
          <a:xfrm>
            <a:off x="302657" y="1254403"/>
            <a:ext cx="1854557" cy="646331"/>
          </a:xfrm>
          <a:prstGeom prst="rect">
            <a:avLst/>
          </a:prstGeom>
          <a:noFill/>
        </p:spPr>
        <p:txBody>
          <a:bodyPr wrap="square" rtlCol="0">
            <a:spAutoFit/>
          </a:bodyPr>
          <a:lstStyle/>
          <a:p>
            <a:r>
              <a:rPr lang="en-US" dirty="0" smtClean="0">
                <a:solidFill>
                  <a:schemeClr val="bg1"/>
                </a:solidFill>
              </a:rPr>
              <a:t>Ole Miss Campus, Oxford, MS</a:t>
            </a:r>
            <a:endParaRPr lang="en-US" dirty="0">
              <a:solidFill>
                <a:schemeClr val="bg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7285" y="1183095"/>
            <a:ext cx="4298119" cy="2760316"/>
          </a:xfrm>
          <a:prstGeom prst="rect">
            <a:avLst/>
          </a:prstGeom>
        </p:spPr>
      </p:pic>
      <p:sp>
        <p:nvSpPr>
          <p:cNvPr id="6" name="TextBox 5"/>
          <p:cNvSpPr txBox="1"/>
          <p:nvPr/>
        </p:nvSpPr>
        <p:spPr>
          <a:xfrm>
            <a:off x="9969590" y="3372923"/>
            <a:ext cx="2215166" cy="369332"/>
          </a:xfrm>
          <a:prstGeom prst="rect">
            <a:avLst/>
          </a:prstGeom>
          <a:noFill/>
        </p:spPr>
        <p:txBody>
          <a:bodyPr wrap="square" rtlCol="0">
            <a:spAutoFit/>
          </a:bodyPr>
          <a:lstStyle/>
          <a:p>
            <a:r>
              <a:rPr lang="en-US" dirty="0" smtClean="0">
                <a:solidFill>
                  <a:schemeClr val="bg1"/>
                </a:solidFill>
              </a:rPr>
              <a:t>Sacramento Capitol</a:t>
            </a:r>
            <a:endParaRPr lang="en-US" dirty="0">
              <a:solidFill>
                <a:schemeClr val="bg1"/>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50" y="3919906"/>
            <a:ext cx="6046698" cy="2533900"/>
          </a:xfrm>
          <a:prstGeom prst="rect">
            <a:avLst/>
          </a:prstGeom>
        </p:spPr>
      </p:pic>
      <p:sp>
        <p:nvSpPr>
          <p:cNvPr id="9" name="TextBox 8"/>
          <p:cNvSpPr txBox="1"/>
          <p:nvPr/>
        </p:nvSpPr>
        <p:spPr>
          <a:xfrm>
            <a:off x="4765184" y="4367755"/>
            <a:ext cx="1210614" cy="400110"/>
          </a:xfrm>
          <a:prstGeom prst="rect">
            <a:avLst/>
          </a:prstGeom>
          <a:noFill/>
        </p:spPr>
        <p:txBody>
          <a:bodyPr wrap="square" rtlCol="0">
            <a:spAutoFit/>
          </a:bodyPr>
          <a:lstStyle/>
          <a:p>
            <a:r>
              <a:rPr lang="en-US" sz="2000" dirty="0" smtClean="0">
                <a:solidFill>
                  <a:schemeClr val="bg1"/>
                </a:solidFill>
              </a:rPr>
              <a:t>Seattle </a:t>
            </a:r>
            <a:endParaRPr lang="en-US" sz="2000" dirty="0">
              <a:solidFill>
                <a:schemeClr val="bg1"/>
              </a:solidFill>
            </a:endParaRP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40003" y="3943411"/>
            <a:ext cx="5835401" cy="2567160"/>
          </a:xfrm>
          <a:prstGeom prst="rect">
            <a:avLst/>
          </a:prstGeom>
        </p:spPr>
      </p:pic>
      <p:sp>
        <p:nvSpPr>
          <p:cNvPr id="11" name="TextBox 10"/>
          <p:cNvSpPr txBox="1"/>
          <p:nvPr/>
        </p:nvSpPr>
        <p:spPr>
          <a:xfrm>
            <a:off x="6721097" y="4198478"/>
            <a:ext cx="1390918" cy="369332"/>
          </a:xfrm>
          <a:prstGeom prst="rect">
            <a:avLst/>
          </a:prstGeom>
          <a:noFill/>
        </p:spPr>
        <p:txBody>
          <a:bodyPr wrap="square" rtlCol="0">
            <a:spAutoFit/>
          </a:bodyPr>
          <a:lstStyle/>
          <a:p>
            <a:r>
              <a:rPr lang="en-US" dirty="0" smtClean="0">
                <a:solidFill>
                  <a:schemeClr val="bg1"/>
                </a:solidFill>
              </a:rPr>
              <a:t>Phoenix</a:t>
            </a:r>
            <a:endParaRPr lang="en-US" dirty="0">
              <a:solidFill>
                <a:schemeClr val="bg1"/>
              </a:solidFill>
            </a:endParaRPr>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11392" y="1183095"/>
            <a:ext cx="3857222" cy="2760316"/>
          </a:xfrm>
          <a:prstGeom prst="rect">
            <a:avLst/>
          </a:prstGeom>
        </p:spPr>
      </p:pic>
    </p:spTree>
    <p:extLst>
      <p:ext uri="{BB962C8B-B14F-4D97-AF65-F5344CB8AC3E}">
        <p14:creationId xmlns:p14="http://schemas.microsoft.com/office/powerpoint/2010/main" val="12866219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5825" y="48771"/>
            <a:ext cx="4223736" cy="2279864"/>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78" y="3429534"/>
            <a:ext cx="4762834" cy="17145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713" y="1729594"/>
            <a:ext cx="4685964" cy="1714500"/>
          </a:xfrm>
          <a:prstGeom prst="rect">
            <a:avLst/>
          </a:prstGeom>
        </p:spPr>
      </p:pic>
      <p:sp>
        <p:nvSpPr>
          <p:cNvPr id="5" name="TextBox 4"/>
          <p:cNvSpPr txBox="1"/>
          <p:nvPr/>
        </p:nvSpPr>
        <p:spPr>
          <a:xfrm>
            <a:off x="4801538" y="1685687"/>
            <a:ext cx="1457594" cy="646331"/>
          </a:xfrm>
          <a:prstGeom prst="rect">
            <a:avLst/>
          </a:prstGeom>
          <a:noFill/>
        </p:spPr>
        <p:txBody>
          <a:bodyPr wrap="square" rtlCol="0">
            <a:spAutoFit/>
          </a:bodyPr>
          <a:lstStyle/>
          <a:p>
            <a:pPr algn="ctr"/>
            <a:r>
              <a:rPr lang="en-US" b="1" dirty="0" smtClean="0">
                <a:solidFill>
                  <a:schemeClr val="bg1"/>
                </a:solidFill>
              </a:rPr>
              <a:t>Washington D.C</a:t>
            </a:r>
            <a:r>
              <a:rPr lang="en-US" dirty="0" smtClean="0">
                <a:solidFill>
                  <a:schemeClr val="bg1"/>
                </a:solidFill>
              </a:rPr>
              <a:t>.</a:t>
            </a:r>
            <a:endParaRPr lang="en-US" dirty="0">
              <a:solidFill>
                <a:schemeClr val="bg1"/>
              </a:solidFill>
            </a:endParaRPr>
          </a:p>
        </p:txBody>
      </p:sp>
      <p:sp>
        <p:nvSpPr>
          <p:cNvPr id="6" name="TextBox 5"/>
          <p:cNvSpPr txBox="1"/>
          <p:nvPr/>
        </p:nvSpPr>
        <p:spPr>
          <a:xfrm>
            <a:off x="102125" y="2537440"/>
            <a:ext cx="848798" cy="369332"/>
          </a:xfrm>
          <a:prstGeom prst="rect">
            <a:avLst/>
          </a:prstGeom>
          <a:noFill/>
        </p:spPr>
        <p:txBody>
          <a:bodyPr wrap="square" rtlCol="0">
            <a:spAutoFit/>
          </a:bodyPr>
          <a:lstStyle/>
          <a:p>
            <a:r>
              <a:rPr lang="en-US" b="1" dirty="0" smtClean="0">
                <a:solidFill>
                  <a:schemeClr val="bg1"/>
                </a:solidFill>
              </a:rPr>
              <a:t>Boston</a:t>
            </a:r>
            <a:endParaRPr lang="en-US" b="1" dirty="0">
              <a:solidFill>
                <a:schemeClr val="bg1"/>
              </a:solidFill>
            </a:endParaRPr>
          </a:p>
        </p:txBody>
      </p:sp>
      <p:sp>
        <p:nvSpPr>
          <p:cNvPr id="7" name="TextBox 6"/>
          <p:cNvSpPr txBox="1"/>
          <p:nvPr/>
        </p:nvSpPr>
        <p:spPr>
          <a:xfrm>
            <a:off x="270507" y="4592153"/>
            <a:ext cx="1360833" cy="369332"/>
          </a:xfrm>
          <a:prstGeom prst="rect">
            <a:avLst/>
          </a:prstGeom>
          <a:noFill/>
        </p:spPr>
        <p:txBody>
          <a:bodyPr wrap="square" rtlCol="0">
            <a:spAutoFit/>
          </a:bodyPr>
          <a:lstStyle/>
          <a:p>
            <a:r>
              <a:rPr lang="en-US" b="1" dirty="0" smtClean="0">
                <a:solidFill>
                  <a:schemeClr val="bg1"/>
                </a:solidFill>
              </a:rPr>
              <a:t>New York</a:t>
            </a:r>
            <a:endParaRPr lang="en-US" b="1" dirty="0">
              <a:solidFill>
                <a:schemeClr val="bg1"/>
              </a:solidFill>
            </a:endParaRP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712" y="29653"/>
            <a:ext cx="4743113" cy="1714500"/>
          </a:xfrm>
          <a:prstGeom prst="rect">
            <a:avLst/>
          </a:prstGeom>
        </p:spPr>
      </p:pic>
      <p:sp>
        <p:nvSpPr>
          <p:cNvPr id="9" name="TextBox 8"/>
          <p:cNvSpPr txBox="1"/>
          <p:nvPr/>
        </p:nvSpPr>
        <p:spPr>
          <a:xfrm>
            <a:off x="903684" y="360609"/>
            <a:ext cx="1455313" cy="369332"/>
          </a:xfrm>
          <a:prstGeom prst="rect">
            <a:avLst/>
          </a:prstGeom>
          <a:noFill/>
        </p:spPr>
        <p:txBody>
          <a:bodyPr wrap="square" rtlCol="0">
            <a:spAutoFit/>
          </a:bodyPr>
          <a:lstStyle/>
          <a:p>
            <a:r>
              <a:rPr lang="en-US" b="1" dirty="0" smtClean="0">
                <a:solidFill>
                  <a:schemeClr val="bg1"/>
                </a:solidFill>
              </a:rPr>
              <a:t>Delray Beach</a:t>
            </a:r>
            <a:endParaRPr lang="en-US" b="1" dirty="0">
              <a:solidFill>
                <a:schemeClr val="bg1"/>
              </a:solidFill>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035" y="5114915"/>
            <a:ext cx="4781078" cy="1714500"/>
          </a:xfrm>
          <a:prstGeom prst="rect">
            <a:avLst/>
          </a:prstGeom>
        </p:spPr>
      </p:pic>
      <p:sp>
        <p:nvSpPr>
          <p:cNvPr id="11" name="TextBox 10"/>
          <p:cNvSpPr txBox="1"/>
          <p:nvPr/>
        </p:nvSpPr>
        <p:spPr>
          <a:xfrm>
            <a:off x="115574" y="6001555"/>
            <a:ext cx="1133677" cy="369332"/>
          </a:xfrm>
          <a:prstGeom prst="rect">
            <a:avLst/>
          </a:prstGeom>
          <a:noFill/>
        </p:spPr>
        <p:txBody>
          <a:bodyPr wrap="square" rtlCol="0">
            <a:spAutoFit/>
          </a:bodyPr>
          <a:lstStyle/>
          <a:p>
            <a:r>
              <a:rPr lang="en-US" b="1" dirty="0" smtClean="0">
                <a:solidFill>
                  <a:schemeClr val="bg1"/>
                </a:solidFill>
              </a:rPr>
              <a:t>Tampa</a:t>
            </a:r>
            <a:endParaRPr lang="en-US" b="1" dirty="0">
              <a:solidFill>
                <a:schemeClr val="bg1"/>
              </a:solidFill>
            </a:endParaRPr>
          </a:p>
        </p:txBody>
      </p:sp>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50550" y="193499"/>
            <a:ext cx="3166726" cy="2161020"/>
          </a:xfrm>
          <a:prstGeom prst="rect">
            <a:avLst/>
          </a:prstGeom>
        </p:spPr>
      </p:pic>
      <p:sp>
        <p:nvSpPr>
          <p:cNvPr id="13" name="TextBox 12"/>
          <p:cNvSpPr txBox="1"/>
          <p:nvPr/>
        </p:nvSpPr>
        <p:spPr>
          <a:xfrm>
            <a:off x="9407483" y="1656224"/>
            <a:ext cx="1777551" cy="369332"/>
          </a:xfrm>
          <a:prstGeom prst="rect">
            <a:avLst/>
          </a:prstGeom>
          <a:noFill/>
        </p:spPr>
        <p:txBody>
          <a:bodyPr wrap="square" rtlCol="0">
            <a:spAutoFit/>
          </a:bodyPr>
          <a:lstStyle/>
          <a:p>
            <a:r>
              <a:rPr lang="en-US" b="1" dirty="0" smtClean="0"/>
              <a:t>Poughkeepsie</a:t>
            </a:r>
            <a:endParaRPr lang="en-US" b="1" dirty="0"/>
          </a:p>
        </p:txBody>
      </p:sp>
      <p:pic>
        <p:nvPicPr>
          <p:cNvPr id="14" name="Picture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71319" y="2332017"/>
            <a:ext cx="4134725" cy="2260135"/>
          </a:xfrm>
          <a:prstGeom prst="rect">
            <a:avLst/>
          </a:prstGeom>
        </p:spPr>
      </p:pic>
      <p:sp>
        <p:nvSpPr>
          <p:cNvPr id="15" name="TextBox 14"/>
          <p:cNvSpPr txBox="1"/>
          <p:nvPr/>
        </p:nvSpPr>
        <p:spPr>
          <a:xfrm>
            <a:off x="6362163" y="2743806"/>
            <a:ext cx="1442434" cy="369332"/>
          </a:xfrm>
          <a:prstGeom prst="rect">
            <a:avLst/>
          </a:prstGeom>
          <a:noFill/>
        </p:spPr>
        <p:txBody>
          <a:bodyPr wrap="square" rtlCol="0">
            <a:spAutoFit/>
          </a:bodyPr>
          <a:lstStyle/>
          <a:p>
            <a:r>
              <a:rPr lang="en-US" b="1" dirty="0" smtClean="0">
                <a:solidFill>
                  <a:schemeClr val="bg1"/>
                </a:solidFill>
              </a:rPr>
              <a:t>Santa Rosa</a:t>
            </a:r>
            <a:endParaRPr lang="en-US" b="1" dirty="0">
              <a:solidFill>
                <a:schemeClr val="bg1"/>
              </a:solidFill>
            </a:endParaRPr>
          </a:p>
        </p:txBody>
      </p:sp>
      <p:pic>
        <p:nvPicPr>
          <p:cNvPr id="16" name="Picture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18912" y="4592151"/>
            <a:ext cx="7373088" cy="2237263"/>
          </a:xfrm>
          <a:prstGeom prst="rect">
            <a:avLst/>
          </a:prstGeom>
        </p:spPr>
      </p:pic>
      <p:sp>
        <p:nvSpPr>
          <p:cNvPr id="17" name="TextBox 16"/>
          <p:cNvSpPr txBox="1"/>
          <p:nvPr/>
        </p:nvSpPr>
        <p:spPr>
          <a:xfrm>
            <a:off x="6838681" y="6370887"/>
            <a:ext cx="1063130" cy="369332"/>
          </a:xfrm>
          <a:prstGeom prst="rect">
            <a:avLst/>
          </a:prstGeom>
          <a:noFill/>
        </p:spPr>
        <p:txBody>
          <a:bodyPr wrap="square" rtlCol="0">
            <a:spAutoFit/>
          </a:bodyPr>
          <a:lstStyle/>
          <a:p>
            <a:r>
              <a:rPr lang="en-US" b="1" dirty="0" smtClean="0">
                <a:solidFill>
                  <a:schemeClr val="bg1"/>
                </a:solidFill>
              </a:rPr>
              <a:t>Chicago</a:t>
            </a:r>
            <a:endParaRPr lang="en-US" b="1" dirty="0">
              <a:solidFill>
                <a:schemeClr val="bg1"/>
              </a:solidFill>
            </a:endParaRPr>
          </a:p>
        </p:txBody>
      </p:sp>
      <p:pic>
        <p:nvPicPr>
          <p:cNvPr id="18" name="Picture 1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834791" y="2328635"/>
            <a:ext cx="3211232" cy="2230917"/>
          </a:xfrm>
          <a:prstGeom prst="rect">
            <a:avLst/>
          </a:prstGeom>
        </p:spPr>
      </p:pic>
      <p:sp>
        <p:nvSpPr>
          <p:cNvPr id="19" name="TextBox 18"/>
          <p:cNvSpPr txBox="1"/>
          <p:nvPr/>
        </p:nvSpPr>
        <p:spPr>
          <a:xfrm>
            <a:off x="10296258" y="2722106"/>
            <a:ext cx="1301204" cy="369332"/>
          </a:xfrm>
          <a:prstGeom prst="rect">
            <a:avLst/>
          </a:prstGeom>
          <a:noFill/>
        </p:spPr>
        <p:txBody>
          <a:bodyPr wrap="square" rtlCol="0">
            <a:spAutoFit/>
          </a:bodyPr>
          <a:lstStyle/>
          <a:p>
            <a:r>
              <a:rPr lang="en-US" b="1" dirty="0" smtClean="0">
                <a:solidFill>
                  <a:schemeClr val="bg1"/>
                </a:solidFill>
              </a:rPr>
              <a:t>Detroit</a:t>
            </a:r>
            <a:endParaRPr lang="en-US" b="1" dirty="0">
              <a:solidFill>
                <a:schemeClr val="bg1"/>
              </a:solidFill>
            </a:endParaRPr>
          </a:p>
        </p:txBody>
      </p:sp>
    </p:spTree>
    <p:extLst>
      <p:ext uri="{BB962C8B-B14F-4D97-AF65-F5344CB8AC3E}">
        <p14:creationId xmlns:p14="http://schemas.microsoft.com/office/powerpoint/2010/main" val="3566465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2123" y="463640"/>
            <a:ext cx="5550795" cy="5201424"/>
          </a:xfrm>
          <a:prstGeom prst="rect">
            <a:avLst/>
          </a:prstGeom>
          <a:noFill/>
        </p:spPr>
        <p:txBody>
          <a:bodyPr wrap="square" rtlCol="0">
            <a:spAutoFit/>
          </a:bodyPr>
          <a:lstStyle/>
          <a:p>
            <a:r>
              <a:rPr lang="en-US" sz="2400" dirty="0"/>
              <a:t> </a:t>
            </a:r>
          </a:p>
          <a:p>
            <a:endParaRPr lang="en-US" sz="2000" dirty="0" smtClean="0"/>
          </a:p>
          <a:p>
            <a:pPr marL="285750" indent="-285750">
              <a:buFont typeface="Wingdings" panose="05000000000000000000" pitchFamily="2" charset="2"/>
              <a:buChar char="Ø"/>
            </a:pPr>
            <a:r>
              <a:rPr lang="en-US" sz="2400" dirty="0" smtClean="0"/>
              <a:t>President's </a:t>
            </a:r>
            <a:r>
              <a:rPr lang="en-US" sz="2400" dirty="0"/>
              <a:t>week/Valentine's Day </a:t>
            </a:r>
            <a:r>
              <a:rPr lang="en-US" sz="2400" dirty="0" smtClean="0"/>
              <a:t>actions</a:t>
            </a:r>
          </a:p>
          <a:p>
            <a:pPr marL="285750" indent="-285750">
              <a:buFont typeface="Wingdings" panose="05000000000000000000" pitchFamily="2" charset="2"/>
              <a:buChar char="Ø"/>
            </a:pPr>
            <a:endParaRPr lang="en-US" sz="2400" dirty="0"/>
          </a:p>
          <a:p>
            <a:pPr marL="285750" indent="-285750">
              <a:buFont typeface="Wingdings" panose="05000000000000000000" pitchFamily="2" charset="2"/>
              <a:buChar char="Ø"/>
            </a:pPr>
            <a:r>
              <a:rPr lang="en-US" sz="2400" dirty="0"/>
              <a:t>Upcoming </a:t>
            </a:r>
            <a:r>
              <a:rPr lang="en-US" sz="2400" dirty="0" smtClean="0"/>
              <a:t>mobilization</a:t>
            </a:r>
          </a:p>
          <a:p>
            <a:pPr marL="285750" indent="-285750">
              <a:buFont typeface="Wingdings" panose="05000000000000000000" pitchFamily="2" charset="2"/>
              <a:buChar char="Ø"/>
            </a:pPr>
            <a:endParaRPr lang="en-US" sz="2400" dirty="0"/>
          </a:p>
          <a:p>
            <a:pPr marL="285750" indent="-285750">
              <a:buFont typeface="Wingdings" panose="05000000000000000000" pitchFamily="2" charset="2"/>
              <a:buChar char="Ø"/>
            </a:pPr>
            <a:r>
              <a:rPr lang="en-US" sz="2400" dirty="0"/>
              <a:t>Wednesday night </a:t>
            </a:r>
            <a:r>
              <a:rPr lang="en-US" sz="2400" dirty="0" smtClean="0"/>
              <a:t>call</a:t>
            </a:r>
          </a:p>
          <a:p>
            <a:pPr marL="285750" indent="-285750">
              <a:buFont typeface="Wingdings" panose="05000000000000000000" pitchFamily="2" charset="2"/>
              <a:buChar char="Ø"/>
            </a:pPr>
            <a:endParaRPr lang="en-US" sz="2400" dirty="0"/>
          </a:p>
          <a:p>
            <a:pPr marL="285750" indent="-285750">
              <a:buFont typeface="Wingdings" panose="05000000000000000000" pitchFamily="2" charset="2"/>
              <a:buChar char="Ø"/>
            </a:pPr>
            <a:r>
              <a:rPr lang="en-US" sz="2400" dirty="0" smtClean="0"/>
              <a:t>Contact: </a:t>
            </a:r>
            <a:r>
              <a:rPr lang="en-US" sz="2400" b="1" dirty="0"/>
              <a:t>Popular Resistance (</a:t>
            </a:r>
            <a:r>
              <a:rPr lang="en-US" sz="2400" b="1" dirty="0" smtClean="0">
                <a:hlinkClick r:id="rId2"/>
              </a:rPr>
              <a:t>www.popularresistance.org</a:t>
            </a:r>
            <a:endParaRPr lang="en-US" sz="2400" b="1" dirty="0" smtClean="0"/>
          </a:p>
          <a:p>
            <a:pPr marL="285750" indent="-285750">
              <a:buFont typeface="Wingdings" panose="05000000000000000000" pitchFamily="2" charset="2"/>
              <a:buChar char="Ø"/>
            </a:pPr>
            <a:endParaRPr lang="en-US" sz="2400" b="1" dirty="0"/>
          </a:p>
          <a:p>
            <a:pPr marL="285750" indent="-285750">
              <a:buFont typeface="Wingdings" panose="05000000000000000000" pitchFamily="2" charset="2"/>
              <a:buChar char="Ø"/>
            </a:pPr>
            <a:r>
              <a:rPr lang="en-US" sz="2400" b="1" dirty="0">
                <a:hlinkClick r:id="rId3"/>
              </a:rPr>
              <a:t>www.flushthetpp.org</a:t>
            </a:r>
            <a:endParaRPr lang="en-US" sz="2400" b="1" dirty="0"/>
          </a:p>
          <a:p>
            <a:pPr marL="285750" indent="-285750">
              <a:buFont typeface="Wingdings" panose="05000000000000000000" pitchFamily="2" charset="2"/>
              <a:buChar char="Ø"/>
            </a:pPr>
            <a:endParaRPr lang="en-US" sz="2400" b="1" dirty="0"/>
          </a:p>
          <a:p>
            <a:pPr marL="285750" indent="-285750">
              <a:buFont typeface="Wingdings" panose="05000000000000000000" pitchFamily="2" charset="2"/>
              <a:buChar char="Ø"/>
            </a:pPr>
            <a:endParaRPr lang="en-US" sz="2400"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2507" y="925323"/>
            <a:ext cx="4833928" cy="4482163"/>
          </a:xfrm>
          <a:prstGeom prst="rect">
            <a:avLst/>
          </a:prstGeom>
        </p:spPr>
      </p:pic>
    </p:spTree>
    <p:extLst>
      <p:ext uri="{BB962C8B-B14F-4D97-AF65-F5344CB8AC3E}">
        <p14:creationId xmlns:p14="http://schemas.microsoft.com/office/powerpoint/2010/main" val="22518402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18786" y="1748173"/>
            <a:ext cx="6040191" cy="4770537"/>
          </a:xfrm>
          <a:prstGeom prst="rect">
            <a:avLst/>
          </a:prstGeom>
          <a:noFill/>
        </p:spPr>
        <p:txBody>
          <a:bodyPr wrap="square" rtlCol="0">
            <a:spAutoFit/>
          </a:bodyPr>
          <a:lstStyle/>
          <a:p>
            <a:r>
              <a:rPr lang="en-US" dirty="0"/>
              <a:t/>
            </a:r>
            <a:br>
              <a:rPr lang="en-US" dirty="0"/>
            </a:br>
            <a:r>
              <a:rPr lang="en-US" sz="2000" b="1" dirty="0" smtClean="0"/>
              <a:t>Elizabeth Swager is the organizing director of Citizens Trade Campaign, a national coalition of labor, environmental and human rights organizations working together to stop NAFTA-style free trade agreements.</a:t>
            </a:r>
          </a:p>
          <a:p>
            <a:r>
              <a:rPr lang="en-US" sz="2000" b="1" dirty="0" smtClean="0"/>
              <a:t>Elizabeth's background includes: </a:t>
            </a:r>
          </a:p>
          <a:p>
            <a:r>
              <a:rPr lang="en-US" sz="2000" b="1" dirty="0"/>
              <a:t>D</a:t>
            </a:r>
            <a:r>
              <a:rPr lang="en-US" sz="2000" b="1" dirty="0" smtClean="0"/>
              <a:t>irecting the Oregon Fair Trade Campaign, a state affiliate of CTC </a:t>
            </a:r>
          </a:p>
          <a:p>
            <a:r>
              <a:rPr lang="en-US" sz="2000" b="1" dirty="0" smtClean="0"/>
              <a:t>Directing Sweatfree Northwest, where she led some of the most successful sweatshop-free public procurement campaigns in the nation, and Spearheading a successful union organizing drive and the first contract campaign with her co-workers at a previous employer, Free Geek in Portland, who are represented by Communication Workers of America.</a:t>
            </a:r>
            <a:r>
              <a:rPr lang="en-US" sz="2000" dirty="0" smtClean="0"/>
              <a:t> </a:t>
            </a:r>
            <a:endParaRPr lang="en-US" sz="20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3133" y="2219011"/>
            <a:ext cx="3002339" cy="3145307"/>
          </a:xfrm>
          <a:prstGeom prst="rect">
            <a:avLst/>
          </a:prstGeom>
        </p:spPr>
      </p:pic>
      <p:sp>
        <p:nvSpPr>
          <p:cNvPr id="2" name="Title 1"/>
          <p:cNvSpPr>
            <a:spLocks noGrp="1"/>
          </p:cNvSpPr>
          <p:nvPr>
            <p:ph type="title"/>
          </p:nvPr>
        </p:nvSpPr>
        <p:spPr/>
        <p:txBody>
          <a:bodyPr/>
          <a:lstStyle/>
          <a:p>
            <a:r>
              <a:rPr lang="en-US" b="1" dirty="0">
                <a:solidFill>
                  <a:schemeClr val="accent1">
                    <a:lumMod val="50000"/>
                  </a:schemeClr>
                </a:solidFill>
              </a:rPr>
              <a:t>Elizabeth </a:t>
            </a:r>
            <a:r>
              <a:rPr lang="en-US" b="1" dirty="0" err="1">
                <a:solidFill>
                  <a:schemeClr val="accent1">
                    <a:lumMod val="50000"/>
                  </a:schemeClr>
                </a:solidFill>
              </a:rPr>
              <a:t>Swager</a:t>
            </a:r>
            <a:endParaRPr lang="en-US" dirty="0">
              <a:solidFill>
                <a:schemeClr val="accent1">
                  <a:lumMod val="50000"/>
                </a:schemeClr>
              </a:solidFill>
            </a:endParaRPr>
          </a:p>
        </p:txBody>
      </p:sp>
    </p:spTree>
    <p:extLst>
      <p:ext uri="{BB962C8B-B14F-4D97-AF65-F5344CB8AC3E}">
        <p14:creationId xmlns:p14="http://schemas.microsoft.com/office/powerpoint/2010/main" val="1183257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99393" y="4499049"/>
            <a:ext cx="1085685" cy="1148320"/>
          </a:xfrm>
          <a:prstGeom prst="rect">
            <a:avLst/>
          </a:prstGeom>
        </p:spPr>
      </p:pic>
      <p:sp>
        <p:nvSpPr>
          <p:cNvPr id="6" name="TextBox 5"/>
          <p:cNvSpPr txBox="1"/>
          <p:nvPr/>
        </p:nvSpPr>
        <p:spPr>
          <a:xfrm>
            <a:off x="745434" y="2883222"/>
            <a:ext cx="7397423" cy="3231654"/>
          </a:xfrm>
          <a:prstGeom prst="rect">
            <a:avLst/>
          </a:prstGeom>
          <a:noFill/>
        </p:spPr>
        <p:txBody>
          <a:bodyPr wrap="square" rtlCol="0">
            <a:spAutoFit/>
          </a:bodyPr>
          <a:lstStyle/>
          <a:p>
            <a:r>
              <a:rPr lang="en-US" sz="2400" b="1" dirty="0">
                <a:solidFill>
                  <a:schemeClr val="accent1">
                    <a:lumMod val="50000"/>
                  </a:schemeClr>
                </a:solidFill>
              </a:rPr>
              <a:t>Call Structure and Norms: </a:t>
            </a:r>
          </a:p>
          <a:p>
            <a:pPr marL="342900" indent="-342900">
              <a:buFontTx/>
              <a:buChar char="-"/>
            </a:pPr>
            <a:r>
              <a:rPr lang="en-US" sz="2000" b="1" dirty="0" smtClean="0">
                <a:solidFill>
                  <a:schemeClr val="accent1">
                    <a:lumMod val="50000"/>
                  </a:schemeClr>
                </a:solidFill>
              </a:rPr>
              <a:t>Audio is PHONE ONLY; you must call in</a:t>
            </a:r>
          </a:p>
          <a:p>
            <a:pPr marL="342900" indent="-342900">
              <a:buFontTx/>
              <a:buChar char="-"/>
            </a:pPr>
            <a:r>
              <a:rPr lang="en-US" sz="2000" b="1" dirty="0" smtClean="0">
                <a:solidFill>
                  <a:schemeClr val="accent1">
                    <a:lumMod val="50000"/>
                  </a:schemeClr>
                </a:solidFill>
              </a:rPr>
              <a:t>Do not enable your video camera</a:t>
            </a:r>
          </a:p>
          <a:p>
            <a:pPr marL="342900" indent="-342900">
              <a:buFontTx/>
              <a:buChar char="-"/>
            </a:pPr>
            <a:r>
              <a:rPr lang="en-US" sz="2000" dirty="0" smtClean="0">
                <a:solidFill>
                  <a:schemeClr val="accent1">
                    <a:lumMod val="50000"/>
                  </a:schemeClr>
                </a:solidFill>
              </a:rPr>
              <a:t>All </a:t>
            </a:r>
            <a:r>
              <a:rPr lang="en-US" sz="2000" dirty="0">
                <a:solidFill>
                  <a:schemeClr val="accent1">
                    <a:lumMod val="50000"/>
                  </a:schemeClr>
                </a:solidFill>
              </a:rPr>
              <a:t>calls are recorded; a </a:t>
            </a:r>
            <a:r>
              <a:rPr lang="en-US" sz="2000" dirty="0" smtClean="0">
                <a:solidFill>
                  <a:schemeClr val="accent1">
                    <a:lumMod val="50000"/>
                  </a:schemeClr>
                </a:solidFill>
              </a:rPr>
              <a:t>link is available </a:t>
            </a:r>
            <a:r>
              <a:rPr lang="en-US" sz="2000" dirty="0">
                <a:solidFill>
                  <a:schemeClr val="accent1">
                    <a:lumMod val="50000"/>
                  </a:schemeClr>
                </a:solidFill>
              </a:rPr>
              <a:t>after the call </a:t>
            </a:r>
          </a:p>
          <a:p>
            <a:pPr marL="342900" indent="-342900">
              <a:buFontTx/>
              <a:buChar char="-"/>
            </a:pPr>
            <a:r>
              <a:rPr lang="en-US" sz="2000" b="1" dirty="0">
                <a:solidFill>
                  <a:schemeClr val="accent1">
                    <a:lumMod val="50000"/>
                  </a:schemeClr>
                </a:solidFill>
              </a:rPr>
              <a:t>Q &amp; A mode: </a:t>
            </a:r>
            <a:r>
              <a:rPr lang="en-US" sz="2000" dirty="0">
                <a:solidFill>
                  <a:schemeClr val="accent1">
                    <a:lumMod val="50000"/>
                  </a:schemeClr>
                </a:solidFill>
              </a:rPr>
              <a:t>To eliminate background noise we mute everyone when we begin recording. </a:t>
            </a:r>
          </a:p>
          <a:p>
            <a:pPr marL="342900" indent="-342900">
              <a:buFontTx/>
              <a:buChar char="-"/>
            </a:pPr>
            <a:r>
              <a:rPr lang="en-US" sz="2000" b="1" dirty="0">
                <a:solidFill>
                  <a:schemeClr val="accent1">
                    <a:lumMod val="50000"/>
                  </a:schemeClr>
                </a:solidFill>
              </a:rPr>
              <a:t>Press *6</a:t>
            </a:r>
            <a:r>
              <a:rPr lang="en-US" sz="2000" dirty="0">
                <a:solidFill>
                  <a:schemeClr val="accent1">
                    <a:lumMod val="50000"/>
                  </a:schemeClr>
                </a:solidFill>
              </a:rPr>
              <a:t> (when prompted) to ask a question; say your name, your organization, if any, and location. Be courteous and brief; give others a chance to ask questions too.</a:t>
            </a:r>
          </a:p>
          <a:p>
            <a:pPr marL="342900" indent="-342900">
              <a:buFontTx/>
              <a:buChar char="-"/>
            </a:pPr>
            <a:r>
              <a:rPr lang="en-US" sz="2000" b="1" dirty="0" smtClean="0">
                <a:solidFill>
                  <a:schemeClr val="accent1">
                    <a:lumMod val="50000"/>
                  </a:schemeClr>
                </a:solidFill>
              </a:rPr>
              <a:t>Keep chat room discussions on topic and professiona</a:t>
            </a:r>
            <a:r>
              <a:rPr lang="en-US" sz="2000" b="1" dirty="0">
                <a:solidFill>
                  <a:schemeClr val="accent1">
                    <a:lumMod val="50000"/>
                  </a:schemeClr>
                </a:solidFill>
              </a:rPr>
              <a:t>l</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9727" y="2461140"/>
            <a:ext cx="1714500" cy="1714500"/>
          </a:xfrm>
          <a:prstGeom prst="rect">
            <a:avLst/>
          </a:prstGeom>
        </p:spPr>
      </p:pic>
      <p:sp>
        <p:nvSpPr>
          <p:cNvPr id="3" name="Rectangle 2"/>
          <p:cNvSpPr/>
          <p:nvPr/>
        </p:nvSpPr>
        <p:spPr>
          <a:xfrm>
            <a:off x="652461" y="1357220"/>
            <a:ext cx="7583370" cy="1323439"/>
          </a:xfrm>
          <a:prstGeom prst="rect">
            <a:avLst/>
          </a:prstGeom>
        </p:spPr>
        <p:txBody>
          <a:bodyPr wrap="square">
            <a:spAutoFit/>
          </a:bodyPr>
          <a:lstStyle/>
          <a:p>
            <a:r>
              <a:rPr lang="en-US" sz="3200" b="1" dirty="0">
                <a:solidFill>
                  <a:srgbClr val="C00000"/>
                </a:solidFill>
              </a:rPr>
              <a:t>Andrea Miller, Executive Director</a:t>
            </a:r>
            <a:br>
              <a:rPr lang="en-US" sz="3200" b="1" dirty="0">
                <a:solidFill>
                  <a:srgbClr val="C00000"/>
                </a:solidFill>
              </a:rPr>
            </a:br>
            <a:r>
              <a:rPr lang="en-US" sz="2800" dirty="0">
                <a:solidFill>
                  <a:schemeClr val="accent1">
                    <a:lumMod val="50000"/>
                  </a:schemeClr>
                </a:solidFill>
              </a:rPr>
              <a:t>People Demanding Action</a:t>
            </a:r>
            <a:br>
              <a:rPr lang="en-US" sz="2800" dirty="0">
                <a:solidFill>
                  <a:schemeClr val="accent1">
                    <a:lumMod val="50000"/>
                  </a:schemeClr>
                </a:solidFill>
              </a:rPr>
            </a:br>
            <a:r>
              <a:rPr lang="en-US" sz="2000" dirty="0">
                <a:solidFill>
                  <a:schemeClr val="accent1">
                    <a:lumMod val="50000"/>
                  </a:schemeClr>
                </a:solidFill>
                <a:hlinkClick r:id="rId4"/>
              </a:rPr>
              <a:t>andrea@peopledemandingaction.org</a:t>
            </a:r>
            <a:endParaRPr lang="en-US" sz="2000" dirty="0">
              <a:solidFill>
                <a:schemeClr val="accent1">
                  <a:lumMod val="50000"/>
                </a:schemeClr>
              </a:solidFill>
            </a:endParaRPr>
          </a:p>
        </p:txBody>
      </p:sp>
      <p:sp>
        <p:nvSpPr>
          <p:cNvPr id="5" name="Title 4"/>
          <p:cNvSpPr>
            <a:spLocks noGrp="1"/>
          </p:cNvSpPr>
          <p:nvPr>
            <p:ph type="title"/>
          </p:nvPr>
        </p:nvSpPr>
        <p:spPr>
          <a:xfrm>
            <a:off x="538160" y="117515"/>
            <a:ext cx="10686067" cy="1325563"/>
          </a:xfrm>
        </p:spPr>
        <p:txBody>
          <a:bodyPr/>
          <a:lstStyle/>
          <a:p>
            <a:pPr algn="l"/>
            <a:r>
              <a:rPr lang="en-US" sz="4000" b="1" dirty="0">
                <a:solidFill>
                  <a:schemeClr val="accent1">
                    <a:lumMod val="50000"/>
                  </a:schemeClr>
                </a:solidFill>
              </a:rPr>
              <a:t>INTRODUCTION AND </a:t>
            </a:r>
            <a:r>
              <a:rPr lang="en-US" sz="4000" b="1" dirty="0" smtClean="0">
                <a:solidFill>
                  <a:schemeClr val="accent1">
                    <a:lumMod val="50000"/>
                  </a:schemeClr>
                </a:solidFill>
              </a:rPr>
              <a:t>WELCOME</a:t>
            </a:r>
            <a:endParaRPr lang="en-US" sz="4000" b="1" dirty="0">
              <a:solidFill>
                <a:schemeClr val="accent1">
                  <a:lumMod val="50000"/>
                </a:schemeClr>
              </a:solidFill>
            </a:endParaRPr>
          </a:p>
        </p:txBody>
      </p:sp>
    </p:spTree>
    <p:extLst>
      <p:ext uri="{BB962C8B-B14F-4D97-AF65-F5344CB8AC3E}">
        <p14:creationId xmlns:p14="http://schemas.microsoft.com/office/powerpoint/2010/main" val="2252457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2429" y="463639"/>
            <a:ext cx="11178862" cy="5693866"/>
          </a:xfrm>
          <a:prstGeom prst="rect">
            <a:avLst/>
          </a:prstGeom>
          <a:noFill/>
        </p:spPr>
        <p:txBody>
          <a:bodyPr wrap="square" rtlCol="0">
            <a:spAutoFit/>
          </a:bodyPr>
          <a:lstStyle/>
          <a:p>
            <a:r>
              <a:rPr lang="en-US" sz="2400" b="1" dirty="0">
                <a:solidFill>
                  <a:schemeClr val="accent1">
                    <a:lumMod val="50000"/>
                  </a:schemeClr>
                </a:solidFill>
              </a:rPr>
              <a:t>Citizens Trade </a:t>
            </a:r>
            <a:r>
              <a:rPr lang="en-US" sz="2400" b="1" dirty="0" smtClean="0">
                <a:solidFill>
                  <a:schemeClr val="accent1">
                    <a:lumMod val="50000"/>
                  </a:schemeClr>
                </a:solidFill>
              </a:rPr>
              <a:t>Campaign</a:t>
            </a:r>
            <a:endParaRPr lang="en-US" sz="2400" b="1" dirty="0">
              <a:solidFill>
                <a:schemeClr val="accent1">
                  <a:lumMod val="50000"/>
                </a:schemeClr>
              </a:solidFill>
            </a:endParaRPr>
          </a:p>
          <a:p>
            <a:r>
              <a:rPr lang="en-US" sz="2000" b="1" dirty="0">
                <a:solidFill>
                  <a:schemeClr val="accent1">
                    <a:lumMod val="50000"/>
                  </a:schemeClr>
                </a:solidFill>
              </a:rPr>
              <a:t>A Fair Way </a:t>
            </a:r>
            <a:r>
              <a:rPr lang="en-US" sz="2000" b="1" dirty="0" smtClean="0">
                <a:solidFill>
                  <a:schemeClr val="accent1">
                    <a:lumMod val="50000"/>
                  </a:schemeClr>
                </a:solidFill>
              </a:rPr>
              <a:t>Forward</a:t>
            </a:r>
          </a:p>
          <a:p>
            <a:endParaRPr lang="en-US" sz="2000" b="1" dirty="0"/>
          </a:p>
          <a:p>
            <a:r>
              <a:rPr lang="en-US" sz="2000" b="1" dirty="0"/>
              <a:t>The Citizens Trade Campaign (CTC) is a national coalition of environmental, labor, consumer, family farm, religious, and other civil society groups founded in 1992 to improve the North American Free Trade Agreement (NAFTA). </a:t>
            </a:r>
            <a:endParaRPr lang="en-US" sz="2000" b="1" dirty="0" smtClean="0"/>
          </a:p>
          <a:p>
            <a:endParaRPr lang="en-US" sz="2000" b="1" dirty="0"/>
          </a:p>
          <a:p>
            <a:r>
              <a:rPr lang="en-US" sz="2000" b="1" dirty="0" smtClean="0"/>
              <a:t>We </a:t>
            </a:r>
            <a:r>
              <a:rPr lang="en-US" sz="2000" b="1" dirty="0"/>
              <a:t>are united in a common belief that international trade and investment are not ends unto themselves, but instead must be viewed as a means for achieving other societal goals such as economic justice, human rights, healthy communities, and a sound environment.</a:t>
            </a:r>
          </a:p>
          <a:p>
            <a:endParaRPr lang="en-US" sz="2000" b="1" dirty="0" smtClean="0"/>
          </a:p>
          <a:p>
            <a:r>
              <a:rPr lang="en-US" sz="2000" b="1" dirty="0" smtClean="0"/>
              <a:t>The </a:t>
            </a:r>
            <a:r>
              <a:rPr lang="en-US" sz="2000" b="1" dirty="0"/>
              <a:t>rules which govern the global economy must reflect the views and needs of the majority of the world’s people on issues such as jobs, wages, the environment, human rights, food and consumer safety, access to essential services, and public health. </a:t>
            </a:r>
            <a:endParaRPr lang="en-US" sz="2000" b="1" dirty="0" smtClean="0"/>
          </a:p>
          <a:p>
            <a:endParaRPr lang="en-US" sz="2000" b="1" dirty="0"/>
          </a:p>
          <a:p>
            <a:r>
              <a:rPr lang="en-US" sz="2000" b="1" dirty="0" smtClean="0"/>
              <a:t>CTC </a:t>
            </a:r>
            <a:r>
              <a:rPr lang="en-US" sz="2000" b="1" dirty="0"/>
              <a:t>is a leading advocacy vehicle in the fight for international trade policy to better serve the interests of a majority of people, rather than the agenda of multinational corporations.</a:t>
            </a:r>
          </a:p>
          <a:p>
            <a:r>
              <a:rPr lang="en-US" sz="2000" b="1" dirty="0"/>
              <a:t>We need a more balanced way to expand trade.</a:t>
            </a:r>
          </a:p>
        </p:txBody>
      </p:sp>
    </p:spTree>
    <p:extLst>
      <p:ext uri="{BB962C8B-B14F-4D97-AF65-F5344CB8AC3E}">
        <p14:creationId xmlns:p14="http://schemas.microsoft.com/office/powerpoint/2010/main" val="11384124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6976" y="643944"/>
            <a:ext cx="10534918" cy="3693319"/>
          </a:xfrm>
          <a:prstGeom prst="rect">
            <a:avLst/>
          </a:prstGeom>
          <a:noFill/>
        </p:spPr>
        <p:txBody>
          <a:bodyPr wrap="square" rtlCol="0">
            <a:spAutoFit/>
          </a:bodyPr>
          <a:lstStyle/>
          <a:p>
            <a:r>
              <a:rPr lang="en-US" dirty="0"/>
              <a:t> </a:t>
            </a:r>
          </a:p>
          <a:p>
            <a:r>
              <a:rPr lang="en-US" sz="2400" b="1" u="sng" dirty="0">
                <a:solidFill>
                  <a:schemeClr val="accent1">
                    <a:lumMod val="50000"/>
                  </a:schemeClr>
                </a:solidFill>
              </a:rPr>
              <a:t>More Than 1,550 Groups Urged Congress to Oppose the TPP with a Joint </a:t>
            </a:r>
            <a:r>
              <a:rPr lang="en-US" sz="2400" b="1" u="sng" dirty="0" smtClean="0">
                <a:solidFill>
                  <a:schemeClr val="accent1">
                    <a:lumMod val="50000"/>
                  </a:schemeClr>
                </a:solidFill>
              </a:rPr>
              <a:t>Letter</a:t>
            </a:r>
          </a:p>
          <a:p>
            <a:endParaRPr lang="en-US" sz="2400" u="sng" dirty="0"/>
          </a:p>
          <a:p>
            <a:pPr marL="342900" indent="-342900">
              <a:buFont typeface="Wingdings" panose="05000000000000000000" pitchFamily="2" charset="2"/>
              <a:buChar char="Ø"/>
            </a:pPr>
            <a:r>
              <a:rPr lang="en-US" sz="2400" b="1" dirty="0" smtClean="0"/>
              <a:t>Labor</a:t>
            </a:r>
            <a:endParaRPr lang="en-US" sz="2400" b="1" dirty="0"/>
          </a:p>
          <a:p>
            <a:pPr marL="342900" indent="-342900">
              <a:buFont typeface="Wingdings" panose="05000000000000000000" pitchFamily="2" charset="2"/>
              <a:buChar char="Ø"/>
            </a:pPr>
            <a:r>
              <a:rPr lang="en-US" sz="2400" b="1" dirty="0" smtClean="0"/>
              <a:t>Environmental</a:t>
            </a:r>
            <a:endParaRPr lang="en-US" sz="2400" b="1" dirty="0"/>
          </a:p>
          <a:p>
            <a:pPr marL="342900" indent="-342900">
              <a:buFont typeface="Wingdings" panose="05000000000000000000" pitchFamily="2" charset="2"/>
              <a:buChar char="Ø"/>
            </a:pPr>
            <a:r>
              <a:rPr lang="en-US" sz="2400" b="1" dirty="0"/>
              <a:t>Family Farms </a:t>
            </a:r>
          </a:p>
          <a:p>
            <a:pPr marL="342900" indent="-342900">
              <a:buFont typeface="Wingdings" panose="05000000000000000000" pitchFamily="2" charset="2"/>
              <a:buChar char="Ø"/>
            </a:pPr>
            <a:r>
              <a:rPr lang="en-US" sz="2400" b="1" dirty="0" smtClean="0"/>
              <a:t>LGBT</a:t>
            </a:r>
            <a:endParaRPr lang="en-US" sz="2400" b="1" dirty="0"/>
          </a:p>
          <a:p>
            <a:pPr marL="342900" indent="-342900">
              <a:buFont typeface="Wingdings" panose="05000000000000000000" pitchFamily="2" charset="2"/>
              <a:buChar char="Ø"/>
            </a:pPr>
            <a:r>
              <a:rPr lang="en-US" sz="2400" b="1" dirty="0"/>
              <a:t>Consumer </a:t>
            </a:r>
          </a:p>
          <a:p>
            <a:pPr marL="342900" indent="-342900">
              <a:buFont typeface="Wingdings" panose="05000000000000000000" pitchFamily="2" charset="2"/>
              <a:buChar char="Ø"/>
            </a:pPr>
            <a:r>
              <a:rPr lang="en-US" sz="2400" b="1" dirty="0"/>
              <a:t>Faith </a:t>
            </a:r>
          </a:p>
          <a:p>
            <a:pPr marL="342900" indent="-342900">
              <a:buFont typeface="Wingdings" panose="05000000000000000000" pitchFamily="2" charset="2"/>
              <a:buChar char="Ø"/>
            </a:pPr>
            <a:r>
              <a:rPr lang="en-US" sz="2400" b="1" dirty="0"/>
              <a:t>And other organizations have all escalated their campaign to defeat the </a:t>
            </a:r>
            <a:r>
              <a:rPr lang="en-US" sz="2400" b="1" dirty="0" smtClean="0"/>
              <a:t>(</a:t>
            </a:r>
            <a:r>
              <a:rPr lang="en-US" sz="2400" b="1" dirty="0"/>
              <a:t>TPP).</a:t>
            </a:r>
          </a:p>
        </p:txBody>
      </p:sp>
    </p:spTree>
    <p:extLst>
      <p:ext uri="{BB962C8B-B14F-4D97-AF65-F5344CB8AC3E}">
        <p14:creationId xmlns:p14="http://schemas.microsoft.com/office/powerpoint/2010/main" val="27947113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2434" y="1120462"/>
            <a:ext cx="8255358" cy="4524315"/>
          </a:xfrm>
          <a:prstGeom prst="rect">
            <a:avLst/>
          </a:prstGeom>
          <a:noFill/>
        </p:spPr>
        <p:txBody>
          <a:bodyPr wrap="square" rtlCol="0">
            <a:spAutoFit/>
          </a:bodyPr>
          <a:lstStyle/>
          <a:p>
            <a:r>
              <a:rPr lang="en-US" sz="2400" b="1" i="1" dirty="0"/>
              <a:t>“If enacted, the TPP would set rules governing approximately 40% of the global economy, and includes a “docking” mechanism through which not only Pacific Rim nations, but any country in the world, could join over time.  </a:t>
            </a:r>
            <a:endParaRPr lang="en-US" sz="2400" b="1" i="1" dirty="0" smtClean="0"/>
          </a:p>
          <a:p>
            <a:endParaRPr lang="en-US" sz="2400" b="1" i="1" dirty="0" smtClean="0"/>
          </a:p>
          <a:p>
            <a:r>
              <a:rPr lang="en-US" sz="2400" b="1" i="1" dirty="0" smtClean="0"/>
              <a:t>The </a:t>
            </a:r>
            <a:r>
              <a:rPr lang="en-US" sz="2400" b="1" i="1" dirty="0"/>
              <a:t>questions policymakers should be asking about these rules is whether, on the whole, they would create American jobs, raise our wages, enhance environmental sustainability, improve public health and advance human rights and democracy.  </a:t>
            </a:r>
            <a:endParaRPr lang="en-US" sz="2400" b="1" i="1" dirty="0" smtClean="0"/>
          </a:p>
          <a:p>
            <a:endParaRPr lang="en-US" sz="2400" b="1" i="1" dirty="0" smtClean="0"/>
          </a:p>
          <a:p>
            <a:r>
              <a:rPr lang="en-US" sz="2400" b="1" i="1" dirty="0" smtClean="0"/>
              <a:t>After </a:t>
            </a:r>
            <a:r>
              <a:rPr lang="en-US" sz="2400" b="1" i="1" dirty="0"/>
              <a:t>careful consideration, we believe you will agree, the answer to these questions is no.”</a:t>
            </a:r>
            <a:endParaRPr lang="en-US" sz="2400" b="1" dirty="0"/>
          </a:p>
        </p:txBody>
      </p:sp>
    </p:spTree>
    <p:extLst>
      <p:ext uri="{BB962C8B-B14F-4D97-AF65-F5344CB8AC3E}">
        <p14:creationId xmlns:p14="http://schemas.microsoft.com/office/powerpoint/2010/main" val="17177670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8568" y="1350136"/>
            <a:ext cx="11101588" cy="5324535"/>
          </a:xfrm>
          <a:prstGeom prst="rect">
            <a:avLst/>
          </a:prstGeom>
          <a:noFill/>
        </p:spPr>
        <p:txBody>
          <a:bodyPr wrap="square" rtlCol="0">
            <a:spAutoFit/>
          </a:bodyPr>
          <a:lstStyle/>
          <a:p>
            <a:pPr algn="ctr"/>
            <a:endParaRPr lang="en-US" sz="2000" dirty="0"/>
          </a:p>
          <a:p>
            <a:pPr marL="285750" lvl="0" indent="-285750">
              <a:buFont typeface="Wingdings" panose="05000000000000000000" pitchFamily="2" charset="2"/>
              <a:buChar char="§"/>
            </a:pPr>
            <a:r>
              <a:rPr lang="en-US" sz="2000" b="1" dirty="0"/>
              <a:t>The TPP was signed Feb. 4th in </a:t>
            </a:r>
            <a:r>
              <a:rPr lang="en-US" sz="2000" b="1" dirty="0" smtClean="0"/>
              <a:t>Auckland </a:t>
            </a:r>
            <a:r>
              <a:rPr lang="en-US" sz="2000" b="1" dirty="0"/>
              <a:t>New Zealand</a:t>
            </a:r>
            <a:r>
              <a:rPr lang="en-US" sz="2000" b="1" dirty="0" smtClean="0"/>
              <a:t>.</a:t>
            </a:r>
            <a:endParaRPr lang="en-US" sz="2000" b="1" dirty="0"/>
          </a:p>
          <a:p>
            <a:pPr lvl="0"/>
            <a:endParaRPr lang="en-US" sz="2000" b="1" dirty="0" smtClean="0"/>
          </a:p>
          <a:p>
            <a:pPr marL="285750" lvl="0" indent="-285750">
              <a:buFont typeface="Wingdings" panose="05000000000000000000" pitchFamily="2" charset="2"/>
              <a:buChar char="§"/>
            </a:pPr>
            <a:r>
              <a:rPr lang="en-US" sz="2000" b="1" dirty="0" smtClean="0"/>
              <a:t>THE </a:t>
            </a:r>
            <a:r>
              <a:rPr lang="en-US" sz="2000" b="1" dirty="0"/>
              <a:t>DEALS NOT DONE!! It would need to be ratified by Congress.</a:t>
            </a:r>
          </a:p>
          <a:p>
            <a:pPr lvl="0"/>
            <a:endParaRPr lang="en-US" sz="2000" b="1" dirty="0" smtClean="0"/>
          </a:p>
          <a:p>
            <a:pPr marL="285750" lvl="0" indent="-285750">
              <a:buFont typeface="Wingdings" panose="05000000000000000000" pitchFamily="2" charset="2"/>
              <a:buChar char="§"/>
            </a:pPr>
            <a:r>
              <a:rPr lang="en-US" sz="2000" b="1" dirty="0" smtClean="0"/>
              <a:t>Under </a:t>
            </a:r>
            <a:r>
              <a:rPr lang="en-US" sz="2000" b="1" dirty="0"/>
              <a:t>Fast Track the timeline for when the TPP’s implementing legislation is introduced isn’t decided by Congress, it’s in the President’s hands. </a:t>
            </a:r>
          </a:p>
          <a:p>
            <a:pPr marL="285750" lvl="0" indent="-285750">
              <a:buFont typeface="Wingdings" panose="05000000000000000000" pitchFamily="2" charset="2"/>
              <a:buChar char="§"/>
            </a:pPr>
            <a:endParaRPr lang="en-US" sz="2000" b="1" dirty="0" smtClean="0"/>
          </a:p>
          <a:p>
            <a:pPr marL="285750" lvl="0" indent="-285750">
              <a:buFont typeface="Wingdings" panose="05000000000000000000" pitchFamily="2" charset="2"/>
              <a:buChar char="§"/>
            </a:pPr>
            <a:r>
              <a:rPr lang="en-US" sz="2000" b="1" dirty="0" smtClean="0"/>
              <a:t>If </a:t>
            </a:r>
            <a:r>
              <a:rPr lang="en-US" sz="2000" b="1" dirty="0"/>
              <a:t>President Obama thinks he has the votes, he can introduce it any day now.</a:t>
            </a:r>
          </a:p>
          <a:p>
            <a:pPr marL="285750" lvl="0" indent="-285750">
              <a:buFont typeface="Wingdings" panose="05000000000000000000" pitchFamily="2" charset="2"/>
              <a:buChar char="§"/>
            </a:pPr>
            <a:endParaRPr lang="en-US" sz="2000" b="1" dirty="0" smtClean="0"/>
          </a:p>
          <a:p>
            <a:pPr marL="285750" lvl="0" indent="-285750">
              <a:buFont typeface="Wingdings" panose="05000000000000000000" pitchFamily="2" charset="2"/>
              <a:buChar char="§"/>
            </a:pPr>
            <a:r>
              <a:rPr lang="en-US" sz="2000" b="1" dirty="0" smtClean="0"/>
              <a:t>If </a:t>
            </a:r>
            <a:r>
              <a:rPr lang="en-US" sz="2000" b="1" dirty="0"/>
              <a:t>introduced, there needs to be a vote within 90 legislative days.</a:t>
            </a:r>
          </a:p>
          <a:p>
            <a:pPr marL="285750" lvl="0" indent="-285750">
              <a:buFont typeface="Wingdings" panose="05000000000000000000" pitchFamily="2" charset="2"/>
              <a:buChar char="§"/>
            </a:pPr>
            <a:endParaRPr lang="en-US" sz="2000" b="1" dirty="0" smtClean="0"/>
          </a:p>
          <a:p>
            <a:pPr marL="285750" lvl="0" indent="-285750">
              <a:buFont typeface="Wingdings" panose="05000000000000000000" pitchFamily="2" charset="2"/>
              <a:buChar char="§"/>
            </a:pPr>
            <a:r>
              <a:rPr lang="en-US" sz="2000" b="1" dirty="0" smtClean="0"/>
              <a:t>The </a:t>
            </a:r>
            <a:r>
              <a:rPr lang="en-US" sz="2000" b="1" dirty="0"/>
              <a:t>average is 28 days, but they could drag it out. Likely, the soonest it would be introduced is just after Super Tuesday, March 1st. </a:t>
            </a:r>
          </a:p>
          <a:p>
            <a:endParaRPr lang="en-US" sz="2000" b="1" dirty="0" smtClean="0"/>
          </a:p>
          <a:p>
            <a:r>
              <a:rPr lang="en-US" sz="2000" b="1" dirty="0" smtClean="0"/>
              <a:t>**Our </a:t>
            </a:r>
            <a:r>
              <a:rPr lang="en-US" sz="2000" b="1" dirty="0"/>
              <a:t>goal is to keep TPP from ever going for a vote before Congress by getting our Congressional leaders to publicly oppose the deal!**</a:t>
            </a:r>
          </a:p>
        </p:txBody>
      </p:sp>
      <p:sp>
        <p:nvSpPr>
          <p:cNvPr id="3" name="Title 2"/>
          <p:cNvSpPr>
            <a:spLocks noGrp="1"/>
          </p:cNvSpPr>
          <p:nvPr>
            <p:ph type="title"/>
          </p:nvPr>
        </p:nvSpPr>
        <p:spPr>
          <a:xfrm>
            <a:off x="838200" y="365125"/>
            <a:ext cx="10515600" cy="892175"/>
          </a:xfrm>
        </p:spPr>
        <p:txBody>
          <a:bodyPr/>
          <a:lstStyle/>
          <a:p>
            <a:r>
              <a:rPr lang="en-US" b="1" dirty="0">
                <a:solidFill>
                  <a:schemeClr val="accent1">
                    <a:lumMod val="50000"/>
                  </a:schemeClr>
                </a:solidFill>
              </a:rPr>
              <a:t>Timeline for the TPP</a:t>
            </a:r>
          </a:p>
        </p:txBody>
      </p:sp>
    </p:spTree>
    <p:extLst>
      <p:ext uri="{BB962C8B-B14F-4D97-AF65-F5344CB8AC3E}">
        <p14:creationId xmlns:p14="http://schemas.microsoft.com/office/powerpoint/2010/main" val="35292657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78735" y="1956248"/>
            <a:ext cx="9775065" cy="2246769"/>
          </a:xfrm>
          <a:prstGeom prst="rect">
            <a:avLst/>
          </a:prstGeom>
          <a:noFill/>
        </p:spPr>
        <p:txBody>
          <a:bodyPr wrap="square" rtlCol="0">
            <a:spAutoFit/>
          </a:bodyPr>
          <a:lstStyle/>
          <a:p>
            <a:pPr algn="ctr"/>
            <a:r>
              <a:rPr lang="en-US" sz="2800" b="1" dirty="0" smtClean="0"/>
              <a:t>Members </a:t>
            </a:r>
            <a:r>
              <a:rPr lang="en-US" sz="2800" b="1" dirty="0"/>
              <a:t>are home in district</a:t>
            </a:r>
            <a:r>
              <a:rPr lang="en-US" sz="2800" b="1" dirty="0" smtClean="0"/>
              <a:t>:</a:t>
            </a:r>
          </a:p>
          <a:p>
            <a:pPr algn="ctr"/>
            <a:endParaRPr lang="en-US" sz="2800" b="1" dirty="0"/>
          </a:p>
          <a:p>
            <a:pPr lvl="0" algn="ctr"/>
            <a:r>
              <a:rPr lang="en-US" sz="2800" b="1" dirty="0"/>
              <a:t>February 14 </a:t>
            </a:r>
            <a:r>
              <a:rPr lang="en-US" sz="2800" b="1" dirty="0" smtClean="0"/>
              <a:t>– 22</a:t>
            </a:r>
          </a:p>
          <a:p>
            <a:pPr lvl="0" algn="ctr"/>
            <a:endParaRPr lang="en-US" sz="2800" b="1" dirty="0"/>
          </a:p>
          <a:p>
            <a:pPr lvl="0" algn="ctr"/>
            <a:r>
              <a:rPr lang="en-US" sz="2800" b="1" dirty="0"/>
              <a:t>March 4-13</a:t>
            </a:r>
          </a:p>
        </p:txBody>
      </p:sp>
      <p:sp>
        <p:nvSpPr>
          <p:cNvPr id="3" name="Title 2"/>
          <p:cNvSpPr>
            <a:spLocks noGrp="1"/>
          </p:cNvSpPr>
          <p:nvPr>
            <p:ph type="title"/>
          </p:nvPr>
        </p:nvSpPr>
        <p:spPr/>
        <p:txBody>
          <a:bodyPr/>
          <a:lstStyle/>
          <a:p>
            <a:r>
              <a:rPr lang="en-US" b="1" dirty="0" smtClean="0">
                <a:solidFill>
                  <a:schemeClr val="accent1">
                    <a:lumMod val="50000"/>
                  </a:schemeClr>
                </a:solidFill>
              </a:rPr>
              <a:t>Upcoming Congressional Recess</a:t>
            </a:r>
            <a:endParaRPr lang="en-US" b="1" dirty="0">
              <a:solidFill>
                <a:schemeClr val="accent1">
                  <a:lumMod val="50000"/>
                </a:schemeClr>
              </a:solidFill>
            </a:endParaRPr>
          </a:p>
        </p:txBody>
      </p:sp>
    </p:spTree>
    <p:extLst>
      <p:ext uri="{BB962C8B-B14F-4D97-AF65-F5344CB8AC3E}">
        <p14:creationId xmlns:p14="http://schemas.microsoft.com/office/powerpoint/2010/main" val="11747559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4861" y="1667797"/>
            <a:ext cx="2910626" cy="384665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2469" y="1606476"/>
            <a:ext cx="3103808" cy="3825083"/>
          </a:xfrm>
          <a:prstGeom prst="rect">
            <a:avLst/>
          </a:prstGeom>
        </p:spPr>
      </p:pic>
      <p:sp>
        <p:nvSpPr>
          <p:cNvPr id="4" name="TextBox 3"/>
          <p:cNvSpPr txBox="1"/>
          <p:nvPr/>
        </p:nvSpPr>
        <p:spPr>
          <a:xfrm>
            <a:off x="1795260" y="420167"/>
            <a:ext cx="8319754" cy="1077218"/>
          </a:xfrm>
          <a:prstGeom prst="rect">
            <a:avLst/>
          </a:prstGeom>
          <a:noFill/>
        </p:spPr>
        <p:txBody>
          <a:bodyPr wrap="square" rtlCol="0">
            <a:spAutoFit/>
          </a:bodyPr>
          <a:lstStyle/>
          <a:p>
            <a:pPr algn="ctr"/>
            <a:r>
              <a:rPr lang="en-US" sz="3200" b="1" dirty="0" smtClean="0">
                <a:solidFill>
                  <a:schemeClr val="accent1">
                    <a:lumMod val="50000"/>
                  </a:schemeClr>
                </a:solidFill>
              </a:rPr>
              <a:t>Dr. Margaret Flowers and Elizabeth Swager</a:t>
            </a:r>
          </a:p>
          <a:p>
            <a:pPr algn="ctr"/>
            <a:r>
              <a:rPr lang="en-US" sz="3200" b="1" dirty="0" smtClean="0">
                <a:solidFill>
                  <a:schemeClr val="accent1">
                    <a:lumMod val="50000"/>
                  </a:schemeClr>
                </a:solidFill>
              </a:rPr>
              <a:t>Q&amp;A</a:t>
            </a:r>
            <a:endParaRPr lang="en-US" sz="3200" b="1" dirty="0">
              <a:solidFill>
                <a:schemeClr val="accent1">
                  <a:lumMod val="50000"/>
                </a:schemeClr>
              </a:solidFill>
            </a:endParaRPr>
          </a:p>
        </p:txBody>
      </p:sp>
    </p:spTree>
    <p:extLst>
      <p:ext uri="{BB962C8B-B14F-4D97-AF65-F5344CB8AC3E}">
        <p14:creationId xmlns:p14="http://schemas.microsoft.com/office/powerpoint/2010/main" val="38871411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50000"/>
                  </a:schemeClr>
                </a:solidFill>
              </a:rPr>
              <a:t>February Congressional Visits</a:t>
            </a:r>
            <a:endParaRPr lang="en-US" b="1" dirty="0">
              <a:solidFill>
                <a:schemeClr val="accent1">
                  <a:lumMod val="50000"/>
                </a:schemeClr>
              </a:solidFill>
            </a:endParaRPr>
          </a:p>
        </p:txBody>
      </p:sp>
      <p:pic>
        <p:nvPicPr>
          <p:cNvPr id="4" name="Picture 3"/>
          <p:cNvPicPr>
            <a:picLocks noChangeAspect="1"/>
          </p:cNvPicPr>
          <p:nvPr/>
        </p:nvPicPr>
        <p:blipFill>
          <a:blip r:embed="rId2"/>
          <a:stretch>
            <a:fillRect/>
          </a:stretch>
        </p:blipFill>
        <p:spPr>
          <a:xfrm>
            <a:off x="995362" y="1690688"/>
            <a:ext cx="9763125" cy="3867150"/>
          </a:xfrm>
          <a:prstGeom prst="rect">
            <a:avLst/>
          </a:prstGeom>
        </p:spPr>
      </p:pic>
      <p:sp>
        <p:nvSpPr>
          <p:cNvPr id="5" name="Rectangle 4"/>
          <p:cNvSpPr/>
          <p:nvPr/>
        </p:nvSpPr>
        <p:spPr>
          <a:xfrm>
            <a:off x="995362" y="5752320"/>
            <a:ext cx="9763125" cy="369332"/>
          </a:xfrm>
          <a:prstGeom prst="rect">
            <a:avLst/>
          </a:prstGeom>
        </p:spPr>
        <p:txBody>
          <a:bodyPr wrap="square">
            <a:spAutoFit/>
          </a:bodyPr>
          <a:lstStyle/>
          <a:p>
            <a:r>
              <a:rPr lang="en-US" dirty="0" smtClean="0">
                <a:hlinkClick r:id="rId3"/>
              </a:rPr>
              <a:t>https://actionnetwork.org/event_campaigns/february-letter-drop-oppose-the-tpp</a:t>
            </a:r>
            <a:endParaRPr lang="en-US" dirty="0"/>
          </a:p>
        </p:txBody>
      </p:sp>
    </p:spTree>
    <p:extLst>
      <p:ext uri="{BB962C8B-B14F-4D97-AF65-F5344CB8AC3E}">
        <p14:creationId xmlns:p14="http://schemas.microsoft.com/office/powerpoint/2010/main" val="23360035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sz="3800" b="1" dirty="0">
                <a:solidFill>
                  <a:schemeClr val="accent1">
                    <a:lumMod val="50000"/>
                  </a:schemeClr>
                </a:solidFill>
              </a:rPr>
              <a:t>Handouts – What You Leave Behind</a:t>
            </a:r>
          </a:p>
        </p:txBody>
      </p:sp>
      <p:sp>
        <p:nvSpPr>
          <p:cNvPr id="20483" name="Rectangle 3"/>
          <p:cNvSpPr>
            <a:spLocks noGrp="1" noChangeArrowheads="1"/>
          </p:cNvSpPr>
          <p:nvPr>
            <p:ph idx="1"/>
          </p:nvPr>
        </p:nvSpPr>
        <p:spPr/>
        <p:txBody>
          <a:bodyPr/>
          <a:lstStyle/>
          <a:p>
            <a:pPr eaLnBrk="1" hangingPunct="1"/>
            <a:r>
              <a:rPr lang="en-US" altLang="en-US" dirty="0" smtClean="0"/>
              <a:t>We have written the letter</a:t>
            </a:r>
          </a:p>
          <a:p>
            <a:pPr lvl="1"/>
            <a:r>
              <a:rPr lang="en-US" altLang="en-US" dirty="0" smtClean="0"/>
              <a:t>Download the letter</a:t>
            </a:r>
          </a:p>
          <a:p>
            <a:pPr lvl="1"/>
            <a:r>
              <a:rPr lang="en-US" altLang="en-US" dirty="0" smtClean="0"/>
              <a:t>Print the letter</a:t>
            </a:r>
          </a:p>
          <a:p>
            <a:pPr lvl="1"/>
            <a:r>
              <a:rPr lang="en-US" altLang="en-US" dirty="0" smtClean="0"/>
              <a:t>Deliver the letter</a:t>
            </a:r>
          </a:p>
          <a:p>
            <a:pPr eaLnBrk="1" hangingPunct="1"/>
            <a:r>
              <a:rPr lang="en-US" altLang="en-US" dirty="0" smtClean="0"/>
              <a:t>Show </a:t>
            </a:r>
            <a:r>
              <a:rPr lang="en-US" altLang="en-US" dirty="0" smtClean="0"/>
              <a:t>how your recommendations can bring in votes and appeal to voters’ concerns</a:t>
            </a:r>
          </a:p>
          <a:p>
            <a:pPr eaLnBrk="1" hangingPunct="1"/>
            <a:r>
              <a:rPr lang="en-US" altLang="en-US" dirty="0" smtClean="0"/>
              <a:t>Give staffers actual talking points that can be used to persuade other Congress members</a:t>
            </a:r>
          </a:p>
        </p:txBody>
      </p:sp>
    </p:spTree>
    <p:extLst>
      <p:ext uri="{BB962C8B-B14F-4D97-AF65-F5344CB8AC3E}">
        <p14:creationId xmlns:p14="http://schemas.microsoft.com/office/powerpoint/2010/main" val="16143822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en-US" b="1" dirty="0" smtClean="0">
                <a:solidFill>
                  <a:schemeClr val="accent1">
                    <a:lumMod val="50000"/>
                  </a:schemeClr>
                </a:solidFill>
              </a:rPr>
              <a:t>Setting Up a Meeting</a:t>
            </a:r>
          </a:p>
        </p:txBody>
      </p:sp>
      <p:sp>
        <p:nvSpPr>
          <p:cNvPr id="28675" name="Rectangle 3"/>
          <p:cNvSpPr>
            <a:spLocks noGrp="1" noChangeArrowheads="1"/>
          </p:cNvSpPr>
          <p:nvPr>
            <p:ph idx="1"/>
          </p:nvPr>
        </p:nvSpPr>
        <p:spPr/>
        <p:txBody>
          <a:bodyPr>
            <a:normAutofit/>
          </a:bodyPr>
          <a:lstStyle/>
          <a:p>
            <a:pPr eaLnBrk="1" hangingPunct="1"/>
            <a:r>
              <a:rPr lang="en-US" altLang="en-US" dirty="0"/>
              <a:t>Make an official request in writing and follow-up with a phone call</a:t>
            </a:r>
          </a:p>
          <a:p>
            <a:pPr eaLnBrk="1" hangingPunct="1"/>
            <a:r>
              <a:rPr lang="en-US" altLang="en-US" dirty="0"/>
              <a:t>Ask to meet with the Representative or the appropriate Staffer</a:t>
            </a:r>
          </a:p>
          <a:p>
            <a:pPr eaLnBrk="1" hangingPunct="1"/>
            <a:r>
              <a:rPr lang="en-US" altLang="en-US" dirty="0"/>
              <a:t>Where to Meet</a:t>
            </a:r>
          </a:p>
          <a:p>
            <a:pPr lvl="1" eaLnBrk="1" hangingPunct="1"/>
            <a:r>
              <a:rPr lang="en-US" altLang="en-US" dirty="0"/>
              <a:t>Capital Office</a:t>
            </a:r>
          </a:p>
          <a:p>
            <a:pPr lvl="1" eaLnBrk="1" hangingPunct="1"/>
            <a:r>
              <a:rPr lang="en-US" altLang="en-US" dirty="0"/>
              <a:t>District Office</a:t>
            </a:r>
          </a:p>
          <a:p>
            <a:pPr eaLnBrk="1" hangingPunct="1"/>
            <a:r>
              <a:rPr lang="en-US" altLang="en-US" dirty="0"/>
              <a:t>Demonstrate broad base of support</a:t>
            </a:r>
          </a:p>
          <a:p>
            <a:pPr lvl="1" eaLnBrk="1" hangingPunct="1"/>
            <a:r>
              <a:rPr lang="en-US" altLang="en-US" dirty="0" smtClean="0"/>
              <a:t>We have collected more than 1.5 million petition signatures opposing the TPP</a:t>
            </a:r>
            <a:endParaRPr lang="en-US" altLang="en-US" dirty="0"/>
          </a:p>
          <a:p>
            <a:pPr eaLnBrk="1" hangingPunct="1"/>
            <a:endParaRPr lang="en-US" altLang="en-US" dirty="0"/>
          </a:p>
        </p:txBody>
      </p:sp>
    </p:spTree>
    <p:extLst>
      <p:ext uri="{BB962C8B-B14F-4D97-AF65-F5344CB8AC3E}">
        <p14:creationId xmlns:p14="http://schemas.microsoft.com/office/powerpoint/2010/main" val="11539971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b="1" dirty="0" smtClean="0">
                <a:solidFill>
                  <a:schemeClr val="accent1">
                    <a:lumMod val="50000"/>
                  </a:schemeClr>
                </a:solidFill>
              </a:rPr>
              <a:t>Who Should Attend?</a:t>
            </a:r>
          </a:p>
        </p:txBody>
      </p:sp>
      <p:sp>
        <p:nvSpPr>
          <p:cNvPr id="30723" name="Rectangle 3"/>
          <p:cNvSpPr>
            <a:spLocks noGrp="1" noChangeArrowheads="1"/>
          </p:cNvSpPr>
          <p:nvPr>
            <p:ph idx="1"/>
          </p:nvPr>
        </p:nvSpPr>
        <p:spPr>
          <a:xfrm>
            <a:off x="838200" y="1825625"/>
            <a:ext cx="4867275" cy="4351338"/>
          </a:xfrm>
        </p:spPr>
        <p:txBody>
          <a:bodyPr/>
          <a:lstStyle/>
          <a:p>
            <a:pPr eaLnBrk="1" hangingPunct="1"/>
            <a:r>
              <a:rPr lang="en-US" altLang="en-US" dirty="0" smtClean="0"/>
              <a:t>3-5 people is ideal</a:t>
            </a:r>
          </a:p>
          <a:p>
            <a:pPr lvl="1" eaLnBrk="1" hangingPunct="1"/>
            <a:r>
              <a:rPr lang="en-US" altLang="en-US" dirty="0" smtClean="0"/>
              <a:t>Present a diverse constituency</a:t>
            </a:r>
          </a:p>
          <a:p>
            <a:pPr eaLnBrk="1" hangingPunct="1"/>
            <a:r>
              <a:rPr lang="en-US" altLang="en-US" dirty="0" smtClean="0"/>
              <a:t>Be respectful</a:t>
            </a:r>
          </a:p>
          <a:p>
            <a:pPr lvl="1" eaLnBrk="1" hangingPunct="1"/>
            <a:r>
              <a:rPr lang="en-US" altLang="en-US" dirty="0" smtClean="0"/>
              <a:t>Be early</a:t>
            </a:r>
          </a:p>
          <a:p>
            <a:pPr lvl="1" eaLnBrk="1" hangingPunct="1"/>
            <a:r>
              <a:rPr lang="en-US" altLang="en-US" dirty="0" smtClean="0"/>
              <a:t>Look presentable</a:t>
            </a:r>
          </a:p>
          <a:p>
            <a:pPr eaLnBrk="1" hangingPunct="1"/>
            <a:r>
              <a:rPr lang="en-US" altLang="en-US" dirty="0" smtClean="0"/>
              <a:t>Practice – role play</a:t>
            </a:r>
          </a:p>
          <a:p>
            <a:pPr eaLnBrk="1" hangingPunct="1"/>
            <a:endParaRPr lang="en-US" altLang="en-US" dirty="0" smtClean="0"/>
          </a:p>
        </p:txBody>
      </p:sp>
      <p:pic>
        <p:nvPicPr>
          <p:cNvPr id="3" name="Picture 2"/>
          <p:cNvPicPr>
            <a:picLocks noChangeAspect="1"/>
          </p:cNvPicPr>
          <p:nvPr/>
        </p:nvPicPr>
        <p:blipFill>
          <a:blip r:embed="rId3"/>
          <a:stretch>
            <a:fillRect/>
          </a:stretch>
        </p:blipFill>
        <p:spPr>
          <a:xfrm>
            <a:off x="6481763" y="1507573"/>
            <a:ext cx="5129212" cy="4245527"/>
          </a:xfrm>
          <a:prstGeom prst="rect">
            <a:avLst/>
          </a:prstGeom>
        </p:spPr>
      </p:pic>
    </p:spTree>
    <p:extLst>
      <p:ext uri="{BB962C8B-B14F-4D97-AF65-F5344CB8AC3E}">
        <p14:creationId xmlns:p14="http://schemas.microsoft.com/office/powerpoint/2010/main" val="3718973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83576" y="4742224"/>
            <a:ext cx="747714" cy="790852"/>
          </a:xfrm>
          <a:prstGeom prst="rect">
            <a:avLst/>
          </a:prstGeom>
        </p:spPr>
      </p:pic>
      <p:sp>
        <p:nvSpPr>
          <p:cNvPr id="6" name="TextBox 5"/>
          <p:cNvSpPr txBox="1"/>
          <p:nvPr/>
        </p:nvSpPr>
        <p:spPr>
          <a:xfrm>
            <a:off x="565435" y="1887583"/>
            <a:ext cx="8652588" cy="4154984"/>
          </a:xfrm>
          <a:prstGeom prst="rect">
            <a:avLst/>
          </a:prstGeom>
          <a:noFill/>
        </p:spPr>
        <p:txBody>
          <a:bodyPr wrap="square" rtlCol="0">
            <a:spAutoFit/>
          </a:bodyPr>
          <a:lstStyle/>
          <a:p>
            <a:r>
              <a:rPr lang="en-US" sz="2400" b="1" dirty="0" smtClean="0">
                <a:solidFill>
                  <a:schemeClr val="accent5">
                    <a:lumMod val="75000"/>
                  </a:schemeClr>
                </a:solidFill>
              </a:rPr>
              <a:t>Audio is available only via phone</a:t>
            </a:r>
          </a:p>
          <a:p>
            <a:r>
              <a:rPr lang="en-US" sz="2400" dirty="0" smtClean="0">
                <a:solidFill>
                  <a:schemeClr val="accent5">
                    <a:lumMod val="75000"/>
                  </a:schemeClr>
                </a:solidFill>
              </a:rPr>
              <a:t>DIAL </a:t>
            </a:r>
            <a:r>
              <a:rPr lang="en-US" sz="2400" dirty="0">
                <a:solidFill>
                  <a:schemeClr val="accent5">
                    <a:lumMod val="75000"/>
                  </a:schemeClr>
                </a:solidFill>
              </a:rPr>
              <a:t>IN: </a:t>
            </a:r>
            <a:r>
              <a:rPr lang="en-US" sz="2400" b="1" dirty="0">
                <a:solidFill>
                  <a:schemeClr val="accent5">
                    <a:lumMod val="75000"/>
                  </a:schemeClr>
                </a:solidFill>
              </a:rPr>
              <a:t>605 562 3140     </a:t>
            </a:r>
            <a:r>
              <a:rPr lang="en-US" sz="2400" dirty="0">
                <a:solidFill>
                  <a:schemeClr val="accent5">
                    <a:lumMod val="75000"/>
                  </a:schemeClr>
                </a:solidFill>
              </a:rPr>
              <a:t>ACCESS CODE: </a:t>
            </a:r>
            <a:r>
              <a:rPr lang="en-US" sz="2400" b="1" dirty="0">
                <a:solidFill>
                  <a:schemeClr val="accent5">
                    <a:lumMod val="75000"/>
                  </a:schemeClr>
                </a:solidFill>
              </a:rPr>
              <a:t>951146#</a:t>
            </a:r>
          </a:p>
          <a:p>
            <a:r>
              <a:rPr lang="en-US" sz="2400" b="1" dirty="0">
                <a:solidFill>
                  <a:schemeClr val="accent5">
                    <a:lumMod val="75000"/>
                  </a:schemeClr>
                </a:solidFill>
              </a:rPr>
              <a:t>Meeting Room Functions</a:t>
            </a:r>
            <a:br>
              <a:rPr lang="en-US" sz="2400" b="1" dirty="0">
                <a:solidFill>
                  <a:schemeClr val="accent5">
                    <a:lumMod val="75000"/>
                  </a:schemeClr>
                </a:solidFill>
              </a:rPr>
            </a:br>
            <a:r>
              <a:rPr lang="en-US" sz="2400" dirty="0">
                <a:solidFill>
                  <a:schemeClr val="accent5">
                    <a:lumMod val="75000"/>
                  </a:schemeClr>
                </a:solidFill>
              </a:rPr>
              <a:t>	- Chat</a:t>
            </a:r>
            <a:br>
              <a:rPr lang="en-US" sz="2400" dirty="0">
                <a:solidFill>
                  <a:schemeClr val="accent5">
                    <a:lumMod val="75000"/>
                  </a:schemeClr>
                </a:solidFill>
              </a:rPr>
            </a:br>
            <a:r>
              <a:rPr lang="en-US" sz="2400" dirty="0">
                <a:solidFill>
                  <a:schemeClr val="accent5">
                    <a:lumMod val="75000"/>
                  </a:schemeClr>
                </a:solidFill>
              </a:rPr>
              <a:t>	- Share</a:t>
            </a:r>
          </a:p>
          <a:p>
            <a:r>
              <a:rPr lang="en-US" sz="2400" b="1" dirty="0">
                <a:solidFill>
                  <a:schemeClr val="accent5">
                    <a:lumMod val="75000"/>
                  </a:schemeClr>
                </a:solidFill>
              </a:rPr>
              <a:t>Use the Share button in the Meeting Room: </a:t>
            </a:r>
          </a:p>
          <a:p>
            <a:endParaRPr lang="en-US" sz="2400" b="1" dirty="0">
              <a:solidFill>
                <a:schemeClr val="accent5">
                  <a:lumMod val="75000"/>
                </a:schemeClr>
              </a:solidFill>
            </a:endParaRPr>
          </a:p>
          <a:p>
            <a:r>
              <a:rPr lang="en-US" sz="2400" b="1" dirty="0">
                <a:solidFill>
                  <a:schemeClr val="accent5">
                    <a:lumMod val="75000"/>
                  </a:schemeClr>
                </a:solidFill>
              </a:rPr>
              <a:t>After the call, </a:t>
            </a:r>
            <a:r>
              <a:rPr lang="en-US" sz="2400" dirty="0">
                <a:solidFill>
                  <a:schemeClr val="accent5">
                    <a:lumMod val="75000"/>
                  </a:schemeClr>
                </a:solidFill>
              </a:rPr>
              <a:t>click the unique link below to download this week's PowerPoint, recording link and other materials: </a:t>
            </a:r>
            <a:r>
              <a:rPr lang="en-US" sz="2400" b="1" dirty="0" smtClean="0">
                <a:solidFill>
                  <a:srgbClr val="C00000"/>
                </a:solidFill>
              </a:rPr>
              <a:t>http://www.peopledemandingaction.org/downloads/tpp/tpp-february-14-2016-national-tpp-call</a:t>
            </a:r>
            <a:endParaRPr lang="en-US" sz="1500" b="1" dirty="0">
              <a:solidFill>
                <a:srgbClr val="C00000"/>
              </a:solidFill>
            </a:endParaRPr>
          </a:p>
        </p:txBody>
      </p:sp>
      <p:pic>
        <p:nvPicPr>
          <p:cNvPr id="7" name="Picture 6"/>
          <p:cNvPicPr>
            <a:picLocks noChangeAspect="1"/>
          </p:cNvPicPr>
          <p:nvPr/>
        </p:nvPicPr>
        <p:blipFill>
          <a:blip r:embed="rId3"/>
          <a:stretch>
            <a:fillRect/>
          </a:stretch>
        </p:blipFill>
        <p:spPr>
          <a:xfrm>
            <a:off x="2633177" y="3476536"/>
            <a:ext cx="358346" cy="284915"/>
          </a:xfrm>
          <a:prstGeom prst="rect">
            <a:avLst/>
          </a:prstGeom>
        </p:spPr>
      </p:pic>
      <p:sp>
        <p:nvSpPr>
          <p:cNvPr id="3" name="Title 2"/>
          <p:cNvSpPr>
            <a:spLocks noGrp="1"/>
          </p:cNvSpPr>
          <p:nvPr>
            <p:ph type="title"/>
          </p:nvPr>
        </p:nvSpPr>
        <p:spPr>
          <a:xfrm>
            <a:off x="838200" y="355186"/>
            <a:ext cx="10515600" cy="1325563"/>
          </a:xfrm>
        </p:spPr>
        <p:txBody>
          <a:bodyPr/>
          <a:lstStyle/>
          <a:p>
            <a:pPr algn="l"/>
            <a:r>
              <a:rPr lang="en-US" sz="4000" b="1" dirty="0" smtClean="0">
                <a:solidFill>
                  <a:schemeClr val="accent1">
                    <a:lumMod val="50000"/>
                  </a:schemeClr>
                </a:solidFill>
              </a:rPr>
              <a:t>Technical Information</a:t>
            </a:r>
            <a:endParaRPr lang="en-US" sz="4000" b="1" dirty="0">
              <a:solidFill>
                <a:schemeClr val="accent1">
                  <a:lumMod val="50000"/>
                </a:schemeClr>
              </a:solidFill>
            </a:endParaRPr>
          </a:p>
        </p:txBody>
      </p:sp>
    </p:spTree>
    <p:extLst>
      <p:ext uri="{BB962C8B-B14F-4D97-AF65-F5344CB8AC3E}">
        <p14:creationId xmlns:p14="http://schemas.microsoft.com/office/powerpoint/2010/main" val="2228264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tLang="en-US" b="1" dirty="0" smtClean="0">
                <a:solidFill>
                  <a:schemeClr val="accent1">
                    <a:lumMod val="50000"/>
                  </a:schemeClr>
                </a:solidFill>
              </a:rPr>
              <a:t>Lobby Team Roles</a:t>
            </a:r>
          </a:p>
        </p:txBody>
      </p:sp>
      <p:sp>
        <p:nvSpPr>
          <p:cNvPr id="32771" name="Rectangle 3"/>
          <p:cNvSpPr>
            <a:spLocks noGrp="1" noChangeArrowheads="1"/>
          </p:cNvSpPr>
          <p:nvPr>
            <p:ph idx="1"/>
          </p:nvPr>
        </p:nvSpPr>
        <p:spPr>
          <a:xfrm>
            <a:off x="838200" y="1825625"/>
            <a:ext cx="4591050" cy="4351338"/>
          </a:xfrm>
        </p:spPr>
        <p:txBody>
          <a:bodyPr/>
          <a:lstStyle/>
          <a:p>
            <a:pPr eaLnBrk="1" hangingPunct="1"/>
            <a:r>
              <a:rPr lang="en-US" altLang="en-US" dirty="0" smtClean="0"/>
              <a:t>Facilitator – runs meeting</a:t>
            </a:r>
          </a:p>
          <a:p>
            <a:pPr eaLnBrk="1" hangingPunct="1"/>
            <a:r>
              <a:rPr lang="en-US" altLang="en-US" dirty="0" smtClean="0"/>
              <a:t>Storytellers (1-2) should be constituents</a:t>
            </a:r>
          </a:p>
          <a:p>
            <a:pPr eaLnBrk="1" hangingPunct="1"/>
            <a:r>
              <a:rPr lang="en-US" altLang="en-US" dirty="0" smtClean="0"/>
              <a:t>Asker – makes the direct ask</a:t>
            </a:r>
          </a:p>
          <a:p>
            <a:pPr eaLnBrk="1" hangingPunct="1"/>
            <a:r>
              <a:rPr lang="en-US" altLang="en-US" dirty="0" smtClean="0"/>
              <a:t>Educator – presents facts and info</a:t>
            </a:r>
          </a:p>
          <a:p>
            <a:pPr eaLnBrk="1" hangingPunct="1"/>
            <a:r>
              <a:rPr lang="en-US" altLang="en-US" dirty="0" smtClean="0"/>
              <a:t>Secretary – collect cards, write it all down and plan follow-up</a:t>
            </a:r>
          </a:p>
          <a:p>
            <a:pPr eaLnBrk="1" hangingPunct="1"/>
            <a:endParaRPr lang="en-US" altLang="en-US" dirty="0" smtClean="0"/>
          </a:p>
        </p:txBody>
      </p:sp>
      <p:pic>
        <p:nvPicPr>
          <p:cNvPr id="2" name="Picture 1"/>
          <p:cNvPicPr>
            <a:picLocks noChangeAspect="1"/>
          </p:cNvPicPr>
          <p:nvPr/>
        </p:nvPicPr>
        <p:blipFill>
          <a:blip r:embed="rId3"/>
          <a:stretch>
            <a:fillRect/>
          </a:stretch>
        </p:blipFill>
        <p:spPr>
          <a:xfrm>
            <a:off x="5811518" y="1690688"/>
            <a:ext cx="5899469" cy="4010416"/>
          </a:xfrm>
          <a:prstGeom prst="rect">
            <a:avLst/>
          </a:prstGeom>
        </p:spPr>
      </p:pic>
    </p:spTree>
    <p:extLst>
      <p:ext uri="{BB962C8B-B14F-4D97-AF65-F5344CB8AC3E}">
        <p14:creationId xmlns:p14="http://schemas.microsoft.com/office/powerpoint/2010/main" val="37444384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b="1" dirty="0" smtClean="0">
                <a:solidFill>
                  <a:schemeClr val="accent1">
                    <a:lumMod val="50000"/>
                  </a:schemeClr>
                </a:solidFill>
              </a:rPr>
              <a:t>Lobby Meeting Agenda</a:t>
            </a:r>
          </a:p>
        </p:txBody>
      </p:sp>
      <p:sp>
        <p:nvSpPr>
          <p:cNvPr id="34819" name="Rectangle 3"/>
          <p:cNvSpPr>
            <a:spLocks noGrp="1" noChangeArrowheads="1"/>
          </p:cNvSpPr>
          <p:nvPr>
            <p:ph idx="1"/>
          </p:nvPr>
        </p:nvSpPr>
        <p:spPr>
          <a:xfrm>
            <a:off x="838200" y="1825625"/>
            <a:ext cx="5457825" cy="4351338"/>
          </a:xfrm>
        </p:spPr>
        <p:txBody>
          <a:bodyPr>
            <a:normAutofit/>
          </a:bodyPr>
          <a:lstStyle/>
          <a:p>
            <a:pPr eaLnBrk="1" hangingPunct="1"/>
            <a:r>
              <a:rPr lang="en-US" altLang="en-US" dirty="0"/>
              <a:t>Introductions (2 minutes)</a:t>
            </a:r>
          </a:p>
          <a:p>
            <a:pPr lvl="1" eaLnBrk="1" hangingPunct="1"/>
            <a:r>
              <a:rPr lang="en-US" altLang="en-US" dirty="0"/>
              <a:t>Names and city</a:t>
            </a:r>
          </a:p>
          <a:p>
            <a:pPr eaLnBrk="1" hangingPunct="1"/>
            <a:r>
              <a:rPr lang="en-US" altLang="en-US" dirty="0"/>
              <a:t>Why we are here (2 minutes)</a:t>
            </a:r>
          </a:p>
          <a:p>
            <a:pPr lvl="1" eaLnBrk="1" hangingPunct="1"/>
            <a:r>
              <a:rPr lang="en-US" altLang="en-US" dirty="0"/>
              <a:t>Present petitions</a:t>
            </a:r>
          </a:p>
          <a:p>
            <a:pPr lvl="1" eaLnBrk="1" hangingPunct="1"/>
            <a:r>
              <a:rPr lang="en-US" altLang="en-US" dirty="0"/>
              <a:t>Present facts/history</a:t>
            </a:r>
          </a:p>
          <a:p>
            <a:pPr eaLnBrk="1" hangingPunct="1"/>
            <a:r>
              <a:rPr lang="en-US" altLang="en-US" dirty="0"/>
              <a:t>Story time (2-3 minutes)</a:t>
            </a:r>
          </a:p>
          <a:p>
            <a:pPr eaLnBrk="1" hangingPunct="1"/>
            <a:r>
              <a:rPr lang="en-US" altLang="en-US" dirty="0"/>
              <a:t>The Ask (1 minute)</a:t>
            </a:r>
          </a:p>
          <a:p>
            <a:pPr eaLnBrk="1" hangingPunct="1"/>
            <a:r>
              <a:rPr lang="en-US" altLang="en-US" dirty="0"/>
              <a:t>Ask/Answer questions (5 minutes)</a:t>
            </a:r>
          </a:p>
          <a:p>
            <a:pPr eaLnBrk="1" hangingPunct="1"/>
            <a:r>
              <a:rPr lang="en-US" altLang="en-US" dirty="0"/>
              <a:t>Wrap Up/Thank You (3 minutes)</a:t>
            </a:r>
          </a:p>
          <a:p>
            <a:pPr eaLnBrk="1" hangingPunct="1"/>
            <a:endParaRPr lang="en-US" altLang="en-US" dirty="0"/>
          </a:p>
        </p:txBody>
      </p:sp>
      <p:pic>
        <p:nvPicPr>
          <p:cNvPr id="2" name="Picture 1"/>
          <p:cNvPicPr>
            <a:picLocks noChangeAspect="1"/>
          </p:cNvPicPr>
          <p:nvPr/>
        </p:nvPicPr>
        <p:blipFill>
          <a:blip r:embed="rId3"/>
          <a:stretch>
            <a:fillRect/>
          </a:stretch>
        </p:blipFill>
        <p:spPr>
          <a:xfrm>
            <a:off x="7830536" y="1463675"/>
            <a:ext cx="3399439" cy="4470400"/>
          </a:xfrm>
          <a:prstGeom prst="rect">
            <a:avLst/>
          </a:prstGeom>
        </p:spPr>
      </p:pic>
    </p:spTree>
    <p:extLst>
      <p:ext uri="{BB962C8B-B14F-4D97-AF65-F5344CB8AC3E}">
        <p14:creationId xmlns:p14="http://schemas.microsoft.com/office/powerpoint/2010/main" val="4043714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en-US" b="1" dirty="0" smtClean="0">
                <a:solidFill>
                  <a:schemeClr val="accent1">
                    <a:lumMod val="50000"/>
                  </a:schemeClr>
                </a:solidFill>
              </a:rPr>
              <a:t>Making an Effective “Ask”</a:t>
            </a:r>
          </a:p>
        </p:txBody>
      </p:sp>
      <p:sp>
        <p:nvSpPr>
          <p:cNvPr id="38915" name="Rectangle 3"/>
          <p:cNvSpPr>
            <a:spLocks noGrp="1" noChangeArrowheads="1"/>
          </p:cNvSpPr>
          <p:nvPr>
            <p:ph idx="1"/>
          </p:nvPr>
        </p:nvSpPr>
        <p:spPr>
          <a:xfrm>
            <a:off x="5576887" y="1863725"/>
            <a:ext cx="6210300" cy="4351338"/>
          </a:xfrm>
        </p:spPr>
        <p:txBody>
          <a:bodyPr>
            <a:normAutofit/>
          </a:bodyPr>
          <a:lstStyle/>
          <a:p>
            <a:pPr eaLnBrk="1" hangingPunct="1">
              <a:lnSpc>
                <a:spcPct val="90000"/>
              </a:lnSpc>
            </a:pPr>
            <a:r>
              <a:rPr lang="en-US" altLang="en-US" dirty="0" smtClean="0"/>
              <a:t>Straight to the Point</a:t>
            </a:r>
          </a:p>
          <a:p>
            <a:pPr lvl="1" eaLnBrk="1" hangingPunct="1">
              <a:lnSpc>
                <a:spcPct val="90000"/>
              </a:lnSpc>
            </a:pPr>
            <a:r>
              <a:rPr lang="en-US" altLang="en-US" dirty="0" smtClean="0"/>
              <a:t>Ask the question</a:t>
            </a:r>
          </a:p>
          <a:p>
            <a:pPr lvl="1" eaLnBrk="1" hangingPunct="1">
              <a:lnSpc>
                <a:spcPct val="90000"/>
              </a:lnSpc>
            </a:pPr>
            <a:r>
              <a:rPr lang="en-US" altLang="en-US" dirty="0" smtClean="0"/>
              <a:t>Be silent and wait for the answer</a:t>
            </a:r>
          </a:p>
          <a:p>
            <a:pPr eaLnBrk="1" hangingPunct="1">
              <a:lnSpc>
                <a:spcPct val="90000"/>
              </a:lnSpc>
            </a:pPr>
            <a:r>
              <a:rPr lang="en-US" altLang="en-US" dirty="0" smtClean="0"/>
              <a:t>Follow-up questions – If Yes</a:t>
            </a:r>
          </a:p>
          <a:p>
            <a:pPr lvl="1" eaLnBrk="1" hangingPunct="1">
              <a:lnSpc>
                <a:spcPct val="90000"/>
              </a:lnSpc>
            </a:pPr>
            <a:r>
              <a:rPr lang="en-US" altLang="en-US" dirty="0" smtClean="0"/>
              <a:t>Who else can you bring on board?</a:t>
            </a:r>
          </a:p>
          <a:p>
            <a:pPr lvl="1" eaLnBrk="1" hangingPunct="1">
              <a:lnSpc>
                <a:spcPct val="90000"/>
              </a:lnSpc>
            </a:pPr>
            <a:r>
              <a:rPr lang="en-US" altLang="en-US" dirty="0" smtClean="0"/>
              <a:t>What is the opposition?</a:t>
            </a:r>
          </a:p>
          <a:p>
            <a:pPr eaLnBrk="1" hangingPunct="1">
              <a:lnSpc>
                <a:spcPct val="90000"/>
              </a:lnSpc>
            </a:pPr>
            <a:r>
              <a:rPr lang="en-US" altLang="en-US" dirty="0" smtClean="0"/>
              <a:t>Follow-up questions – If No</a:t>
            </a:r>
          </a:p>
          <a:p>
            <a:pPr lvl="1" eaLnBrk="1" hangingPunct="1">
              <a:lnSpc>
                <a:spcPct val="90000"/>
              </a:lnSpc>
            </a:pPr>
            <a:r>
              <a:rPr lang="en-US" altLang="en-US" dirty="0" smtClean="0"/>
              <a:t>What will it take for you to </a:t>
            </a:r>
            <a:r>
              <a:rPr lang="en-US" altLang="en-US" dirty="0" smtClean="0"/>
              <a:t>support/oppose </a:t>
            </a:r>
            <a:r>
              <a:rPr lang="en-US" altLang="en-US" dirty="0" smtClean="0"/>
              <a:t>for this?</a:t>
            </a:r>
          </a:p>
          <a:p>
            <a:pPr lvl="1" eaLnBrk="1" hangingPunct="1">
              <a:lnSpc>
                <a:spcPct val="90000"/>
              </a:lnSpc>
            </a:pPr>
            <a:r>
              <a:rPr lang="en-US" altLang="en-US" dirty="0" smtClean="0"/>
              <a:t>What is holding you back?</a:t>
            </a:r>
          </a:p>
          <a:p>
            <a:pPr eaLnBrk="1" hangingPunct="1">
              <a:lnSpc>
                <a:spcPct val="90000"/>
              </a:lnSpc>
            </a:pPr>
            <a:endParaRPr lang="en-US" altLang="en-US" dirty="0" smtClean="0"/>
          </a:p>
        </p:txBody>
      </p:sp>
      <p:pic>
        <p:nvPicPr>
          <p:cNvPr id="2" name="Picture 1"/>
          <p:cNvPicPr>
            <a:picLocks noChangeAspect="1"/>
          </p:cNvPicPr>
          <p:nvPr/>
        </p:nvPicPr>
        <p:blipFill>
          <a:blip r:embed="rId3"/>
          <a:stretch>
            <a:fillRect/>
          </a:stretch>
        </p:blipFill>
        <p:spPr>
          <a:xfrm>
            <a:off x="696970" y="2205038"/>
            <a:ext cx="4470342" cy="3924300"/>
          </a:xfrm>
          <a:prstGeom prst="rect">
            <a:avLst/>
          </a:prstGeom>
        </p:spPr>
      </p:pic>
    </p:spTree>
    <p:extLst>
      <p:ext uri="{BB962C8B-B14F-4D97-AF65-F5344CB8AC3E}">
        <p14:creationId xmlns:p14="http://schemas.microsoft.com/office/powerpoint/2010/main" val="6388281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tLang="en-US" b="1" dirty="0" smtClean="0">
                <a:solidFill>
                  <a:schemeClr val="accent1">
                    <a:lumMod val="50000"/>
                  </a:schemeClr>
                </a:solidFill>
              </a:rPr>
              <a:t>Following up</a:t>
            </a:r>
          </a:p>
        </p:txBody>
      </p:sp>
      <p:sp>
        <p:nvSpPr>
          <p:cNvPr id="40963" name="Rectangle 3"/>
          <p:cNvSpPr>
            <a:spLocks noGrp="1" noChangeArrowheads="1"/>
          </p:cNvSpPr>
          <p:nvPr>
            <p:ph idx="1"/>
          </p:nvPr>
        </p:nvSpPr>
        <p:spPr>
          <a:xfrm>
            <a:off x="6096000" y="1911350"/>
            <a:ext cx="5753100" cy="4351338"/>
          </a:xfrm>
        </p:spPr>
        <p:txBody>
          <a:bodyPr>
            <a:normAutofit lnSpcReduction="10000"/>
          </a:bodyPr>
          <a:lstStyle/>
          <a:p>
            <a:pPr marL="0" indent="0" eaLnBrk="1" hangingPunct="1">
              <a:buNone/>
            </a:pPr>
            <a:r>
              <a:rPr lang="en-US" altLang="en-US" dirty="0" smtClean="0"/>
              <a:t>The goal is to develop a “relationship” with the Legislator/Staffer; this is a first visit; not the last</a:t>
            </a:r>
          </a:p>
          <a:p>
            <a:pPr eaLnBrk="1" hangingPunct="1"/>
            <a:r>
              <a:rPr lang="en-US" altLang="en-US" dirty="0" smtClean="0"/>
              <a:t>Thank </a:t>
            </a:r>
            <a:r>
              <a:rPr lang="en-US" altLang="en-US" dirty="0" smtClean="0"/>
              <a:t>the legislator</a:t>
            </a:r>
          </a:p>
          <a:p>
            <a:pPr eaLnBrk="1" hangingPunct="1"/>
            <a:r>
              <a:rPr lang="en-US" altLang="en-US" dirty="0" smtClean="0"/>
              <a:t>Send a written note to their office</a:t>
            </a:r>
          </a:p>
          <a:p>
            <a:pPr eaLnBrk="1" hangingPunct="1"/>
            <a:r>
              <a:rPr lang="en-US" altLang="en-US" dirty="0" smtClean="0"/>
              <a:t>Build support and research before the next meeting</a:t>
            </a:r>
          </a:p>
          <a:p>
            <a:pPr eaLnBrk="1" hangingPunct="1"/>
            <a:r>
              <a:rPr lang="en-US" altLang="en-US" dirty="0" smtClean="0"/>
              <a:t>Stay in touch – keep the relationship alive</a:t>
            </a:r>
          </a:p>
          <a:p>
            <a:pPr eaLnBrk="1" hangingPunct="1"/>
            <a:r>
              <a:rPr lang="en-US" altLang="en-US" dirty="0" smtClean="0"/>
              <a:t>Try to find common ground</a:t>
            </a:r>
          </a:p>
          <a:p>
            <a:pPr eaLnBrk="1" hangingPunct="1"/>
            <a:endParaRPr lang="en-US" altLang="en-US" dirty="0" smtClean="0"/>
          </a:p>
        </p:txBody>
      </p:sp>
      <p:pic>
        <p:nvPicPr>
          <p:cNvPr id="2" name="Picture 1"/>
          <p:cNvPicPr>
            <a:picLocks noChangeAspect="1"/>
          </p:cNvPicPr>
          <p:nvPr/>
        </p:nvPicPr>
        <p:blipFill>
          <a:blip r:embed="rId3"/>
          <a:stretch>
            <a:fillRect/>
          </a:stretch>
        </p:blipFill>
        <p:spPr>
          <a:xfrm>
            <a:off x="328939" y="2133600"/>
            <a:ext cx="5353493" cy="4021259"/>
          </a:xfrm>
          <a:prstGeom prst="rect">
            <a:avLst/>
          </a:prstGeom>
        </p:spPr>
      </p:pic>
    </p:spTree>
    <p:extLst>
      <p:ext uri="{BB962C8B-B14F-4D97-AF65-F5344CB8AC3E}">
        <p14:creationId xmlns:p14="http://schemas.microsoft.com/office/powerpoint/2010/main" val="2353774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ltLang="en-US" b="1" dirty="0" smtClean="0">
                <a:solidFill>
                  <a:schemeClr val="accent1">
                    <a:lumMod val="50000"/>
                  </a:schemeClr>
                </a:solidFill>
              </a:rPr>
              <a:t>Tell Us You Delivered the Letter</a:t>
            </a:r>
            <a:endParaRPr lang="en-US" altLang="en-US" b="1" dirty="0" smtClean="0">
              <a:solidFill>
                <a:schemeClr val="accent1">
                  <a:lumMod val="50000"/>
                </a:schemeClr>
              </a:solidFill>
            </a:endParaRPr>
          </a:p>
        </p:txBody>
      </p:sp>
      <p:sp>
        <p:nvSpPr>
          <p:cNvPr id="43011" name="Rectangle 3"/>
          <p:cNvSpPr>
            <a:spLocks noGrp="1" noChangeArrowheads="1"/>
          </p:cNvSpPr>
          <p:nvPr>
            <p:ph idx="1"/>
          </p:nvPr>
        </p:nvSpPr>
        <p:spPr>
          <a:xfrm>
            <a:off x="838200" y="1825625"/>
            <a:ext cx="4514850" cy="4351338"/>
          </a:xfrm>
        </p:spPr>
        <p:txBody>
          <a:bodyPr/>
          <a:lstStyle/>
          <a:p>
            <a:pPr eaLnBrk="1" hangingPunct="1"/>
            <a:r>
              <a:rPr lang="en-US" altLang="en-US" dirty="0" smtClean="0"/>
              <a:t>Take a picture</a:t>
            </a:r>
          </a:p>
          <a:p>
            <a:pPr eaLnBrk="1" hangingPunct="1"/>
            <a:r>
              <a:rPr lang="en-US" altLang="en-US" dirty="0" smtClean="0"/>
              <a:t>Send it to </a:t>
            </a:r>
            <a:r>
              <a:rPr lang="en-US" altLang="en-US" dirty="0" smtClean="0">
                <a:hlinkClick r:id="rId3"/>
              </a:rPr>
              <a:t>judy@pdamerica.org</a:t>
            </a:r>
            <a:endParaRPr lang="en-US" altLang="en-US" dirty="0" smtClean="0"/>
          </a:p>
          <a:p>
            <a:r>
              <a:rPr lang="en-US" altLang="en-US" dirty="0" smtClean="0"/>
              <a:t>Complete the Delivery Form</a:t>
            </a:r>
            <a:br>
              <a:rPr lang="en-US" altLang="en-US" dirty="0" smtClean="0"/>
            </a:br>
            <a:r>
              <a:rPr lang="en-US" altLang="en-US" dirty="0" smtClean="0">
                <a:hlinkClick r:id="rId4"/>
              </a:rPr>
              <a:t>https://actionnetwork.org/forms/report-your-february-letter-drop</a:t>
            </a:r>
            <a:endParaRPr lang="en-US" altLang="en-US" dirty="0" smtClean="0"/>
          </a:p>
          <a:p>
            <a:pPr eaLnBrk="1" hangingPunct="1"/>
            <a:endParaRPr lang="en-US" altLang="en-US" dirty="0" smtClean="0"/>
          </a:p>
        </p:txBody>
      </p:sp>
      <p:pic>
        <p:nvPicPr>
          <p:cNvPr id="2" name="Picture 1"/>
          <p:cNvPicPr>
            <a:picLocks noChangeAspect="1"/>
          </p:cNvPicPr>
          <p:nvPr/>
        </p:nvPicPr>
        <p:blipFill>
          <a:blip r:embed="rId5"/>
          <a:stretch>
            <a:fillRect/>
          </a:stretch>
        </p:blipFill>
        <p:spPr>
          <a:xfrm>
            <a:off x="8032576" y="1685132"/>
            <a:ext cx="2494704" cy="4491831"/>
          </a:xfrm>
          <a:prstGeom prst="rect">
            <a:avLst/>
          </a:prstGeom>
        </p:spPr>
      </p:pic>
    </p:spTree>
    <p:extLst>
      <p:ext uri="{BB962C8B-B14F-4D97-AF65-F5344CB8AC3E}">
        <p14:creationId xmlns:p14="http://schemas.microsoft.com/office/powerpoint/2010/main" val="39282341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b="1" dirty="0" smtClean="0">
                <a:solidFill>
                  <a:schemeClr val="accent1">
                    <a:lumMod val="50000"/>
                  </a:schemeClr>
                </a:solidFill>
              </a:rPr>
              <a:t>Turning Up the Pressure</a:t>
            </a:r>
          </a:p>
        </p:txBody>
      </p:sp>
      <p:sp>
        <p:nvSpPr>
          <p:cNvPr id="45059" name="Rectangle 3"/>
          <p:cNvSpPr>
            <a:spLocks noGrp="1" noChangeArrowheads="1"/>
          </p:cNvSpPr>
          <p:nvPr>
            <p:ph idx="1"/>
          </p:nvPr>
        </p:nvSpPr>
        <p:spPr>
          <a:xfrm>
            <a:off x="7934325" y="1968500"/>
            <a:ext cx="3657600" cy="4351338"/>
          </a:xfrm>
        </p:spPr>
        <p:txBody>
          <a:bodyPr>
            <a:normAutofit lnSpcReduction="10000"/>
          </a:bodyPr>
          <a:lstStyle/>
          <a:p>
            <a:pPr eaLnBrk="1" hangingPunct="1"/>
            <a:r>
              <a:rPr lang="en-US" altLang="en-US" dirty="0" smtClean="0"/>
              <a:t>Direct Pressure</a:t>
            </a:r>
          </a:p>
          <a:p>
            <a:pPr lvl="1" eaLnBrk="1" hangingPunct="1"/>
            <a:r>
              <a:rPr lang="en-US" altLang="en-US" dirty="0" smtClean="0"/>
              <a:t>Letters, petitions, calls, Meetings, in Capital lobby days</a:t>
            </a:r>
          </a:p>
          <a:p>
            <a:pPr eaLnBrk="1" hangingPunct="1"/>
            <a:r>
              <a:rPr lang="en-US" altLang="en-US" dirty="0" smtClean="0"/>
              <a:t>Indirect Pressure</a:t>
            </a:r>
          </a:p>
          <a:p>
            <a:pPr lvl="1" eaLnBrk="1" hangingPunct="1"/>
            <a:r>
              <a:rPr lang="en-US" altLang="en-US" dirty="0" smtClean="0"/>
              <a:t>Letters to the editor, op-eds, paid media, press conferences, visibility, protests, picketing, literature drops, coalition building</a:t>
            </a:r>
          </a:p>
          <a:p>
            <a:pPr eaLnBrk="1" hangingPunct="1"/>
            <a:endParaRPr lang="en-US" altLang="en-US" dirty="0" smtClean="0"/>
          </a:p>
        </p:txBody>
      </p:sp>
      <p:pic>
        <p:nvPicPr>
          <p:cNvPr id="2050" name="Picture 2" descr="https://pbs.twimg.com/media/CaTSw40WYAEDbXE.jpg: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999" y="2187574"/>
            <a:ext cx="6778979" cy="381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77298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377466" y="1373528"/>
            <a:ext cx="3014026" cy="3425030"/>
          </a:xfrm>
          <a:prstGeom prst="rect">
            <a:avLst/>
          </a:prstGeom>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22529" y="5098072"/>
            <a:ext cx="1417777" cy="1417777"/>
          </a:xfrm>
          <a:prstGeom prst="rect">
            <a:avLst/>
          </a:prstGeom>
        </p:spPr>
      </p:pic>
      <p:sp>
        <p:nvSpPr>
          <p:cNvPr id="6" name="Title 5"/>
          <p:cNvSpPr>
            <a:spLocks noGrp="1"/>
          </p:cNvSpPr>
          <p:nvPr>
            <p:ph type="title"/>
          </p:nvPr>
        </p:nvSpPr>
        <p:spPr/>
        <p:txBody>
          <a:bodyPr/>
          <a:lstStyle/>
          <a:p>
            <a:r>
              <a:rPr lang="en-US" b="1" dirty="0" smtClean="0"/>
              <a:t>Call Planning Team</a:t>
            </a:r>
            <a:endParaRPr lang="en-US" b="1" dirty="0"/>
          </a:p>
        </p:txBody>
      </p:sp>
      <p:sp>
        <p:nvSpPr>
          <p:cNvPr id="7" name="Rectangle 6"/>
          <p:cNvSpPr/>
          <p:nvPr/>
        </p:nvSpPr>
        <p:spPr>
          <a:xfrm>
            <a:off x="985474" y="1847534"/>
            <a:ext cx="5486400" cy="3170099"/>
          </a:xfrm>
          <a:prstGeom prst="rect">
            <a:avLst/>
          </a:prstGeom>
        </p:spPr>
        <p:txBody>
          <a:bodyPr wrap="square">
            <a:spAutoFit/>
          </a:bodyPr>
          <a:lstStyle/>
          <a:p>
            <a:r>
              <a:rPr lang="en-US" sz="3200" b="1" dirty="0" smtClean="0">
                <a:solidFill>
                  <a:srgbClr val="C00000"/>
                </a:solidFill>
              </a:rPr>
              <a:t>Celeste Drake</a:t>
            </a:r>
            <a:r>
              <a:rPr lang="en-US" sz="2400" dirty="0">
                <a:solidFill>
                  <a:srgbClr val="C00000"/>
                </a:solidFill>
              </a:rPr>
              <a:t/>
            </a:r>
            <a:br>
              <a:rPr lang="en-US" sz="2400" dirty="0">
                <a:solidFill>
                  <a:srgbClr val="C00000"/>
                </a:solidFill>
              </a:rPr>
            </a:br>
            <a:r>
              <a:rPr lang="en-US" sz="2400" dirty="0" smtClean="0">
                <a:solidFill>
                  <a:schemeClr val="accent1">
                    <a:lumMod val="50000"/>
                  </a:schemeClr>
                </a:solidFill>
              </a:rPr>
              <a:t>Trade and Globalization Policy Specialist,</a:t>
            </a:r>
            <a:br>
              <a:rPr lang="en-US" sz="2400" dirty="0" smtClean="0">
                <a:solidFill>
                  <a:schemeClr val="accent1">
                    <a:lumMod val="50000"/>
                  </a:schemeClr>
                </a:solidFill>
              </a:rPr>
            </a:br>
            <a:r>
              <a:rPr lang="en-US" sz="2400" dirty="0" smtClean="0">
                <a:solidFill>
                  <a:schemeClr val="accent1">
                    <a:lumMod val="50000"/>
                  </a:schemeClr>
                </a:solidFill>
              </a:rPr>
              <a:t>AFL-CIO</a:t>
            </a:r>
          </a:p>
          <a:p>
            <a:r>
              <a:rPr lang="en-US" sz="2400" b="1" dirty="0" smtClean="0">
                <a:solidFill>
                  <a:srgbClr val="C00000"/>
                </a:solidFill>
                <a:hlinkClick r:id="rId4"/>
              </a:rPr>
              <a:t>Cdrake@AFLCIO.org</a:t>
            </a:r>
            <a:r>
              <a:rPr lang="en-US" sz="2400" dirty="0">
                <a:solidFill>
                  <a:schemeClr val="accent5">
                    <a:lumMod val="75000"/>
                  </a:schemeClr>
                </a:solidFill>
                <a:hlinkClick r:id="rId4"/>
              </a:rPr>
              <a:t/>
            </a:r>
            <a:br>
              <a:rPr lang="en-US" sz="2400" dirty="0">
                <a:solidFill>
                  <a:schemeClr val="accent5">
                    <a:lumMod val="75000"/>
                  </a:schemeClr>
                </a:solidFill>
                <a:hlinkClick r:id="rId4"/>
              </a:rPr>
            </a:br>
            <a:r>
              <a:rPr lang="en-US" sz="2400" dirty="0">
                <a:solidFill>
                  <a:schemeClr val="accent5">
                    <a:lumMod val="75000"/>
                  </a:schemeClr>
                </a:solidFill>
                <a:hlinkClick r:id="rId4"/>
              </a:rPr>
              <a:t/>
            </a:r>
            <a:br>
              <a:rPr lang="en-US" sz="2400" dirty="0">
                <a:solidFill>
                  <a:schemeClr val="accent5">
                    <a:lumMod val="75000"/>
                  </a:schemeClr>
                </a:solidFill>
                <a:hlinkClick r:id="rId4"/>
              </a:rPr>
            </a:br>
            <a:r>
              <a:rPr lang="en-US" sz="2400" b="1" dirty="0">
                <a:solidFill>
                  <a:schemeClr val="accent5">
                    <a:lumMod val="75000"/>
                  </a:schemeClr>
                </a:solidFill>
                <a:latin typeface="Arial Black" panose="020B0A04020102020204" pitchFamily="34" charset="0"/>
              </a:rPr>
              <a:t/>
            </a:r>
            <a:br>
              <a:rPr lang="en-US" sz="2400" b="1" dirty="0">
                <a:solidFill>
                  <a:schemeClr val="accent5">
                    <a:lumMod val="75000"/>
                  </a:schemeClr>
                </a:solidFill>
                <a:latin typeface="Arial Black" panose="020B0A04020102020204" pitchFamily="34" charset="0"/>
              </a:rPr>
            </a:br>
            <a:r>
              <a:rPr lang="en-US" sz="2400" b="1" dirty="0" smtClean="0">
                <a:solidFill>
                  <a:schemeClr val="accent5">
                    <a:lumMod val="75000"/>
                  </a:schemeClr>
                </a:solidFill>
                <a:latin typeface="Arial Black" panose="020B0A04020102020204" pitchFamily="34" charset="0"/>
              </a:rPr>
              <a:t>*</a:t>
            </a:r>
            <a:r>
              <a:rPr lang="en-US" sz="2400" dirty="0" smtClean="0">
                <a:solidFill>
                  <a:schemeClr val="accent5">
                    <a:lumMod val="75000"/>
                  </a:schemeClr>
                </a:solidFill>
              </a:rPr>
              <a:t>SOTU Report</a:t>
            </a:r>
          </a:p>
          <a:p>
            <a:r>
              <a:rPr lang="en-US" sz="2400" dirty="0" smtClean="0">
                <a:solidFill>
                  <a:schemeClr val="accent5">
                    <a:lumMod val="75000"/>
                  </a:schemeClr>
                </a:solidFill>
              </a:rPr>
              <a:t>*</a:t>
            </a:r>
            <a:r>
              <a:rPr lang="en-US" sz="2400" dirty="0">
                <a:solidFill>
                  <a:schemeClr val="accent1">
                    <a:lumMod val="50000"/>
                  </a:schemeClr>
                </a:solidFill>
              </a:rPr>
              <a:t>USITC TPP </a:t>
            </a:r>
            <a:r>
              <a:rPr lang="en-US" sz="2400" dirty="0" smtClean="0">
                <a:solidFill>
                  <a:schemeClr val="accent1">
                    <a:lumMod val="50000"/>
                  </a:schemeClr>
                </a:solidFill>
              </a:rPr>
              <a:t>Hearing</a:t>
            </a:r>
          </a:p>
        </p:txBody>
      </p:sp>
    </p:spTree>
    <p:extLst>
      <p:ext uri="{BB962C8B-B14F-4D97-AF65-F5344CB8AC3E}">
        <p14:creationId xmlns:p14="http://schemas.microsoft.com/office/powerpoint/2010/main" val="18712589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8216416" y="2152413"/>
            <a:ext cx="1784505" cy="2195449"/>
          </a:xfrm>
          <a:prstGeom prst="rect">
            <a:avLst/>
          </a:prstGeom>
        </p:spPr>
      </p:pic>
      <p:pic>
        <p:nvPicPr>
          <p:cNvPr id="7" name="Picture 6"/>
          <p:cNvPicPr>
            <a:picLocks noChangeAspect="1"/>
          </p:cNvPicPr>
          <p:nvPr/>
        </p:nvPicPr>
        <p:blipFill>
          <a:blip r:embed="rId3"/>
          <a:stretch>
            <a:fillRect/>
          </a:stretch>
        </p:blipFill>
        <p:spPr>
          <a:xfrm>
            <a:off x="8258328" y="5123004"/>
            <a:ext cx="2114312" cy="635366"/>
          </a:xfrm>
          <a:prstGeom prst="rect">
            <a:avLst/>
          </a:prstGeom>
        </p:spPr>
      </p:pic>
      <p:sp>
        <p:nvSpPr>
          <p:cNvPr id="3" name="Rectangle 2"/>
          <p:cNvSpPr/>
          <p:nvPr/>
        </p:nvSpPr>
        <p:spPr>
          <a:xfrm>
            <a:off x="709127" y="1466519"/>
            <a:ext cx="6834673" cy="5324535"/>
          </a:xfrm>
          <a:prstGeom prst="rect">
            <a:avLst/>
          </a:prstGeom>
        </p:spPr>
        <p:txBody>
          <a:bodyPr wrap="square">
            <a:spAutoFit/>
          </a:bodyPr>
          <a:lstStyle/>
          <a:p>
            <a:r>
              <a:rPr lang="en-US" sz="2800" b="1" dirty="0">
                <a:solidFill>
                  <a:schemeClr val="accent5">
                    <a:lumMod val="75000"/>
                  </a:schemeClr>
                </a:solidFill>
              </a:rPr>
              <a:t>Adam </a:t>
            </a:r>
            <a:r>
              <a:rPr lang="en-US" sz="2800" b="1" dirty="0" smtClean="0">
                <a:solidFill>
                  <a:schemeClr val="accent5">
                    <a:lumMod val="75000"/>
                  </a:schemeClr>
                </a:solidFill>
              </a:rPr>
              <a:t>Weissman </a:t>
            </a:r>
            <a:br>
              <a:rPr lang="en-US" sz="2800" b="1" dirty="0" smtClean="0">
                <a:solidFill>
                  <a:schemeClr val="accent5">
                    <a:lumMod val="75000"/>
                  </a:schemeClr>
                </a:solidFill>
              </a:rPr>
            </a:br>
            <a:r>
              <a:rPr lang="en-US" sz="2800" b="1" dirty="0" err="1" smtClean="0">
                <a:solidFill>
                  <a:schemeClr val="accent5">
                    <a:lumMod val="75000"/>
                  </a:schemeClr>
                </a:solidFill>
              </a:rPr>
              <a:t>TradeJustice</a:t>
            </a:r>
            <a:r>
              <a:rPr lang="en-US" sz="2800" b="1" dirty="0" smtClean="0">
                <a:solidFill>
                  <a:schemeClr val="accent5">
                    <a:lumMod val="75000"/>
                  </a:schemeClr>
                </a:solidFill>
              </a:rPr>
              <a:t> </a:t>
            </a:r>
            <a:br>
              <a:rPr lang="en-US" sz="2800" b="1" dirty="0" smtClean="0">
                <a:solidFill>
                  <a:schemeClr val="accent5">
                    <a:lumMod val="75000"/>
                  </a:schemeClr>
                </a:solidFill>
              </a:rPr>
            </a:br>
            <a:r>
              <a:rPr lang="en-US" sz="2800" b="1" dirty="0" smtClean="0">
                <a:solidFill>
                  <a:schemeClr val="accent5">
                    <a:lumMod val="75000"/>
                  </a:schemeClr>
                </a:solidFill>
              </a:rPr>
              <a:t>Global </a:t>
            </a:r>
            <a:r>
              <a:rPr lang="en-US" sz="2800" b="1" dirty="0">
                <a:solidFill>
                  <a:schemeClr val="accent5">
                    <a:lumMod val="75000"/>
                  </a:schemeClr>
                </a:solidFill>
              </a:rPr>
              <a:t>Justice for Animals and the Environment </a:t>
            </a:r>
            <a:r>
              <a:rPr lang="en-US" dirty="0">
                <a:solidFill>
                  <a:schemeClr val="accent5">
                    <a:lumMod val="75000"/>
                  </a:schemeClr>
                </a:solidFill>
              </a:rPr>
              <a:t/>
            </a:r>
            <a:br>
              <a:rPr lang="en-US" dirty="0">
                <a:solidFill>
                  <a:schemeClr val="accent5">
                    <a:lumMod val="75000"/>
                  </a:schemeClr>
                </a:solidFill>
              </a:rPr>
            </a:br>
            <a:r>
              <a:rPr lang="en-US" sz="2400" b="1" dirty="0">
                <a:solidFill>
                  <a:schemeClr val="accent5">
                    <a:lumMod val="75000"/>
                  </a:schemeClr>
                </a:solidFill>
              </a:rPr>
              <a:t/>
            </a:r>
            <a:br>
              <a:rPr lang="en-US" sz="2400" b="1" dirty="0">
                <a:solidFill>
                  <a:schemeClr val="accent5">
                    <a:lumMod val="75000"/>
                  </a:schemeClr>
                </a:solidFill>
              </a:rPr>
            </a:br>
            <a:r>
              <a:rPr lang="en-US" sz="2400" b="1" dirty="0">
                <a:solidFill>
                  <a:srgbClr val="C00000"/>
                </a:solidFill>
                <a:hlinkClick r:id="rId4"/>
              </a:rPr>
              <a:t>www.TRADEJUSTICE.NET</a:t>
            </a:r>
            <a:r>
              <a:rPr lang="en-US" dirty="0">
                <a:solidFill>
                  <a:schemeClr val="accent5">
                    <a:lumMod val="75000"/>
                  </a:schemeClr>
                </a:solidFill>
              </a:rPr>
              <a:t/>
            </a:r>
            <a:br>
              <a:rPr lang="en-US" dirty="0">
                <a:solidFill>
                  <a:schemeClr val="accent5">
                    <a:lumMod val="75000"/>
                  </a:schemeClr>
                </a:solidFill>
              </a:rPr>
            </a:br>
            <a:r>
              <a:rPr lang="en-US" b="1" dirty="0">
                <a:solidFill>
                  <a:schemeClr val="accent5">
                    <a:lumMod val="75000"/>
                  </a:schemeClr>
                </a:solidFill>
                <a:latin typeface="Arial Black" panose="020B0A04020102020204" pitchFamily="34" charset="0"/>
              </a:rPr>
              <a:t/>
            </a:r>
            <a:br>
              <a:rPr lang="en-US" b="1" dirty="0">
                <a:solidFill>
                  <a:schemeClr val="accent5">
                    <a:lumMod val="75000"/>
                  </a:schemeClr>
                </a:solidFill>
                <a:latin typeface="Arial Black" panose="020B0A04020102020204" pitchFamily="34" charset="0"/>
              </a:rPr>
            </a:br>
            <a:r>
              <a:rPr lang="en-US" sz="2400" dirty="0">
                <a:solidFill>
                  <a:schemeClr val="accent5">
                    <a:lumMod val="75000"/>
                  </a:schemeClr>
                </a:solidFill>
              </a:rPr>
              <a:t>*Call Planning Team</a:t>
            </a:r>
            <a:br>
              <a:rPr lang="en-US" sz="2400" dirty="0">
                <a:solidFill>
                  <a:schemeClr val="accent5">
                    <a:lumMod val="75000"/>
                  </a:schemeClr>
                </a:solidFill>
              </a:rPr>
            </a:br>
            <a:r>
              <a:rPr lang="en-US" sz="2400" dirty="0">
                <a:solidFill>
                  <a:schemeClr val="accent5">
                    <a:lumMod val="75000"/>
                  </a:schemeClr>
                </a:solidFill>
              </a:rPr>
              <a:t>*Speaker </a:t>
            </a:r>
            <a:r>
              <a:rPr lang="en-US" sz="2400" dirty="0" smtClean="0">
                <a:solidFill>
                  <a:schemeClr val="accent5">
                    <a:lumMod val="75000"/>
                  </a:schemeClr>
                </a:solidFill>
              </a:rPr>
              <a:t>Recruitment</a:t>
            </a:r>
            <a:r>
              <a:rPr lang="en-US" sz="2400" dirty="0">
                <a:solidFill>
                  <a:schemeClr val="accent5">
                    <a:lumMod val="75000"/>
                  </a:schemeClr>
                </a:solidFill>
              </a:rPr>
              <a:t/>
            </a:r>
            <a:br>
              <a:rPr lang="en-US" sz="2400" dirty="0">
                <a:solidFill>
                  <a:schemeClr val="accent5">
                    <a:lumMod val="75000"/>
                  </a:schemeClr>
                </a:solidFill>
              </a:rPr>
            </a:br>
            <a:r>
              <a:rPr lang="en-US" sz="2400" dirty="0">
                <a:solidFill>
                  <a:schemeClr val="accent5">
                    <a:lumMod val="75000"/>
                  </a:schemeClr>
                </a:solidFill>
              </a:rPr>
              <a:t>*Events, news stories and actions</a:t>
            </a:r>
            <a:br>
              <a:rPr lang="en-US" sz="2400" dirty="0">
                <a:solidFill>
                  <a:schemeClr val="accent5">
                    <a:lumMod val="75000"/>
                  </a:schemeClr>
                </a:solidFill>
              </a:rPr>
            </a:br>
            <a:r>
              <a:rPr lang="en-US" sz="2400" dirty="0">
                <a:solidFill>
                  <a:schemeClr val="bg1"/>
                </a:solidFill>
              </a:rPr>
              <a:t/>
            </a:r>
            <a:br>
              <a:rPr lang="en-US" sz="2400" dirty="0">
                <a:solidFill>
                  <a:schemeClr val="bg1"/>
                </a:solidFill>
              </a:rPr>
            </a:br>
            <a:r>
              <a:rPr lang="en-US" sz="2400" b="1" dirty="0">
                <a:solidFill>
                  <a:srgbClr val="C00000"/>
                </a:solidFill>
                <a:hlinkClick r:id="rId5"/>
              </a:rPr>
              <a:t>http://tradejustice.net/events</a:t>
            </a:r>
            <a:endParaRPr lang="en-US" sz="2400" b="1" dirty="0">
              <a:solidFill>
                <a:srgbClr val="C00000"/>
              </a:solidFill>
            </a:endParaRPr>
          </a:p>
          <a:p>
            <a:r>
              <a:rPr lang="en-US" sz="2400" b="1" dirty="0">
                <a:solidFill>
                  <a:srgbClr val="C00000"/>
                </a:solidFill>
                <a:hlinkClick r:id="rId6"/>
              </a:rPr>
              <a:t>http://www.tradejustice.net/news</a:t>
            </a:r>
            <a:r>
              <a:rPr lang="en-US" b="1" dirty="0">
                <a:solidFill>
                  <a:srgbClr val="C00000"/>
                </a:solidFill>
              </a:rPr>
              <a:t/>
            </a:r>
            <a:br>
              <a:rPr lang="en-US" b="1" dirty="0">
                <a:solidFill>
                  <a:srgbClr val="C00000"/>
                </a:solidFill>
              </a:rPr>
            </a:br>
            <a:endParaRPr lang="en-US" dirty="0">
              <a:solidFill>
                <a:srgbClr val="C00000"/>
              </a:solidFill>
            </a:endParaRPr>
          </a:p>
        </p:txBody>
      </p:sp>
      <p:sp>
        <p:nvSpPr>
          <p:cNvPr id="4" name="Title 3"/>
          <p:cNvSpPr>
            <a:spLocks noGrp="1"/>
          </p:cNvSpPr>
          <p:nvPr>
            <p:ph type="title"/>
          </p:nvPr>
        </p:nvSpPr>
        <p:spPr>
          <a:xfrm>
            <a:off x="709127" y="269102"/>
            <a:ext cx="10515600" cy="946840"/>
          </a:xfrm>
        </p:spPr>
        <p:txBody>
          <a:bodyPr/>
          <a:lstStyle/>
          <a:p>
            <a:pPr algn="l"/>
            <a:r>
              <a:rPr lang="en-US" sz="4000" b="1" dirty="0" smtClean="0">
                <a:solidFill>
                  <a:schemeClr val="accent1">
                    <a:lumMod val="50000"/>
                  </a:schemeClr>
                </a:solidFill>
              </a:rPr>
              <a:t>Call Planning Team</a:t>
            </a:r>
            <a:endParaRPr lang="en-US" sz="4000" b="1" dirty="0">
              <a:solidFill>
                <a:schemeClr val="accent1">
                  <a:lumMod val="50000"/>
                </a:schemeClr>
              </a:solidFill>
            </a:endParaRPr>
          </a:p>
        </p:txBody>
      </p:sp>
      <p:sp>
        <p:nvSpPr>
          <p:cNvPr id="5" name="TextBox 4"/>
          <p:cNvSpPr txBox="1"/>
          <p:nvPr/>
        </p:nvSpPr>
        <p:spPr>
          <a:xfrm>
            <a:off x="7931426" y="4505249"/>
            <a:ext cx="3422374" cy="369332"/>
          </a:xfrm>
          <a:prstGeom prst="rect">
            <a:avLst/>
          </a:prstGeom>
          <a:noFill/>
        </p:spPr>
        <p:txBody>
          <a:bodyPr wrap="square" rtlCol="0">
            <a:spAutoFit/>
          </a:bodyPr>
          <a:lstStyle/>
          <a:p>
            <a:r>
              <a:rPr lang="en-US" b="1" dirty="0">
                <a:hlinkClick r:id="rId7"/>
              </a:rPr>
              <a:t>adam@tradejustice.net</a:t>
            </a:r>
            <a:endParaRPr lang="en-US" dirty="0"/>
          </a:p>
        </p:txBody>
      </p:sp>
    </p:spTree>
    <p:extLst>
      <p:ext uri="{BB962C8B-B14F-4D97-AF65-F5344CB8AC3E}">
        <p14:creationId xmlns:p14="http://schemas.microsoft.com/office/powerpoint/2010/main" val="31463738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3584" y="2071021"/>
            <a:ext cx="9247031" cy="3970318"/>
          </a:xfrm>
          <a:prstGeom prst="rect">
            <a:avLst/>
          </a:prstGeom>
          <a:noFill/>
        </p:spPr>
        <p:txBody>
          <a:bodyPr wrap="square" rtlCol="0">
            <a:spAutoFit/>
          </a:bodyPr>
          <a:lstStyle/>
          <a:p>
            <a:r>
              <a:rPr lang="en-US" dirty="0" smtClean="0">
                <a:hlinkClick r:id="rId2"/>
              </a:rPr>
              <a:t>UN </a:t>
            </a:r>
            <a:r>
              <a:rPr lang="en-US" dirty="0">
                <a:hlinkClick r:id="rId2"/>
              </a:rPr>
              <a:t>expert urges Pacific Rim countries not to sign the TPP without committing to human rights and development (United Nations Human Rights Office of the High Commissioner, 2/2/16)</a:t>
            </a:r>
            <a:r>
              <a:rPr lang="en-US" dirty="0"/>
              <a:t/>
            </a:r>
            <a:br>
              <a:rPr lang="en-US" dirty="0"/>
            </a:br>
            <a:r>
              <a:rPr lang="en-US" dirty="0"/>
              <a:t/>
            </a:r>
            <a:br>
              <a:rPr lang="en-US" dirty="0"/>
            </a:br>
            <a:r>
              <a:rPr lang="en-US" dirty="0">
                <a:hlinkClick r:id="rId3"/>
              </a:rPr>
              <a:t>#TPP officially signed, Indonesia to amend 12 laws  (The Jakarta Post, 2/5/16)</a:t>
            </a:r>
            <a:r>
              <a:rPr lang="en-US" dirty="0"/>
              <a:t/>
            </a:r>
            <a:br>
              <a:rPr lang="en-US" dirty="0"/>
            </a:br>
            <a:r>
              <a:rPr lang="en-US" dirty="0"/>
              <a:t/>
            </a:r>
            <a:br>
              <a:rPr lang="en-US" dirty="0"/>
            </a:br>
            <a:r>
              <a:rPr lang="en-US" dirty="0">
                <a:hlinkClick r:id="rId4"/>
              </a:rPr>
              <a:t>US President Barack Obama likely to promote virtues of TPP – and independence from China – during summit with Southeast Asian leaders (South China Morning Post, 2/13/16)</a:t>
            </a:r>
            <a:br>
              <a:rPr lang="en-US" dirty="0">
                <a:hlinkClick r:id="rId4"/>
              </a:rPr>
            </a:br>
            <a:r>
              <a:rPr lang="en-US" dirty="0"/>
              <a:t/>
            </a:r>
            <a:br>
              <a:rPr lang="en-US" dirty="0"/>
            </a:br>
            <a:r>
              <a:rPr lang="en-US" dirty="0">
                <a:hlinkClick r:id="rId5"/>
              </a:rPr>
              <a:t>National Farmers Union hopes Congress will stop TPP (Crop Protection News, 2/9/16)</a:t>
            </a:r>
            <a:r>
              <a:rPr lang="en-US" dirty="0"/>
              <a:t/>
            </a:r>
            <a:br>
              <a:rPr lang="en-US" dirty="0"/>
            </a:br>
            <a:r>
              <a:rPr lang="en-US" dirty="0"/>
              <a:t/>
            </a:r>
            <a:br>
              <a:rPr lang="en-US" dirty="0"/>
            </a:br>
            <a:r>
              <a:rPr lang="en-US" dirty="0">
                <a:hlinkClick r:id="rId6"/>
              </a:rPr>
              <a:t>Speaker Ryan: Not enough votes for TPP trade deal (CBS News, 2/11/16)</a:t>
            </a:r>
            <a:endParaRPr lang="en-US" dirty="0"/>
          </a:p>
          <a:p>
            <a:r>
              <a:rPr lang="en-US" dirty="0"/>
              <a:t/>
            </a:r>
            <a:br>
              <a:rPr lang="en-US" dirty="0"/>
            </a:br>
            <a:r>
              <a:rPr lang="en-US" dirty="0"/>
              <a:t/>
            </a:r>
            <a:br>
              <a:rPr lang="en-US" dirty="0"/>
            </a:br>
            <a:r>
              <a:rPr lang="en-US" dirty="0"/>
              <a:t>More news stories at </a:t>
            </a:r>
            <a:r>
              <a:rPr lang="en-US" dirty="0">
                <a:hlinkClick r:id="rId7"/>
              </a:rPr>
              <a:t>http://tradejustice.net/news</a:t>
            </a:r>
            <a:endParaRPr lang="en-US" dirty="0"/>
          </a:p>
        </p:txBody>
      </p:sp>
      <p:sp>
        <p:nvSpPr>
          <p:cNvPr id="3" name="Title 2"/>
          <p:cNvSpPr>
            <a:spLocks noGrp="1"/>
          </p:cNvSpPr>
          <p:nvPr>
            <p:ph type="title"/>
          </p:nvPr>
        </p:nvSpPr>
        <p:spPr>
          <a:xfrm>
            <a:off x="873369" y="833381"/>
            <a:ext cx="10515600" cy="837157"/>
          </a:xfrm>
        </p:spPr>
        <p:txBody>
          <a:bodyPr>
            <a:normAutofit fontScale="90000"/>
          </a:bodyPr>
          <a:lstStyle/>
          <a:p>
            <a:r>
              <a:rPr lang="en-US" b="1" dirty="0" smtClean="0">
                <a:solidFill>
                  <a:schemeClr val="accent1">
                    <a:lumMod val="50000"/>
                  </a:schemeClr>
                </a:solidFill>
              </a:rPr>
              <a:t>Trade Justice News Report</a:t>
            </a:r>
            <a:r>
              <a:rPr lang="en-US" dirty="0"/>
              <a:t/>
            </a:r>
            <a:br>
              <a:rPr lang="en-US" dirty="0"/>
            </a:br>
            <a:endParaRPr lang="en-US" dirty="0"/>
          </a:p>
        </p:txBody>
      </p:sp>
    </p:spTree>
    <p:extLst>
      <p:ext uri="{BB962C8B-B14F-4D97-AF65-F5344CB8AC3E}">
        <p14:creationId xmlns:p14="http://schemas.microsoft.com/office/powerpoint/2010/main" val="28899899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4254" y="695459"/>
            <a:ext cx="9350062" cy="5078313"/>
          </a:xfrm>
          <a:prstGeom prst="rect">
            <a:avLst/>
          </a:prstGeom>
          <a:noFill/>
        </p:spPr>
        <p:txBody>
          <a:bodyPr wrap="square" rtlCol="0">
            <a:spAutoFit/>
          </a:bodyPr>
          <a:lstStyle/>
          <a:p>
            <a:pPr algn="ctr"/>
            <a:r>
              <a:rPr lang="en-US" sz="3600" b="1" dirty="0">
                <a:solidFill>
                  <a:schemeClr val="accent1">
                    <a:lumMod val="50000"/>
                  </a:schemeClr>
                </a:solidFill>
              </a:rPr>
              <a:t>VOLUNTEER TO PLAN AND PROMOTE THESE WEBINARS</a:t>
            </a:r>
            <a:r>
              <a:rPr lang="en-US" sz="3600" b="1" dirty="0"/>
              <a:t>!</a:t>
            </a:r>
            <a:endParaRPr lang="en-US" sz="3600" dirty="0"/>
          </a:p>
          <a:p>
            <a:pPr algn="ctr"/>
            <a:r>
              <a:rPr lang="en-US" sz="3600" b="1" dirty="0"/>
              <a:t>Sign up to attend a planning call for our:</a:t>
            </a:r>
            <a:endParaRPr lang="en-US" sz="3600" dirty="0"/>
          </a:p>
          <a:p>
            <a:pPr algn="ctr"/>
            <a:r>
              <a:rPr lang="en-US" sz="3600" b="1" dirty="0"/>
              <a:t> </a:t>
            </a:r>
            <a:endParaRPr lang="en-US" sz="3600" dirty="0"/>
          </a:p>
          <a:p>
            <a:pPr algn="ctr"/>
            <a:r>
              <a:rPr lang="en-US" sz="3600" dirty="0"/>
              <a:t>Call Planning Team: </a:t>
            </a:r>
            <a:r>
              <a:rPr lang="en-US" sz="3600" dirty="0">
                <a:hlinkClick r:id="rId2"/>
              </a:rPr>
              <a:t>http://tradejustice.net/plan213</a:t>
            </a:r>
            <a:endParaRPr lang="en-US" sz="3600" dirty="0"/>
          </a:p>
          <a:p>
            <a:pPr algn="ctr"/>
            <a:r>
              <a:rPr lang="en-US" sz="3600" dirty="0"/>
              <a:t> </a:t>
            </a:r>
          </a:p>
          <a:p>
            <a:pPr algn="ctr"/>
            <a:r>
              <a:rPr lang="en-US" sz="3600" dirty="0"/>
              <a:t>Outreach, Promotion, and Publicity Team: </a:t>
            </a:r>
            <a:r>
              <a:rPr lang="en-US" sz="3600" dirty="0">
                <a:hlinkClick r:id="rId3"/>
              </a:rPr>
              <a:t>http://tradejustice.net/promo213</a:t>
            </a:r>
            <a:endParaRPr lang="en-US" sz="3600" dirty="0"/>
          </a:p>
        </p:txBody>
      </p:sp>
    </p:spTree>
    <p:extLst>
      <p:ext uri="{BB962C8B-B14F-4D97-AF65-F5344CB8AC3E}">
        <p14:creationId xmlns:p14="http://schemas.microsoft.com/office/powerpoint/2010/main" val="1706146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1841036"/>
            <a:ext cx="6045974" cy="2262158"/>
          </a:xfrm>
          <a:prstGeom prst="rect">
            <a:avLst/>
          </a:prstGeom>
          <a:noFill/>
        </p:spPr>
        <p:txBody>
          <a:bodyPr wrap="square" rtlCol="0">
            <a:spAutoFit/>
          </a:bodyPr>
          <a:lstStyle/>
          <a:p>
            <a:r>
              <a:rPr lang="en-US" sz="2800" b="1" dirty="0">
                <a:solidFill>
                  <a:srgbClr val="C00000"/>
                </a:solidFill>
              </a:rPr>
              <a:t>Tom Hocking, Technical Advisor</a:t>
            </a:r>
            <a:r>
              <a:rPr lang="en-US" sz="2400" dirty="0">
                <a:solidFill>
                  <a:srgbClr val="C00000"/>
                </a:solidFill>
              </a:rPr>
              <a:t/>
            </a:r>
            <a:br>
              <a:rPr lang="en-US" sz="2400" dirty="0">
                <a:solidFill>
                  <a:srgbClr val="C00000"/>
                </a:solidFill>
              </a:rPr>
            </a:br>
            <a:r>
              <a:rPr lang="en-US" sz="2400" dirty="0" smtClean="0">
                <a:solidFill>
                  <a:schemeClr val="accent5">
                    <a:lumMod val="75000"/>
                  </a:schemeClr>
                </a:solidFill>
              </a:rPr>
              <a:t>MoveOn, PA</a:t>
            </a:r>
            <a:r>
              <a:rPr lang="en-US" sz="2400" dirty="0">
                <a:solidFill>
                  <a:schemeClr val="accent5">
                    <a:lumMod val="75000"/>
                  </a:schemeClr>
                </a:solidFill>
              </a:rPr>
              <a:t/>
            </a:r>
            <a:br>
              <a:rPr lang="en-US" sz="2400" dirty="0">
                <a:solidFill>
                  <a:schemeClr val="accent5">
                    <a:lumMod val="75000"/>
                  </a:schemeClr>
                </a:solidFill>
              </a:rPr>
            </a:br>
            <a:r>
              <a:rPr lang="en-US" sz="2000" dirty="0">
                <a:solidFill>
                  <a:schemeClr val="accent5">
                    <a:lumMod val="75000"/>
                  </a:schemeClr>
                </a:solidFill>
                <a:hlinkClick r:id="rId2"/>
              </a:rPr>
              <a:t>TWHocking@Gmail.com</a:t>
            </a:r>
            <a:r>
              <a:rPr lang="en-US" sz="1050" b="1" dirty="0">
                <a:solidFill>
                  <a:schemeClr val="accent5">
                    <a:lumMod val="75000"/>
                  </a:schemeClr>
                </a:solidFill>
              </a:rPr>
              <a:t/>
            </a:r>
            <a:br>
              <a:rPr lang="en-US" sz="1050" b="1" dirty="0">
                <a:solidFill>
                  <a:schemeClr val="accent5">
                    <a:lumMod val="75000"/>
                  </a:schemeClr>
                </a:solidFill>
              </a:rPr>
            </a:br>
            <a:r>
              <a:rPr lang="en-US" sz="1050" b="1" dirty="0">
                <a:solidFill>
                  <a:schemeClr val="accent5">
                    <a:lumMod val="75000"/>
                  </a:schemeClr>
                </a:solidFill>
              </a:rPr>
              <a:t/>
            </a:r>
            <a:br>
              <a:rPr lang="en-US" sz="1050" b="1" dirty="0">
                <a:solidFill>
                  <a:schemeClr val="accent5">
                    <a:lumMod val="75000"/>
                  </a:schemeClr>
                </a:solidFill>
              </a:rPr>
            </a:br>
            <a:r>
              <a:rPr lang="en-US" sz="1050" b="1" dirty="0">
                <a:solidFill>
                  <a:schemeClr val="accent5">
                    <a:lumMod val="75000"/>
                  </a:schemeClr>
                </a:solidFill>
              </a:rPr>
              <a:t/>
            </a:r>
            <a:br>
              <a:rPr lang="en-US" sz="1050" b="1" dirty="0">
                <a:solidFill>
                  <a:schemeClr val="accent5">
                    <a:lumMod val="75000"/>
                  </a:schemeClr>
                </a:solidFill>
              </a:rPr>
            </a:br>
            <a:r>
              <a:rPr lang="en-US" sz="2400" dirty="0">
                <a:solidFill>
                  <a:schemeClr val="accent5">
                    <a:lumMod val="75000"/>
                  </a:schemeClr>
                </a:solidFill>
              </a:rPr>
              <a:t>*Pre/Post Call Technical Questions</a:t>
            </a:r>
          </a:p>
          <a:p>
            <a:r>
              <a:rPr lang="en-US" sz="2400" dirty="0">
                <a:solidFill>
                  <a:schemeClr val="accent5">
                    <a:lumMod val="75000"/>
                  </a:schemeClr>
                </a:solidFill>
              </a:rPr>
              <a:t>*Global TPP Team Facebook Page Manager</a:t>
            </a:r>
          </a:p>
        </p:txBody>
      </p:sp>
      <p:pic>
        <p:nvPicPr>
          <p:cNvPr id="9" name="Picture 8"/>
          <p:cNvPicPr>
            <a:picLocks noChangeAspect="1"/>
          </p:cNvPicPr>
          <p:nvPr/>
        </p:nvPicPr>
        <p:blipFill>
          <a:blip r:embed="rId3"/>
          <a:stretch>
            <a:fillRect/>
          </a:stretch>
        </p:blipFill>
        <p:spPr>
          <a:xfrm>
            <a:off x="8326269" y="2678255"/>
            <a:ext cx="1585436" cy="1663044"/>
          </a:xfrm>
          <a:prstGeom prst="rect">
            <a:avLst/>
          </a:prstGeom>
        </p:spPr>
      </p:pic>
      <p:sp>
        <p:nvSpPr>
          <p:cNvPr id="5" name="Rectangle 4"/>
          <p:cNvSpPr/>
          <p:nvPr/>
        </p:nvSpPr>
        <p:spPr>
          <a:xfrm>
            <a:off x="963395" y="3509777"/>
            <a:ext cx="7459580" cy="2677656"/>
          </a:xfrm>
          <a:prstGeom prst="rect">
            <a:avLst/>
          </a:prstGeom>
        </p:spPr>
        <p:txBody>
          <a:bodyPr wrap="square">
            <a:spAutoFit/>
          </a:bodyPr>
          <a:lstStyle/>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r>
              <a:rPr lang="en-US" sz="2100" dirty="0">
                <a:solidFill>
                  <a:schemeClr val="accent5">
                    <a:lumMod val="75000"/>
                  </a:schemeClr>
                </a:solidFill>
              </a:rPr>
              <a:t>Facebook: </a:t>
            </a:r>
            <a:endParaRPr lang="en-US" sz="2100" dirty="0">
              <a:solidFill>
                <a:schemeClr val="accent5">
                  <a:lumMod val="75000"/>
                </a:schemeClr>
              </a:solidFill>
              <a:hlinkClick r:id=""/>
            </a:endParaRPr>
          </a:p>
          <a:p>
            <a:r>
              <a:rPr lang="en-US" sz="2100" dirty="0">
                <a:solidFill>
                  <a:srgbClr val="C00000"/>
                </a:solidFill>
                <a:hlinkClick r:id=""/>
              </a:rPr>
              <a:t>https://www.facebook.com/groups/GlobalTPPTeam</a:t>
            </a:r>
            <a:endParaRPr lang="en-US" sz="2100" dirty="0">
              <a:solidFill>
                <a:srgbClr val="C00000"/>
              </a:solidFill>
            </a:endParaRPr>
          </a:p>
        </p:txBody>
      </p:sp>
      <p:sp>
        <p:nvSpPr>
          <p:cNvPr id="3" name="Title 2"/>
          <p:cNvSpPr>
            <a:spLocks noGrp="1"/>
          </p:cNvSpPr>
          <p:nvPr>
            <p:ph type="title"/>
          </p:nvPr>
        </p:nvSpPr>
        <p:spPr/>
        <p:txBody>
          <a:bodyPr/>
          <a:lstStyle/>
          <a:p>
            <a:pPr algn="l"/>
            <a:r>
              <a:rPr lang="en-US" sz="4000" b="1" dirty="0" smtClean="0">
                <a:solidFill>
                  <a:schemeClr val="accent1">
                    <a:lumMod val="50000"/>
                  </a:schemeClr>
                </a:solidFill>
              </a:rPr>
              <a:t>Technical Advisor/Facebook Page Manager</a:t>
            </a:r>
            <a:endParaRPr lang="en-US" sz="4000" b="1" dirty="0">
              <a:solidFill>
                <a:schemeClr val="accent1">
                  <a:lumMod val="50000"/>
                </a:schemeClr>
              </a:solidFill>
            </a:endParaRPr>
          </a:p>
        </p:txBody>
      </p:sp>
    </p:spTree>
    <p:extLst>
      <p:ext uri="{BB962C8B-B14F-4D97-AF65-F5344CB8AC3E}">
        <p14:creationId xmlns:p14="http://schemas.microsoft.com/office/powerpoint/2010/main" val="1841123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0290" y="1869543"/>
            <a:ext cx="10753859" cy="4401205"/>
          </a:xfrm>
          <a:prstGeom prst="rect">
            <a:avLst/>
          </a:prstGeom>
          <a:noFill/>
        </p:spPr>
        <p:txBody>
          <a:bodyPr wrap="square" rtlCol="0">
            <a:spAutoFit/>
          </a:bodyPr>
          <a:lstStyle/>
          <a:p>
            <a:pPr algn="ctr"/>
            <a:endParaRPr lang="en-US" sz="2000" dirty="0"/>
          </a:p>
          <a:p>
            <a:pPr algn="ctr"/>
            <a:r>
              <a:rPr lang="en-US" sz="2000" b="1" dirty="0"/>
              <a:t>Date:  Monday, February 15, 2016, </a:t>
            </a:r>
            <a:r>
              <a:rPr lang="en-US" sz="2000" b="1" dirty="0" smtClean="0"/>
              <a:t>3PM</a:t>
            </a:r>
          </a:p>
          <a:p>
            <a:pPr algn="ctr"/>
            <a:endParaRPr lang="en-US" sz="2000" dirty="0"/>
          </a:p>
          <a:p>
            <a:pPr algn="ctr"/>
            <a:r>
              <a:rPr lang="en-US" sz="2000" b="1" dirty="0"/>
              <a:t>Location: Meet at NYC’s NYPL Main Branch between the lions</a:t>
            </a:r>
          </a:p>
          <a:p>
            <a:pPr algn="ctr"/>
            <a:r>
              <a:rPr lang="en-US" sz="2000" b="1" dirty="0"/>
              <a:t> </a:t>
            </a:r>
          </a:p>
          <a:p>
            <a:pPr algn="ctr"/>
            <a:r>
              <a:rPr lang="en-US" sz="2000" b="1" dirty="0"/>
              <a:t>Join NYC’s Public Space Party on a dance-bike ride to “Break Up with the TPP”.  A day after Valentine’s Day tell the people of NYC we’re through, and why, with the secret corporate contract, and encourage everyone to tell our elected officials also to break up with the TPP.  We’ll hand out broken-hearted valentines with information, and dance to the sound bike blasting twisting songs of heartbreak and redemption. Contact Brennan at </a:t>
            </a:r>
            <a:r>
              <a:rPr lang="en-US" sz="2000" b="1" dirty="0">
                <a:hlinkClick r:id="rId2"/>
              </a:rPr>
              <a:t>brennan@brennancavanaugh.com</a:t>
            </a:r>
            <a:r>
              <a:rPr lang="en-US" sz="2000" b="1" dirty="0"/>
              <a:t>  for questions</a:t>
            </a:r>
          </a:p>
          <a:p>
            <a:pPr algn="ctr"/>
            <a:r>
              <a:rPr lang="en-US" sz="2000" dirty="0"/>
              <a:t>  </a:t>
            </a:r>
          </a:p>
          <a:p>
            <a:pPr algn="ctr"/>
            <a:r>
              <a:rPr lang="en-US" sz="2000" b="1" dirty="0"/>
              <a:t>DROP-IN VISITS AT CONGRESSIONAL </a:t>
            </a:r>
            <a:r>
              <a:rPr lang="en-US" sz="2000" b="1" dirty="0" smtClean="0"/>
              <a:t>OFFICES</a:t>
            </a:r>
          </a:p>
          <a:p>
            <a:pPr algn="ctr"/>
            <a:endParaRPr lang="en-US" sz="2000" dirty="0"/>
          </a:p>
          <a:p>
            <a:pPr algn="ctr"/>
            <a:r>
              <a:rPr lang="en-US" sz="2000" b="1" dirty="0"/>
              <a:t> </a:t>
            </a:r>
            <a:r>
              <a:rPr lang="en-US" sz="2000" b="1" dirty="0" smtClean="0"/>
              <a:t>Email</a:t>
            </a:r>
            <a:r>
              <a:rPr lang="en-US" sz="2000" dirty="0" smtClean="0"/>
              <a:t> </a:t>
            </a:r>
            <a:r>
              <a:rPr lang="en-US" sz="2000" b="1" u="sng" dirty="0">
                <a:hlinkClick r:id="rId3"/>
              </a:rPr>
              <a:t>adam@tradejustice.net</a:t>
            </a:r>
            <a:r>
              <a:rPr lang="en-US" sz="2000" dirty="0"/>
              <a:t> </a:t>
            </a:r>
            <a:r>
              <a:rPr lang="en-US" sz="2000" b="1" dirty="0"/>
              <a:t>for details</a:t>
            </a:r>
            <a:endParaRPr lang="en-US" sz="2000" dirty="0"/>
          </a:p>
        </p:txBody>
      </p:sp>
      <p:sp>
        <p:nvSpPr>
          <p:cNvPr id="3" name="Title 2"/>
          <p:cNvSpPr>
            <a:spLocks noGrp="1"/>
          </p:cNvSpPr>
          <p:nvPr>
            <p:ph type="title"/>
          </p:nvPr>
        </p:nvSpPr>
        <p:spPr/>
        <p:txBody>
          <a:bodyPr>
            <a:normAutofit/>
          </a:bodyPr>
          <a:lstStyle/>
          <a:p>
            <a:r>
              <a:rPr lang="en-US" b="1" dirty="0">
                <a:solidFill>
                  <a:schemeClr val="accent1">
                    <a:lumMod val="50000"/>
                  </a:schemeClr>
                </a:solidFill>
              </a:rPr>
              <a:t>NY Metro Recess Actions</a:t>
            </a:r>
            <a:br>
              <a:rPr lang="en-US" b="1" dirty="0">
                <a:solidFill>
                  <a:schemeClr val="accent1">
                    <a:lumMod val="50000"/>
                  </a:schemeClr>
                </a:solidFill>
              </a:rPr>
            </a:br>
            <a:r>
              <a:rPr lang="en-US" b="1" dirty="0">
                <a:solidFill>
                  <a:schemeClr val="accent1">
                    <a:lumMod val="50000"/>
                  </a:schemeClr>
                </a:solidFill>
              </a:rPr>
              <a:t>“BREAK UP WITH THE TPP” DANCE RIDE</a:t>
            </a:r>
            <a:r>
              <a:rPr lang="en-US" dirty="0">
                <a:solidFill>
                  <a:schemeClr val="accent1">
                    <a:lumMod val="50000"/>
                  </a:schemeClr>
                </a:solidFill>
              </a:rPr>
              <a:t> </a:t>
            </a:r>
            <a:endParaRPr lang="en-US" dirty="0"/>
          </a:p>
        </p:txBody>
      </p:sp>
    </p:spTree>
    <p:extLst>
      <p:ext uri="{BB962C8B-B14F-4D97-AF65-F5344CB8AC3E}">
        <p14:creationId xmlns:p14="http://schemas.microsoft.com/office/powerpoint/2010/main" val="1385391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229" y="862885"/>
            <a:ext cx="10635562" cy="4893971"/>
          </a:xfrm>
          <a:prstGeom prst="rect">
            <a:avLst/>
          </a:prstGeom>
        </p:spPr>
      </p:pic>
    </p:spTree>
    <p:extLst>
      <p:ext uri="{BB962C8B-B14F-4D97-AF65-F5344CB8AC3E}">
        <p14:creationId xmlns:p14="http://schemas.microsoft.com/office/powerpoint/2010/main" val="11608290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03" y="721217"/>
            <a:ext cx="11784169" cy="5473521"/>
          </a:xfrm>
          <a:prstGeom prst="rect">
            <a:avLst/>
          </a:prstGeom>
        </p:spPr>
      </p:pic>
    </p:spTree>
    <p:extLst>
      <p:ext uri="{BB962C8B-B14F-4D97-AF65-F5344CB8AC3E}">
        <p14:creationId xmlns:p14="http://schemas.microsoft.com/office/powerpoint/2010/main" val="2341419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ra Cohen head shot.jpg"/>
          <p:cNvPicPr>
            <a:picLocks noChangeAspect="1"/>
          </p:cNvPicPr>
          <p:nvPr/>
        </p:nvPicPr>
        <p:blipFill>
          <a:blip r:embed="rId2" cstate="screen">
            <a:extLst>
              <a:ext uri="{28A0092B-C50C-407E-A947-70E740481C1C}">
                <a14:useLocalDpi xmlns:a14="http://schemas.microsoft.com/office/drawing/2010/main"/>
              </a:ext>
            </a:extLst>
          </a:blip>
          <a:srcRect b="-2362"/>
          <a:stretch>
            <a:fillRect/>
          </a:stretch>
        </p:blipFill>
        <p:spPr>
          <a:xfrm>
            <a:off x="8483600" y="2289639"/>
            <a:ext cx="1593708" cy="1973164"/>
          </a:xfrm>
          <a:prstGeom prst="rect">
            <a:avLst/>
          </a:prstGeom>
        </p:spPr>
      </p:pic>
      <p:sp>
        <p:nvSpPr>
          <p:cNvPr id="3" name="Rectangle 2"/>
          <p:cNvSpPr/>
          <p:nvPr/>
        </p:nvSpPr>
        <p:spPr>
          <a:xfrm>
            <a:off x="962789" y="1820793"/>
            <a:ext cx="6172200" cy="3170099"/>
          </a:xfrm>
          <a:prstGeom prst="rect">
            <a:avLst/>
          </a:prstGeom>
        </p:spPr>
        <p:txBody>
          <a:bodyPr wrap="square">
            <a:spAutoFit/>
          </a:bodyPr>
          <a:lstStyle/>
          <a:p>
            <a:r>
              <a:rPr lang="en-US" sz="3200" b="1" dirty="0">
                <a:solidFill>
                  <a:srgbClr val="C00000"/>
                </a:solidFill>
              </a:rPr>
              <a:t>Lisa </a:t>
            </a:r>
            <a:r>
              <a:rPr lang="en-US" sz="3200" b="1" dirty="0" err="1">
                <a:solidFill>
                  <a:srgbClr val="C00000"/>
                </a:solidFill>
              </a:rPr>
              <a:t>Oldendorp</a:t>
            </a:r>
            <a:r>
              <a:rPr lang="en-US" sz="2400" dirty="0">
                <a:solidFill>
                  <a:srgbClr val="C00000"/>
                </a:solidFill>
              </a:rPr>
              <a:t/>
            </a:r>
            <a:br>
              <a:rPr lang="en-US" sz="2400" dirty="0">
                <a:solidFill>
                  <a:srgbClr val="C00000"/>
                </a:solidFill>
              </a:rPr>
            </a:br>
            <a:r>
              <a:rPr lang="en-US" sz="2400" dirty="0" smtClean="0">
                <a:solidFill>
                  <a:schemeClr val="accent5">
                    <a:lumMod val="75000"/>
                  </a:schemeClr>
                </a:solidFill>
              </a:rPr>
              <a:t>MoveOn, New York</a:t>
            </a:r>
            <a:r>
              <a:rPr lang="en-US" sz="2400" b="1" dirty="0">
                <a:solidFill>
                  <a:schemeClr val="accent5">
                    <a:lumMod val="75000"/>
                  </a:schemeClr>
                </a:solidFill>
              </a:rPr>
              <a:t/>
            </a:r>
            <a:br>
              <a:rPr lang="en-US" sz="2400" b="1" dirty="0">
                <a:solidFill>
                  <a:schemeClr val="accent5">
                    <a:lumMod val="75000"/>
                  </a:schemeClr>
                </a:solidFill>
              </a:rPr>
            </a:br>
            <a:r>
              <a:rPr lang="en-US" sz="2400" b="1" dirty="0">
                <a:solidFill>
                  <a:schemeClr val="accent5">
                    <a:lumMod val="75000"/>
                  </a:schemeClr>
                </a:solidFill>
                <a:hlinkClick r:id="rId3"/>
              </a:rPr>
              <a:t>eslsk8r@optonline.net</a:t>
            </a:r>
            <a:br>
              <a:rPr lang="en-US" sz="2400" b="1" dirty="0">
                <a:solidFill>
                  <a:schemeClr val="accent5">
                    <a:lumMod val="75000"/>
                  </a:schemeClr>
                </a:solidFill>
                <a:hlinkClick r:id="rId3"/>
              </a:rPr>
            </a:br>
            <a:r>
              <a:rPr lang="en-US" sz="2400" b="1" dirty="0">
                <a:solidFill>
                  <a:schemeClr val="accent5">
                    <a:lumMod val="75000"/>
                  </a:schemeClr>
                </a:solidFill>
                <a:latin typeface="Arial Black" panose="020B0A04020102020204" pitchFamily="34" charset="0"/>
              </a:rPr>
              <a:t/>
            </a:r>
            <a:br>
              <a:rPr lang="en-US" sz="2400" b="1" dirty="0">
                <a:solidFill>
                  <a:schemeClr val="accent5">
                    <a:lumMod val="75000"/>
                  </a:schemeClr>
                </a:solidFill>
                <a:latin typeface="Arial Black" panose="020B0A04020102020204" pitchFamily="34" charset="0"/>
              </a:rPr>
            </a:br>
            <a:r>
              <a:rPr lang="en-US" sz="2400" b="1" dirty="0">
                <a:solidFill>
                  <a:schemeClr val="accent5">
                    <a:lumMod val="75000"/>
                  </a:schemeClr>
                </a:solidFill>
              </a:rPr>
              <a:t/>
            </a:r>
            <a:br>
              <a:rPr lang="en-US" sz="2400" b="1" dirty="0">
                <a:solidFill>
                  <a:schemeClr val="accent5">
                    <a:lumMod val="75000"/>
                  </a:schemeClr>
                </a:solidFill>
              </a:rPr>
            </a:br>
            <a:r>
              <a:rPr lang="en-US" sz="2400" dirty="0">
                <a:solidFill>
                  <a:schemeClr val="accent5">
                    <a:lumMod val="75000"/>
                  </a:schemeClr>
                </a:solidFill>
              </a:rPr>
              <a:t>*Chat Host</a:t>
            </a:r>
            <a:br>
              <a:rPr lang="en-US" sz="2400" dirty="0">
                <a:solidFill>
                  <a:schemeClr val="accent5">
                    <a:lumMod val="75000"/>
                  </a:schemeClr>
                </a:solidFill>
              </a:rPr>
            </a:br>
            <a:r>
              <a:rPr lang="en-US" sz="2400" dirty="0">
                <a:solidFill>
                  <a:schemeClr val="accent5">
                    <a:lumMod val="75000"/>
                  </a:schemeClr>
                </a:solidFill>
              </a:rPr>
              <a:t>*Call Planning Team</a:t>
            </a:r>
            <a:br>
              <a:rPr lang="en-US" sz="2400" dirty="0">
                <a:solidFill>
                  <a:schemeClr val="accent5">
                    <a:lumMod val="75000"/>
                  </a:schemeClr>
                </a:solidFill>
              </a:rPr>
            </a:br>
            <a:endParaRPr lang="en-US" sz="2400" dirty="0">
              <a:solidFill>
                <a:schemeClr val="accent5">
                  <a:lumMod val="75000"/>
                </a:schemeClr>
              </a:solidFill>
            </a:endParaRPr>
          </a:p>
        </p:txBody>
      </p:sp>
      <p:sp>
        <p:nvSpPr>
          <p:cNvPr id="4" name="Title 3"/>
          <p:cNvSpPr>
            <a:spLocks noGrp="1"/>
          </p:cNvSpPr>
          <p:nvPr>
            <p:ph type="title"/>
          </p:nvPr>
        </p:nvSpPr>
        <p:spPr/>
        <p:txBody>
          <a:bodyPr/>
          <a:lstStyle/>
          <a:p>
            <a:r>
              <a:rPr lang="en-US" b="1" dirty="0" smtClean="0">
                <a:solidFill>
                  <a:schemeClr val="accent1">
                    <a:lumMod val="50000"/>
                  </a:schemeClr>
                </a:solidFill>
              </a:rPr>
              <a:t>Chat Host/Call Planning Team</a:t>
            </a:r>
            <a:endParaRPr lang="en-US" b="1" dirty="0">
              <a:solidFill>
                <a:schemeClr val="accent1">
                  <a:lumMod val="50000"/>
                </a:schemeClr>
              </a:solidFill>
            </a:endParaRPr>
          </a:p>
        </p:txBody>
      </p:sp>
    </p:spTree>
    <p:extLst>
      <p:ext uri="{BB962C8B-B14F-4D97-AF65-F5344CB8AC3E}">
        <p14:creationId xmlns:p14="http://schemas.microsoft.com/office/powerpoint/2010/main" val="3640988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Call Planning Team</a:t>
            </a:r>
            <a:endParaRPr lang="en-US" b="1" dirty="0"/>
          </a:p>
        </p:txBody>
      </p:sp>
      <p:sp>
        <p:nvSpPr>
          <p:cNvPr id="3" name="Content Placeholder 2"/>
          <p:cNvSpPr>
            <a:spLocks noGrp="1"/>
          </p:cNvSpPr>
          <p:nvPr>
            <p:ph type="body" idx="1"/>
          </p:nvPr>
        </p:nvSpPr>
        <p:spPr/>
        <p:txBody>
          <a:bodyPr/>
          <a:lstStyle/>
          <a:p>
            <a:pPr marL="0" indent="0">
              <a:buNone/>
            </a:pPr>
            <a:r>
              <a:rPr lang="en-US" sz="3200" b="1" dirty="0">
                <a:solidFill>
                  <a:srgbClr val="C00000"/>
                </a:solidFill>
              </a:rPr>
              <a:t>Harriet Heywood</a:t>
            </a:r>
            <a:r>
              <a:rPr lang="en-US" b="1" dirty="0" smtClean="0"/>
              <a:t/>
            </a:r>
            <a:br>
              <a:rPr lang="en-US" b="1" dirty="0" smtClean="0"/>
            </a:br>
            <a:r>
              <a:rPr lang="en-US" sz="2400" b="1" dirty="0">
                <a:solidFill>
                  <a:srgbClr val="C00000"/>
                </a:solidFill>
                <a:latin typeface="Arial Black" panose="020B0A04020102020204" pitchFamily="34" charset="0"/>
                <a:hlinkClick r:id="rId2"/>
              </a:rPr>
              <a:t>harrietheywood@gmail.com</a:t>
            </a:r>
          </a:p>
          <a:p>
            <a:pPr marL="0" indent="0">
              <a:buNone/>
            </a:pPr>
            <a:endParaRPr lang="en-US" b="1" dirty="0">
              <a:solidFill>
                <a:srgbClr val="404040"/>
              </a:solidFill>
              <a:latin typeface="Arial Black" panose="020B0A04020102020204" pitchFamily="34" charset="0"/>
              <a:hlinkClick r:id="rId2"/>
            </a:endParaRPr>
          </a:p>
          <a:p>
            <a:r>
              <a:rPr lang="en-US" dirty="0"/>
              <a:t>Call Co-Organizer</a:t>
            </a:r>
          </a:p>
          <a:p>
            <a:r>
              <a:rPr lang="en-US" dirty="0" smtClean="0"/>
              <a:t>Florida State Leader – </a:t>
            </a:r>
            <a:br>
              <a:rPr lang="en-US" dirty="0" smtClean="0"/>
            </a:br>
            <a:r>
              <a:rPr lang="en-US" dirty="0" smtClean="0"/>
              <a:t>People Demanding Action</a:t>
            </a:r>
          </a:p>
          <a:p>
            <a:r>
              <a:rPr lang="en-US" dirty="0" smtClean="0"/>
              <a:t>Upcoming Tampa Event</a:t>
            </a:r>
            <a:endParaRPr lang="en-US" dirty="0"/>
          </a:p>
        </p:txBody>
      </p:sp>
      <p:pic>
        <p:nvPicPr>
          <p:cNvPr id="5" name="Picture 4" descr="Harriet Heywood.jpg"/>
          <p:cNvPicPr>
            <a:picLocks noChangeAspect="1"/>
          </p:cNvPicPr>
          <p:nvPr/>
        </p:nvPicPr>
        <p:blipFill rotWithShape="1">
          <a:blip r:embed="rId3" cstate="print"/>
          <a:srcRect l="689" t="2500" r="990" b="-1831"/>
          <a:stretch/>
        </p:blipFill>
        <p:spPr>
          <a:xfrm>
            <a:off x="8426438" y="2286289"/>
            <a:ext cx="2609883" cy="2780275"/>
          </a:xfrm>
          <a:prstGeom prst="rect">
            <a:avLst/>
          </a:prstGeom>
        </p:spPr>
      </p:pic>
    </p:spTree>
    <p:extLst>
      <p:ext uri="{BB962C8B-B14F-4D97-AF65-F5344CB8AC3E}">
        <p14:creationId xmlns:p14="http://schemas.microsoft.com/office/powerpoint/2010/main" val="171161774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6845" y="1847534"/>
            <a:ext cx="2057400" cy="2057400"/>
          </a:xfrm>
          <a:prstGeom prst="rect">
            <a:avLst/>
          </a:prstGeom>
        </p:spPr>
      </p:pic>
      <p:sp>
        <p:nvSpPr>
          <p:cNvPr id="4" name="Rectangle 3"/>
          <p:cNvSpPr/>
          <p:nvPr/>
        </p:nvSpPr>
        <p:spPr>
          <a:xfrm>
            <a:off x="985474" y="1847534"/>
            <a:ext cx="5486400" cy="3170099"/>
          </a:xfrm>
          <a:prstGeom prst="rect">
            <a:avLst/>
          </a:prstGeom>
        </p:spPr>
        <p:txBody>
          <a:bodyPr wrap="square">
            <a:spAutoFit/>
          </a:bodyPr>
          <a:lstStyle/>
          <a:p>
            <a:r>
              <a:rPr lang="en-US" sz="3200" b="1" dirty="0">
                <a:solidFill>
                  <a:srgbClr val="C00000"/>
                </a:solidFill>
              </a:rPr>
              <a:t>Linda Brewster</a:t>
            </a:r>
            <a:r>
              <a:rPr lang="en-US" sz="2400" dirty="0">
                <a:solidFill>
                  <a:srgbClr val="C00000"/>
                </a:solidFill>
              </a:rPr>
              <a:t/>
            </a:r>
            <a:br>
              <a:rPr lang="en-US" sz="2400" dirty="0">
                <a:solidFill>
                  <a:srgbClr val="C00000"/>
                </a:solidFill>
              </a:rPr>
            </a:br>
            <a:r>
              <a:rPr lang="en-US" sz="2400" dirty="0">
                <a:solidFill>
                  <a:schemeClr val="accent5">
                    <a:lumMod val="75000"/>
                  </a:schemeClr>
                </a:solidFill>
                <a:hlinkClick r:id="rId3"/>
              </a:rPr>
              <a:t>LindaJBrewster@msn.com</a:t>
            </a:r>
            <a:br>
              <a:rPr lang="en-US" sz="2400" dirty="0">
                <a:solidFill>
                  <a:schemeClr val="accent5">
                    <a:lumMod val="75000"/>
                  </a:schemeClr>
                </a:solidFill>
                <a:hlinkClick r:id="rId3"/>
              </a:rPr>
            </a:br>
            <a:r>
              <a:rPr lang="en-US" sz="2400" dirty="0">
                <a:solidFill>
                  <a:schemeClr val="accent5">
                    <a:lumMod val="75000"/>
                  </a:schemeClr>
                </a:solidFill>
                <a:hlinkClick r:id="rId3"/>
              </a:rPr>
              <a:t/>
            </a:r>
            <a:br>
              <a:rPr lang="en-US" sz="2400" dirty="0">
                <a:solidFill>
                  <a:schemeClr val="accent5">
                    <a:lumMod val="75000"/>
                  </a:schemeClr>
                </a:solidFill>
                <a:hlinkClick r:id="rId3"/>
              </a:rPr>
            </a:br>
            <a:r>
              <a:rPr lang="en-US" sz="2400" b="1" dirty="0">
                <a:solidFill>
                  <a:schemeClr val="accent5">
                    <a:lumMod val="75000"/>
                  </a:schemeClr>
                </a:solidFill>
                <a:latin typeface="Arial Black" panose="020B0A04020102020204" pitchFamily="34" charset="0"/>
              </a:rPr>
              <a:t/>
            </a:r>
            <a:br>
              <a:rPr lang="en-US" sz="2400" b="1" dirty="0">
                <a:solidFill>
                  <a:schemeClr val="accent5">
                    <a:lumMod val="75000"/>
                  </a:schemeClr>
                </a:solidFill>
                <a:latin typeface="Arial Black" panose="020B0A04020102020204" pitchFamily="34" charset="0"/>
              </a:rPr>
            </a:br>
            <a:r>
              <a:rPr lang="en-US" sz="2400" b="1" dirty="0">
                <a:solidFill>
                  <a:schemeClr val="accent5">
                    <a:lumMod val="75000"/>
                  </a:schemeClr>
                </a:solidFill>
                <a:latin typeface="Arial Black" panose="020B0A04020102020204" pitchFamily="34" charset="0"/>
              </a:rPr>
              <a:t>*</a:t>
            </a:r>
            <a:r>
              <a:rPr lang="en-US" sz="2400" dirty="0">
                <a:solidFill>
                  <a:schemeClr val="accent5">
                    <a:lumMod val="75000"/>
                  </a:schemeClr>
                </a:solidFill>
              </a:rPr>
              <a:t>Call Planning</a:t>
            </a:r>
            <a:br>
              <a:rPr lang="en-US" sz="2400" dirty="0">
                <a:solidFill>
                  <a:schemeClr val="accent5">
                    <a:lumMod val="75000"/>
                  </a:schemeClr>
                </a:solidFill>
              </a:rPr>
            </a:br>
            <a:r>
              <a:rPr lang="en-US" sz="2400" dirty="0">
                <a:solidFill>
                  <a:schemeClr val="accent5">
                    <a:lumMod val="75000"/>
                  </a:schemeClr>
                </a:solidFill>
              </a:rPr>
              <a:t>*Information and event sharing</a:t>
            </a:r>
            <a:br>
              <a:rPr lang="en-US" sz="2400" dirty="0">
                <a:solidFill>
                  <a:schemeClr val="accent5">
                    <a:lumMod val="75000"/>
                  </a:schemeClr>
                </a:solidFill>
              </a:rPr>
            </a:br>
            <a:r>
              <a:rPr lang="en-US" sz="2400" dirty="0">
                <a:solidFill>
                  <a:schemeClr val="accent5">
                    <a:lumMod val="75000"/>
                  </a:schemeClr>
                </a:solidFill>
              </a:rPr>
              <a:t>*MoveOn Regional Organizer (WA)</a:t>
            </a:r>
            <a:br>
              <a:rPr lang="en-US" sz="2400" dirty="0">
                <a:solidFill>
                  <a:schemeClr val="accent5">
                    <a:lumMod val="75000"/>
                  </a:schemeClr>
                </a:solidFill>
              </a:rPr>
            </a:br>
            <a:endParaRPr lang="en-US" sz="2400" dirty="0">
              <a:solidFill>
                <a:schemeClr val="accent5">
                  <a:lumMod val="75000"/>
                </a:schemeClr>
              </a:solidFill>
            </a:endParaRPr>
          </a:p>
        </p:txBody>
      </p:sp>
      <p:sp>
        <p:nvSpPr>
          <p:cNvPr id="5" name="Title 4"/>
          <p:cNvSpPr>
            <a:spLocks noGrp="1"/>
          </p:cNvSpPr>
          <p:nvPr>
            <p:ph type="title"/>
          </p:nvPr>
        </p:nvSpPr>
        <p:spPr/>
        <p:txBody>
          <a:bodyPr/>
          <a:lstStyle/>
          <a:p>
            <a:r>
              <a:rPr lang="en-US" b="1" dirty="0" smtClean="0">
                <a:solidFill>
                  <a:schemeClr val="accent1">
                    <a:lumMod val="50000"/>
                  </a:schemeClr>
                </a:solidFill>
              </a:rPr>
              <a:t>Call Planning Team</a:t>
            </a:r>
            <a:endParaRPr lang="en-US" b="1" dirty="0">
              <a:solidFill>
                <a:schemeClr val="accent1">
                  <a:lumMod val="50000"/>
                </a:schemeClr>
              </a:solidFill>
            </a:endParaRPr>
          </a:p>
        </p:txBody>
      </p:sp>
    </p:spTree>
    <p:extLst>
      <p:ext uri="{BB962C8B-B14F-4D97-AF65-F5344CB8AC3E}">
        <p14:creationId xmlns:p14="http://schemas.microsoft.com/office/powerpoint/2010/main" val="672452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3665" t="-2" r="-3348" b="-1163"/>
          <a:stretch/>
        </p:blipFill>
        <p:spPr>
          <a:xfrm>
            <a:off x="8722100" y="2240588"/>
            <a:ext cx="1556375" cy="20574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00287" y="4941157"/>
            <a:ext cx="795347" cy="841232"/>
          </a:xfrm>
          <a:prstGeom prst="rect">
            <a:avLst/>
          </a:prstGeom>
        </p:spPr>
      </p:pic>
      <p:sp>
        <p:nvSpPr>
          <p:cNvPr id="3" name="Rectangle 2"/>
          <p:cNvSpPr/>
          <p:nvPr/>
        </p:nvSpPr>
        <p:spPr>
          <a:xfrm>
            <a:off x="760850" y="1829142"/>
            <a:ext cx="6456028" cy="3724096"/>
          </a:xfrm>
          <a:prstGeom prst="rect">
            <a:avLst/>
          </a:prstGeom>
        </p:spPr>
        <p:txBody>
          <a:bodyPr wrap="square">
            <a:spAutoFit/>
          </a:bodyPr>
          <a:lstStyle/>
          <a:p>
            <a:r>
              <a:rPr lang="en-US" sz="3200" b="1" dirty="0">
                <a:solidFill>
                  <a:srgbClr val="C00000"/>
                </a:solidFill>
              </a:rPr>
              <a:t>Mara Cohen</a:t>
            </a:r>
            <a:r>
              <a:rPr lang="en-US" sz="2400" b="1" dirty="0">
                <a:solidFill>
                  <a:srgbClr val="C00000"/>
                </a:solidFill>
              </a:rPr>
              <a:t/>
            </a:r>
            <a:br>
              <a:rPr lang="en-US" sz="2400" b="1" dirty="0">
                <a:solidFill>
                  <a:srgbClr val="C00000"/>
                </a:solidFill>
              </a:rPr>
            </a:br>
            <a:r>
              <a:rPr lang="en-US" sz="2400" b="1" dirty="0">
                <a:solidFill>
                  <a:schemeClr val="accent5">
                    <a:lumMod val="75000"/>
                  </a:schemeClr>
                </a:solidFill>
                <a:hlinkClick r:id="rId4"/>
              </a:rPr>
              <a:t>Marajai51@Gmail.com</a:t>
            </a:r>
            <a:r>
              <a:rPr lang="en-US" b="1" dirty="0">
                <a:solidFill>
                  <a:schemeClr val="accent5">
                    <a:lumMod val="75000"/>
                  </a:schemeClr>
                </a:solidFill>
                <a:latin typeface="Arial Black" panose="020B0A04020102020204" pitchFamily="34" charset="0"/>
                <a:hlinkClick r:id="rId4"/>
              </a:rPr>
              <a:t/>
            </a:r>
            <a:br>
              <a:rPr lang="en-US" b="1" dirty="0">
                <a:solidFill>
                  <a:schemeClr val="accent5">
                    <a:lumMod val="75000"/>
                  </a:schemeClr>
                </a:solidFill>
                <a:latin typeface="Arial Black" panose="020B0A04020102020204" pitchFamily="34" charset="0"/>
                <a:hlinkClick r:id="rId4"/>
              </a:rPr>
            </a:br>
            <a:r>
              <a:rPr lang="en-US" b="1" dirty="0">
                <a:solidFill>
                  <a:schemeClr val="accent5">
                    <a:lumMod val="75000"/>
                  </a:schemeClr>
                </a:solidFill>
              </a:rPr>
              <a:t/>
            </a:r>
            <a:br>
              <a:rPr lang="en-US" b="1" dirty="0">
                <a:solidFill>
                  <a:schemeClr val="accent5">
                    <a:lumMod val="75000"/>
                  </a:schemeClr>
                </a:solidFill>
              </a:rPr>
            </a:br>
            <a:r>
              <a:rPr lang="en-US" b="1" dirty="0">
                <a:solidFill>
                  <a:schemeClr val="accent5">
                    <a:lumMod val="75000"/>
                  </a:schemeClr>
                </a:solidFill>
              </a:rPr>
              <a:t/>
            </a:r>
            <a:br>
              <a:rPr lang="en-US" b="1" dirty="0">
                <a:solidFill>
                  <a:schemeClr val="accent5">
                    <a:lumMod val="75000"/>
                  </a:schemeClr>
                </a:solidFill>
              </a:rPr>
            </a:br>
            <a:r>
              <a:rPr lang="en-US" sz="2400" dirty="0">
                <a:solidFill>
                  <a:schemeClr val="accent5">
                    <a:lumMod val="75000"/>
                  </a:schemeClr>
                </a:solidFill>
              </a:rPr>
              <a:t/>
            </a:r>
            <a:br>
              <a:rPr lang="en-US" sz="2400" dirty="0">
                <a:solidFill>
                  <a:schemeClr val="accent5">
                    <a:lumMod val="75000"/>
                  </a:schemeClr>
                </a:solidFill>
              </a:rPr>
            </a:br>
            <a:r>
              <a:rPr lang="en-US" sz="2400" dirty="0">
                <a:solidFill>
                  <a:schemeClr val="accent5">
                    <a:lumMod val="75000"/>
                  </a:schemeClr>
                </a:solidFill>
              </a:rPr>
              <a:t>*PDA Mass Criminalization Team </a:t>
            </a:r>
            <a:r>
              <a:rPr lang="en-US" sz="2400" dirty="0" smtClean="0">
                <a:solidFill>
                  <a:schemeClr val="accent5">
                    <a:lumMod val="75000"/>
                  </a:schemeClr>
                </a:solidFill>
              </a:rPr>
              <a:t>Leader</a:t>
            </a:r>
            <a:br>
              <a:rPr lang="en-US" sz="2400" dirty="0" smtClean="0">
                <a:solidFill>
                  <a:schemeClr val="accent5">
                    <a:lumMod val="75000"/>
                  </a:schemeClr>
                </a:solidFill>
              </a:rPr>
            </a:br>
            <a:r>
              <a:rPr lang="en-US" sz="2400" dirty="0" smtClean="0">
                <a:solidFill>
                  <a:schemeClr val="accent5">
                    <a:lumMod val="75000"/>
                  </a:schemeClr>
                </a:solidFill>
              </a:rPr>
              <a:t>*Popular Resistance Organizer</a:t>
            </a:r>
            <a:r>
              <a:rPr lang="en-US" sz="2400" dirty="0">
                <a:solidFill>
                  <a:schemeClr val="accent5">
                    <a:lumMod val="75000"/>
                  </a:schemeClr>
                </a:solidFill>
              </a:rPr>
              <a:t/>
            </a:r>
            <a:br>
              <a:rPr lang="en-US" sz="2400" dirty="0">
                <a:solidFill>
                  <a:schemeClr val="accent5">
                    <a:lumMod val="75000"/>
                  </a:schemeClr>
                </a:solidFill>
              </a:rPr>
            </a:br>
            <a:r>
              <a:rPr lang="en-US" sz="2400" dirty="0">
                <a:solidFill>
                  <a:schemeClr val="accent5">
                    <a:lumMod val="75000"/>
                  </a:schemeClr>
                </a:solidFill>
              </a:rPr>
              <a:t>*Global Climate Convergence Leader (IL)</a:t>
            </a:r>
            <a:br>
              <a:rPr lang="en-US" sz="2400" dirty="0">
                <a:solidFill>
                  <a:schemeClr val="accent5">
                    <a:lumMod val="75000"/>
                  </a:schemeClr>
                </a:solidFill>
              </a:rPr>
            </a:br>
            <a:r>
              <a:rPr lang="en-US" sz="2400" b="1" dirty="0">
                <a:solidFill>
                  <a:schemeClr val="accent5">
                    <a:lumMod val="75000"/>
                  </a:schemeClr>
                </a:solidFill>
              </a:rPr>
              <a:t/>
            </a:r>
            <a:br>
              <a:rPr lang="en-US" sz="2400" b="1" dirty="0">
                <a:solidFill>
                  <a:schemeClr val="accent5">
                    <a:lumMod val="75000"/>
                  </a:schemeClr>
                </a:solidFill>
              </a:rPr>
            </a:br>
            <a:endParaRPr lang="en-US" sz="2400" dirty="0">
              <a:solidFill>
                <a:schemeClr val="accent5">
                  <a:lumMod val="75000"/>
                </a:schemeClr>
              </a:solidFill>
            </a:endParaRPr>
          </a:p>
        </p:txBody>
      </p:sp>
      <p:sp>
        <p:nvSpPr>
          <p:cNvPr id="6" name="Title 5"/>
          <p:cNvSpPr>
            <a:spLocks noGrp="1"/>
          </p:cNvSpPr>
          <p:nvPr>
            <p:ph type="title"/>
          </p:nvPr>
        </p:nvSpPr>
        <p:spPr>
          <a:xfrm>
            <a:off x="612612" y="329478"/>
            <a:ext cx="10515600" cy="1325563"/>
          </a:xfrm>
        </p:spPr>
        <p:txBody>
          <a:bodyPr/>
          <a:lstStyle/>
          <a:p>
            <a:r>
              <a:rPr lang="en-US" b="1" dirty="0" smtClean="0">
                <a:solidFill>
                  <a:schemeClr val="accent1">
                    <a:lumMod val="50000"/>
                  </a:schemeClr>
                </a:solidFill>
              </a:rPr>
              <a:t>Call Planning Team</a:t>
            </a:r>
            <a:endParaRPr lang="en-US" b="1" dirty="0">
              <a:solidFill>
                <a:schemeClr val="accent1">
                  <a:lumMod val="50000"/>
                </a:schemeClr>
              </a:solidFill>
            </a:endParaRPr>
          </a:p>
        </p:txBody>
      </p:sp>
    </p:spTree>
    <p:extLst>
      <p:ext uri="{BB962C8B-B14F-4D97-AF65-F5344CB8AC3E}">
        <p14:creationId xmlns:p14="http://schemas.microsoft.com/office/powerpoint/2010/main" val="938075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5410</TotalTime>
  <Words>1925</Words>
  <Application>Microsoft Office PowerPoint</Application>
  <PresentationFormat>Widescreen</PresentationFormat>
  <Paragraphs>327</Paragraphs>
  <Slides>52</Slides>
  <Notes>10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52</vt:i4>
      </vt:variant>
    </vt:vector>
  </HeadingPairs>
  <TitlesOfParts>
    <vt:vector size="65" baseType="lpstr">
      <vt:lpstr>Arial</vt:lpstr>
      <vt:lpstr>Arial Black</vt:lpstr>
      <vt:lpstr>Avenir Medium</vt:lpstr>
      <vt:lpstr>Avenir Next Condensed Demi Bold</vt:lpstr>
      <vt:lpstr>Avenir Next Condensed Medium</vt:lpstr>
      <vt:lpstr>Avenir Next Demi Bold</vt:lpstr>
      <vt:lpstr>Avenir Next Medium</vt:lpstr>
      <vt:lpstr>Calibri</vt:lpstr>
      <vt:lpstr>Calibri Light</vt:lpstr>
      <vt:lpstr>Helvetica</vt:lpstr>
      <vt:lpstr>Times New Roman</vt:lpstr>
      <vt:lpstr>Wingdings</vt:lpstr>
      <vt:lpstr>Office Theme</vt:lpstr>
      <vt:lpstr>Strategy to Stop the TPP from New Zealand to the US Congress</vt:lpstr>
      <vt:lpstr>Speakers</vt:lpstr>
      <vt:lpstr>INTRODUCTION AND WELCOME</vt:lpstr>
      <vt:lpstr>Technical Information</vt:lpstr>
      <vt:lpstr>Technical Advisor/Facebook Page Manager</vt:lpstr>
      <vt:lpstr>Chat Host/Call Planning Team</vt:lpstr>
      <vt:lpstr>Call Planning Team</vt:lpstr>
      <vt:lpstr>Call Planning Team</vt:lpstr>
      <vt:lpstr>Call Planning Team</vt:lpstr>
      <vt:lpstr>Emilianne Slaydon Director, Social Media  @TPPMediaMarch Twitter.com/TPPMediaMarch</vt:lpstr>
      <vt:lpstr>PowerPoint Presentation</vt:lpstr>
      <vt:lpstr>Dr. Bill Rosenberg </vt:lpstr>
      <vt:lpstr>On the front lines of the TPPA:  Report from New Zealand </vt:lpstr>
      <vt:lpstr>New Zealand </vt:lpstr>
      <vt:lpstr>PowerPoint Presentation</vt:lpstr>
      <vt:lpstr>Opposition to TPPA in New Zealand  We call it TPPA – ain’t no Partnership! </vt:lpstr>
      <vt:lpstr>Auckland 4 February: The Signing</vt:lpstr>
      <vt:lpstr>Auckland 4 February: The Signing</vt:lpstr>
      <vt:lpstr>Auckland march led by Māori </vt:lpstr>
      <vt:lpstr>Auckland march led by Māori </vt:lpstr>
      <vt:lpstr>Where to now in New Zealand? </vt:lpstr>
      <vt:lpstr>International union cooperation  </vt:lpstr>
      <vt:lpstr>Finally…</vt:lpstr>
      <vt:lpstr>PowerPoint Presentation</vt:lpstr>
      <vt:lpstr>PowerPoint Presentation</vt:lpstr>
      <vt:lpstr>PowerPoint Presentation</vt:lpstr>
      <vt:lpstr>PowerPoint Presentation</vt:lpstr>
      <vt:lpstr>PowerPoint Presentation</vt:lpstr>
      <vt:lpstr>Elizabeth Swager</vt:lpstr>
      <vt:lpstr>PowerPoint Presentation</vt:lpstr>
      <vt:lpstr>PowerPoint Presentation</vt:lpstr>
      <vt:lpstr>PowerPoint Presentation</vt:lpstr>
      <vt:lpstr>Timeline for the TPP</vt:lpstr>
      <vt:lpstr>Upcoming Congressional Recess</vt:lpstr>
      <vt:lpstr>PowerPoint Presentation</vt:lpstr>
      <vt:lpstr>February Congressional Visits</vt:lpstr>
      <vt:lpstr>Handouts – What You Leave Behind</vt:lpstr>
      <vt:lpstr>Setting Up a Meeting</vt:lpstr>
      <vt:lpstr>Who Should Attend?</vt:lpstr>
      <vt:lpstr>Lobby Team Roles</vt:lpstr>
      <vt:lpstr>Lobby Meeting Agenda</vt:lpstr>
      <vt:lpstr>Making an Effective “Ask”</vt:lpstr>
      <vt:lpstr>Following up</vt:lpstr>
      <vt:lpstr>Tell Us You Delivered the Letter</vt:lpstr>
      <vt:lpstr>Turning Up the Pressure</vt:lpstr>
      <vt:lpstr>Call Planning Team</vt:lpstr>
      <vt:lpstr>Call Planning Team</vt:lpstr>
      <vt:lpstr>Trade Justice News Report </vt:lpstr>
      <vt:lpstr>PowerPoint Presentation</vt:lpstr>
      <vt:lpstr>NY Metro Recess Actions “BREAK UP WITH THE TPP” DANCE RIDE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Harriet Heywood</dc:creator>
  <cp:lastModifiedBy>Andrea Miller</cp:lastModifiedBy>
  <cp:revision>66</cp:revision>
  <dcterms:created xsi:type="dcterms:W3CDTF">2016-02-10T07:23:38Z</dcterms:created>
  <dcterms:modified xsi:type="dcterms:W3CDTF">2016-02-14T13:07:23Z</dcterms:modified>
</cp:coreProperties>
</file>