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257" r:id="rId3"/>
    <p:sldId id="258" r:id="rId4"/>
    <p:sldId id="259" r:id="rId5"/>
    <p:sldId id="260" r:id="rId6"/>
    <p:sldId id="261" r:id="rId7"/>
    <p:sldId id="262" r:id="rId8"/>
    <p:sldId id="263" r:id="rId9"/>
    <p:sldId id="264" r:id="rId10"/>
    <p:sldId id="265" r:id="rId11"/>
    <p:sldId id="276" r:id="rId12"/>
    <p:sldId id="267" r:id="rId13"/>
    <p:sldId id="268" r:id="rId14"/>
    <p:sldId id="277" r:id="rId15"/>
    <p:sldId id="278" r:id="rId16"/>
    <p:sldId id="279" r:id="rId17"/>
    <p:sldId id="280" r:id="rId18"/>
    <p:sldId id="281" r:id="rId19"/>
    <p:sldId id="282" r:id="rId20"/>
    <p:sldId id="283" r:id="rId21"/>
    <p:sldId id="275" r:id="rId22"/>
    <p:sldId id="269" r:id="rId23"/>
    <p:sldId id="270" r:id="rId24"/>
    <p:sldId id="271" r:id="rId25"/>
    <p:sldId id="272" r:id="rId26"/>
    <p:sldId id="273" r:id="rId27"/>
    <p:sldId id="274"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17" autoAdjust="0"/>
    <p:restoredTop sz="94660"/>
  </p:normalViewPr>
  <p:slideViewPr>
    <p:cSldViewPr snapToGrid="0">
      <p:cViewPr varScale="1">
        <p:scale>
          <a:sx n="83" d="100"/>
          <a:sy n="83" d="100"/>
        </p:scale>
        <p:origin x="86" y="4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DD7214-6D36-41A4-A960-6D5F0A42627F}" type="datetimeFigureOut">
              <a:rPr lang="en-US" smtClean="0"/>
              <a:t>12/6/2015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7438BD-46B1-4691-9352-D164888F6815}" type="slidenum">
              <a:rPr lang="en-US" smtClean="0"/>
              <a:t>‹#›</a:t>
            </a:fld>
            <a:endParaRPr lang="en-US"/>
          </a:p>
        </p:txBody>
      </p:sp>
    </p:spTree>
    <p:extLst>
      <p:ext uri="{BB962C8B-B14F-4D97-AF65-F5344CB8AC3E}">
        <p14:creationId xmlns:p14="http://schemas.microsoft.com/office/powerpoint/2010/main" val="11871808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E67A37C-933A-4465-9DCB-EFACE8AE3C5E}" type="slidenum">
              <a:rPr lang="en-US" smtClean="0"/>
              <a:t>33</a:t>
            </a:fld>
            <a:endParaRPr lang="en-US"/>
          </a:p>
        </p:txBody>
      </p:sp>
    </p:spTree>
    <p:extLst>
      <p:ext uri="{BB962C8B-B14F-4D97-AF65-F5344CB8AC3E}">
        <p14:creationId xmlns:p14="http://schemas.microsoft.com/office/powerpoint/2010/main" val="2458134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F467BF2-F988-4B50-9B7C-A53D440CE238}" type="datetimeFigureOut">
              <a:rPr lang="en-US" smtClean="0"/>
              <a:t>12/5/2015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5CCBD4-7C99-4373-891C-3D6D6E8D6CED}" type="slidenum">
              <a:rPr lang="en-US" smtClean="0"/>
              <a:t>‹#›</a:t>
            </a:fld>
            <a:endParaRPr lang="en-US"/>
          </a:p>
        </p:txBody>
      </p:sp>
    </p:spTree>
    <p:extLst>
      <p:ext uri="{BB962C8B-B14F-4D97-AF65-F5344CB8AC3E}">
        <p14:creationId xmlns:p14="http://schemas.microsoft.com/office/powerpoint/2010/main" val="1551617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467BF2-F988-4B50-9B7C-A53D440CE238}" type="datetimeFigureOut">
              <a:rPr lang="en-US" smtClean="0"/>
              <a:t>12/5/2015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5CCBD4-7C99-4373-891C-3D6D6E8D6CED}" type="slidenum">
              <a:rPr lang="en-US" smtClean="0"/>
              <a:t>‹#›</a:t>
            </a:fld>
            <a:endParaRPr lang="en-US"/>
          </a:p>
        </p:txBody>
      </p:sp>
    </p:spTree>
    <p:extLst>
      <p:ext uri="{BB962C8B-B14F-4D97-AF65-F5344CB8AC3E}">
        <p14:creationId xmlns:p14="http://schemas.microsoft.com/office/powerpoint/2010/main" val="1001722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467BF2-F988-4B50-9B7C-A53D440CE238}" type="datetimeFigureOut">
              <a:rPr lang="en-US" smtClean="0"/>
              <a:t>12/5/2015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5CCBD4-7C99-4373-891C-3D6D6E8D6CED}" type="slidenum">
              <a:rPr lang="en-US" smtClean="0"/>
              <a:t>‹#›</a:t>
            </a:fld>
            <a:endParaRPr lang="en-US"/>
          </a:p>
        </p:txBody>
      </p:sp>
    </p:spTree>
    <p:extLst>
      <p:ext uri="{BB962C8B-B14F-4D97-AF65-F5344CB8AC3E}">
        <p14:creationId xmlns:p14="http://schemas.microsoft.com/office/powerpoint/2010/main" val="205049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marL="228600" indent="-228600">
              <a:buFont typeface="Wingdings" panose="05000000000000000000" pitchFamily="2" charset="2"/>
              <a:buChar char="Ø"/>
              <a:defRPr/>
            </a:lvl1pPr>
            <a:lvl2pPr marL="685800" indent="-228600">
              <a:buFont typeface="Wingdings" panose="05000000000000000000" pitchFamily="2" charset="2"/>
              <a:buChar char="Ø"/>
              <a:defRPr/>
            </a:lvl2pPr>
            <a:lvl3pPr marL="1143000" indent="-228600">
              <a:buFont typeface="Wingdings" panose="05000000000000000000" pitchFamily="2" charset="2"/>
              <a:buChar char="Ø"/>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7F467BF2-F988-4B50-9B7C-A53D440CE238}" type="datetimeFigureOut">
              <a:rPr lang="en-US" smtClean="0"/>
              <a:t>12/5/2015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5CCBD4-7C99-4373-891C-3D6D6E8D6CED}" type="slidenum">
              <a:rPr lang="en-US" smtClean="0"/>
              <a:t>‹#›</a:t>
            </a:fld>
            <a:endParaRPr lang="en-US"/>
          </a:p>
        </p:txBody>
      </p:sp>
    </p:spTree>
    <p:extLst>
      <p:ext uri="{BB962C8B-B14F-4D97-AF65-F5344CB8AC3E}">
        <p14:creationId xmlns:p14="http://schemas.microsoft.com/office/powerpoint/2010/main" val="882404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467BF2-F988-4B50-9B7C-A53D440CE238}" type="datetimeFigureOut">
              <a:rPr lang="en-US" smtClean="0"/>
              <a:t>12/5/2015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5CCBD4-7C99-4373-891C-3D6D6E8D6CED}" type="slidenum">
              <a:rPr lang="en-US" smtClean="0"/>
              <a:t>‹#›</a:t>
            </a:fld>
            <a:endParaRPr lang="en-US"/>
          </a:p>
        </p:txBody>
      </p:sp>
    </p:spTree>
    <p:extLst>
      <p:ext uri="{BB962C8B-B14F-4D97-AF65-F5344CB8AC3E}">
        <p14:creationId xmlns:p14="http://schemas.microsoft.com/office/powerpoint/2010/main" val="22879820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F467BF2-F988-4B50-9B7C-A53D440CE238}" type="datetimeFigureOut">
              <a:rPr lang="en-US" smtClean="0"/>
              <a:t>12/5/2015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5CCBD4-7C99-4373-891C-3D6D6E8D6CED}" type="slidenum">
              <a:rPr lang="en-US" smtClean="0"/>
              <a:t>‹#›</a:t>
            </a:fld>
            <a:endParaRPr lang="en-US"/>
          </a:p>
        </p:txBody>
      </p:sp>
    </p:spTree>
    <p:extLst>
      <p:ext uri="{BB962C8B-B14F-4D97-AF65-F5344CB8AC3E}">
        <p14:creationId xmlns:p14="http://schemas.microsoft.com/office/powerpoint/2010/main" val="4138563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F467BF2-F988-4B50-9B7C-A53D440CE238}" type="datetimeFigureOut">
              <a:rPr lang="en-US" smtClean="0"/>
              <a:t>12/5/2015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5CCBD4-7C99-4373-891C-3D6D6E8D6CED}" type="slidenum">
              <a:rPr lang="en-US" smtClean="0"/>
              <a:t>‹#›</a:t>
            </a:fld>
            <a:endParaRPr lang="en-US"/>
          </a:p>
        </p:txBody>
      </p:sp>
    </p:spTree>
    <p:extLst>
      <p:ext uri="{BB962C8B-B14F-4D97-AF65-F5344CB8AC3E}">
        <p14:creationId xmlns:p14="http://schemas.microsoft.com/office/powerpoint/2010/main" val="1581897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467BF2-F988-4B50-9B7C-A53D440CE238}" type="datetimeFigureOut">
              <a:rPr lang="en-US" smtClean="0"/>
              <a:t>12/5/2015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5CCBD4-7C99-4373-891C-3D6D6E8D6CED}" type="slidenum">
              <a:rPr lang="en-US" smtClean="0"/>
              <a:t>‹#›</a:t>
            </a:fld>
            <a:endParaRPr lang="en-US"/>
          </a:p>
        </p:txBody>
      </p:sp>
    </p:spTree>
    <p:extLst>
      <p:ext uri="{BB962C8B-B14F-4D97-AF65-F5344CB8AC3E}">
        <p14:creationId xmlns:p14="http://schemas.microsoft.com/office/powerpoint/2010/main" val="2167786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467BF2-F988-4B50-9B7C-A53D440CE238}" type="datetimeFigureOut">
              <a:rPr lang="en-US" smtClean="0"/>
              <a:t>12/5/2015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5CCBD4-7C99-4373-891C-3D6D6E8D6CED}" type="slidenum">
              <a:rPr lang="en-US" smtClean="0"/>
              <a:t>‹#›</a:t>
            </a:fld>
            <a:endParaRPr lang="en-US"/>
          </a:p>
        </p:txBody>
      </p:sp>
    </p:spTree>
    <p:extLst>
      <p:ext uri="{BB962C8B-B14F-4D97-AF65-F5344CB8AC3E}">
        <p14:creationId xmlns:p14="http://schemas.microsoft.com/office/powerpoint/2010/main" val="2390046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467BF2-F988-4B50-9B7C-A53D440CE238}" type="datetimeFigureOut">
              <a:rPr lang="en-US" smtClean="0"/>
              <a:t>12/5/2015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5CCBD4-7C99-4373-891C-3D6D6E8D6CED}" type="slidenum">
              <a:rPr lang="en-US" smtClean="0"/>
              <a:t>‹#›</a:t>
            </a:fld>
            <a:endParaRPr lang="en-US"/>
          </a:p>
        </p:txBody>
      </p:sp>
    </p:spTree>
    <p:extLst>
      <p:ext uri="{BB962C8B-B14F-4D97-AF65-F5344CB8AC3E}">
        <p14:creationId xmlns:p14="http://schemas.microsoft.com/office/powerpoint/2010/main" val="1449945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467BF2-F988-4B50-9B7C-A53D440CE238}" type="datetimeFigureOut">
              <a:rPr lang="en-US" smtClean="0"/>
              <a:t>12/5/2015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5CCBD4-7C99-4373-891C-3D6D6E8D6CED}" type="slidenum">
              <a:rPr lang="en-US" smtClean="0"/>
              <a:t>‹#›</a:t>
            </a:fld>
            <a:endParaRPr lang="en-US"/>
          </a:p>
        </p:txBody>
      </p:sp>
    </p:spTree>
    <p:extLst>
      <p:ext uri="{BB962C8B-B14F-4D97-AF65-F5344CB8AC3E}">
        <p14:creationId xmlns:p14="http://schemas.microsoft.com/office/powerpoint/2010/main" val="2668025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67BF2-F988-4B50-9B7C-A53D440CE238}" type="datetimeFigureOut">
              <a:rPr lang="en-US" smtClean="0"/>
              <a:t>12/5/2015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5CCBD4-7C99-4373-891C-3D6D6E8D6CED}" type="slidenum">
              <a:rPr lang="en-US" smtClean="0"/>
              <a:t>‹#›</a:t>
            </a:fld>
            <a:endParaRPr lang="en-US"/>
          </a:p>
        </p:txBody>
      </p:sp>
    </p:spTree>
    <p:extLst>
      <p:ext uri="{BB962C8B-B14F-4D97-AF65-F5344CB8AC3E}">
        <p14:creationId xmlns:p14="http://schemas.microsoft.com/office/powerpoint/2010/main" val="479160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hyperlink" Target="mailto:CDrake@AFLCIO.or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hyperlink" Target="http://www.tiny.cc/TPPMediaMarch"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hyperlink" Target="mailto:adam@tradejustice.net" TargetMode="External"/><Relationship Id="rId3" Type="http://schemas.openxmlformats.org/officeDocument/2006/relationships/image" Target="../media/image19.png"/><Relationship Id="rId7" Type="http://schemas.openxmlformats.org/officeDocument/2006/relationships/hyperlink" Target="http://www.tradejustice.net/news" TargetMode="External"/><Relationship Id="rId2" Type="http://schemas.openxmlformats.org/officeDocument/2006/relationships/image" Target="../media/image18.png"/><Relationship Id="rId1" Type="http://schemas.openxmlformats.org/officeDocument/2006/relationships/slideLayout" Target="../slideLayouts/slideLayout6.xml"/><Relationship Id="rId6" Type="http://schemas.openxmlformats.org/officeDocument/2006/relationships/hyperlink" Target="http://tradejustice.net/events" TargetMode="External"/><Relationship Id="rId5" Type="http://schemas.openxmlformats.org/officeDocument/2006/relationships/hyperlink" Target="https://www.facebook.com/groups/GlobalTPPTeam" TargetMode="External"/><Relationship Id="rId4" Type="http://schemas.openxmlformats.org/officeDocument/2006/relationships/hyperlink" Target="http://www.tradejustice.net/"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www.foeeurope.org/sites/default/files/publications/foee-fqd-trade-ttip-170714_0.pdf" TargetMode="External"/><Relationship Id="rId2" Type="http://schemas.openxmlformats.org/officeDocument/2006/relationships/hyperlink" Target="http://www.foe.org/projects/economics-for-the-earth/blog/2012-11-control-fossil-fuel-exports-part-1"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hyperlink" Target="mailto:andrea@peopledemandingaction.org"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frankackerman.com/" TargetMode="External"/><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www.peopledemandingaction.org/downloads/tpp/tpp-december-6-2015-call-materials" TargetMode="External"/><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www.thealliancefordemocracy.org/" TargetMode="External"/><Relationship Id="rId2" Type="http://schemas.openxmlformats.org/officeDocument/2006/relationships/hyperlink" Target="http://www.tppfreezones.org/" TargetMode="Externa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hyperlink" Target="http://www.thealliancefordemocracy.org/pdf/2015AfDlocaltrade.pdf"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hyperlink" Target="http://www.flushthetpp.org/tpp-media-mobilizers-call-to-action/" TargetMode="External"/><Relationship Id="rId2" Type="http://schemas.openxmlformats.org/officeDocument/2006/relationships/hyperlink" Target="http://www.flushthetpp.org/Buycott/" TargetMode="Externa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http://www.flushthetpp.org/national-tpp-resistance-calls/"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mailto:TWHocking@gmail.com" TargetMode="Externa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LizAmsden@Hotmail.com" TargetMode="External"/><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mailto:JaninKansas@gmail.com"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6.xml"/><Relationship Id="rId4" Type="http://schemas.openxmlformats.org/officeDocument/2006/relationships/hyperlink" Target="mailto:Marajai51@Gmail.co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mailto:eslsk8r@optonline.net" TargetMode="External"/><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www.facebook.com/groups/GlobalTPPTeam" TargetMode="External"/><Relationship Id="rId2" Type="http://schemas.openxmlformats.org/officeDocument/2006/relationships/image" Target="../media/image13.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5975" y="0"/>
            <a:ext cx="10184497" cy="1387273"/>
          </a:xfrm>
        </p:spPr>
        <p:txBody>
          <a:bodyPr>
            <a:noAutofit/>
          </a:bodyPr>
          <a:lstStyle/>
          <a:p>
            <a:r>
              <a:rPr lang="en-US" sz="4800" b="1" dirty="0" smtClean="0"/>
              <a:t>TPP: The </a:t>
            </a:r>
            <a:r>
              <a:rPr lang="en-US" sz="4800" b="1" dirty="0"/>
              <a:t>U</a:t>
            </a:r>
            <a:r>
              <a:rPr lang="en-US" sz="4800" b="1" dirty="0" smtClean="0"/>
              <a:t>ltimate </a:t>
            </a:r>
            <a:r>
              <a:rPr lang="en-US" sz="4800" b="1" dirty="0" smtClean="0"/>
              <a:t>Climate COP-OUT</a:t>
            </a:r>
            <a:endParaRPr lang="en-US" sz="4800" b="1" dirty="0"/>
          </a:p>
        </p:txBody>
      </p:sp>
      <p:sp>
        <p:nvSpPr>
          <p:cNvPr id="3" name="Subtitle 2"/>
          <p:cNvSpPr>
            <a:spLocks noGrp="1"/>
          </p:cNvSpPr>
          <p:nvPr>
            <p:ph type="subTitle" idx="1"/>
          </p:nvPr>
        </p:nvSpPr>
        <p:spPr>
          <a:xfrm>
            <a:off x="307975" y="1931436"/>
            <a:ext cx="9750425" cy="2827176"/>
          </a:xfrm>
        </p:spPr>
        <p:txBody>
          <a:bodyPr>
            <a:normAutofit/>
          </a:bodyPr>
          <a:lstStyle/>
          <a:p>
            <a:r>
              <a:rPr lang="en-US" sz="3200" b="1" dirty="0" smtClean="0">
                <a:solidFill>
                  <a:schemeClr val="accent6">
                    <a:lumMod val="75000"/>
                  </a:schemeClr>
                </a:solidFill>
              </a:rPr>
              <a:t>Guests</a:t>
            </a:r>
          </a:p>
          <a:p>
            <a:r>
              <a:rPr lang="en-US" sz="3200" dirty="0" smtClean="0"/>
              <a:t>William </a:t>
            </a:r>
            <a:r>
              <a:rPr lang="en-US" sz="3200" dirty="0" smtClean="0"/>
              <a:t>Waren, Friends of the Earth</a:t>
            </a:r>
            <a:br>
              <a:rPr lang="en-US" sz="3200" dirty="0" smtClean="0"/>
            </a:br>
            <a:r>
              <a:rPr lang="en-US" sz="3200" dirty="0" smtClean="0"/>
              <a:t>Dr. Frank Ackerman, Synapse Energy Economics</a:t>
            </a:r>
            <a:br>
              <a:rPr lang="en-US" sz="3200" dirty="0" smtClean="0"/>
            </a:br>
            <a:r>
              <a:rPr lang="en-US" sz="3200" dirty="0" smtClean="0"/>
              <a:t>Nancy Price, Alliance for Democracy</a:t>
            </a:r>
            <a:br>
              <a:rPr lang="en-US" sz="3200" dirty="0" smtClean="0"/>
            </a:br>
            <a:r>
              <a:rPr lang="en-US" sz="3200" dirty="0" smtClean="0"/>
              <a:t>Dr. Margaret Flowers, Flush the TPP/Popular Resistance</a:t>
            </a:r>
          </a:p>
          <a:p>
            <a:endParaRPr lang="en-US" dirty="0"/>
          </a:p>
        </p:txBody>
      </p:sp>
      <p:sp>
        <p:nvSpPr>
          <p:cNvPr id="4" name="AutoShape 2" descr="Image result for cop2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31693" y="5184545"/>
            <a:ext cx="2286000" cy="1590675"/>
          </a:xfrm>
          <a:prstGeom prst="rect">
            <a:avLst/>
          </a:prstGeom>
        </p:spPr>
      </p:pic>
      <p:sp>
        <p:nvSpPr>
          <p:cNvPr id="6" name="TextBox 5"/>
          <p:cNvSpPr txBox="1"/>
          <p:nvPr/>
        </p:nvSpPr>
        <p:spPr>
          <a:xfrm>
            <a:off x="2052733" y="5302775"/>
            <a:ext cx="6802017" cy="1354217"/>
          </a:xfrm>
          <a:prstGeom prst="rect">
            <a:avLst/>
          </a:prstGeom>
          <a:noFill/>
        </p:spPr>
        <p:txBody>
          <a:bodyPr wrap="square" rtlCol="0">
            <a:spAutoFit/>
          </a:bodyPr>
          <a:lstStyle/>
          <a:p>
            <a:pPr algn="ctr"/>
            <a:r>
              <a:rPr lang="en-US" sz="3200" dirty="0"/>
              <a:t>Dial: 605-562-3140 </a:t>
            </a:r>
            <a:r>
              <a:rPr lang="en-US" sz="3200" dirty="0" smtClean="0"/>
              <a:t/>
            </a:r>
            <a:br>
              <a:rPr lang="en-US" sz="3200" dirty="0" smtClean="0"/>
            </a:br>
            <a:r>
              <a:rPr lang="en-US" sz="3200" dirty="0" smtClean="0"/>
              <a:t>PIN </a:t>
            </a:r>
            <a:r>
              <a:rPr lang="en-US" sz="3200" dirty="0"/>
              <a:t>951146#</a:t>
            </a:r>
          </a:p>
          <a:p>
            <a:endParaRPr lang="en-US" dirty="0"/>
          </a:p>
        </p:txBody>
      </p:sp>
    </p:spTree>
    <p:extLst>
      <p:ext uri="{BB962C8B-B14F-4D97-AF65-F5344CB8AC3E}">
        <p14:creationId xmlns:p14="http://schemas.microsoft.com/office/powerpoint/2010/main" val="3490196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336608" y="2373653"/>
            <a:ext cx="1965648" cy="2233691"/>
          </a:xfrm>
          <a:prstGeom prst="rect">
            <a:avLst/>
          </a:prstGeom>
          <a:effec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84479" y="5057668"/>
            <a:ext cx="1417777" cy="1417777"/>
          </a:xfrm>
          <a:prstGeom prst="rect">
            <a:avLst/>
          </a:prstGeom>
        </p:spPr>
      </p:pic>
      <p:sp>
        <p:nvSpPr>
          <p:cNvPr id="3" name="Rectangle 2"/>
          <p:cNvSpPr/>
          <p:nvPr/>
        </p:nvSpPr>
        <p:spPr>
          <a:xfrm>
            <a:off x="2133600" y="1981201"/>
            <a:ext cx="6172200" cy="2277547"/>
          </a:xfrm>
          <a:prstGeom prst="rect">
            <a:avLst/>
          </a:prstGeom>
        </p:spPr>
        <p:txBody>
          <a:bodyPr wrap="square">
            <a:spAutoFit/>
          </a:bodyPr>
          <a:lstStyle/>
          <a:p>
            <a:r>
              <a:rPr lang="en-US" sz="3200" b="1" dirty="0">
                <a:solidFill>
                  <a:schemeClr val="accent6">
                    <a:lumMod val="75000"/>
                  </a:schemeClr>
                </a:solidFill>
              </a:rPr>
              <a:t>Celeste Drake </a:t>
            </a:r>
            <a:r>
              <a:rPr lang="en-US" sz="2800" b="1" dirty="0"/>
              <a:t/>
            </a:r>
            <a:br>
              <a:rPr lang="en-US" sz="2800" b="1" dirty="0"/>
            </a:br>
            <a:r>
              <a:rPr lang="en-US" sz="2800" b="1" dirty="0"/>
              <a:t>Trade and Globalization </a:t>
            </a:r>
            <a:br>
              <a:rPr lang="en-US" sz="2800" b="1" dirty="0"/>
            </a:br>
            <a:r>
              <a:rPr lang="en-US" sz="2800" b="1" dirty="0"/>
              <a:t>Policy Specialist, AFL-CIO</a:t>
            </a:r>
          </a:p>
          <a:p>
            <a:r>
              <a:rPr lang="en-US" dirty="0">
                <a:solidFill>
                  <a:srgbClr val="455F51"/>
                </a:solidFill>
              </a:rPr>
              <a:t/>
            </a:r>
            <a:br>
              <a:rPr lang="en-US" dirty="0">
                <a:solidFill>
                  <a:srgbClr val="455F51"/>
                </a:solidFill>
              </a:rPr>
            </a:br>
            <a:r>
              <a:rPr lang="en-US" u="sng" dirty="0">
                <a:latin typeface="Arial Black" panose="020B0A04020102020204" pitchFamily="34" charset="0"/>
                <a:hlinkClick r:id="rId4"/>
              </a:rPr>
              <a:t>CDrake@AFLCIO.org</a:t>
            </a:r>
            <a:r>
              <a:rPr lang="en-US" u="sng" dirty="0">
                <a:solidFill>
                  <a:srgbClr val="92D050"/>
                </a:solidFill>
                <a:latin typeface="Arial Black" panose="020B0A04020102020204" pitchFamily="34" charset="0"/>
              </a:rPr>
              <a:t/>
            </a:r>
            <a:br>
              <a:rPr lang="en-US" u="sng" dirty="0">
                <a:solidFill>
                  <a:srgbClr val="92D050"/>
                </a:solidFill>
                <a:latin typeface="Arial Black" panose="020B0A04020102020204" pitchFamily="34" charset="0"/>
              </a:rPr>
            </a:br>
            <a:endParaRPr lang="en-US" dirty="0"/>
          </a:p>
        </p:txBody>
      </p:sp>
      <p:sp>
        <p:nvSpPr>
          <p:cNvPr id="6" name="Title 5"/>
          <p:cNvSpPr>
            <a:spLocks noGrp="1"/>
          </p:cNvSpPr>
          <p:nvPr>
            <p:ph type="title"/>
          </p:nvPr>
        </p:nvSpPr>
        <p:spPr/>
        <p:txBody>
          <a:bodyPr/>
          <a:lstStyle/>
          <a:p>
            <a:r>
              <a:rPr lang="en-US" b="1" dirty="0" smtClean="0"/>
              <a:t>CALL PLANNING TEAM</a:t>
            </a:r>
            <a:endParaRPr lang="en-US" b="1" dirty="0"/>
          </a:p>
        </p:txBody>
      </p:sp>
    </p:spTree>
    <p:extLst>
      <p:ext uri="{BB962C8B-B14F-4D97-AF65-F5344CB8AC3E}">
        <p14:creationId xmlns:p14="http://schemas.microsoft.com/office/powerpoint/2010/main" val="34145522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51294" y="2335173"/>
            <a:ext cx="5917449" cy="2369880"/>
          </a:xfrm>
          <a:prstGeom prst="rect">
            <a:avLst/>
          </a:prstGeom>
          <a:noFill/>
        </p:spPr>
        <p:txBody>
          <a:bodyPr wrap="square" rtlCol="0">
            <a:spAutoFit/>
          </a:bodyPr>
          <a:lstStyle/>
          <a:p>
            <a:pPr algn="ctr"/>
            <a:r>
              <a:rPr lang="en-US" sz="2800" b="1" dirty="0" smtClean="0">
                <a:solidFill>
                  <a:schemeClr val="accent6">
                    <a:lumMod val="75000"/>
                  </a:schemeClr>
                </a:solidFill>
              </a:rPr>
              <a:t>Emilianne Slaydon</a:t>
            </a:r>
          </a:p>
          <a:p>
            <a:r>
              <a:rPr lang="es-ES" sz="2400" b="1" dirty="0" smtClean="0"/>
              <a:t>Director</a:t>
            </a:r>
            <a:r>
              <a:rPr lang="es-ES" sz="2400" b="1" dirty="0"/>
              <a:t>, Social Media @TPP Media March</a:t>
            </a:r>
          </a:p>
          <a:p>
            <a:r>
              <a:rPr lang="en-US" sz="2400" b="1" dirty="0"/>
              <a:t>TPP Tuesday Twitter Storm</a:t>
            </a:r>
            <a:endParaRPr lang="en-US" sz="2400" dirty="0"/>
          </a:p>
          <a:p>
            <a:r>
              <a:rPr lang="en-US" sz="2400" b="1" dirty="0"/>
              <a:t>6 p.m. PST / 9 p.m. EST</a:t>
            </a:r>
          </a:p>
          <a:p>
            <a:r>
              <a:rPr lang="en-US" sz="2400" b="1" dirty="0"/>
              <a:t>TPP/TTIP Tuesday Tweets:</a:t>
            </a:r>
            <a:endParaRPr lang="en-US" sz="2400" dirty="0"/>
          </a:p>
          <a:p>
            <a:r>
              <a:rPr lang="en-US" sz="2400" b="1" dirty="0">
                <a:hlinkClick r:id="rId2"/>
              </a:rPr>
              <a:t>http://www.tiny.cc/TPPMediaMarch</a:t>
            </a:r>
            <a:endParaRPr lang="en-US" sz="24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0525" y="2077417"/>
            <a:ext cx="2735781" cy="2885393"/>
          </a:xfrm>
          <a:prstGeom prst="rect">
            <a:avLst/>
          </a:prstGeom>
        </p:spPr>
      </p:pic>
      <p:sp>
        <p:nvSpPr>
          <p:cNvPr id="4" name="TextBox 3"/>
          <p:cNvSpPr txBox="1"/>
          <p:nvPr/>
        </p:nvSpPr>
        <p:spPr>
          <a:xfrm>
            <a:off x="475862" y="765110"/>
            <a:ext cx="8164285" cy="707886"/>
          </a:xfrm>
          <a:prstGeom prst="rect">
            <a:avLst/>
          </a:prstGeom>
          <a:noFill/>
        </p:spPr>
        <p:txBody>
          <a:bodyPr wrap="square" rtlCol="0">
            <a:spAutoFit/>
          </a:bodyPr>
          <a:lstStyle/>
          <a:p>
            <a:r>
              <a:rPr lang="en-US" sz="4000" b="1" dirty="0" smtClean="0"/>
              <a:t>CALL PLANNING/TWITTER STORM</a:t>
            </a:r>
            <a:endParaRPr lang="en-US" sz="4000" b="1" dirty="0"/>
          </a:p>
        </p:txBody>
      </p:sp>
    </p:spTree>
    <p:extLst>
      <p:ext uri="{BB962C8B-B14F-4D97-AF65-F5344CB8AC3E}">
        <p14:creationId xmlns:p14="http://schemas.microsoft.com/office/powerpoint/2010/main" val="40298040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Inline image 1"/>
          <p:cNvSpPr>
            <a:spLocks noChangeAspect="1" noChangeArrowheads="1"/>
          </p:cNvSpPr>
          <p:nvPr/>
        </p:nvSpPr>
        <p:spPr bwMode="auto">
          <a:xfrm>
            <a:off x="155575" y="-1684338"/>
            <a:ext cx="5276850" cy="35147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 name="Picture 3"/>
          <p:cNvPicPr>
            <a:picLocks noChangeAspect="1"/>
          </p:cNvPicPr>
          <p:nvPr/>
        </p:nvPicPr>
        <p:blipFill>
          <a:blip r:embed="rId2"/>
          <a:stretch>
            <a:fillRect/>
          </a:stretch>
        </p:blipFill>
        <p:spPr>
          <a:xfrm>
            <a:off x="1863509" y="457200"/>
            <a:ext cx="9240753" cy="6155871"/>
          </a:xfrm>
          <a:prstGeom prst="rect">
            <a:avLst/>
          </a:prstGeom>
        </p:spPr>
      </p:pic>
    </p:spTree>
    <p:extLst>
      <p:ext uri="{BB962C8B-B14F-4D97-AF65-F5344CB8AC3E}">
        <p14:creationId xmlns:p14="http://schemas.microsoft.com/office/powerpoint/2010/main" val="24536941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9004041" y="2142474"/>
            <a:ext cx="1784505" cy="2195449"/>
          </a:xfrm>
          <a:prstGeom prst="rect">
            <a:avLst/>
          </a:prstGeom>
        </p:spPr>
      </p:pic>
      <p:pic>
        <p:nvPicPr>
          <p:cNvPr id="7" name="Picture 6"/>
          <p:cNvPicPr>
            <a:picLocks noChangeAspect="1"/>
          </p:cNvPicPr>
          <p:nvPr/>
        </p:nvPicPr>
        <p:blipFill>
          <a:blip r:embed="rId3"/>
          <a:stretch>
            <a:fillRect/>
          </a:stretch>
        </p:blipFill>
        <p:spPr>
          <a:xfrm>
            <a:off x="8854313" y="5411239"/>
            <a:ext cx="2114312" cy="635366"/>
          </a:xfrm>
          <a:prstGeom prst="rect">
            <a:avLst/>
          </a:prstGeom>
        </p:spPr>
      </p:pic>
      <p:sp>
        <p:nvSpPr>
          <p:cNvPr id="3" name="Rectangle 2"/>
          <p:cNvSpPr/>
          <p:nvPr/>
        </p:nvSpPr>
        <p:spPr>
          <a:xfrm>
            <a:off x="709127" y="1752600"/>
            <a:ext cx="6834673" cy="5170646"/>
          </a:xfrm>
          <a:prstGeom prst="rect">
            <a:avLst/>
          </a:prstGeom>
        </p:spPr>
        <p:txBody>
          <a:bodyPr wrap="square">
            <a:spAutoFit/>
          </a:bodyPr>
          <a:lstStyle/>
          <a:p>
            <a:r>
              <a:rPr lang="en-US" sz="2800" b="1" dirty="0">
                <a:solidFill>
                  <a:schemeClr val="accent6">
                    <a:lumMod val="75000"/>
                  </a:schemeClr>
                </a:solidFill>
              </a:rPr>
              <a:t>Adam </a:t>
            </a:r>
            <a:r>
              <a:rPr lang="en-US" sz="2800" b="1" dirty="0" smtClean="0">
                <a:solidFill>
                  <a:schemeClr val="accent6">
                    <a:lumMod val="75000"/>
                  </a:schemeClr>
                </a:solidFill>
              </a:rPr>
              <a:t>Weissman </a:t>
            </a:r>
            <a:r>
              <a:rPr lang="en-US" sz="2800" b="1" dirty="0" smtClean="0">
                <a:solidFill>
                  <a:srgbClr val="455F51"/>
                </a:solidFill>
              </a:rPr>
              <a:t/>
            </a:r>
            <a:br>
              <a:rPr lang="en-US" sz="2800" b="1" dirty="0" smtClean="0">
                <a:solidFill>
                  <a:srgbClr val="455F51"/>
                </a:solidFill>
              </a:rPr>
            </a:br>
            <a:r>
              <a:rPr lang="en-US" sz="2800" b="1" dirty="0" err="1" smtClean="0"/>
              <a:t>TradeJustice</a:t>
            </a:r>
            <a:r>
              <a:rPr lang="en-US" sz="2800" b="1" dirty="0" smtClean="0"/>
              <a:t> Global </a:t>
            </a:r>
            <a:r>
              <a:rPr lang="en-US" sz="2800" b="1" dirty="0"/>
              <a:t>Justice for Animals and the Environment </a:t>
            </a:r>
            <a:r>
              <a:rPr lang="en-US" dirty="0">
                <a:solidFill>
                  <a:srgbClr val="455F51"/>
                </a:solidFill>
              </a:rPr>
              <a:t/>
            </a:r>
            <a:br>
              <a:rPr lang="en-US" dirty="0">
                <a:solidFill>
                  <a:srgbClr val="455F51"/>
                </a:solidFill>
              </a:rPr>
            </a:br>
            <a:r>
              <a:rPr lang="en-US" sz="2400" b="1" dirty="0"/>
              <a:t/>
            </a:r>
            <a:br>
              <a:rPr lang="en-US" sz="2400" b="1" dirty="0"/>
            </a:br>
            <a:r>
              <a:rPr lang="en-US" sz="2400" b="1" dirty="0">
                <a:hlinkClick r:id="rId4"/>
              </a:rPr>
              <a:t>www.TRADEJUSTICE.NET</a:t>
            </a:r>
            <a:r>
              <a:rPr lang="en-US" dirty="0"/>
              <a:t/>
            </a:r>
            <a:br>
              <a:rPr lang="en-US" dirty="0"/>
            </a:br>
            <a:r>
              <a:rPr lang="en-US" b="1" dirty="0">
                <a:solidFill>
                  <a:srgbClr val="455F51"/>
                </a:solidFill>
                <a:latin typeface="Arial Black" panose="020B0A04020102020204" pitchFamily="34" charset="0"/>
                <a:hlinkClick r:id="rId5"/>
              </a:rPr>
              <a:t/>
            </a:r>
            <a:br>
              <a:rPr lang="en-US" b="1" dirty="0">
                <a:solidFill>
                  <a:srgbClr val="455F51"/>
                </a:solidFill>
                <a:latin typeface="Arial Black" panose="020B0A04020102020204" pitchFamily="34" charset="0"/>
                <a:hlinkClick r:id="rId5"/>
              </a:rPr>
            </a:br>
            <a:r>
              <a:rPr lang="en-US" b="1" dirty="0">
                <a:solidFill>
                  <a:srgbClr val="455F51"/>
                </a:solidFill>
                <a:latin typeface="Arial Black" panose="020B0A04020102020204" pitchFamily="34" charset="0"/>
              </a:rPr>
              <a:t/>
            </a:r>
            <a:br>
              <a:rPr lang="en-US" b="1" dirty="0">
                <a:solidFill>
                  <a:srgbClr val="455F51"/>
                </a:solidFill>
                <a:latin typeface="Arial Black" panose="020B0A04020102020204" pitchFamily="34" charset="0"/>
              </a:rPr>
            </a:br>
            <a:r>
              <a:rPr lang="en-US" sz="2400" dirty="0"/>
              <a:t>*Call Planning Team</a:t>
            </a:r>
            <a:br>
              <a:rPr lang="en-US" sz="2400" dirty="0"/>
            </a:br>
            <a:r>
              <a:rPr lang="en-US" sz="2400" dirty="0"/>
              <a:t>*Speaker </a:t>
            </a:r>
            <a:r>
              <a:rPr lang="en-US" sz="2400" dirty="0" smtClean="0"/>
              <a:t>Recruitment</a:t>
            </a:r>
            <a:r>
              <a:rPr lang="en-US" sz="2400" dirty="0"/>
              <a:t/>
            </a:r>
            <a:br>
              <a:rPr lang="en-US" sz="2400" dirty="0"/>
            </a:br>
            <a:r>
              <a:rPr lang="en-US" sz="2400" dirty="0"/>
              <a:t>*Events, news stories and actions</a:t>
            </a:r>
            <a:br>
              <a:rPr lang="en-US" sz="2400" dirty="0"/>
            </a:br>
            <a:r>
              <a:rPr lang="en-US" sz="2400" dirty="0"/>
              <a:t/>
            </a:r>
            <a:br>
              <a:rPr lang="en-US" sz="2400" dirty="0"/>
            </a:br>
            <a:r>
              <a:rPr lang="en-US" sz="2400" b="1" dirty="0">
                <a:hlinkClick r:id="rId6"/>
              </a:rPr>
              <a:t>http://tradejustice.net/events</a:t>
            </a:r>
            <a:endParaRPr lang="en-US" sz="2400" b="1" dirty="0"/>
          </a:p>
          <a:p>
            <a:r>
              <a:rPr lang="en-US" sz="2400" b="1" dirty="0">
                <a:hlinkClick r:id="rId7"/>
              </a:rPr>
              <a:t>http://www.tradejustice.net/news</a:t>
            </a:r>
            <a:r>
              <a:rPr lang="en-US" b="1" dirty="0"/>
              <a:t/>
            </a:r>
            <a:br>
              <a:rPr lang="en-US" b="1" dirty="0"/>
            </a:br>
            <a:endParaRPr lang="en-US" dirty="0"/>
          </a:p>
        </p:txBody>
      </p:sp>
      <p:sp>
        <p:nvSpPr>
          <p:cNvPr id="4" name="Title 3"/>
          <p:cNvSpPr>
            <a:spLocks noGrp="1"/>
          </p:cNvSpPr>
          <p:nvPr>
            <p:ph type="title"/>
          </p:nvPr>
        </p:nvSpPr>
        <p:spPr/>
        <p:txBody>
          <a:bodyPr/>
          <a:lstStyle/>
          <a:p>
            <a:pPr algn="l"/>
            <a:r>
              <a:rPr lang="en-US" sz="4000" b="1" dirty="0"/>
              <a:t>CALL PLANNING TEAM</a:t>
            </a:r>
          </a:p>
        </p:txBody>
      </p:sp>
      <p:sp>
        <p:nvSpPr>
          <p:cNvPr id="5" name="TextBox 4"/>
          <p:cNvSpPr txBox="1"/>
          <p:nvPr/>
        </p:nvSpPr>
        <p:spPr>
          <a:xfrm>
            <a:off x="8875934" y="4505249"/>
            <a:ext cx="2477866" cy="369332"/>
          </a:xfrm>
          <a:prstGeom prst="rect">
            <a:avLst/>
          </a:prstGeom>
          <a:noFill/>
        </p:spPr>
        <p:txBody>
          <a:bodyPr wrap="square" rtlCol="0">
            <a:spAutoFit/>
          </a:bodyPr>
          <a:lstStyle/>
          <a:p>
            <a:r>
              <a:rPr lang="en-US" b="1" dirty="0">
                <a:hlinkClick r:id="rId8"/>
              </a:rPr>
              <a:t>adam@tradejustice.net</a:t>
            </a:r>
            <a:endParaRPr lang="en-US" dirty="0"/>
          </a:p>
        </p:txBody>
      </p:sp>
    </p:spTree>
    <p:extLst>
      <p:ext uri="{BB962C8B-B14F-4D97-AF65-F5344CB8AC3E}">
        <p14:creationId xmlns:p14="http://schemas.microsoft.com/office/powerpoint/2010/main" val="694308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98774" y="1707502"/>
            <a:ext cx="7993226" cy="5339923"/>
          </a:xfrm>
          <a:prstGeom prst="rect">
            <a:avLst/>
          </a:prstGeom>
          <a:noFill/>
        </p:spPr>
        <p:txBody>
          <a:bodyPr wrap="square" rtlCol="0">
            <a:spAutoFit/>
          </a:bodyPr>
          <a:lstStyle/>
          <a:p>
            <a:r>
              <a:rPr lang="en-US" sz="1900" b="1" dirty="0" smtClean="0"/>
              <a:t>Bill </a:t>
            </a:r>
            <a:r>
              <a:rPr lang="en-US" sz="1900" b="1" dirty="0"/>
              <a:t>Waren is Senior Trade Analyst at Friends of the Earth, U.S. He works to protect the environment from the negative impact of international trade and investment agreements. </a:t>
            </a:r>
            <a:endParaRPr lang="en-US" sz="1900" b="1" dirty="0" smtClean="0"/>
          </a:p>
          <a:p>
            <a:endParaRPr lang="en-US" sz="1900" b="1" dirty="0"/>
          </a:p>
          <a:p>
            <a:r>
              <a:rPr lang="en-US" sz="1900" b="1" dirty="0" smtClean="0"/>
              <a:t>His </a:t>
            </a:r>
            <a:r>
              <a:rPr lang="en-US" sz="1900" b="1" dirty="0"/>
              <a:t>research, writing and advocacy focuses on pending trade deals such as the Trans-Pacific Partnership, the Transatlantic Trade and Investment Partnership and the Trade in Services Agreement, as well as litigation under existing trade and investment agreements. </a:t>
            </a:r>
            <a:endParaRPr lang="en-US" sz="1900" b="1" dirty="0" smtClean="0"/>
          </a:p>
          <a:p>
            <a:endParaRPr lang="en-US" sz="1900" b="1" dirty="0"/>
          </a:p>
          <a:p>
            <a:r>
              <a:rPr lang="en-US" sz="1900" b="1" dirty="0" smtClean="0"/>
              <a:t>Prior </a:t>
            </a:r>
            <a:r>
              <a:rPr lang="en-US" sz="1900" b="1" dirty="0"/>
              <a:t>to joining Friends of the Earth, Bill served as Policy Director at the Forum on Democracy &amp; Trade and as a Senior Fellow at the Harrison Institute for Public Law, Georgetown University Law Center.  </a:t>
            </a:r>
            <a:endParaRPr lang="en-US" sz="1900" b="1" dirty="0" smtClean="0"/>
          </a:p>
          <a:p>
            <a:endParaRPr lang="en-US" sz="1900" b="1" dirty="0"/>
          </a:p>
          <a:p>
            <a:r>
              <a:rPr lang="en-US" sz="1900" b="1" dirty="0" smtClean="0"/>
              <a:t>A </a:t>
            </a:r>
            <a:r>
              <a:rPr lang="en-US" sz="1900" b="1" dirty="0"/>
              <a:t>native of rural, downstate Illinois, Bill took a B.A. in politics and an M.A. in public administration at the University of Illinois, Urbana –Champaign, a J.D. at Duke Law School, and an LL.M. in public interest advocacy at Georgetown Law.</a:t>
            </a:r>
          </a:p>
          <a:p>
            <a:r>
              <a:rPr lang="en-US" dirty="0"/>
              <a:t> </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588" y="2194549"/>
            <a:ext cx="3452328" cy="4147508"/>
          </a:xfrm>
          <a:prstGeom prst="rect">
            <a:avLst/>
          </a:prstGeom>
        </p:spPr>
      </p:pic>
      <p:sp>
        <p:nvSpPr>
          <p:cNvPr id="3" name="TextBox 2"/>
          <p:cNvSpPr txBox="1"/>
          <p:nvPr/>
        </p:nvSpPr>
        <p:spPr>
          <a:xfrm>
            <a:off x="270588" y="643812"/>
            <a:ext cx="8481526" cy="707886"/>
          </a:xfrm>
          <a:prstGeom prst="rect">
            <a:avLst/>
          </a:prstGeom>
          <a:noFill/>
        </p:spPr>
        <p:txBody>
          <a:bodyPr wrap="square" rtlCol="0">
            <a:spAutoFit/>
          </a:bodyPr>
          <a:lstStyle/>
          <a:p>
            <a:r>
              <a:rPr lang="en-US" sz="4000" b="1" dirty="0" smtClean="0"/>
              <a:t>BILL WAREN</a:t>
            </a:r>
            <a:endParaRPr lang="en-US" sz="4000" b="1" dirty="0"/>
          </a:p>
        </p:txBody>
      </p:sp>
    </p:spTree>
    <p:extLst>
      <p:ext uri="{BB962C8B-B14F-4D97-AF65-F5344CB8AC3E}">
        <p14:creationId xmlns:p14="http://schemas.microsoft.com/office/powerpoint/2010/main" val="41792755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851" y="643944"/>
            <a:ext cx="11384924" cy="6494085"/>
          </a:xfrm>
          <a:prstGeom prst="rect">
            <a:avLst/>
          </a:prstGeom>
          <a:noFill/>
        </p:spPr>
        <p:txBody>
          <a:bodyPr wrap="square" rtlCol="0">
            <a:spAutoFit/>
          </a:bodyPr>
          <a:lstStyle/>
          <a:p>
            <a:pPr lvl="0" algn="ctr"/>
            <a:r>
              <a:rPr lang="en-US" sz="4000" b="1" dirty="0"/>
              <a:t>The Trade in Services Agreement is a climate </a:t>
            </a:r>
            <a:r>
              <a:rPr lang="en-US" sz="4000" b="1" dirty="0" smtClean="0"/>
              <a:t>hazard </a:t>
            </a:r>
            <a:endParaRPr lang="en-US" sz="4000" b="1" dirty="0" smtClean="0"/>
          </a:p>
          <a:p>
            <a:pPr lvl="0" algn="ctr"/>
            <a:endParaRPr lang="en-US" sz="2000" b="1" dirty="0" smtClean="0"/>
          </a:p>
          <a:p>
            <a:pPr lvl="0"/>
            <a:r>
              <a:rPr lang="en-US" sz="2000" b="1" dirty="0" smtClean="0"/>
              <a:t/>
            </a:r>
            <a:br>
              <a:rPr lang="en-US" sz="2000" b="1" dirty="0" smtClean="0"/>
            </a:br>
            <a:r>
              <a:rPr lang="en-US" sz="2000" b="1" dirty="0" smtClean="0"/>
              <a:t>Trade </a:t>
            </a:r>
            <a:r>
              <a:rPr lang="en-US" sz="2000" b="1" dirty="0"/>
              <a:t>negotiators from the United States and 22 other World Trade Organization members including the European Union are seeking to craft a Trade in Services Agreement that will cover a variety of environmental services and otherwise impact environmental and climate policy. </a:t>
            </a:r>
            <a:endParaRPr lang="en-US" sz="2000" b="1" dirty="0" smtClean="0"/>
          </a:p>
          <a:p>
            <a:pPr lvl="0"/>
            <a:endParaRPr lang="en-US" sz="2000" b="1" dirty="0"/>
          </a:p>
          <a:p>
            <a:pPr lvl="0"/>
            <a:r>
              <a:rPr lang="en-US" sz="2000" b="1" dirty="0" smtClean="0"/>
              <a:t>TiSA </a:t>
            </a:r>
            <a:r>
              <a:rPr lang="en-US" sz="2000" b="1" dirty="0"/>
              <a:t>negotiations focus on lowering regulatory “barriers” to international trade in services.  Such “barriers” include climate and environmental protections, such as those related to water, energy, sanitation, public utilities, and transportation among many others.  </a:t>
            </a:r>
          </a:p>
          <a:p>
            <a:pPr lvl="0"/>
            <a:endParaRPr lang="en-US" sz="2000" b="1" i="1" dirty="0" smtClean="0"/>
          </a:p>
          <a:p>
            <a:pPr lvl="0"/>
            <a:r>
              <a:rPr lang="en-US" sz="2000" b="1" i="1" u="sng" dirty="0" smtClean="0"/>
              <a:t>Deregulation</a:t>
            </a:r>
            <a:r>
              <a:rPr lang="en-US" sz="2000" b="1" i="1" dirty="0" smtClean="0"/>
              <a:t>.</a:t>
            </a:r>
            <a:r>
              <a:rPr lang="en-US" sz="2000" b="1" dirty="0" smtClean="0"/>
              <a:t>In </a:t>
            </a:r>
            <a:r>
              <a:rPr lang="en-US" sz="2000" b="1" dirty="0"/>
              <a:t>the alleged interest of making trade easier, environmental regulations are at risk of being “harmonized down” to the lowest common denominator, and public services of an environmentally- sensitive nature are in danger of being privatized.</a:t>
            </a:r>
          </a:p>
          <a:p>
            <a:pPr lvl="0"/>
            <a:endParaRPr lang="en-US" sz="2000" b="1" i="1" dirty="0" smtClean="0"/>
          </a:p>
          <a:p>
            <a:pPr lvl="0"/>
            <a:r>
              <a:rPr lang="en-US" sz="2000" b="1" i="1" dirty="0" smtClean="0"/>
              <a:t>C</a:t>
            </a:r>
            <a:r>
              <a:rPr lang="en-US" sz="2000" b="1" i="1" u="sng" dirty="0" smtClean="0"/>
              <a:t>orporate </a:t>
            </a:r>
            <a:r>
              <a:rPr lang="en-US" sz="2000" b="1" i="1" u="sng" dirty="0"/>
              <a:t>rights</a:t>
            </a:r>
            <a:r>
              <a:rPr lang="en-US" sz="2000" b="1" i="1" dirty="0"/>
              <a:t>. </a:t>
            </a:r>
            <a:r>
              <a:rPr lang="en-US" sz="2000" b="1" dirty="0"/>
              <a:t>The goal of TiSA negotiations is to grant transnational corporations and trade bureaucrats expanded “rights” to challenge the policies of democratic governments before international tribunals biased in favor global capital.</a:t>
            </a:r>
          </a:p>
          <a:p>
            <a:pPr lvl="0"/>
            <a:endParaRPr lang="en-US" b="1" i="1" dirty="0" smtClean="0"/>
          </a:p>
          <a:p>
            <a:r>
              <a:rPr lang="en-US" b="1" dirty="0"/>
              <a:t> </a:t>
            </a:r>
            <a:endParaRPr lang="en-US" b="1" dirty="0">
              <a:effectLst/>
            </a:endParaRPr>
          </a:p>
        </p:txBody>
      </p:sp>
    </p:spTree>
    <p:extLst>
      <p:ext uri="{BB962C8B-B14F-4D97-AF65-F5344CB8AC3E}">
        <p14:creationId xmlns:p14="http://schemas.microsoft.com/office/powerpoint/2010/main" val="13422732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4504" y="645783"/>
            <a:ext cx="11114075" cy="6555641"/>
          </a:xfrm>
          <a:prstGeom prst="rect">
            <a:avLst/>
          </a:prstGeom>
          <a:noFill/>
        </p:spPr>
        <p:txBody>
          <a:bodyPr wrap="square" rtlCol="0">
            <a:spAutoFit/>
          </a:bodyPr>
          <a:lstStyle/>
          <a:p>
            <a:pPr lvl="0"/>
            <a:r>
              <a:rPr lang="en-US" sz="4000" b="1" i="1" dirty="0"/>
              <a:t>The Leaked Annex on Environmental Services</a:t>
            </a:r>
            <a:r>
              <a:rPr lang="en-US" sz="4000" b="1" dirty="0"/>
              <a:t> </a:t>
            </a:r>
            <a:endParaRPr lang="en-US" sz="4000" b="1" dirty="0" smtClean="0"/>
          </a:p>
          <a:p>
            <a:pPr lvl="0"/>
            <a:endParaRPr lang="en-US" sz="2400" b="1" dirty="0" smtClean="0"/>
          </a:p>
          <a:p>
            <a:pPr lvl="0"/>
            <a:r>
              <a:rPr lang="en-US" sz="2200" b="1" dirty="0" smtClean="0"/>
              <a:t>The </a:t>
            </a:r>
            <a:r>
              <a:rPr lang="en-US" sz="2200" b="1" dirty="0"/>
              <a:t>text of the Annex on Environmental Services for the Trade in Services Agreement, recently published by WikiLeaks along with a Friends of the Earth analysis, confirms the agreement’s potential use to roll back regulatory safeguards related to the climate and the environment generally and to inhibit the promulgation of new measures to protect people and the planet from global warming. </a:t>
            </a:r>
          </a:p>
          <a:p>
            <a:endParaRPr lang="en-US" sz="2200" b="1" dirty="0"/>
          </a:p>
          <a:p>
            <a:pPr lvl="0"/>
            <a:r>
              <a:rPr lang="en-US" sz="2200" b="1" i="1" u="sng" dirty="0" smtClean="0"/>
              <a:t>Coverage</a:t>
            </a:r>
            <a:r>
              <a:rPr lang="en-US" sz="2200" b="1" i="1" dirty="0"/>
              <a:t>. </a:t>
            </a:r>
            <a:r>
              <a:rPr lang="en-US" sz="2200" b="1" dirty="0"/>
              <a:t>The scope of environmental regulations covered and put at risk by TiSA appears to be wide</a:t>
            </a:r>
            <a:r>
              <a:rPr lang="en-US" sz="2200" b="1" i="1" dirty="0"/>
              <a:t>.</a:t>
            </a:r>
            <a:r>
              <a:rPr lang="en-US" sz="2200" b="1" dirty="0"/>
              <a:t> And, in terms of coverage, the leaked Annex on Environmental Services may be only the tip of the iceberg.</a:t>
            </a:r>
            <a:r>
              <a:rPr lang="en-US" sz="2200" b="1" i="1" dirty="0"/>
              <a:t> </a:t>
            </a:r>
            <a:endParaRPr lang="en-US" sz="2200" b="1" i="1" dirty="0" smtClean="0"/>
          </a:p>
          <a:p>
            <a:pPr lvl="0"/>
            <a:endParaRPr lang="en-US" sz="2200" b="1" dirty="0"/>
          </a:p>
          <a:p>
            <a:pPr lvl="0"/>
            <a:r>
              <a:rPr lang="en-US" sz="2200" b="1" i="1" u="sng" dirty="0"/>
              <a:t>Corporate rights</a:t>
            </a:r>
            <a:r>
              <a:rPr lang="en-US" sz="2200" b="1" i="1" dirty="0"/>
              <a:t>.</a:t>
            </a:r>
            <a:r>
              <a:rPr lang="en-US" sz="2200" b="1" dirty="0"/>
              <a:t> The rules constraining government regulations in commitments on “National Treatment.,”</a:t>
            </a:r>
            <a:r>
              <a:rPr lang="en-US" sz="2200" b="1" i="1" dirty="0"/>
              <a:t> </a:t>
            </a:r>
            <a:r>
              <a:rPr lang="en-US" sz="2200" b="1" dirty="0"/>
              <a:t>“Market Access,” and “Most Favored Nation obligations incorporate sweeping restrictions on the capacity of democratic governments to protect the climate and environment.</a:t>
            </a:r>
            <a:r>
              <a:rPr lang="en-US" sz="2200" b="1" i="1" dirty="0"/>
              <a:t> </a:t>
            </a:r>
            <a:endParaRPr lang="en-US" sz="2200" b="1" i="1" dirty="0" smtClean="0"/>
          </a:p>
          <a:p>
            <a:pPr lvl="0"/>
            <a:endParaRPr lang="en-US" sz="2400" b="1" dirty="0"/>
          </a:p>
          <a:p>
            <a:pPr lvl="0"/>
            <a:endParaRPr lang="en-US" sz="2400" dirty="0"/>
          </a:p>
        </p:txBody>
      </p:sp>
    </p:spTree>
    <p:extLst>
      <p:ext uri="{BB962C8B-B14F-4D97-AF65-F5344CB8AC3E}">
        <p14:creationId xmlns:p14="http://schemas.microsoft.com/office/powerpoint/2010/main" val="41466996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8457" y="696116"/>
            <a:ext cx="9930135" cy="6247864"/>
          </a:xfrm>
          <a:prstGeom prst="rect">
            <a:avLst/>
          </a:prstGeom>
          <a:noFill/>
        </p:spPr>
        <p:txBody>
          <a:bodyPr wrap="square" rtlCol="0">
            <a:spAutoFit/>
          </a:bodyPr>
          <a:lstStyle/>
          <a:p>
            <a:pPr lvl="0"/>
            <a:r>
              <a:rPr lang="en-US" sz="4000" b="1" i="1" dirty="0"/>
              <a:t>Trade law ban on export </a:t>
            </a:r>
            <a:r>
              <a:rPr lang="en-US" sz="4000" b="1" i="1" dirty="0" smtClean="0"/>
              <a:t>controls  </a:t>
            </a:r>
          </a:p>
          <a:p>
            <a:pPr lvl="0"/>
            <a:endParaRPr lang="en-US" sz="2400" b="1" i="1" dirty="0"/>
          </a:p>
          <a:p>
            <a:pPr lvl="0"/>
            <a:endParaRPr lang="en-US" sz="2400" b="1" dirty="0" smtClean="0"/>
          </a:p>
          <a:p>
            <a:pPr lvl="0"/>
            <a:r>
              <a:rPr lang="en-US" sz="2400" b="1" dirty="0" smtClean="0"/>
              <a:t>TPP </a:t>
            </a:r>
            <a:r>
              <a:rPr lang="en-US" sz="2400" b="1" dirty="0"/>
              <a:t>and TTIP provisions on market access and trade in goods, modeled on the WTO General Agreement on Tariffs and Trade, would chill future legislative action on fossil fuel exports. </a:t>
            </a:r>
            <a:endParaRPr lang="en-US" sz="2400" b="1" dirty="0" smtClean="0"/>
          </a:p>
          <a:p>
            <a:pPr lvl="0"/>
            <a:endParaRPr lang="en-US" sz="2400" b="1" dirty="0"/>
          </a:p>
          <a:p>
            <a:pPr lvl="0"/>
            <a:r>
              <a:rPr lang="en-US" sz="2400" b="1" dirty="0" smtClean="0"/>
              <a:t>Lawyers </a:t>
            </a:r>
            <a:r>
              <a:rPr lang="en-US" sz="2400" b="1" dirty="0"/>
              <a:t>for fossil fuel exporters  argue that GATT article XI:1 on “General Elimination of Quantitative Restrictions” prohibits restrictions on the export of products, including fossil fuels,  to another WTO member, other than duties, taxes or other charges</a:t>
            </a:r>
            <a:r>
              <a:rPr lang="en-US" sz="2400" b="1" dirty="0" smtClean="0"/>
              <a:t>.</a:t>
            </a:r>
          </a:p>
          <a:p>
            <a:pPr lvl="0"/>
            <a:endParaRPr lang="en-US" sz="2400" b="1" dirty="0"/>
          </a:p>
          <a:p>
            <a:pPr lvl="0"/>
            <a:r>
              <a:rPr lang="en-US" sz="2400" b="1" i="1" u="sng" dirty="0"/>
              <a:t>Exceptions</a:t>
            </a:r>
            <a:r>
              <a:rPr lang="en-US" sz="2400" b="1" i="1" dirty="0"/>
              <a:t>.</a:t>
            </a:r>
            <a:r>
              <a:rPr lang="en-US" sz="2400" b="1" dirty="0"/>
              <a:t> The exception to protect governments’ right to regulate the supply of environmental services is largely toothless</a:t>
            </a:r>
            <a:r>
              <a:rPr lang="en-US" sz="2400" b="1" i="1" dirty="0"/>
              <a:t>. </a:t>
            </a:r>
          </a:p>
          <a:p>
            <a:pPr lvl="0"/>
            <a:endParaRPr lang="en-US" sz="2400" i="1" dirty="0"/>
          </a:p>
          <a:p>
            <a:pPr lvl="0"/>
            <a:endParaRPr lang="en-US" sz="2400" b="1" dirty="0"/>
          </a:p>
        </p:txBody>
      </p:sp>
    </p:spTree>
    <p:extLst>
      <p:ext uri="{BB962C8B-B14F-4D97-AF65-F5344CB8AC3E}">
        <p14:creationId xmlns:p14="http://schemas.microsoft.com/office/powerpoint/2010/main" val="20818696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3813" y="321972"/>
            <a:ext cx="11103428" cy="7078861"/>
          </a:xfrm>
          <a:prstGeom prst="rect">
            <a:avLst/>
          </a:prstGeom>
          <a:noFill/>
        </p:spPr>
        <p:txBody>
          <a:bodyPr wrap="square" rtlCol="0">
            <a:spAutoFit/>
          </a:bodyPr>
          <a:lstStyle/>
          <a:p>
            <a:pPr lvl="0" algn="ctr"/>
            <a:r>
              <a:rPr lang="en-US" sz="4000" b="1" dirty="0"/>
              <a:t>Trade in Goods provisions in TPP &amp; TTIP: </a:t>
            </a:r>
            <a:r>
              <a:rPr lang="en-US" sz="4000" b="1" dirty="0" smtClean="0"/>
              <a:t/>
            </a:r>
            <a:br>
              <a:rPr lang="en-US" sz="4000" b="1" dirty="0" smtClean="0"/>
            </a:br>
            <a:r>
              <a:rPr lang="en-US" sz="4000" b="1" dirty="0" smtClean="0"/>
              <a:t>A</a:t>
            </a:r>
            <a:r>
              <a:rPr lang="en-US" sz="4000" b="1" dirty="0" smtClean="0"/>
              <a:t> </a:t>
            </a:r>
            <a:r>
              <a:rPr lang="en-US" sz="4000" b="1" dirty="0"/>
              <a:t>T</a:t>
            </a:r>
            <a:r>
              <a:rPr lang="en-US" sz="4000" b="1" dirty="0" smtClean="0"/>
              <a:t>hreat </a:t>
            </a:r>
            <a:r>
              <a:rPr lang="en-US" sz="4000" b="1" dirty="0"/>
              <a:t>to </a:t>
            </a:r>
            <a:r>
              <a:rPr lang="en-US" sz="4000" b="1" dirty="0" smtClean="0"/>
              <a:t>Climate </a:t>
            </a:r>
            <a:r>
              <a:rPr lang="en-US" sz="4000" b="1" dirty="0"/>
              <a:t>P</a:t>
            </a:r>
            <a:r>
              <a:rPr lang="en-US" sz="4000" b="1" dirty="0" smtClean="0"/>
              <a:t>olicy</a:t>
            </a:r>
            <a:endParaRPr lang="en-US" sz="4000" b="1" i="1" dirty="0" smtClean="0"/>
          </a:p>
          <a:p>
            <a:pPr lvl="0"/>
            <a:endParaRPr lang="en-US" sz="2400" i="1" dirty="0"/>
          </a:p>
          <a:p>
            <a:pPr lvl="0"/>
            <a:r>
              <a:rPr lang="en-US" sz="2200" b="1" dirty="0" smtClean="0"/>
              <a:t>Big </a:t>
            </a:r>
            <a:r>
              <a:rPr lang="en-US" sz="2200" b="1" dirty="0"/>
              <a:t>Oil and dirty energy companies want to push the TPP and TTIP deals through Congress, thereby encouraging trade in oil, coal and liquefied natural gas. U.S. energy companies are seeking new liquefied natural gas terminals for export to global markets, where they can demand higher prices for LNG (a far more potent contributor to global warming than ordinary natural gas).  </a:t>
            </a:r>
            <a:endParaRPr lang="en-US" sz="2200" b="1" dirty="0" smtClean="0"/>
          </a:p>
          <a:p>
            <a:pPr lvl="0"/>
            <a:endParaRPr lang="en-US" sz="2200" b="1" dirty="0"/>
          </a:p>
          <a:p>
            <a:pPr lvl="0"/>
            <a:r>
              <a:rPr lang="en-US" sz="2200" b="1" dirty="0" smtClean="0"/>
              <a:t>As </a:t>
            </a:r>
            <a:r>
              <a:rPr lang="en-US" sz="2200" b="1" dirty="0"/>
              <a:t>the U.S. dependence on coal slackens, the coal industry is attempting to export it abroad. Meanwhile, fossil fuel giants want to ship oil overseas where they can sell it far more profitably than in the United </a:t>
            </a:r>
            <a:r>
              <a:rPr lang="en-US" sz="2200" b="1" dirty="0" smtClean="0"/>
              <a:t>States.</a:t>
            </a:r>
          </a:p>
          <a:p>
            <a:pPr lvl="0"/>
            <a:endParaRPr lang="en-US" sz="2200" b="1" dirty="0" smtClean="0"/>
          </a:p>
          <a:p>
            <a:r>
              <a:rPr lang="en-US" sz="2200" b="1" i="1" u="sng" dirty="0" smtClean="0"/>
              <a:t>Export controls</a:t>
            </a:r>
            <a:r>
              <a:rPr lang="en-US" sz="2200" b="1" i="1" dirty="0" smtClean="0"/>
              <a:t>. </a:t>
            </a:r>
            <a:r>
              <a:rPr lang="en-US" sz="2200" b="1" dirty="0" smtClean="0"/>
              <a:t>In response to campaigns launched by climate activists to impose regulations and controls on U.S. fossil fuel exports, corporate trade lawyers are insisting that government controls on energy exports are illegal under international trade and investment law related to trade in goods.</a:t>
            </a:r>
          </a:p>
          <a:p>
            <a:endParaRPr lang="en-US" sz="2400" b="1" dirty="0"/>
          </a:p>
          <a:p>
            <a:endParaRPr lang="en-US" b="1" dirty="0"/>
          </a:p>
        </p:txBody>
      </p:sp>
    </p:spTree>
    <p:extLst>
      <p:ext uri="{BB962C8B-B14F-4D97-AF65-F5344CB8AC3E}">
        <p14:creationId xmlns:p14="http://schemas.microsoft.com/office/powerpoint/2010/main" val="559431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77735" y="550113"/>
            <a:ext cx="10598918" cy="6217087"/>
          </a:xfrm>
          <a:prstGeom prst="rect">
            <a:avLst/>
          </a:prstGeom>
          <a:noFill/>
        </p:spPr>
        <p:txBody>
          <a:bodyPr wrap="square" rtlCol="0">
            <a:spAutoFit/>
          </a:bodyPr>
          <a:lstStyle/>
          <a:p>
            <a:pPr lvl="0"/>
            <a:r>
              <a:rPr lang="en-US" sz="4000" b="1" i="1" dirty="0"/>
              <a:t>Trade law ban on export </a:t>
            </a:r>
            <a:r>
              <a:rPr lang="en-US" sz="4000" b="1" i="1" dirty="0" smtClean="0"/>
              <a:t>controls </a:t>
            </a:r>
          </a:p>
          <a:p>
            <a:pPr lvl="0"/>
            <a:endParaRPr lang="en-US" sz="2000" b="1" i="1" dirty="0"/>
          </a:p>
          <a:p>
            <a:pPr lvl="0"/>
            <a:r>
              <a:rPr lang="en-US" sz="2000" b="1" dirty="0" smtClean="0"/>
              <a:t/>
            </a:r>
            <a:br>
              <a:rPr lang="en-US" sz="2000" b="1" dirty="0" smtClean="0"/>
            </a:br>
            <a:r>
              <a:rPr lang="en-US" sz="2000" b="1" dirty="0" smtClean="0"/>
              <a:t>TPP </a:t>
            </a:r>
            <a:r>
              <a:rPr lang="en-US" sz="2000" b="1" dirty="0"/>
              <a:t>and TTIP provisions on market access and trade in goods, modeled on the WTO General Agreement on Tariffs and Trade, would chill future legislative action on fossil fuel exports. Lawyers for fossil fuel exporters  argue that GATT article XI:1 on “General Elimination of Quantitative Restrictions” prohibits restrictions on the export of products, including fossil fuels,  to another WTO member, other than duties, taxes or other charges</a:t>
            </a:r>
            <a:r>
              <a:rPr lang="en-US" sz="2000" b="1" dirty="0" smtClean="0"/>
              <a:t>.</a:t>
            </a:r>
          </a:p>
          <a:p>
            <a:pPr lvl="0"/>
            <a:endParaRPr lang="en-US" sz="2000" b="1" u="sng" dirty="0"/>
          </a:p>
          <a:p>
            <a:pPr lvl="0"/>
            <a:r>
              <a:rPr lang="en-US" sz="2000" b="1" i="1" u="sng" dirty="0"/>
              <a:t>TTIP negotiations focus on increasing trade in fossil fuels. </a:t>
            </a:r>
            <a:r>
              <a:rPr lang="en-US" sz="2000" b="1" dirty="0"/>
              <a:t>The TTIP, in particular would encourage i</a:t>
            </a:r>
            <a:r>
              <a:rPr lang="en-US" sz="2000" b="1" u="sng" dirty="0">
                <a:hlinkClick r:id="rId2"/>
              </a:rPr>
              <a:t>ncreased U.S. coal, oil and gas exports</a:t>
            </a:r>
            <a:r>
              <a:rPr lang="en-US" sz="2000" b="1" dirty="0"/>
              <a:t> to </a:t>
            </a:r>
            <a:r>
              <a:rPr lang="en-US" sz="2000" b="1" dirty="0" smtClean="0"/>
              <a:t>Europe </a:t>
            </a:r>
            <a:r>
              <a:rPr lang="en-US" sz="2000" b="1" dirty="0"/>
              <a:t>that are fueling global warming. </a:t>
            </a:r>
            <a:endParaRPr lang="en-US" sz="2000" b="1" dirty="0" smtClean="0"/>
          </a:p>
          <a:p>
            <a:pPr lvl="0"/>
            <a:endParaRPr lang="en-US" sz="2000" b="1" dirty="0"/>
          </a:p>
          <a:p>
            <a:pPr lvl="0"/>
            <a:r>
              <a:rPr lang="en-US" sz="2000" b="1" i="1" u="sng" dirty="0"/>
              <a:t>Rollback of EU program to cut greenhouse gas </a:t>
            </a:r>
            <a:r>
              <a:rPr lang="en-US" sz="2000" b="1" i="1" u="sng" dirty="0" smtClean="0"/>
              <a:t>emissions.</a:t>
            </a:r>
            <a:r>
              <a:rPr lang="en-US" sz="2000" b="1" u="sng" dirty="0" smtClean="0"/>
              <a:t> </a:t>
            </a:r>
            <a:r>
              <a:rPr lang="en-US" sz="2000" b="1" dirty="0"/>
              <a:t>In a </a:t>
            </a:r>
            <a:r>
              <a:rPr lang="en-US" sz="2000" b="1" u="sng" dirty="0">
                <a:hlinkClick r:id="rId3"/>
              </a:rPr>
              <a:t>recent report</a:t>
            </a:r>
            <a:r>
              <a:rPr lang="en-US" sz="2000" b="1" dirty="0"/>
              <a:t>, Friends of the Earth Europe and other environmental groups reveal how U.S. negotiators at the Transatlantic Trade and Investment Partnership talks work to undermine the EU’s Fuel Quality Directive and unleash exports of dirty fuels, including tar sands oil, a highly intensive source of greenhouse gas emissions. The Directive is the linchpin of the EU’s program to cut greenhouse gas emissions from transport fuels.</a:t>
            </a:r>
          </a:p>
          <a:p>
            <a:pPr lvl="0"/>
            <a:endParaRPr lang="en-US" dirty="0"/>
          </a:p>
        </p:txBody>
      </p:sp>
    </p:spTree>
    <p:extLst>
      <p:ext uri="{BB962C8B-B14F-4D97-AF65-F5344CB8AC3E}">
        <p14:creationId xmlns:p14="http://schemas.microsoft.com/office/powerpoint/2010/main" val="29727249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81342" y="5046488"/>
            <a:ext cx="609778" cy="644957"/>
          </a:xfrm>
          <a:prstGeom prst="rect">
            <a:avLst/>
          </a:prstGeom>
        </p:spPr>
      </p:pic>
      <p:sp>
        <p:nvSpPr>
          <p:cNvPr id="6" name="TextBox 5"/>
          <p:cNvSpPr txBox="1"/>
          <p:nvPr/>
        </p:nvSpPr>
        <p:spPr>
          <a:xfrm>
            <a:off x="1892167" y="3191227"/>
            <a:ext cx="6555371" cy="3231654"/>
          </a:xfrm>
          <a:prstGeom prst="rect">
            <a:avLst/>
          </a:prstGeom>
          <a:noFill/>
        </p:spPr>
        <p:txBody>
          <a:bodyPr wrap="square" rtlCol="0">
            <a:spAutoFit/>
          </a:bodyPr>
          <a:lstStyle/>
          <a:p>
            <a:r>
              <a:rPr lang="en-US" sz="2400" b="1" dirty="0"/>
              <a:t>Call Structure and Norms: </a:t>
            </a:r>
          </a:p>
          <a:p>
            <a:pPr marL="342900" indent="-342900">
              <a:buFontTx/>
              <a:buChar char="-"/>
            </a:pPr>
            <a:r>
              <a:rPr lang="en-US" sz="2000" dirty="0"/>
              <a:t>All calls are recorded; a link and optional playback number are available after the call </a:t>
            </a:r>
          </a:p>
          <a:p>
            <a:pPr marL="342900" indent="-342900">
              <a:buFontTx/>
              <a:buChar char="-"/>
            </a:pPr>
            <a:r>
              <a:rPr lang="en-US" sz="2000" b="1" dirty="0"/>
              <a:t>Q &amp; A mode: </a:t>
            </a:r>
            <a:r>
              <a:rPr lang="en-US" sz="2000" dirty="0"/>
              <a:t>To eliminate background noise we mute everyone when we begin recording. </a:t>
            </a:r>
          </a:p>
          <a:p>
            <a:pPr marL="342900" indent="-342900">
              <a:buFontTx/>
              <a:buChar char="-"/>
            </a:pPr>
            <a:r>
              <a:rPr lang="en-US" sz="2000" b="1" dirty="0"/>
              <a:t>Press *6</a:t>
            </a:r>
            <a:r>
              <a:rPr lang="en-US" sz="2000" dirty="0"/>
              <a:t> (when prompted) to ask a question; say your name, your organization, if any, and location. Be courteous and brief; give others a chance to ask questions too.</a:t>
            </a:r>
          </a:p>
          <a:p>
            <a:pPr marL="342900" indent="-342900">
              <a:buFontTx/>
              <a:buChar char="-"/>
            </a:pPr>
            <a:r>
              <a:rPr lang="en-US" sz="2000" b="1" dirty="0"/>
              <a:t>Host Team and Speaker Introductions</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09727" y="2461140"/>
            <a:ext cx="1714500" cy="1714500"/>
          </a:xfrm>
          <a:prstGeom prst="rect">
            <a:avLst/>
          </a:prstGeom>
        </p:spPr>
      </p:pic>
      <p:sp>
        <p:nvSpPr>
          <p:cNvPr id="3" name="Rectangle 2"/>
          <p:cNvSpPr/>
          <p:nvPr/>
        </p:nvSpPr>
        <p:spPr>
          <a:xfrm>
            <a:off x="634482" y="1642713"/>
            <a:ext cx="7583370" cy="1323439"/>
          </a:xfrm>
          <a:prstGeom prst="rect">
            <a:avLst/>
          </a:prstGeom>
        </p:spPr>
        <p:txBody>
          <a:bodyPr wrap="square">
            <a:spAutoFit/>
          </a:bodyPr>
          <a:lstStyle/>
          <a:p>
            <a:r>
              <a:rPr lang="en-US" sz="3200" b="1" dirty="0">
                <a:solidFill>
                  <a:schemeClr val="accent6">
                    <a:lumMod val="75000"/>
                  </a:schemeClr>
                </a:solidFill>
              </a:rPr>
              <a:t>Andrea Miller, Executive Director</a:t>
            </a:r>
            <a:r>
              <a:rPr lang="en-US" sz="3200" b="1" dirty="0"/>
              <a:t/>
            </a:r>
            <a:br>
              <a:rPr lang="en-US" sz="3200" b="1" dirty="0"/>
            </a:br>
            <a:r>
              <a:rPr lang="en-US" sz="2800" dirty="0"/>
              <a:t>People Demanding Action</a:t>
            </a:r>
            <a:br>
              <a:rPr lang="en-US" sz="2800" dirty="0"/>
            </a:br>
            <a:r>
              <a:rPr lang="en-US" sz="2000" dirty="0">
                <a:hlinkClick r:id="rId4"/>
              </a:rPr>
              <a:t>andrea@peopledemandingaction.org</a:t>
            </a:r>
            <a:endParaRPr lang="en-US" sz="2000" dirty="0"/>
          </a:p>
        </p:txBody>
      </p:sp>
      <p:sp>
        <p:nvSpPr>
          <p:cNvPr id="5" name="Title 4"/>
          <p:cNvSpPr>
            <a:spLocks noGrp="1"/>
          </p:cNvSpPr>
          <p:nvPr>
            <p:ph type="title"/>
          </p:nvPr>
        </p:nvSpPr>
        <p:spPr>
          <a:xfrm>
            <a:off x="410547" y="274638"/>
            <a:ext cx="9800253" cy="1143000"/>
          </a:xfrm>
        </p:spPr>
        <p:txBody>
          <a:bodyPr/>
          <a:lstStyle/>
          <a:p>
            <a:pPr algn="l"/>
            <a:r>
              <a:rPr lang="en-US" sz="4000" b="1" dirty="0"/>
              <a:t>INTRODUCTION AND </a:t>
            </a:r>
            <a:r>
              <a:rPr lang="en-US" sz="4000" b="1" dirty="0" smtClean="0"/>
              <a:t>WELCOME</a:t>
            </a:r>
            <a:endParaRPr lang="en-US" sz="4000" b="1" dirty="0"/>
          </a:p>
        </p:txBody>
      </p:sp>
    </p:spTree>
    <p:extLst>
      <p:ext uri="{BB962C8B-B14F-4D97-AF65-F5344CB8AC3E}">
        <p14:creationId xmlns:p14="http://schemas.microsoft.com/office/powerpoint/2010/main" val="27821643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2568" y="504510"/>
            <a:ext cx="11150738" cy="4154984"/>
          </a:xfrm>
          <a:prstGeom prst="rect">
            <a:avLst/>
          </a:prstGeom>
          <a:noFill/>
        </p:spPr>
        <p:txBody>
          <a:bodyPr wrap="square" rtlCol="0">
            <a:spAutoFit/>
          </a:bodyPr>
          <a:lstStyle/>
          <a:p>
            <a:pPr lvl="0"/>
            <a:r>
              <a:rPr lang="en-US" sz="3300" b="1" i="1" dirty="0"/>
              <a:t>Europe wants U.S. fossil fuel exports to replace Russian exports rather than transitioning quickly to clean </a:t>
            </a:r>
            <a:r>
              <a:rPr lang="en-US" sz="3300" b="1" i="1" dirty="0" smtClean="0"/>
              <a:t>energy </a:t>
            </a:r>
            <a:endParaRPr lang="en-US" sz="3300" b="1" i="1" dirty="0" smtClean="0"/>
          </a:p>
          <a:p>
            <a:pPr lvl="0"/>
            <a:endParaRPr lang="en-US" sz="2400" b="1" i="1" dirty="0" smtClean="0"/>
          </a:p>
          <a:p>
            <a:pPr lvl="0"/>
            <a:r>
              <a:rPr lang="en-US" sz="2400" b="1" dirty="0" smtClean="0"/>
              <a:t/>
            </a:r>
            <a:br>
              <a:rPr lang="en-US" sz="2400" b="1" dirty="0" smtClean="0"/>
            </a:br>
            <a:r>
              <a:rPr lang="en-US" sz="2400" b="1" dirty="0" smtClean="0"/>
              <a:t>Leaked </a:t>
            </a:r>
            <a:r>
              <a:rPr lang="en-US" sz="2400" b="1" dirty="0"/>
              <a:t>documents have exposed that it is the EU’s intention to increase U.S. oil and gas exports to Europe, thus hooking the EU economy for decades to come on high carbon energy -- a recipe for increased global warming and climate disaster. </a:t>
            </a:r>
            <a:endParaRPr lang="en-US" sz="2400" b="1" dirty="0" smtClean="0"/>
          </a:p>
          <a:p>
            <a:pPr lvl="0"/>
            <a:endParaRPr lang="en-US" sz="2400" b="1" dirty="0"/>
          </a:p>
          <a:p>
            <a:pPr lvl="0"/>
            <a:r>
              <a:rPr lang="en-US" sz="2400" b="1" dirty="0" smtClean="0"/>
              <a:t>EU </a:t>
            </a:r>
            <a:r>
              <a:rPr lang="en-US" sz="2400" b="1" dirty="0"/>
              <a:t>negotiators at TTIP talks want the U.S. to scrap its current legal prohibition on crude oil exports and its licensing restrictions on natural gas exports.   </a:t>
            </a:r>
          </a:p>
        </p:txBody>
      </p:sp>
    </p:spTree>
    <p:extLst>
      <p:ext uri="{BB962C8B-B14F-4D97-AF65-F5344CB8AC3E}">
        <p14:creationId xmlns:p14="http://schemas.microsoft.com/office/powerpoint/2010/main" val="7238655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4852" y="2164702"/>
            <a:ext cx="3239466" cy="3417284"/>
          </a:xfrm>
          <a:prstGeom prst="rect">
            <a:avLst/>
          </a:prstGeom>
        </p:spPr>
      </p:pic>
      <p:sp>
        <p:nvSpPr>
          <p:cNvPr id="3" name="TextBox 2"/>
          <p:cNvSpPr txBox="1"/>
          <p:nvPr/>
        </p:nvSpPr>
        <p:spPr>
          <a:xfrm>
            <a:off x="4553339" y="1492898"/>
            <a:ext cx="7183734" cy="5386090"/>
          </a:xfrm>
          <a:prstGeom prst="rect">
            <a:avLst/>
          </a:prstGeom>
          <a:noFill/>
        </p:spPr>
        <p:txBody>
          <a:bodyPr wrap="square" rtlCol="0">
            <a:spAutoFit/>
          </a:bodyPr>
          <a:lstStyle/>
          <a:p>
            <a:endParaRPr lang="en-US" b="1" dirty="0" smtClean="0"/>
          </a:p>
          <a:p>
            <a:endParaRPr lang="en-US" b="1" dirty="0"/>
          </a:p>
          <a:p>
            <a:r>
              <a:rPr lang="en-US" b="1" dirty="0" smtClean="0"/>
              <a:t>Frank </a:t>
            </a:r>
            <a:r>
              <a:rPr lang="en-US" b="1" dirty="0"/>
              <a:t>Ackerman is a member of the steering committee of Economics for Equity and Environment and a member scholar of the Center for Progressive Reform. He earned his PhD in economics from Harvard University, and has taught at MIT, Tufts University, and the University of Massachusetts. </a:t>
            </a:r>
            <a:r>
              <a:rPr lang="en-US" b="1" dirty="0" smtClean="0"/>
              <a:t> Currently </a:t>
            </a:r>
            <a:r>
              <a:rPr lang="en-US" b="1" dirty="0"/>
              <a:t>he is a principal economist at Synapse Energy Economics, a research and consulting firm in Cambridge, MA.  </a:t>
            </a:r>
            <a:endParaRPr lang="en-US" dirty="0"/>
          </a:p>
          <a:p>
            <a:r>
              <a:rPr lang="en-US" b="1" dirty="0"/>
              <a:t>Dr. Ackerman is a widely published economist whose writings primarily focus on the economics of climate change and other environmental concerns. </a:t>
            </a:r>
            <a:endParaRPr lang="en-US" b="1" dirty="0" smtClean="0"/>
          </a:p>
          <a:p>
            <a:endParaRPr lang="en-US" b="1" dirty="0"/>
          </a:p>
          <a:p>
            <a:r>
              <a:rPr lang="en-US" b="1" dirty="0" smtClean="0"/>
              <a:t> </a:t>
            </a:r>
            <a:r>
              <a:rPr lang="en-US" b="1" dirty="0"/>
              <a:t>He is well known for his criticism of the use of cost-benefit analysis in environmental and climate change policy-making.  In addition to numerous books on these </a:t>
            </a:r>
            <a:r>
              <a:rPr lang="en-US" b="1" dirty="0" smtClean="0"/>
              <a:t>topics, </a:t>
            </a:r>
          </a:p>
          <a:p>
            <a:r>
              <a:rPr lang="en-US" b="1" dirty="0" smtClean="0"/>
              <a:t>Dr</a:t>
            </a:r>
            <a:r>
              <a:rPr lang="en-US" b="1" dirty="0"/>
              <a:t>. Ackerman has published many academic and popular articles, and has conducted studies for clients ranging from Greenpeace to the European Parliament. Most of his writing is available at </a:t>
            </a:r>
            <a:r>
              <a:rPr lang="en-US" b="1" u="sng" dirty="0">
                <a:hlinkClick r:id="rId3"/>
              </a:rPr>
              <a:t>http://frankackerman.com</a:t>
            </a:r>
            <a:r>
              <a:rPr lang="en-US" b="1" dirty="0"/>
              <a:t>.  </a:t>
            </a:r>
            <a:endParaRPr lang="en-US" dirty="0"/>
          </a:p>
          <a:p>
            <a:endParaRPr lang="en-US" sz="2000" b="1" dirty="0"/>
          </a:p>
        </p:txBody>
      </p:sp>
      <p:sp>
        <p:nvSpPr>
          <p:cNvPr id="4" name="TextBox 3"/>
          <p:cNvSpPr txBox="1"/>
          <p:nvPr/>
        </p:nvSpPr>
        <p:spPr>
          <a:xfrm>
            <a:off x="261257" y="727788"/>
            <a:ext cx="8042988" cy="707886"/>
          </a:xfrm>
          <a:prstGeom prst="rect">
            <a:avLst/>
          </a:prstGeom>
          <a:noFill/>
        </p:spPr>
        <p:txBody>
          <a:bodyPr wrap="square" rtlCol="0">
            <a:spAutoFit/>
          </a:bodyPr>
          <a:lstStyle/>
          <a:p>
            <a:r>
              <a:rPr lang="en-US" sz="4000" b="1" dirty="0" smtClean="0"/>
              <a:t>DR. FRANK ACKERMAN</a:t>
            </a:r>
            <a:endParaRPr lang="en-US" sz="4000" b="1" dirty="0"/>
          </a:p>
        </p:txBody>
      </p:sp>
    </p:spTree>
    <p:extLst>
      <p:ext uri="{BB962C8B-B14F-4D97-AF65-F5344CB8AC3E}">
        <p14:creationId xmlns:p14="http://schemas.microsoft.com/office/powerpoint/2010/main" val="33156485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28678" y="3407106"/>
            <a:ext cx="9448800" cy="1825096"/>
          </a:xfrm>
        </p:spPr>
        <p:txBody>
          <a:bodyPr>
            <a:normAutofit fontScale="90000"/>
          </a:bodyPr>
          <a:lstStyle/>
          <a:p>
            <a:r>
              <a:rPr lang="en-US" sz="7200" dirty="0" smtClean="0">
                <a:solidFill>
                  <a:srgbClr val="2A1A00"/>
                </a:solidFill>
              </a:rPr>
              <a:t>TTIP </a:t>
            </a:r>
            <a:r>
              <a:rPr lang="en-US" sz="7200" dirty="0" smtClean="0">
                <a:solidFill>
                  <a:schemeClr val="accent5"/>
                </a:solidFill>
              </a:rPr>
              <a:t>vs.</a:t>
            </a:r>
            <a:r>
              <a:rPr lang="en-US" sz="7200" dirty="0" smtClean="0">
                <a:solidFill>
                  <a:srgbClr val="2A1A00"/>
                </a:solidFill>
              </a:rPr>
              <a:t>   </a:t>
            </a:r>
            <a:br>
              <a:rPr lang="en-US" sz="7200" dirty="0" smtClean="0">
                <a:solidFill>
                  <a:srgbClr val="2A1A00"/>
                </a:solidFill>
              </a:rPr>
            </a:br>
            <a:r>
              <a:rPr lang="en-US" sz="7200" dirty="0" smtClean="0">
                <a:solidFill>
                  <a:srgbClr val="2A1A00"/>
                </a:solidFill>
              </a:rPr>
              <a:t>Climate</a:t>
            </a:r>
            <a:br>
              <a:rPr lang="en-US" sz="7200" dirty="0" smtClean="0">
                <a:solidFill>
                  <a:srgbClr val="2A1A00"/>
                </a:solidFill>
              </a:rPr>
            </a:br>
            <a:r>
              <a:rPr lang="en-US" sz="7200" dirty="0" smtClean="0">
                <a:solidFill>
                  <a:srgbClr val="2A1A00"/>
                </a:solidFill>
              </a:rPr>
              <a:t>policy</a:t>
            </a:r>
            <a:endParaRPr lang="en-US" sz="7200" dirty="0">
              <a:solidFill>
                <a:srgbClr val="2A1A00"/>
              </a:solidFill>
            </a:endParaRPr>
          </a:p>
        </p:txBody>
      </p:sp>
      <p:sp>
        <p:nvSpPr>
          <p:cNvPr id="3" name="Subtitle 2"/>
          <p:cNvSpPr>
            <a:spLocks noGrp="1"/>
          </p:cNvSpPr>
          <p:nvPr>
            <p:ph type="subTitle" idx="1"/>
          </p:nvPr>
        </p:nvSpPr>
        <p:spPr>
          <a:xfrm>
            <a:off x="-1965042" y="440389"/>
            <a:ext cx="9448800" cy="685800"/>
          </a:xfrm>
        </p:spPr>
        <p:txBody>
          <a:bodyPr>
            <a:noAutofit/>
          </a:bodyPr>
          <a:lstStyle/>
          <a:p>
            <a:r>
              <a:rPr lang="en-US" sz="4000" b="1" dirty="0" smtClean="0"/>
              <a:t>Frank Ackerman</a:t>
            </a:r>
          </a:p>
          <a:p>
            <a:r>
              <a:rPr lang="en-US" sz="4000" b="1" dirty="0" smtClean="0"/>
              <a:t>December 6, 2015</a:t>
            </a:r>
            <a:endParaRPr lang="en-US" sz="4000" b="1"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97" r="1655"/>
          <a:stretch/>
        </p:blipFill>
        <p:spPr>
          <a:xfrm>
            <a:off x="6676138" y="3156432"/>
            <a:ext cx="4946073" cy="3352265"/>
          </a:xfrm>
          <a:prstGeom prst="rect">
            <a:avLst/>
          </a:prstGeom>
        </p:spPr>
      </p:pic>
    </p:spTree>
    <p:extLst>
      <p:ext uri="{BB962C8B-B14F-4D97-AF65-F5344CB8AC3E}">
        <p14:creationId xmlns:p14="http://schemas.microsoft.com/office/powerpoint/2010/main" val="16629683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could TTIP Accomplish?</a:t>
            </a:r>
            <a:endParaRPr lang="en-US" b="1" dirty="0"/>
          </a:p>
        </p:txBody>
      </p:sp>
      <p:sp>
        <p:nvSpPr>
          <p:cNvPr id="3" name="Content Placeholder 2"/>
          <p:cNvSpPr>
            <a:spLocks noGrp="1"/>
          </p:cNvSpPr>
          <p:nvPr>
            <p:ph idx="1"/>
          </p:nvPr>
        </p:nvSpPr>
        <p:spPr>
          <a:xfrm>
            <a:off x="863825" y="2194560"/>
            <a:ext cx="7148934" cy="4449001"/>
          </a:xfrm>
        </p:spPr>
        <p:txBody>
          <a:bodyPr>
            <a:normAutofit fontScale="92500" lnSpcReduction="20000"/>
          </a:bodyPr>
          <a:lstStyle/>
          <a:p>
            <a:r>
              <a:rPr lang="en-US" dirty="0" smtClean="0"/>
              <a:t>Not tariff reduction, except in isolated cases</a:t>
            </a:r>
          </a:p>
          <a:p>
            <a:pPr lvl="1"/>
            <a:r>
              <a:rPr lang="en-US" dirty="0" smtClean="0"/>
              <a:t>Average tariffs are under 3% on US-EU trade in both directions</a:t>
            </a:r>
          </a:p>
          <a:p>
            <a:pPr lvl="5"/>
            <a:endParaRPr lang="en-US" dirty="0" smtClean="0"/>
          </a:p>
          <a:p>
            <a:r>
              <a:rPr lang="en-US" dirty="0" smtClean="0"/>
              <a:t>Not removal of technical barriers to trade </a:t>
            </a:r>
            <a:r>
              <a:rPr lang="en-US" i="1" dirty="0" smtClean="0">
                <a:solidFill>
                  <a:schemeClr val="accent5"/>
                </a:solidFill>
              </a:rPr>
              <a:t>in items currently traded</a:t>
            </a:r>
          </a:p>
          <a:p>
            <a:pPr lvl="1"/>
            <a:r>
              <a:rPr lang="en-US" dirty="0" smtClean="0"/>
              <a:t>Often claimed, but never shown to be important</a:t>
            </a:r>
          </a:p>
          <a:p>
            <a:pPr lvl="1"/>
            <a:r>
              <a:rPr lang="en-US" dirty="0" smtClean="0"/>
              <a:t>The biggest such barrier: US refusal to use metric system</a:t>
            </a:r>
          </a:p>
          <a:p>
            <a:pPr lvl="2"/>
            <a:r>
              <a:rPr lang="en-US" dirty="0"/>
              <a:t>N</a:t>
            </a:r>
            <a:r>
              <a:rPr lang="en-US" dirty="0" smtClean="0"/>
              <a:t>ot addressed by TTIP (or anyone else)</a:t>
            </a:r>
          </a:p>
          <a:p>
            <a:pPr lvl="5"/>
            <a:endParaRPr lang="en-US" dirty="0" smtClean="0"/>
          </a:p>
          <a:p>
            <a:r>
              <a:rPr lang="en-US" dirty="0" smtClean="0"/>
              <a:t>The only major goal: </a:t>
            </a:r>
            <a:r>
              <a:rPr lang="en-US" i="1" dirty="0" smtClean="0">
                <a:solidFill>
                  <a:schemeClr val="accent5"/>
                </a:solidFill>
              </a:rPr>
              <a:t>change the rules about what can be produced and traded</a:t>
            </a:r>
          </a:p>
          <a:p>
            <a:pPr lvl="1"/>
            <a:r>
              <a:rPr lang="en-US" dirty="0" smtClean="0"/>
              <a:t>Requires changes to existing regulations in Europe and/or America</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43065" y="3488276"/>
            <a:ext cx="3792467" cy="2828549"/>
          </a:xfrm>
          <a:prstGeom prst="rect">
            <a:avLst/>
          </a:prstGeom>
        </p:spPr>
      </p:pic>
    </p:spTree>
    <p:extLst>
      <p:ext uri="{BB962C8B-B14F-4D97-AF65-F5344CB8AC3E}">
        <p14:creationId xmlns:p14="http://schemas.microsoft.com/office/powerpoint/2010/main" val="42519313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TTIP </a:t>
            </a:r>
            <a:r>
              <a:rPr lang="en-US" b="1" dirty="0" smtClean="0">
                <a:solidFill>
                  <a:schemeClr val="accent5"/>
                </a:solidFill>
              </a:rPr>
              <a:t>vs.</a:t>
            </a:r>
            <a:r>
              <a:rPr lang="en-US" b="1" dirty="0" smtClean="0"/>
              <a:t> </a:t>
            </a:r>
            <a:r>
              <a:rPr lang="en-US" b="1" dirty="0" smtClean="0"/>
              <a:t>Renewable </a:t>
            </a:r>
            <a:r>
              <a:rPr lang="en-US" b="1" dirty="0"/>
              <a:t>E</a:t>
            </a:r>
            <a:r>
              <a:rPr lang="en-US" b="1" dirty="0" smtClean="0"/>
              <a:t>nergy</a:t>
            </a:r>
            <a:endParaRPr lang="en-US" b="1" dirty="0"/>
          </a:p>
        </p:txBody>
      </p:sp>
      <p:sp>
        <p:nvSpPr>
          <p:cNvPr id="3" name="Content Placeholder 2"/>
          <p:cNvSpPr>
            <a:spLocks noGrp="1"/>
          </p:cNvSpPr>
          <p:nvPr>
            <p:ph idx="1"/>
          </p:nvPr>
        </p:nvSpPr>
        <p:spPr>
          <a:xfrm>
            <a:off x="1251678" y="1874517"/>
            <a:ext cx="10178322" cy="4663848"/>
          </a:xfrm>
        </p:spPr>
        <p:txBody>
          <a:bodyPr>
            <a:normAutofit fontScale="92500" lnSpcReduction="20000"/>
          </a:bodyPr>
          <a:lstStyle/>
          <a:p>
            <a:r>
              <a:rPr lang="en-US" dirty="0" smtClean="0"/>
              <a:t>What counts as renewable energy?</a:t>
            </a:r>
          </a:p>
          <a:p>
            <a:pPr lvl="1"/>
            <a:r>
              <a:rPr lang="en-US" dirty="0" smtClean="0"/>
              <a:t>US Trade Representative calls EU Renewable Energy Directive a “technical barrier to trade” because US soybeans aren’t classified as a renewable source of biofuels</a:t>
            </a:r>
          </a:p>
          <a:p>
            <a:pPr lvl="1"/>
            <a:r>
              <a:rPr lang="en-US" dirty="0" smtClean="0"/>
              <a:t>EU levies anti-dumping penalties on other countries’ biodiesel and bioethanol exports</a:t>
            </a:r>
          </a:p>
          <a:p>
            <a:r>
              <a:rPr lang="en-US" dirty="0" smtClean="0"/>
              <a:t>Feed-in tariffs vs. fossil fuels</a:t>
            </a:r>
          </a:p>
          <a:p>
            <a:pPr lvl="1"/>
            <a:r>
              <a:rPr lang="en-US" dirty="0" smtClean="0"/>
              <a:t>Feed-in tariffs (fixed, above-market rates paid to renewable energy generators) are the principal policies leading to the EU renewable energy boom</a:t>
            </a:r>
          </a:p>
          <a:p>
            <a:pPr lvl="2"/>
            <a:r>
              <a:rPr lang="en-US" dirty="0" smtClean="0"/>
              <a:t>Wind and solar power are more than 10% of EU electricity, much more in leading countries</a:t>
            </a:r>
          </a:p>
          <a:p>
            <a:pPr lvl="1"/>
            <a:r>
              <a:rPr lang="en-US" dirty="0" smtClean="0"/>
              <a:t>US fossil fuel companies could challenge feed-in tariffs under ISDS</a:t>
            </a:r>
          </a:p>
          <a:p>
            <a:pPr lvl="2"/>
            <a:r>
              <a:rPr lang="en-US" dirty="0" smtClean="0"/>
              <a:t>Some ISDS cases have targeted feed-in tariffs under existing treaties (within Europe)</a:t>
            </a:r>
          </a:p>
          <a:p>
            <a:pPr lvl="2"/>
            <a:r>
              <a:rPr lang="en-US" dirty="0" err="1" smtClean="0"/>
              <a:t>Vattenfall’s</a:t>
            </a:r>
            <a:r>
              <a:rPr lang="en-US" dirty="0" smtClean="0"/>
              <a:t> (successful) case against Germany’s water pollution standards for coal plants shows the way</a:t>
            </a:r>
          </a:p>
          <a:p>
            <a:pPr lvl="1"/>
            <a:r>
              <a:rPr lang="en-US" dirty="0" smtClean="0"/>
              <a:t>Some US states use feed-in tariffs, could be hit with ISDS cases</a:t>
            </a:r>
          </a:p>
          <a:p>
            <a:pPr lvl="2"/>
            <a:r>
              <a:rPr lang="en-US" dirty="0" smtClean="0"/>
              <a:t>California and a few other states have roughly “European” levels of climate / energy regulations, vulnerable to the same challenges</a:t>
            </a:r>
          </a:p>
          <a:p>
            <a:pPr lvl="1"/>
            <a:endParaRPr lang="en-US" dirty="0"/>
          </a:p>
        </p:txBody>
      </p:sp>
    </p:spTree>
    <p:extLst>
      <p:ext uri="{BB962C8B-B14F-4D97-AF65-F5344CB8AC3E}">
        <p14:creationId xmlns:p14="http://schemas.microsoft.com/office/powerpoint/2010/main" val="15352975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TTIP </a:t>
            </a:r>
            <a:r>
              <a:rPr lang="en-US" b="1" dirty="0" smtClean="0">
                <a:solidFill>
                  <a:schemeClr val="accent5"/>
                </a:solidFill>
              </a:rPr>
              <a:t>and</a:t>
            </a:r>
            <a:r>
              <a:rPr lang="en-US" b="1" dirty="0" smtClean="0"/>
              <a:t> </a:t>
            </a:r>
            <a:r>
              <a:rPr lang="en-US" b="1" dirty="0" smtClean="0"/>
              <a:t>Dirty </a:t>
            </a:r>
            <a:r>
              <a:rPr lang="en-US" b="1" dirty="0"/>
              <a:t>E</a:t>
            </a:r>
            <a:r>
              <a:rPr lang="en-US" b="1" dirty="0" smtClean="0"/>
              <a:t>nergy</a:t>
            </a:r>
            <a:endParaRPr lang="en-US" b="1" dirty="0"/>
          </a:p>
        </p:txBody>
      </p:sp>
      <p:sp>
        <p:nvSpPr>
          <p:cNvPr id="3" name="Content Placeholder 2"/>
          <p:cNvSpPr>
            <a:spLocks noGrp="1"/>
          </p:cNvSpPr>
          <p:nvPr>
            <p:ph idx="1"/>
          </p:nvPr>
        </p:nvSpPr>
        <p:spPr>
          <a:xfrm>
            <a:off x="1251678" y="1938043"/>
            <a:ext cx="10178322" cy="4268548"/>
          </a:xfrm>
        </p:spPr>
        <p:txBody>
          <a:bodyPr>
            <a:normAutofit fontScale="92500" lnSpcReduction="20000"/>
          </a:bodyPr>
          <a:lstStyle/>
          <a:p>
            <a:r>
              <a:rPr lang="en-US" dirty="0" smtClean="0"/>
              <a:t>Fracking</a:t>
            </a:r>
          </a:p>
          <a:p>
            <a:pPr lvl="1"/>
            <a:r>
              <a:rPr lang="en-US" dirty="0" smtClean="0"/>
              <a:t>Allowed in much of US, banned or likely to be banned in much of EU</a:t>
            </a:r>
          </a:p>
          <a:p>
            <a:pPr lvl="1"/>
            <a:r>
              <a:rPr lang="en-US" dirty="0" smtClean="0"/>
              <a:t>Hopes (fears) of huge fracking potential in Europe have subsided, but some companies would still like to pursue fracking in selected European locations</a:t>
            </a:r>
          </a:p>
          <a:p>
            <a:pPr lvl="1"/>
            <a:r>
              <a:rPr lang="en-US" dirty="0" smtClean="0"/>
              <a:t>ISDS challenges are possible, as in the Lone Pine case against Canada (over Quebec’s fracking rules)</a:t>
            </a:r>
          </a:p>
          <a:p>
            <a:r>
              <a:rPr lang="en-US" dirty="0" smtClean="0"/>
              <a:t>Tar sands oil</a:t>
            </a:r>
          </a:p>
          <a:p>
            <a:pPr lvl="1"/>
            <a:r>
              <a:rPr lang="en-US" dirty="0" smtClean="0"/>
              <a:t>EU Fuel Quality Directive calls for reducing GHG-intensity of transport fuels</a:t>
            </a:r>
          </a:p>
          <a:p>
            <a:pPr lvl="1"/>
            <a:r>
              <a:rPr lang="en-US" dirty="0" smtClean="0"/>
              <a:t>Initially thought to prohibit tar sands oil, due to higher lifecycle emissions per unit of energy</a:t>
            </a:r>
          </a:p>
          <a:p>
            <a:pPr lvl="1"/>
            <a:r>
              <a:rPr lang="en-US" dirty="0" smtClean="0"/>
              <a:t>Intense lobbying from Canada, US, major oil companies threatened to derail TTIP (and similar Canada-EU treaty) over this issue</a:t>
            </a:r>
          </a:p>
          <a:p>
            <a:pPr lvl="1"/>
            <a:r>
              <a:rPr lang="en-US" dirty="0" smtClean="0"/>
              <a:t>EU has already backed down, agreed to pretend all oil has the same GHG intensity, regardless of production method</a:t>
            </a:r>
            <a:endParaRPr lang="en-US" dirty="0"/>
          </a:p>
        </p:txBody>
      </p:sp>
    </p:spTree>
    <p:extLst>
      <p:ext uri="{BB962C8B-B14F-4D97-AF65-F5344CB8AC3E}">
        <p14:creationId xmlns:p14="http://schemas.microsoft.com/office/powerpoint/2010/main" val="4419502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Other </a:t>
            </a:r>
            <a:r>
              <a:rPr lang="en-US" b="1" dirty="0" smtClean="0"/>
              <a:t>Energy </a:t>
            </a:r>
            <a:r>
              <a:rPr lang="en-US" b="1" dirty="0" smtClean="0"/>
              <a:t>and </a:t>
            </a:r>
            <a:r>
              <a:rPr lang="en-US" b="1" dirty="0" smtClean="0"/>
              <a:t>Climate </a:t>
            </a:r>
            <a:r>
              <a:rPr lang="en-US" b="1" dirty="0"/>
              <a:t>I</a:t>
            </a:r>
            <a:r>
              <a:rPr lang="en-US" b="1" dirty="0" smtClean="0"/>
              <a:t>ssues</a:t>
            </a:r>
            <a:endParaRPr lang="en-US" b="1" dirty="0"/>
          </a:p>
        </p:txBody>
      </p:sp>
      <p:sp>
        <p:nvSpPr>
          <p:cNvPr id="3" name="Content Placeholder 2"/>
          <p:cNvSpPr>
            <a:spLocks noGrp="1"/>
          </p:cNvSpPr>
          <p:nvPr>
            <p:ph idx="1"/>
          </p:nvPr>
        </p:nvSpPr>
        <p:spPr/>
        <p:txBody>
          <a:bodyPr/>
          <a:lstStyle/>
          <a:p>
            <a:r>
              <a:rPr lang="en-US" dirty="0" smtClean="0"/>
              <a:t>Energy efficiency and appliance standards</a:t>
            </a:r>
          </a:p>
          <a:p>
            <a:pPr lvl="1"/>
            <a:r>
              <a:rPr lang="en-US" dirty="0" smtClean="0"/>
              <a:t>EU Energy Efficiency Directive sets standards for reducing energy demand, growing more stringent over time; could face ISDS challenges</a:t>
            </a:r>
          </a:p>
          <a:p>
            <a:pPr lvl="1"/>
            <a:r>
              <a:rPr lang="en-US" dirty="0" smtClean="0"/>
              <a:t>US Trade Representative calls EU regulation of fluorinated GHGs a “technical barrier to trade” because some US appliance manufacturers are unable to comply</a:t>
            </a:r>
          </a:p>
          <a:p>
            <a:r>
              <a:rPr lang="en-US" dirty="0" smtClean="0"/>
              <a:t>Non-carbon air pollution (sulfur, particulates, mercury, etc.)</a:t>
            </a:r>
          </a:p>
          <a:p>
            <a:pPr lvl="1"/>
            <a:r>
              <a:rPr lang="en-US" dirty="0" smtClean="0"/>
              <a:t>US standards are stricter than Europe’s </a:t>
            </a:r>
          </a:p>
          <a:p>
            <a:pPr lvl="2"/>
            <a:r>
              <a:rPr lang="en-US" dirty="0"/>
              <a:t>A</a:t>
            </a:r>
            <a:r>
              <a:rPr lang="en-US" dirty="0" smtClean="0"/>
              <a:t> legacy of ambitious early Clean Air Act implementation</a:t>
            </a:r>
          </a:p>
          <a:p>
            <a:pPr lvl="1"/>
            <a:r>
              <a:rPr lang="en-US" dirty="0" smtClean="0"/>
              <a:t>Could US face ISDS challenges demanding that we cut back to match Europe’s dirtier air standards?</a:t>
            </a:r>
            <a:endParaRPr lang="en-US" dirty="0"/>
          </a:p>
        </p:txBody>
      </p:sp>
    </p:spTree>
    <p:extLst>
      <p:ext uri="{BB962C8B-B14F-4D97-AF65-F5344CB8AC3E}">
        <p14:creationId xmlns:p14="http://schemas.microsoft.com/office/powerpoint/2010/main" val="11279710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298" y="458856"/>
            <a:ext cx="10515600" cy="1325563"/>
          </a:xfrm>
        </p:spPr>
        <p:txBody>
          <a:bodyPr/>
          <a:lstStyle/>
          <a:p>
            <a:r>
              <a:rPr lang="en-US" b="1" dirty="0" smtClean="0"/>
              <a:t>Conclusion: </a:t>
            </a:r>
            <a:br>
              <a:rPr lang="en-US" b="1" dirty="0" smtClean="0"/>
            </a:br>
            <a:r>
              <a:rPr lang="en-US" b="1" dirty="0">
                <a:solidFill>
                  <a:schemeClr val="accent5"/>
                </a:solidFill>
              </a:rPr>
              <a:t>W</a:t>
            </a:r>
            <a:r>
              <a:rPr lang="en-US" b="1" dirty="0" smtClean="0">
                <a:solidFill>
                  <a:schemeClr val="accent5"/>
                </a:solidFill>
              </a:rPr>
              <a:t>hy</a:t>
            </a:r>
            <a:r>
              <a:rPr lang="en-US" b="1" dirty="0" smtClean="0"/>
              <a:t> </a:t>
            </a:r>
            <a:r>
              <a:rPr lang="en-US" b="1" dirty="0"/>
              <a:t>H</a:t>
            </a:r>
            <a:r>
              <a:rPr lang="en-US" b="1" dirty="0" smtClean="0"/>
              <a:t>armonize</a:t>
            </a:r>
            <a:r>
              <a:rPr lang="en-US" b="1" dirty="0" smtClean="0"/>
              <a:t>?</a:t>
            </a:r>
            <a:endParaRPr lang="en-US" b="1" dirty="0"/>
          </a:p>
        </p:txBody>
      </p:sp>
      <p:sp>
        <p:nvSpPr>
          <p:cNvPr id="3" name="Content Placeholder 2"/>
          <p:cNvSpPr>
            <a:spLocks noGrp="1"/>
          </p:cNvSpPr>
          <p:nvPr>
            <p:ph idx="1"/>
          </p:nvPr>
        </p:nvSpPr>
        <p:spPr>
          <a:xfrm>
            <a:off x="299956" y="1850406"/>
            <a:ext cx="7817677" cy="4802322"/>
          </a:xfrm>
        </p:spPr>
        <p:txBody>
          <a:bodyPr>
            <a:normAutofit fontScale="62500" lnSpcReduction="20000"/>
          </a:bodyPr>
          <a:lstStyle/>
          <a:p>
            <a:r>
              <a:rPr lang="en-US" dirty="0" smtClean="0"/>
              <a:t>Regulations are not arbitrary bureaucratic obstacles to trade</a:t>
            </a:r>
          </a:p>
          <a:p>
            <a:pPr lvl="1"/>
            <a:r>
              <a:rPr lang="en-US" dirty="0" smtClean="0"/>
              <a:t>They are democratically adopted limits on what can be sold, and how it can be produced</a:t>
            </a:r>
          </a:p>
          <a:p>
            <a:pPr lvl="1"/>
            <a:r>
              <a:rPr lang="en-US" dirty="0" smtClean="0"/>
              <a:t>Economic theory: policy to correct market failures can make everyone better off</a:t>
            </a:r>
          </a:p>
          <a:p>
            <a:pPr lvl="2"/>
            <a:r>
              <a:rPr lang="en-US" dirty="0" smtClean="0"/>
              <a:t>Stern: Climate change results from “the greatest market failure the world has ever seen”</a:t>
            </a:r>
          </a:p>
          <a:p>
            <a:pPr lvl="4"/>
            <a:endParaRPr lang="en-US" dirty="0" smtClean="0"/>
          </a:p>
          <a:p>
            <a:r>
              <a:rPr lang="en-US" dirty="0" smtClean="0"/>
              <a:t>Different countries will reach different decisions about which regulations to adopt</a:t>
            </a:r>
          </a:p>
          <a:p>
            <a:pPr lvl="1"/>
            <a:r>
              <a:rPr lang="en-US" dirty="0" smtClean="0"/>
              <a:t>No reason to think that harmonization helps anyone except a few manufacturers</a:t>
            </a:r>
          </a:p>
          <a:p>
            <a:pPr lvl="4"/>
            <a:endParaRPr lang="en-US" dirty="0" smtClean="0"/>
          </a:p>
          <a:p>
            <a:r>
              <a:rPr lang="en-US" dirty="0" smtClean="0"/>
              <a:t>US limited smoking in public, long before most of Europe</a:t>
            </a:r>
          </a:p>
          <a:p>
            <a:pPr lvl="1"/>
            <a:r>
              <a:rPr lang="en-US" dirty="0" smtClean="0"/>
              <a:t>Should we have waited for Europe before acting? </a:t>
            </a:r>
          </a:p>
          <a:p>
            <a:pPr lvl="1"/>
            <a:r>
              <a:rPr lang="en-US" dirty="0" smtClean="0"/>
              <a:t>Harmonization would be good for tobacco companies, bad for the air-breathing public</a:t>
            </a:r>
          </a:p>
          <a:p>
            <a:pPr lvl="5"/>
            <a:endParaRPr lang="en-US" dirty="0" smtClean="0"/>
          </a:p>
          <a:p>
            <a:r>
              <a:rPr lang="en-US" dirty="0" smtClean="0"/>
              <a:t>Europe has much more sensible limits on gun ownership and use</a:t>
            </a:r>
          </a:p>
          <a:p>
            <a:pPr lvl="1"/>
            <a:r>
              <a:rPr lang="en-US" dirty="0" smtClean="0"/>
              <a:t>Should they have waited for all of America to agree with their rules?</a:t>
            </a:r>
          </a:p>
          <a:p>
            <a:pPr lvl="1"/>
            <a:r>
              <a:rPr lang="en-US" dirty="0" smtClean="0"/>
              <a:t>Harmonization would be great for gun companies, not so much for innocent bystanders</a:t>
            </a:r>
          </a:p>
          <a:p>
            <a:pPr lvl="5"/>
            <a:endParaRPr lang="en-US" dirty="0" smtClean="0"/>
          </a:p>
          <a:p>
            <a:r>
              <a:rPr lang="en-US" dirty="0" smtClean="0"/>
              <a:t>Climate policy requires action and leadership, not waiting for laggards to catch up</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23538" y="4086259"/>
            <a:ext cx="3513141" cy="2230566"/>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3894"/>
          <a:stretch/>
        </p:blipFill>
        <p:spPr>
          <a:xfrm>
            <a:off x="8423538" y="0"/>
            <a:ext cx="3504778" cy="2243276"/>
          </a:xfrm>
          <a:prstGeom prst="rect">
            <a:avLst/>
          </a:prstGeom>
        </p:spPr>
      </p:pic>
    </p:spTree>
    <p:extLst>
      <p:ext uri="{BB962C8B-B14F-4D97-AF65-F5344CB8AC3E}">
        <p14:creationId xmlns:p14="http://schemas.microsoft.com/office/powerpoint/2010/main" val="6570600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Q&amp;A</a:t>
            </a:r>
            <a:endParaRPr lang="en-US" b="1" dirty="0"/>
          </a:p>
        </p:txBody>
      </p:sp>
      <p:sp>
        <p:nvSpPr>
          <p:cNvPr id="3" name="Content Placeholder 2"/>
          <p:cNvSpPr>
            <a:spLocks noGrp="1"/>
          </p:cNvSpPr>
          <p:nvPr>
            <p:ph idx="1"/>
          </p:nvPr>
        </p:nvSpPr>
        <p:spPr>
          <a:xfrm>
            <a:off x="838200" y="1825625"/>
            <a:ext cx="2884714" cy="4351338"/>
          </a:xfrm>
        </p:spPr>
        <p:txBody>
          <a:bodyPr/>
          <a:lstStyle/>
          <a:p>
            <a:r>
              <a:rPr lang="en-US" dirty="0" smtClean="0"/>
              <a:t>Bill Waren</a:t>
            </a:r>
          </a:p>
          <a:p>
            <a:r>
              <a:rPr lang="en-US" dirty="0" smtClean="0"/>
              <a:t>Frank Ackerman</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8450" y="2301134"/>
            <a:ext cx="2275350" cy="2315644"/>
          </a:xfrm>
          <a:prstGeom prst="rect">
            <a:avLst/>
          </a:prstGeom>
        </p:spPr>
      </p:pic>
      <p:sp>
        <p:nvSpPr>
          <p:cNvPr id="6" name="AutoShape 2" descr="Image result for bill waren friends of the earth"/>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4311" y="2301133"/>
            <a:ext cx="2315644" cy="2315644"/>
          </a:xfrm>
          <a:prstGeom prst="rect">
            <a:avLst/>
          </a:prstGeom>
        </p:spPr>
      </p:pic>
    </p:spTree>
    <p:extLst>
      <p:ext uri="{BB962C8B-B14F-4D97-AF65-F5344CB8AC3E}">
        <p14:creationId xmlns:p14="http://schemas.microsoft.com/office/powerpoint/2010/main" val="26738362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0309" y="0"/>
            <a:ext cx="9775066" cy="6677696"/>
          </a:xfrm>
          <a:prstGeom prst="rect">
            <a:avLst/>
          </a:prstGeom>
        </p:spPr>
      </p:pic>
      <p:sp>
        <p:nvSpPr>
          <p:cNvPr id="3" name="TextBox 2"/>
          <p:cNvSpPr txBox="1"/>
          <p:nvPr/>
        </p:nvSpPr>
        <p:spPr>
          <a:xfrm>
            <a:off x="1030309" y="-128790"/>
            <a:ext cx="10328857" cy="1015663"/>
          </a:xfrm>
          <a:prstGeom prst="rect">
            <a:avLst/>
          </a:prstGeom>
          <a:noFill/>
        </p:spPr>
        <p:txBody>
          <a:bodyPr wrap="square" rtlCol="0">
            <a:spAutoFit/>
          </a:bodyPr>
          <a:lstStyle/>
          <a:p>
            <a:pPr algn="ctr"/>
            <a:r>
              <a:rPr lang="en-US" sz="6000" dirty="0" smtClean="0">
                <a:solidFill>
                  <a:schemeClr val="bg1"/>
                </a:solidFill>
                <a:latin typeface="Times New Roman" panose="02020603050405020304" pitchFamily="18" charset="0"/>
                <a:cs typeface="Times New Roman" panose="02020603050405020304" pitchFamily="18" charset="0"/>
              </a:rPr>
              <a:t>NEXT STEPS…</a:t>
            </a:r>
            <a:endParaRPr lang="en-US" sz="60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830749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11368" y="5070216"/>
            <a:ext cx="747714" cy="790852"/>
          </a:xfrm>
          <a:prstGeom prst="rect">
            <a:avLst/>
          </a:prstGeom>
        </p:spPr>
      </p:pic>
      <p:sp>
        <p:nvSpPr>
          <p:cNvPr id="6" name="TextBox 5"/>
          <p:cNvSpPr txBox="1"/>
          <p:nvPr/>
        </p:nvSpPr>
        <p:spPr>
          <a:xfrm>
            <a:off x="643812" y="1905000"/>
            <a:ext cx="8652588" cy="3785652"/>
          </a:xfrm>
          <a:prstGeom prst="rect">
            <a:avLst/>
          </a:prstGeom>
          <a:noFill/>
        </p:spPr>
        <p:txBody>
          <a:bodyPr wrap="square" rtlCol="0">
            <a:spAutoFit/>
          </a:bodyPr>
          <a:lstStyle/>
          <a:p>
            <a:r>
              <a:rPr lang="en-US" sz="2400" dirty="0"/>
              <a:t>DIAL IN: </a:t>
            </a:r>
            <a:r>
              <a:rPr lang="en-US" sz="2400" b="1" dirty="0"/>
              <a:t>605 562 3140     </a:t>
            </a:r>
            <a:r>
              <a:rPr lang="en-US" sz="2400" dirty="0"/>
              <a:t>ACCESS CODE: </a:t>
            </a:r>
            <a:r>
              <a:rPr lang="en-US" sz="2400" b="1" dirty="0"/>
              <a:t>951146#</a:t>
            </a:r>
            <a:endParaRPr lang="en-US" sz="2400" b="1" dirty="0">
              <a:solidFill>
                <a:srgbClr val="1B1B1B"/>
              </a:solidFill>
            </a:endParaRPr>
          </a:p>
          <a:p>
            <a:r>
              <a:rPr lang="en-US" sz="2400" b="1" dirty="0"/>
              <a:t>Meeting Room Functions</a:t>
            </a:r>
            <a:br>
              <a:rPr lang="en-US" sz="2400" b="1" dirty="0"/>
            </a:br>
            <a:r>
              <a:rPr lang="en-US" sz="2400" dirty="0"/>
              <a:t>	- Chat</a:t>
            </a:r>
            <a:br>
              <a:rPr lang="en-US" sz="2400" dirty="0"/>
            </a:br>
            <a:r>
              <a:rPr lang="en-US" sz="2400" dirty="0"/>
              <a:t>	- Share</a:t>
            </a:r>
          </a:p>
          <a:p>
            <a:r>
              <a:rPr lang="en-US" sz="2400" b="1" dirty="0"/>
              <a:t>Use the Share button in the Meeting Room: </a:t>
            </a:r>
          </a:p>
          <a:p>
            <a:endParaRPr lang="en-US" sz="2400" b="1" dirty="0"/>
          </a:p>
          <a:p>
            <a:r>
              <a:rPr lang="en-US" sz="2400" b="1" dirty="0"/>
              <a:t>After the call, </a:t>
            </a:r>
            <a:r>
              <a:rPr lang="en-US" sz="2400" dirty="0"/>
              <a:t>click the unique link below to download this week's PowerPoint, recording link and other materials: </a:t>
            </a:r>
            <a:r>
              <a:rPr lang="en-US" sz="2400" b="1" dirty="0">
                <a:hlinkClick r:id="rId3"/>
              </a:rPr>
              <a:t>http://www.peopledemandingaction.org/downloads/tpp/tpp-december-6-2015-call-materials</a:t>
            </a:r>
            <a:endParaRPr lang="en-US" sz="1500" b="1" dirty="0"/>
          </a:p>
        </p:txBody>
      </p:sp>
      <p:pic>
        <p:nvPicPr>
          <p:cNvPr id="7" name="Picture 6"/>
          <p:cNvPicPr>
            <a:picLocks noChangeAspect="1"/>
          </p:cNvPicPr>
          <p:nvPr/>
        </p:nvPicPr>
        <p:blipFill>
          <a:blip r:embed="rId4"/>
          <a:stretch>
            <a:fillRect/>
          </a:stretch>
        </p:blipFill>
        <p:spPr>
          <a:xfrm>
            <a:off x="2690327" y="3095536"/>
            <a:ext cx="358346" cy="284915"/>
          </a:xfrm>
          <a:prstGeom prst="rect">
            <a:avLst/>
          </a:prstGeom>
        </p:spPr>
      </p:pic>
      <p:sp>
        <p:nvSpPr>
          <p:cNvPr id="3" name="Title 2"/>
          <p:cNvSpPr>
            <a:spLocks noGrp="1"/>
          </p:cNvSpPr>
          <p:nvPr>
            <p:ph type="title"/>
          </p:nvPr>
        </p:nvSpPr>
        <p:spPr/>
        <p:txBody>
          <a:bodyPr/>
          <a:lstStyle/>
          <a:p>
            <a:pPr algn="l"/>
            <a:r>
              <a:rPr lang="en-US" sz="4000" b="1" dirty="0"/>
              <a:t>TECHNICAL STUFF</a:t>
            </a:r>
          </a:p>
        </p:txBody>
      </p:sp>
    </p:spTree>
    <p:extLst>
      <p:ext uri="{BB962C8B-B14F-4D97-AF65-F5344CB8AC3E}">
        <p14:creationId xmlns:p14="http://schemas.microsoft.com/office/powerpoint/2010/main" val="37665760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547" y="2099387"/>
            <a:ext cx="4149208" cy="4463975"/>
          </a:xfrm>
          <a:prstGeom prst="rect">
            <a:avLst/>
          </a:prstGeom>
        </p:spPr>
      </p:pic>
      <p:sp>
        <p:nvSpPr>
          <p:cNvPr id="5" name="TextBox 4"/>
          <p:cNvSpPr txBox="1"/>
          <p:nvPr/>
        </p:nvSpPr>
        <p:spPr>
          <a:xfrm>
            <a:off x="5057191" y="1464906"/>
            <a:ext cx="6627968" cy="4524315"/>
          </a:xfrm>
          <a:prstGeom prst="rect">
            <a:avLst/>
          </a:prstGeom>
          <a:noFill/>
        </p:spPr>
        <p:txBody>
          <a:bodyPr wrap="square" rtlCol="0">
            <a:spAutoFit/>
          </a:bodyPr>
          <a:lstStyle/>
          <a:p>
            <a:pPr algn="ctr"/>
            <a:endParaRPr lang="en-US" sz="2400" b="1" i="1" dirty="0" smtClean="0"/>
          </a:p>
          <a:p>
            <a:endParaRPr lang="en-US" sz="2400" b="1" dirty="0" smtClean="0"/>
          </a:p>
          <a:p>
            <a:r>
              <a:rPr lang="en-US" sz="2400" b="1" dirty="0" smtClean="0"/>
              <a:t>Nancy Price is </a:t>
            </a:r>
            <a:r>
              <a:rPr lang="en-US" sz="2400" b="1" dirty="0" smtClean="0"/>
              <a:t>Co-Chair of the Alliance for Democracy and Western Coordinator of the Defending Water for Life Campaign, and leads on the Campaign for TPP Free Zones.</a:t>
            </a:r>
          </a:p>
          <a:p>
            <a:r>
              <a:rPr lang="en-US" sz="2400" b="1" dirty="0" smtClean="0"/>
              <a:t>Nancy is on the Leadership Team for the Women's International League for Peace and Freedom's Save the Water Campaign. </a:t>
            </a:r>
          </a:p>
          <a:p>
            <a:r>
              <a:rPr lang="en-US" sz="2400" b="1" dirty="0" smtClean="0"/>
              <a:t>She is also President of the California Center for Community Democracy and Board member of Friends of the River (CA). </a:t>
            </a:r>
            <a:endParaRPr lang="en-US" sz="2400" b="1" dirty="0"/>
          </a:p>
        </p:txBody>
      </p:sp>
      <p:sp>
        <p:nvSpPr>
          <p:cNvPr id="2" name="TextBox 1"/>
          <p:cNvSpPr txBox="1"/>
          <p:nvPr/>
        </p:nvSpPr>
        <p:spPr>
          <a:xfrm>
            <a:off x="270588" y="686898"/>
            <a:ext cx="8238931" cy="707886"/>
          </a:xfrm>
          <a:prstGeom prst="rect">
            <a:avLst/>
          </a:prstGeom>
          <a:noFill/>
        </p:spPr>
        <p:txBody>
          <a:bodyPr wrap="square" rtlCol="0">
            <a:spAutoFit/>
          </a:bodyPr>
          <a:lstStyle/>
          <a:p>
            <a:r>
              <a:rPr lang="en-US" sz="4000" b="1" dirty="0" smtClean="0"/>
              <a:t>NANCY PRICE</a:t>
            </a:r>
            <a:endParaRPr lang="en-US" sz="4000" b="1" dirty="0"/>
          </a:p>
        </p:txBody>
      </p:sp>
    </p:spTree>
    <p:extLst>
      <p:ext uri="{BB962C8B-B14F-4D97-AF65-F5344CB8AC3E}">
        <p14:creationId xmlns:p14="http://schemas.microsoft.com/office/powerpoint/2010/main" val="2873566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32653" y="-81287"/>
            <a:ext cx="6428792" cy="1826111"/>
          </a:xfrm>
        </p:spPr>
        <p:txBody>
          <a:bodyPr>
            <a:normAutofit/>
          </a:bodyPr>
          <a:lstStyle/>
          <a:p>
            <a:r>
              <a:rPr lang="en-US" sz="4400" b="1" dirty="0" smtClean="0"/>
              <a:t>“We Will Not Obey”</a:t>
            </a:r>
            <a:br>
              <a:rPr lang="en-US" sz="4400" b="1" dirty="0" smtClean="0"/>
            </a:br>
            <a:r>
              <a:rPr lang="en-US" sz="4400" b="1" dirty="0" smtClean="0"/>
              <a:t>TPP-Free Zones</a:t>
            </a:r>
            <a:endParaRPr lang="en-US" sz="4400" b="1" dirty="0"/>
          </a:p>
        </p:txBody>
      </p:sp>
      <p:sp>
        <p:nvSpPr>
          <p:cNvPr id="3" name="Subtitle 2"/>
          <p:cNvSpPr>
            <a:spLocks noGrp="1"/>
          </p:cNvSpPr>
          <p:nvPr>
            <p:ph type="subTitle" idx="1"/>
          </p:nvPr>
        </p:nvSpPr>
        <p:spPr>
          <a:xfrm>
            <a:off x="1393371" y="2855589"/>
            <a:ext cx="9144000" cy="1079144"/>
          </a:xfrm>
        </p:spPr>
        <p:txBody>
          <a:bodyPr/>
          <a:lstStyle/>
          <a:p>
            <a:r>
              <a:rPr lang="en-US" b="1" dirty="0" smtClean="0">
                <a:hlinkClick r:id="rId2"/>
              </a:rPr>
              <a:t>www.tppfreezones.org</a:t>
            </a:r>
            <a:endParaRPr lang="en-US" b="1" dirty="0" smtClean="0"/>
          </a:p>
          <a:p>
            <a:r>
              <a:rPr lang="en-US" b="1" dirty="0" smtClean="0">
                <a:hlinkClick r:id="rId3"/>
              </a:rPr>
              <a:t>www.thealliancefordemocracy.org</a:t>
            </a:r>
            <a:endParaRPr lang="en-US" b="1" dirty="0" smtClean="0"/>
          </a:p>
          <a:p>
            <a:endParaRPr lang="en-US" dirty="0" smtClean="0"/>
          </a:p>
          <a:p>
            <a:endParaRPr lang="en-US" dirty="0"/>
          </a:p>
        </p:txBody>
      </p:sp>
    </p:spTree>
    <p:extLst>
      <p:ext uri="{BB962C8B-B14F-4D97-AF65-F5344CB8AC3E}">
        <p14:creationId xmlns:p14="http://schemas.microsoft.com/office/powerpoint/2010/main" val="1492837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2858277" y="1717384"/>
            <a:ext cx="7010400" cy="4038600"/>
          </a:xfrm>
        </p:spPr>
      </p:pic>
      <p:sp>
        <p:nvSpPr>
          <p:cNvPr id="3" name="TextBox 2"/>
          <p:cNvSpPr txBox="1"/>
          <p:nvPr/>
        </p:nvSpPr>
        <p:spPr>
          <a:xfrm>
            <a:off x="3298857" y="5971035"/>
            <a:ext cx="5486400" cy="461665"/>
          </a:xfrm>
          <a:prstGeom prst="rect">
            <a:avLst/>
          </a:prstGeom>
          <a:noFill/>
        </p:spPr>
        <p:txBody>
          <a:bodyPr wrap="square" rtlCol="0">
            <a:spAutoFit/>
          </a:bodyPr>
          <a:lstStyle/>
          <a:p>
            <a:pPr algn="ctr"/>
            <a:r>
              <a:rPr lang="en-US" sz="2400" b="1" dirty="0"/>
              <a:t>www.thealliancefordemocracy.org</a:t>
            </a:r>
          </a:p>
        </p:txBody>
      </p:sp>
    </p:spTree>
    <p:extLst>
      <p:ext uri="{BB962C8B-B14F-4D97-AF65-F5344CB8AC3E}">
        <p14:creationId xmlns:p14="http://schemas.microsoft.com/office/powerpoint/2010/main" val="13824431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157" y="432807"/>
            <a:ext cx="10221036" cy="1325563"/>
          </a:xfrm>
        </p:spPr>
        <p:txBody>
          <a:bodyPr>
            <a:normAutofit/>
          </a:bodyPr>
          <a:lstStyle/>
          <a:p>
            <a:pPr algn="ctr"/>
            <a:r>
              <a:rPr lang="en-US" b="1" dirty="0" smtClean="0"/>
              <a:t>The issue is not issues; </a:t>
            </a:r>
            <a:br>
              <a:rPr lang="en-US" b="1" dirty="0" smtClean="0"/>
            </a:br>
            <a:r>
              <a:rPr lang="en-US" b="1" dirty="0" smtClean="0"/>
              <a:t>the issue is the system</a:t>
            </a:r>
            <a:endParaRPr lang="en-US" b="1" dirty="0"/>
          </a:p>
        </p:txBody>
      </p:sp>
      <p:sp>
        <p:nvSpPr>
          <p:cNvPr id="3" name="Content Placeholder 2"/>
          <p:cNvSpPr>
            <a:spLocks noGrp="1"/>
          </p:cNvSpPr>
          <p:nvPr>
            <p:ph idx="1"/>
          </p:nvPr>
        </p:nvSpPr>
        <p:spPr>
          <a:xfrm>
            <a:off x="838200" y="2398830"/>
            <a:ext cx="10885227" cy="4351338"/>
          </a:xfrm>
        </p:spPr>
        <p:txBody>
          <a:bodyPr>
            <a:normAutofit/>
          </a:bodyPr>
          <a:lstStyle/>
          <a:p>
            <a:r>
              <a:rPr lang="en-US" b="1" dirty="0" smtClean="0"/>
              <a:t>Why should your City or County Council or Town Meeting oppose the</a:t>
            </a:r>
          </a:p>
          <a:p>
            <a:r>
              <a:rPr lang="en-US" b="1" dirty="0" smtClean="0"/>
              <a:t>T</a:t>
            </a:r>
            <a:r>
              <a:rPr lang="ar-SA" b="1" dirty="0" smtClean="0"/>
              <a:t>rans-Pacific Partnership</a:t>
            </a:r>
            <a:r>
              <a:rPr lang="en-US" b="1" dirty="0" smtClean="0"/>
              <a:t> (TPP)</a:t>
            </a:r>
          </a:p>
          <a:p>
            <a:r>
              <a:rPr lang="ar-SA" b="1" dirty="0" smtClean="0"/>
              <a:t>The Transatlantic Trade and Investment </a:t>
            </a:r>
            <a:r>
              <a:rPr lang="en-US" b="1" dirty="0" smtClean="0"/>
              <a:t> Partnership (TTIP), and the </a:t>
            </a:r>
          </a:p>
          <a:p>
            <a:r>
              <a:rPr lang="ar-SA" b="1" dirty="0" smtClean="0"/>
              <a:t>Trade in Services Agreement (TiS</a:t>
            </a:r>
            <a:r>
              <a:rPr lang="en-US" b="1" dirty="0" smtClean="0"/>
              <a:t>A)?</a:t>
            </a:r>
            <a:r>
              <a:rPr lang="ar-SA" b="1" dirty="0" smtClean="0"/>
              <a:t> </a:t>
            </a:r>
            <a:endParaRPr lang="en-US" b="1" dirty="0" smtClean="0"/>
          </a:p>
          <a:p>
            <a:r>
              <a:rPr lang="en-US" b="1" dirty="0" smtClean="0"/>
              <a:t>Because the TPP, TTIP and TISA …</a:t>
            </a:r>
          </a:p>
          <a:p>
            <a:r>
              <a:rPr lang="en-US" sz="2600" b="1" dirty="0" smtClean="0">
                <a:hlinkClick r:id="rId3"/>
              </a:rPr>
              <a:t>http://www.thealliancefordemocracy.org/pdf/2015AfDlocaltrade.pdf</a:t>
            </a:r>
            <a:endParaRPr lang="en-US" sz="2600" b="1" dirty="0" smtClean="0"/>
          </a:p>
          <a:p>
            <a:endParaRPr lang="en-US" b="1" dirty="0"/>
          </a:p>
        </p:txBody>
      </p:sp>
    </p:spTree>
    <p:extLst>
      <p:ext uri="{BB962C8B-B14F-4D97-AF65-F5344CB8AC3E}">
        <p14:creationId xmlns:p14="http://schemas.microsoft.com/office/powerpoint/2010/main" val="28274737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9618" y="419716"/>
            <a:ext cx="8639033" cy="1325563"/>
          </a:xfrm>
        </p:spPr>
        <p:txBody>
          <a:bodyPr>
            <a:normAutofit/>
          </a:bodyPr>
          <a:lstStyle/>
          <a:p>
            <a:pPr algn="ctr"/>
            <a:r>
              <a:rPr lang="en-US" b="1" dirty="0" smtClean="0"/>
              <a:t>TPP, TTIP and TiSA =</a:t>
            </a:r>
            <a:br>
              <a:rPr lang="en-US" b="1" dirty="0" smtClean="0"/>
            </a:br>
            <a:r>
              <a:rPr lang="en-US" b="1" dirty="0" smtClean="0"/>
              <a:t>Climate-busting trade agreements</a:t>
            </a:r>
            <a:endParaRPr lang="en-US"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0" y="2057401"/>
            <a:ext cx="5791200" cy="3733799"/>
          </a:xfrm>
        </p:spPr>
      </p:pic>
    </p:spTree>
    <p:extLst>
      <p:ext uri="{BB962C8B-B14F-4D97-AF65-F5344CB8AC3E}">
        <p14:creationId xmlns:p14="http://schemas.microsoft.com/office/powerpoint/2010/main" val="315964342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1159" y="376289"/>
            <a:ext cx="8543498" cy="1528549"/>
          </a:xfrm>
        </p:spPr>
        <p:txBody>
          <a:bodyPr>
            <a:normAutofit/>
          </a:bodyPr>
          <a:lstStyle/>
          <a:p>
            <a:pPr algn="ctr"/>
            <a:r>
              <a:rPr lang="en-US" b="1" dirty="0" smtClean="0"/>
              <a:t>10 cities and 2 counties have passed resolutions – let’s have 90 more!</a:t>
            </a:r>
            <a:endParaRPr lang="en-US"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95684" y="1808407"/>
            <a:ext cx="6414448" cy="4015768"/>
          </a:xfrm>
        </p:spPr>
      </p:pic>
      <p:sp>
        <p:nvSpPr>
          <p:cNvPr id="5" name="TextBox 4"/>
          <p:cNvSpPr txBox="1"/>
          <p:nvPr/>
        </p:nvSpPr>
        <p:spPr>
          <a:xfrm>
            <a:off x="2995684" y="5718412"/>
            <a:ext cx="5800298" cy="461665"/>
          </a:xfrm>
          <a:prstGeom prst="rect">
            <a:avLst/>
          </a:prstGeom>
          <a:noFill/>
        </p:spPr>
        <p:txBody>
          <a:bodyPr wrap="square" rtlCol="0">
            <a:spAutoFit/>
          </a:bodyPr>
          <a:lstStyle/>
          <a:p>
            <a:pPr algn="ctr"/>
            <a:r>
              <a:rPr lang="en-US" sz="2400" b="1" dirty="0"/>
              <a:t>www.thealliancefordemocracy.org</a:t>
            </a:r>
          </a:p>
        </p:txBody>
      </p:sp>
    </p:spTree>
    <p:extLst>
      <p:ext uri="{BB962C8B-B14F-4D97-AF65-F5344CB8AC3E}">
        <p14:creationId xmlns:p14="http://schemas.microsoft.com/office/powerpoint/2010/main" val="230578717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7039" y="638080"/>
            <a:ext cx="8393373" cy="1325563"/>
          </a:xfrm>
        </p:spPr>
        <p:txBody>
          <a:bodyPr/>
          <a:lstStyle/>
          <a:p>
            <a:pPr algn="ctr"/>
            <a:r>
              <a:rPr lang="en-US" b="1" dirty="0" smtClean="0"/>
              <a:t>Why TPP-Free Zones?</a:t>
            </a:r>
            <a:endParaRPr lang="en-US" b="1" dirty="0"/>
          </a:p>
        </p:txBody>
      </p:sp>
      <p:sp>
        <p:nvSpPr>
          <p:cNvPr id="3" name="Content Placeholder 2"/>
          <p:cNvSpPr>
            <a:spLocks noGrp="1"/>
          </p:cNvSpPr>
          <p:nvPr>
            <p:ph idx="1"/>
          </p:nvPr>
        </p:nvSpPr>
        <p:spPr>
          <a:xfrm>
            <a:off x="933735" y="2330593"/>
            <a:ext cx="10515600" cy="2555306"/>
          </a:xfrm>
        </p:spPr>
        <p:txBody>
          <a:bodyPr>
            <a:normAutofit lnSpcReduction="10000"/>
          </a:bodyPr>
          <a:lstStyle/>
          <a:p>
            <a:r>
              <a:rPr lang="en-US" dirty="0" smtClean="0"/>
              <a:t>Passage of the TPP, TTIP and TiSA will foreclose the possibility of grassroots groups working together for local grassroots solutions for the betterment of the community. </a:t>
            </a:r>
          </a:p>
          <a:p>
            <a:r>
              <a:rPr lang="en-US" dirty="0" smtClean="0"/>
              <a:t>Impacts major function of local government: land-use, zoning and planning. </a:t>
            </a:r>
          </a:p>
          <a:p>
            <a:pPr marL="0" indent="0">
              <a:buNone/>
            </a:pPr>
            <a:r>
              <a:rPr lang="en-US" dirty="0"/>
              <a:t> </a:t>
            </a:r>
          </a:p>
          <a:p>
            <a:pPr marL="0" indent="0">
              <a:buNone/>
            </a:pPr>
            <a:endParaRPr lang="en-US" dirty="0" smtClean="0"/>
          </a:p>
          <a:p>
            <a:endParaRPr lang="en-US" dirty="0"/>
          </a:p>
        </p:txBody>
      </p:sp>
    </p:spTree>
    <p:extLst>
      <p:ext uri="{BB962C8B-B14F-4D97-AF65-F5344CB8AC3E}">
        <p14:creationId xmlns:p14="http://schemas.microsoft.com/office/powerpoint/2010/main" val="28104616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823" y="2388636"/>
            <a:ext cx="5221463" cy="4006521"/>
          </a:xfrm>
          <a:prstGeom prst="rect">
            <a:avLst/>
          </a:prstGeom>
        </p:spPr>
      </p:pic>
      <p:sp>
        <p:nvSpPr>
          <p:cNvPr id="3" name="TextBox 2"/>
          <p:cNvSpPr txBox="1"/>
          <p:nvPr/>
        </p:nvSpPr>
        <p:spPr>
          <a:xfrm>
            <a:off x="6064898" y="1961058"/>
            <a:ext cx="5549361" cy="3785652"/>
          </a:xfrm>
          <a:prstGeom prst="rect">
            <a:avLst/>
          </a:prstGeom>
          <a:noFill/>
        </p:spPr>
        <p:txBody>
          <a:bodyPr wrap="square" rtlCol="0">
            <a:spAutoFit/>
          </a:bodyPr>
          <a:lstStyle/>
          <a:p>
            <a:pPr algn="ctr"/>
            <a:endParaRPr lang="en-US" sz="2400" dirty="0" smtClean="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Dr. Margaret Flowers is </a:t>
            </a:r>
            <a:r>
              <a:rPr lang="en-US" sz="2400" b="1" dirty="0">
                <a:latin typeface="Times New Roman" panose="02020603050405020304" pitchFamily="18" charset="0"/>
                <a:cs typeface="Times New Roman" panose="02020603050405020304" pitchFamily="18" charset="0"/>
              </a:rPr>
              <a:t>a pediatrician </a:t>
            </a:r>
            <a:r>
              <a:rPr lang="en-US" sz="2400" b="1" dirty="0" smtClean="0">
                <a:latin typeface="Times New Roman" panose="02020603050405020304" pitchFamily="18" charset="0"/>
                <a:cs typeface="Times New Roman" panose="02020603050405020304" pitchFamily="18" charset="0"/>
              </a:rPr>
              <a:t>and </a:t>
            </a:r>
            <a:r>
              <a:rPr lang="en-US" sz="2400" b="1" dirty="0">
                <a:latin typeface="Times New Roman" panose="02020603050405020304" pitchFamily="18" charset="0"/>
                <a:cs typeface="Times New Roman" panose="02020603050405020304" pitchFamily="18" charset="0"/>
              </a:rPr>
              <a:t>co-chair of the Maryland chapter of Physicians for a National Health Program (PNHP). Margaret is also Co-Director of PopularResistance.org and It's Our Economy, and Co-Organizer of Flush the TPP (flushthetpp.org</a:t>
            </a:r>
            <a:r>
              <a:rPr lang="en-US" sz="2400" b="1" dirty="0" smtClean="0"/>
              <a:t>).</a:t>
            </a:r>
          </a:p>
          <a:p>
            <a:r>
              <a:rPr lang="en-US" sz="2400" b="1" dirty="0" smtClean="0"/>
              <a:t>Margaret co-organized the November #Fall Rising Days of Action in D.C.</a:t>
            </a:r>
            <a:endParaRPr lang="en-US" sz="2400" b="1" dirty="0"/>
          </a:p>
        </p:txBody>
      </p:sp>
      <p:sp>
        <p:nvSpPr>
          <p:cNvPr id="4" name="TextBox 3"/>
          <p:cNvSpPr txBox="1"/>
          <p:nvPr/>
        </p:nvSpPr>
        <p:spPr>
          <a:xfrm>
            <a:off x="550506" y="755780"/>
            <a:ext cx="7623110" cy="707886"/>
          </a:xfrm>
          <a:prstGeom prst="rect">
            <a:avLst/>
          </a:prstGeom>
          <a:noFill/>
        </p:spPr>
        <p:txBody>
          <a:bodyPr wrap="square" rtlCol="0">
            <a:spAutoFit/>
          </a:bodyPr>
          <a:lstStyle/>
          <a:p>
            <a:r>
              <a:rPr lang="en-US" sz="4000" b="1" dirty="0" smtClean="0"/>
              <a:t>DR. MARGARET FLOWERS</a:t>
            </a:r>
            <a:endParaRPr lang="en-US" sz="4000" b="1" dirty="0"/>
          </a:p>
        </p:txBody>
      </p:sp>
    </p:spTree>
    <p:extLst>
      <p:ext uri="{BB962C8B-B14F-4D97-AF65-F5344CB8AC3E}">
        <p14:creationId xmlns:p14="http://schemas.microsoft.com/office/powerpoint/2010/main" val="86798290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0070" y="761956"/>
            <a:ext cx="10689465" cy="5139869"/>
          </a:xfrm>
          <a:prstGeom prst="rect">
            <a:avLst/>
          </a:prstGeom>
          <a:noFill/>
        </p:spPr>
        <p:txBody>
          <a:bodyPr wrap="square" rtlCol="0">
            <a:spAutoFit/>
          </a:bodyPr>
          <a:lstStyle/>
          <a:p>
            <a:r>
              <a:rPr lang="en-US" sz="4000" dirty="0"/>
              <a:t>Reportback from the TPP Resistance Call:</a:t>
            </a:r>
          </a:p>
          <a:p>
            <a:r>
              <a:rPr lang="en-US" sz="2400" dirty="0"/>
              <a:t> </a:t>
            </a:r>
          </a:p>
          <a:p>
            <a:pPr marL="342900" indent="-342900">
              <a:buFont typeface="Arial" panose="020B0604020202020204" pitchFamily="34" charset="0"/>
              <a:buChar char="•"/>
            </a:pPr>
            <a:r>
              <a:rPr lang="en-US" sz="2400" b="1" u="sng" dirty="0"/>
              <a:t>A movement of movements</a:t>
            </a:r>
            <a:r>
              <a:rPr lang="en-US" sz="2400" b="1" dirty="0"/>
              <a:t>: Influencing the political culture to stop the global race to the bottom. #TradeJusticeMatters</a:t>
            </a:r>
          </a:p>
          <a:p>
            <a:r>
              <a:rPr lang="en-US" sz="2400" b="1" dirty="0"/>
              <a:t> </a:t>
            </a:r>
          </a:p>
          <a:p>
            <a:pPr marL="342900" indent="-342900">
              <a:buFont typeface="Arial" panose="020B0604020202020204" pitchFamily="34" charset="0"/>
              <a:buChar char="•"/>
            </a:pPr>
            <a:r>
              <a:rPr lang="en-US" sz="2400" b="1" u="sng" dirty="0"/>
              <a:t>BuyCott for Trade Justice </a:t>
            </a:r>
            <a:r>
              <a:rPr lang="en-US" sz="2400" b="1" dirty="0"/>
              <a:t>- visit </a:t>
            </a:r>
            <a:r>
              <a:rPr lang="en-US" sz="2400" b="1" u="sng" dirty="0">
                <a:hlinkClick r:id="rId2"/>
              </a:rPr>
              <a:t>www.FlushtheTPP.org/Buycott/</a:t>
            </a:r>
            <a:endParaRPr lang="en-US" sz="2400" b="1" dirty="0"/>
          </a:p>
          <a:p>
            <a:pPr marL="342900" indent="-342900">
              <a:buFont typeface="Wingdings" panose="05000000000000000000" pitchFamily="2" charset="2"/>
              <a:buChar char="Ø"/>
            </a:pPr>
            <a:r>
              <a:rPr lang="en-US" sz="2400" b="1" dirty="0"/>
              <a:t> - Long term project that starts now</a:t>
            </a:r>
          </a:p>
          <a:p>
            <a:pPr marL="342900" indent="-342900">
              <a:buFont typeface="Wingdings" panose="05000000000000000000" pitchFamily="2" charset="2"/>
              <a:buChar char="Ø"/>
            </a:pPr>
            <a:r>
              <a:rPr lang="en-US" sz="2400" b="1" dirty="0"/>
              <a:t> - Forming a working group</a:t>
            </a:r>
          </a:p>
          <a:p>
            <a:r>
              <a:rPr lang="en-US" sz="2400" b="1" dirty="0"/>
              <a:t> </a:t>
            </a:r>
          </a:p>
          <a:p>
            <a:pPr marL="342900" indent="-342900">
              <a:buFont typeface="Arial" panose="020B0604020202020204" pitchFamily="34" charset="0"/>
              <a:buChar char="•"/>
            </a:pPr>
            <a:r>
              <a:rPr lang="en-US" sz="2400" b="1" dirty="0"/>
              <a:t>Media Response to SOTU - media mobilizers</a:t>
            </a:r>
          </a:p>
          <a:p>
            <a:pPr marL="342900" indent="-342900">
              <a:buFont typeface="Wingdings" panose="05000000000000000000" pitchFamily="2" charset="2"/>
              <a:buChar char="Ø"/>
            </a:pPr>
            <a:r>
              <a:rPr lang="en-US" sz="2400" b="1" dirty="0"/>
              <a:t> - President's SOTU on Jan. 12</a:t>
            </a:r>
          </a:p>
          <a:p>
            <a:pPr marL="342900" indent="-342900">
              <a:buFont typeface="Wingdings" panose="05000000000000000000" pitchFamily="2" charset="2"/>
              <a:buChar char="Ø"/>
            </a:pPr>
            <a:r>
              <a:rPr lang="en-US" sz="2400" dirty="0" smtClean="0"/>
              <a:t> - </a:t>
            </a:r>
            <a:r>
              <a:rPr lang="en-US" sz="2400" b="1" dirty="0"/>
              <a:t>Become a media mobilizer at </a:t>
            </a:r>
            <a:r>
              <a:rPr lang="en-US" sz="2400" b="1" u="sng" dirty="0" smtClean="0">
                <a:hlinkClick r:id="rId3"/>
              </a:rPr>
              <a:t>www.flushthetpp.org/tpp-media-mobilizers-    call-to-action</a:t>
            </a:r>
            <a:r>
              <a:rPr lang="en-US" sz="2400" b="1" u="sng" dirty="0">
                <a:hlinkClick r:id="rId3"/>
              </a:rPr>
              <a:t>/</a:t>
            </a:r>
            <a:endParaRPr lang="en-US" sz="2400" b="1" dirty="0"/>
          </a:p>
        </p:txBody>
      </p:sp>
    </p:spTree>
    <p:extLst>
      <p:ext uri="{BB962C8B-B14F-4D97-AF65-F5344CB8AC3E}">
        <p14:creationId xmlns:p14="http://schemas.microsoft.com/office/powerpoint/2010/main" val="42764348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82174" y="3699655"/>
            <a:ext cx="11332735" cy="2677656"/>
          </a:xfrm>
          <a:prstGeom prst="rect">
            <a:avLst/>
          </a:prstGeom>
          <a:noFill/>
        </p:spPr>
        <p:txBody>
          <a:bodyPr wrap="square" rtlCol="0">
            <a:spAutoFit/>
          </a:bodyPr>
          <a:lstStyle/>
          <a:p>
            <a:pPr algn="ctr"/>
            <a:endParaRPr lang="en-US" sz="2400" b="1" dirty="0" smtClean="0"/>
          </a:p>
          <a:p>
            <a:pPr marL="342900" indent="-342900">
              <a:buFont typeface="Arial" panose="020B0604020202020204" pitchFamily="34" charset="0"/>
              <a:buChar char="•"/>
            </a:pPr>
            <a:r>
              <a:rPr lang="en-US" sz="2400" b="1" dirty="0" smtClean="0"/>
              <a:t> </a:t>
            </a:r>
            <a:r>
              <a:rPr lang="en-US" sz="2400" b="1" dirty="0" smtClean="0"/>
              <a:t>Contact </a:t>
            </a:r>
            <a:r>
              <a:rPr lang="en-US" sz="2400" b="1" dirty="0" smtClean="0"/>
              <a:t>info@popularresistance if you are interested in organizing a </a:t>
            </a:r>
            <a:r>
              <a:rPr lang="en-US" sz="2400" b="1" dirty="0" smtClean="0"/>
              <a:t>local </a:t>
            </a:r>
            <a:r>
              <a:rPr lang="en-US" sz="2400" b="1" dirty="0" smtClean="0"/>
              <a:t>action</a:t>
            </a:r>
          </a:p>
          <a:p>
            <a:pPr marL="342900" indent="-342900">
              <a:buFont typeface="Arial" panose="020B0604020202020204" pitchFamily="34" charset="0"/>
              <a:buChar char="•"/>
            </a:pPr>
            <a:r>
              <a:rPr lang="en-US" sz="2400" b="1" dirty="0"/>
              <a:t> </a:t>
            </a:r>
            <a:r>
              <a:rPr lang="en-US" sz="2400" b="1" dirty="0" smtClean="0"/>
              <a:t>Dates </a:t>
            </a:r>
            <a:r>
              <a:rPr lang="en-US" sz="2400" b="1" dirty="0"/>
              <a:t>to be determined</a:t>
            </a:r>
          </a:p>
          <a:p>
            <a:r>
              <a:rPr lang="en-US" sz="2400" b="1" dirty="0"/>
              <a:t> </a:t>
            </a:r>
          </a:p>
          <a:p>
            <a:r>
              <a:rPr lang="en-US" sz="2400" b="1" dirty="0"/>
              <a:t>Next TPP Resistance call Wednesday, Dec. 9 at 9 pm Eastern/6 pm Pacific. Visit </a:t>
            </a:r>
            <a:r>
              <a:rPr lang="en-US" sz="2400" b="1" u="sng" dirty="0">
                <a:hlinkClick r:id="rId2"/>
              </a:rPr>
              <a:t>www.flushthetpp.org/national-tpp-resistance-calls/</a:t>
            </a:r>
            <a:r>
              <a:rPr lang="en-US" sz="2400" b="1" dirty="0"/>
              <a:t> for more information and to register.</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8004" y="1812777"/>
            <a:ext cx="3596951" cy="2283134"/>
          </a:xfrm>
          <a:prstGeom prst="rect">
            <a:avLst/>
          </a:prstGeom>
        </p:spPr>
      </p:pic>
      <p:sp>
        <p:nvSpPr>
          <p:cNvPr id="2" name="TextBox 1"/>
          <p:cNvSpPr txBox="1"/>
          <p:nvPr/>
        </p:nvSpPr>
        <p:spPr>
          <a:xfrm>
            <a:off x="223935" y="802433"/>
            <a:ext cx="8668138" cy="707886"/>
          </a:xfrm>
          <a:prstGeom prst="rect">
            <a:avLst/>
          </a:prstGeom>
          <a:noFill/>
        </p:spPr>
        <p:txBody>
          <a:bodyPr wrap="square" rtlCol="0">
            <a:spAutoFit/>
          </a:bodyPr>
          <a:lstStyle/>
          <a:p>
            <a:r>
              <a:rPr lang="en-US" sz="4000" b="1" dirty="0" smtClean="0"/>
              <a:t>LOCAL ACTIONS IN FEBRUARY</a:t>
            </a:r>
            <a:endParaRPr lang="en-US" sz="4000" b="1" dirty="0"/>
          </a:p>
        </p:txBody>
      </p:sp>
    </p:spTree>
    <p:extLst>
      <p:ext uri="{BB962C8B-B14F-4D97-AF65-F5344CB8AC3E}">
        <p14:creationId xmlns:p14="http://schemas.microsoft.com/office/powerpoint/2010/main" val="8354195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95213" y="2057401"/>
            <a:ext cx="6045974" cy="2169825"/>
          </a:xfrm>
          <a:prstGeom prst="rect">
            <a:avLst/>
          </a:prstGeom>
          <a:noFill/>
        </p:spPr>
        <p:txBody>
          <a:bodyPr wrap="square" rtlCol="0">
            <a:spAutoFit/>
          </a:bodyPr>
          <a:lstStyle/>
          <a:p>
            <a:r>
              <a:rPr lang="en-US" sz="2800" b="1" dirty="0">
                <a:solidFill>
                  <a:schemeClr val="accent6">
                    <a:lumMod val="75000"/>
                  </a:schemeClr>
                </a:solidFill>
              </a:rPr>
              <a:t>Tom Hocking, Technical Advisor</a:t>
            </a:r>
            <a:r>
              <a:rPr lang="en-US" sz="2400" dirty="0"/>
              <a:t/>
            </a:r>
            <a:br>
              <a:rPr lang="en-US" sz="2400" dirty="0"/>
            </a:br>
            <a:r>
              <a:rPr lang="en-US" sz="2400" dirty="0"/>
              <a:t>MoveOn Regional Organizer, PA</a:t>
            </a:r>
            <a:br>
              <a:rPr lang="en-US" sz="2400" dirty="0"/>
            </a:br>
            <a:r>
              <a:rPr lang="en-US" sz="2000" dirty="0">
                <a:hlinkClick r:id="rId2"/>
              </a:rPr>
              <a:t>TWHocking@Gmail.com</a:t>
            </a:r>
            <a:r>
              <a:rPr lang="en-US" sz="1050" b="1" dirty="0"/>
              <a:t/>
            </a:r>
            <a:br>
              <a:rPr lang="en-US" sz="1050" b="1" dirty="0"/>
            </a:br>
            <a:r>
              <a:rPr lang="en-US" sz="1050" b="1" dirty="0"/>
              <a:t/>
            </a:r>
            <a:br>
              <a:rPr lang="en-US" sz="1050" b="1" dirty="0"/>
            </a:br>
            <a:r>
              <a:rPr lang="en-US" sz="1050" b="1" dirty="0"/>
              <a:t/>
            </a:r>
            <a:br>
              <a:rPr lang="en-US" sz="1050" b="1" dirty="0"/>
            </a:br>
            <a:r>
              <a:rPr lang="en-US" sz="2100" dirty="0"/>
              <a:t>*Pre/Post Call Technical Questions</a:t>
            </a:r>
          </a:p>
          <a:p>
            <a:r>
              <a:rPr lang="en-US" sz="2100" dirty="0"/>
              <a:t>*Global TPP Team Facebook Page Manager</a:t>
            </a:r>
          </a:p>
        </p:txBody>
      </p:sp>
      <p:pic>
        <p:nvPicPr>
          <p:cNvPr id="9" name="Picture 8"/>
          <p:cNvPicPr>
            <a:picLocks noChangeAspect="1"/>
          </p:cNvPicPr>
          <p:nvPr/>
        </p:nvPicPr>
        <p:blipFill>
          <a:blip r:embed="rId3"/>
          <a:stretch>
            <a:fillRect/>
          </a:stretch>
        </p:blipFill>
        <p:spPr>
          <a:xfrm>
            <a:off x="8326269" y="2678255"/>
            <a:ext cx="1585436" cy="1663044"/>
          </a:xfrm>
          <a:prstGeom prst="rect">
            <a:avLst/>
          </a:prstGeom>
        </p:spPr>
      </p:pic>
      <p:sp>
        <p:nvSpPr>
          <p:cNvPr id="5" name="Rectangle 4"/>
          <p:cNvSpPr/>
          <p:nvPr/>
        </p:nvSpPr>
        <p:spPr>
          <a:xfrm>
            <a:off x="2057400" y="3531449"/>
            <a:ext cx="7459580" cy="2677656"/>
          </a:xfrm>
          <a:prstGeom prst="rect">
            <a:avLst/>
          </a:prstGeom>
        </p:spPr>
        <p:txBody>
          <a:bodyPr wrap="square">
            <a:spAutoFit/>
          </a:bodyPr>
          <a:lstStyle/>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r>
              <a:rPr lang="en-US" sz="2100" dirty="0"/>
              <a:t>Facebook: </a:t>
            </a:r>
            <a:endParaRPr lang="en-US" sz="2100" dirty="0">
              <a:hlinkClick r:id=""/>
            </a:endParaRPr>
          </a:p>
          <a:p>
            <a:r>
              <a:rPr lang="en-US" sz="2100" dirty="0">
                <a:hlinkClick r:id=""/>
              </a:rPr>
              <a:t>https://www.facebook.com/groups/GlobalTPPTeam</a:t>
            </a:r>
            <a:endParaRPr lang="en-US" sz="2100" dirty="0"/>
          </a:p>
        </p:txBody>
      </p:sp>
      <p:sp>
        <p:nvSpPr>
          <p:cNvPr id="3" name="Title 2"/>
          <p:cNvSpPr>
            <a:spLocks noGrp="1"/>
          </p:cNvSpPr>
          <p:nvPr>
            <p:ph type="title"/>
          </p:nvPr>
        </p:nvSpPr>
        <p:spPr/>
        <p:txBody>
          <a:bodyPr/>
          <a:lstStyle/>
          <a:p>
            <a:pPr algn="l"/>
            <a:r>
              <a:rPr lang="en-US" sz="4000" dirty="0"/>
              <a:t>CALL HOST TEAM</a:t>
            </a:r>
          </a:p>
        </p:txBody>
      </p:sp>
    </p:spTree>
    <p:extLst>
      <p:ext uri="{BB962C8B-B14F-4D97-AF65-F5344CB8AC3E}">
        <p14:creationId xmlns:p14="http://schemas.microsoft.com/office/powerpoint/2010/main" val="6022074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t>Q&amp;A</a:t>
            </a:r>
            <a:endParaRPr lang="en-US" b="1" dirty="0"/>
          </a:p>
        </p:txBody>
      </p:sp>
      <p:sp>
        <p:nvSpPr>
          <p:cNvPr id="4" name="Content Placeholder 3"/>
          <p:cNvSpPr>
            <a:spLocks noGrp="1"/>
          </p:cNvSpPr>
          <p:nvPr>
            <p:ph idx="1"/>
          </p:nvPr>
        </p:nvSpPr>
        <p:spPr>
          <a:xfrm>
            <a:off x="838200" y="1825625"/>
            <a:ext cx="3500535" cy="4351338"/>
          </a:xfrm>
        </p:spPr>
        <p:txBody>
          <a:bodyPr/>
          <a:lstStyle/>
          <a:p>
            <a:r>
              <a:rPr lang="en-US" dirty="0" smtClean="0"/>
              <a:t>Nancy Price</a:t>
            </a:r>
          </a:p>
          <a:p>
            <a:r>
              <a:rPr lang="en-US" dirty="0" smtClean="0"/>
              <a:t>Dr. Margaret Flowers</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3606" y="3049670"/>
            <a:ext cx="3681912" cy="2825197"/>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5162" y="3049670"/>
            <a:ext cx="2625985" cy="2825197"/>
          </a:xfrm>
          <a:prstGeom prst="rect">
            <a:avLst/>
          </a:prstGeom>
        </p:spPr>
      </p:pic>
    </p:spTree>
    <p:extLst>
      <p:ext uri="{BB962C8B-B14F-4D97-AF65-F5344CB8AC3E}">
        <p14:creationId xmlns:p14="http://schemas.microsoft.com/office/powerpoint/2010/main" val="362197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79" y="630303"/>
            <a:ext cx="8157210" cy="969771"/>
          </a:xfrm>
        </p:spPr>
        <p:txBody>
          <a:bodyPr/>
          <a:lstStyle/>
          <a:p>
            <a:pPr algn="l"/>
            <a:r>
              <a:rPr lang="en-US" sz="4000" b="1" dirty="0"/>
              <a:t>CALL HOST TEAM</a:t>
            </a:r>
          </a:p>
        </p:txBody>
      </p:sp>
      <p:pic>
        <p:nvPicPr>
          <p:cNvPr id="3" name="Picture 2" descr="Liz A head shot 2.jpg"/>
          <p:cNvPicPr>
            <a:picLocks noChangeAspect="1"/>
          </p:cNvPicPr>
          <p:nvPr/>
        </p:nvPicPr>
        <p:blipFill>
          <a:blip r:embed="rId2" cstate="print"/>
          <a:stretch>
            <a:fillRect/>
          </a:stretch>
        </p:blipFill>
        <p:spPr>
          <a:xfrm>
            <a:off x="8063475" y="2514852"/>
            <a:ext cx="1524365" cy="2054903"/>
          </a:xfrm>
          <a:prstGeom prst="rect">
            <a:avLst/>
          </a:prstGeom>
        </p:spPr>
      </p:pic>
      <p:sp>
        <p:nvSpPr>
          <p:cNvPr id="4" name="Rectangle 3"/>
          <p:cNvSpPr/>
          <p:nvPr/>
        </p:nvSpPr>
        <p:spPr>
          <a:xfrm>
            <a:off x="1905000" y="1905000"/>
            <a:ext cx="6385560" cy="3154710"/>
          </a:xfrm>
          <a:prstGeom prst="rect">
            <a:avLst/>
          </a:prstGeom>
        </p:spPr>
        <p:txBody>
          <a:bodyPr wrap="square">
            <a:spAutoFit/>
          </a:bodyPr>
          <a:lstStyle/>
          <a:p>
            <a:r>
              <a:rPr lang="en-US" sz="2800" b="1" dirty="0">
                <a:solidFill>
                  <a:schemeClr val="accent6">
                    <a:lumMod val="75000"/>
                  </a:schemeClr>
                </a:solidFill>
              </a:rPr>
              <a:t>Liz Amsden, MoveOn Council Organizer</a:t>
            </a:r>
            <a:r>
              <a:rPr lang="en-US" sz="2250" dirty="0"/>
              <a:t/>
            </a:r>
            <a:br>
              <a:rPr lang="en-US" sz="2250" dirty="0"/>
            </a:br>
            <a:r>
              <a:rPr lang="en-US" sz="2250" dirty="0"/>
              <a:t>Los Angeles, CA</a:t>
            </a:r>
          </a:p>
          <a:p>
            <a:r>
              <a:rPr lang="en-US" sz="2250" dirty="0">
                <a:hlinkClick r:id="rId3"/>
              </a:rPr>
              <a:t/>
            </a:r>
            <a:br>
              <a:rPr lang="en-US" sz="2250" dirty="0">
                <a:hlinkClick r:id="rId3"/>
              </a:rPr>
            </a:br>
            <a:r>
              <a:rPr lang="en-US" sz="2250" dirty="0">
                <a:hlinkClick r:id="rId3"/>
              </a:rPr>
              <a:t>LizAmsden@Hotmail.com</a:t>
            </a:r>
            <a:endParaRPr lang="en-US" sz="2250" dirty="0"/>
          </a:p>
          <a:p>
            <a:endParaRPr lang="en-US" sz="2250" dirty="0">
              <a:solidFill>
                <a:srgbClr val="455F51"/>
              </a:solidFill>
            </a:endParaRPr>
          </a:p>
          <a:p>
            <a:endParaRPr lang="en-US" sz="2250" dirty="0">
              <a:solidFill>
                <a:srgbClr val="455F51"/>
              </a:solidFill>
            </a:endParaRPr>
          </a:p>
          <a:p>
            <a:r>
              <a:rPr lang="en-US" sz="2250" dirty="0"/>
              <a:t>Research/Notes/Resource Vetting</a:t>
            </a:r>
            <a:r>
              <a:rPr lang="en-US" sz="1050" dirty="0">
                <a:solidFill>
                  <a:srgbClr val="455F51"/>
                </a:solidFill>
              </a:rPr>
              <a:t/>
            </a:r>
            <a:br>
              <a:rPr lang="en-US" sz="1050" dirty="0">
                <a:solidFill>
                  <a:srgbClr val="455F51"/>
                </a:solidFill>
              </a:rPr>
            </a:br>
            <a:r>
              <a:rPr lang="en-US" dirty="0">
                <a:solidFill>
                  <a:srgbClr val="455F51"/>
                </a:solidFill>
              </a:rPr>
              <a:t/>
            </a:r>
            <a:br>
              <a:rPr lang="en-US" dirty="0">
                <a:solidFill>
                  <a:srgbClr val="455F51"/>
                </a:solidFill>
              </a:rPr>
            </a:br>
            <a:endParaRPr lang="en-US" dirty="0"/>
          </a:p>
        </p:txBody>
      </p:sp>
    </p:spTree>
    <p:extLst>
      <p:ext uri="{BB962C8B-B14F-4D97-AF65-F5344CB8AC3E}">
        <p14:creationId xmlns:p14="http://schemas.microsoft.com/office/powerpoint/2010/main" val="2536682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47" y="608045"/>
            <a:ext cx="8157210" cy="969771"/>
          </a:xfrm>
        </p:spPr>
        <p:txBody>
          <a:bodyPr/>
          <a:lstStyle/>
          <a:p>
            <a:pPr algn="l"/>
            <a:r>
              <a:rPr lang="en-US" sz="4000" b="1" dirty="0"/>
              <a:t>CALL HOST TEAM</a:t>
            </a:r>
          </a:p>
        </p:txBody>
      </p:sp>
      <p:sp>
        <p:nvSpPr>
          <p:cNvPr id="4" name="Rectangle 3"/>
          <p:cNvSpPr/>
          <p:nvPr/>
        </p:nvSpPr>
        <p:spPr>
          <a:xfrm>
            <a:off x="2072640" y="2642704"/>
            <a:ext cx="5730240" cy="2785378"/>
          </a:xfrm>
          <a:prstGeom prst="rect">
            <a:avLst/>
          </a:prstGeom>
        </p:spPr>
        <p:txBody>
          <a:bodyPr wrap="square">
            <a:spAutoFit/>
          </a:bodyPr>
          <a:lstStyle/>
          <a:p>
            <a:r>
              <a:rPr lang="en-US" sz="3200" b="1" dirty="0">
                <a:solidFill>
                  <a:schemeClr val="accent6">
                    <a:lumMod val="75000"/>
                  </a:schemeClr>
                </a:solidFill>
              </a:rPr>
              <a:t>Jan </a:t>
            </a:r>
            <a:r>
              <a:rPr lang="en-US" sz="3200" b="1" dirty="0" err="1">
                <a:solidFill>
                  <a:schemeClr val="accent6">
                    <a:lumMod val="75000"/>
                  </a:schemeClr>
                </a:solidFill>
              </a:rPr>
              <a:t>Swartzendruber</a:t>
            </a:r>
            <a:r>
              <a:rPr lang="en-US" sz="3200" b="1" dirty="0">
                <a:solidFill>
                  <a:schemeClr val="accent6">
                    <a:lumMod val="75000"/>
                  </a:schemeClr>
                </a:solidFill>
              </a:rPr>
              <a:t/>
            </a:r>
            <a:br>
              <a:rPr lang="en-US" sz="3200" b="1" dirty="0">
                <a:solidFill>
                  <a:schemeClr val="accent6">
                    <a:lumMod val="75000"/>
                  </a:schemeClr>
                </a:solidFill>
              </a:rPr>
            </a:br>
            <a:r>
              <a:rPr lang="en-US" sz="3200" b="1" dirty="0"/>
              <a:t>Kansas</a:t>
            </a:r>
            <a:r>
              <a:rPr lang="en-US" sz="2800" b="1" dirty="0"/>
              <a:t/>
            </a:r>
            <a:br>
              <a:rPr lang="en-US" sz="2800" b="1" dirty="0"/>
            </a:br>
            <a:r>
              <a:rPr lang="en-US" sz="2250" dirty="0">
                <a:hlinkClick r:id="rId2"/>
              </a:rPr>
              <a:t>JaninKansas@gmail.com</a:t>
            </a:r>
            <a:endParaRPr lang="en-US" sz="2250" dirty="0"/>
          </a:p>
          <a:p>
            <a:endParaRPr lang="en-US" sz="2100" dirty="0">
              <a:solidFill>
                <a:srgbClr val="455F51"/>
              </a:solidFill>
            </a:endParaRPr>
          </a:p>
          <a:p>
            <a:endParaRPr lang="en-US" sz="2100" dirty="0">
              <a:solidFill>
                <a:srgbClr val="455F51"/>
              </a:solidFill>
            </a:endParaRPr>
          </a:p>
          <a:p>
            <a:r>
              <a:rPr lang="en-US" sz="1050" dirty="0">
                <a:solidFill>
                  <a:srgbClr val="455F51"/>
                </a:solidFill>
              </a:rPr>
              <a:t/>
            </a:r>
            <a:br>
              <a:rPr lang="en-US" sz="1050" dirty="0">
                <a:solidFill>
                  <a:srgbClr val="455F51"/>
                </a:solidFill>
              </a:rPr>
            </a:br>
            <a:r>
              <a:rPr lang="en-US" dirty="0">
                <a:solidFill>
                  <a:srgbClr val="455F51"/>
                </a:solidFill>
              </a:rPr>
              <a:t/>
            </a:r>
            <a:br>
              <a:rPr lang="en-US" dirty="0">
                <a:solidFill>
                  <a:srgbClr val="455F51"/>
                </a:solidFill>
              </a:rPr>
            </a:br>
            <a:endParaRPr lang="en-US" dirty="0"/>
          </a:p>
        </p:txBody>
      </p:sp>
      <p:pic>
        <p:nvPicPr>
          <p:cNvPr id="5" name="Picture 4" descr="Jan indoors CloseCrop.jpg"/>
          <p:cNvPicPr>
            <a:picLocks noChangeAspect="1"/>
          </p:cNvPicPr>
          <p:nvPr/>
        </p:nvPicPr>
        <p:blipFill>
          <a:blip r:embed="rId3" cstate="print"/>
          <a:srcRect l="11478" t="-1" r="19647" b="8334"/>
          <a:stretch>
            <a:fillRect/>
          </a:stretch>
        </p:blipFill>
        <p:spPr>
          <a:xfrm>
            <a:off x="8005456" y="2400301"/>
            <a:ext cx="1470015" cy="2021270"/>
          </a:xfrm>
          <a:prstGeom prst="rect">
            <a:avLst/>
          </a:prstGeom>
        </p:spPr>
      </p:pic>
    </p:spTree>
    <p:extLst>
      <p:ext uri="{BB962C8B-B14F-4D97-AF65-F5344CB8AC3E}">
        <p14:creationId xmlns:p14="http://schemas.microsoft.com/office/powerpoint/2010/main" val="3945262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3665" t="-2" r="-3348" b="-1163"/>
          <a:stretch/>
        </p:blipFill>
        <p:spPr>
          <a:xfrm>
            <a:off x="8722100" y="2240588"/>
            <a:ext cx="1556375" cy="20574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00287" y="4941157"/>
            <a:ext cx="795347" cy="841232"/>
          </a:xfrm>
          <a:prstGeom prst="rect">
            <a:avLst/>
          </a:prstGeom>
        </p:spPr>
      </p:pic>
      <p:sp>
        <p:nvSpPr>
          <p:cNvPr id="3" name="Rectangle 2"/>
          <p:cNvSpPr/>
          <p:nvPr/>
        </p:nvSpPr>
        <p:spPr>
          <a:xfrm>
            <a:off x="2078372" y="1976626"/>
            <a:ext cx="6456028" cy="3200876"/>
          </a:xfrm>
          <a:prstGeom prst="rect">
            <a:avLst/>
          </a:prstGeom>
        </p:spPr>
        <p:txBody>
          <a:bodyPr wrap="square">
            <a:spAutoFit/>
          </a:bodyPr>
          <a:lstStyle/>
          <a:p>
            <a:r>
              <a:rPr lang="en-US" sz="2800" b="1" dirty="0">
                <a:solidFill>
                  <a:schemeClr val="accent6">
                    <a:lumMod val="75000"/>
                  </a:schemeClr>
                </a:solidFill>
              </a:rPr>
              <a:t>Mara Cohen</a:t>
            </a:r>
            <a:r>
              <a:rPr lang="en-US" b="1" dirty="0"/>
              <a:t/>
            </a:r>
            <a:br>
              <a:rPr lang="en-US" b="1" dirty="0"/>
            </a:br>
            <a:r>
              <a:rPr lang="en-US" b="1" dirty="0">
                <a:hlinkClick r:id="rId4"/>
              </a:rPr>
              <a:t>Marajai51@Gmail.com</a:t>
            </a:r>
            <a:r>
              <a:rPr lang="en-US" b="1" dirty="0">
                <a:latin typeface="Arial Black" panose="020B0A04020102020204" pitchFamily="34" charset="0"/>
                <a:hlinkClick r:id="rId4"/>
              </a:rPr>
              <a:t/>
            </a:r>
            <a:br>
              <a:rPr lang="en-US" b="1" dirty="0">
                <a:latin typeface="Arial Black" panose="020B0A04020102020204" pitchFamily="34" charset="0"/>
                <a:hlinkClick r:id="rId4"/>
              </a:rPr>
            </a:br>
            <a:r>
              <a:rPr lang="en-US" b="1" dirty="0"/>
              <a:t/>
            </a:r>
            <a:br>
              <a:rPr lang="en-US" b="1" dirty="0"/>
            </a:br>
            <a:r>
              <a:rPr lang="en-US" b="1" dirty="0"/>
              <a:t/>
            </a:r>
            <a:br>
              <a:rPr lang="en-US" b="1" dirty="0"/>
            </a:br>
            <a:r>
              <a:rPr lang="en-US" sz="2400" dirty="0"/>
              <a:t>*Chat Host</a:t>
            </a:r>
            <a:br>
              <a:rPr lang="en-US" sz="2400" dirty="0"/>
            </a:br>
            <a:r>
              <a:rPr lang="en-US" sz="2400" dirty="0"/>
              <a:t>*PDA Mass Criminalization Team Leader</a:t>
            </a:r>
            <a:br>
              <a:rPr lang="en-US" sz="2400" dirty="0"/>
            </a:br>
            <a:r>
              <a:rPr lang="en-US" sz="2400" dirty="0"/>
              <a:t>*Global Climate Convergence Leader (IL)</a:t>
            </a:r>
            <a:br>
              <a:rPr lang="en-US" sz="2400" dirty="0"/>
            </a:br>
            <a:r>
              <a:rPr lang="en-US" sz="2400" b="1" dirty="0">
                <a:solidFill>
                  <a:srgbClr val="455F51"/>
                </a:solidFill>
              </a:rPr>
              <a:t/>
            </a:r>
            <a:br>
              <a:rPr lang="en-US" sz="2400" b="1" dirty="0">
                <a:solidFill>
                  <a:srgbClr val="455F51"/>
                </a:solidFill>
              </a:rPr>
            </a:br>
            <a:endParaRPr lang="en-US" sz="2400" dirty="0"/>
          </a:p>
        </p:txBody>
      </p:sp>
      <p:sp>
        <p:nvSpPr>
          <p:cNvPr id="6" name="Title 5"/>
          <p:cNvSpPr>
            <a:spLocks noGrp="1"/>
          </p:cNvSpPr>
          <p:nvPr>
            <p:ph type="title"/>
          </p:nvPr>
        </p:nvSpPr>
        <p:spPr>
          <a:xfrm>
            <a:off x="145473" y="329478"/>
            <a:ext cx="10515600" cy="1325563"/>
          </a:xfrm>
        </p:spPr>
        <p:txBody>
          <a:bodyPr/>
          <a:lstStyle/>
          <a:p>
            <a:r>
              <a:rPr lang="en-US" b="1" dirty="0" smtClean="0"/>
              <a:t>CHAT HOST/CALL PLANNING TEAM</a:t>
            </a:r>
            <a:endParaRPr lang="en-US" b="1" dirty="0"/>
          </a:p>
        </p:txBody>
      </p:sp>
    </p:spTree>
    <p:extLst>
      <p:ext uri="{BB962C8B-B14F-4D97-AF65-F5344CB8AC3E}">
        <p14:creationId xmlns:p14="http://schemas.microsoft.com/office/powerpoint/2010/main" val="16938936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ra Cohen head shot.jpg"/>
          <p:cNvPicPr>
            <a:picLocks noChangeAspect="1"/>
          </p:cNvPicPr>
          <p:nvPr/>
        </p:nvPicPr>
        <p:blipFill>
          <a:blip r:embed="rId2" cstate="screen">
            <a:extLst>
              <a:ext uri="{28A0092B-C50C-407E-A947-70E740481C1C}">
                <a14:useLocalDpi xmlns:a14="http://schemas.microsoft.com/office/drawing/2010/main"/>
              </a:ext>
            </a:extLst>
          </a:blip>
          <a:srcRect b="-2362"/>
          <a:stretch>
            <a:fillRect/>
          </a:stretch>
        </p:blipFill>
        <p:spPr>
          <a:xfrm>
            <a:off x="8483600" y="2289639"/>
            <a:ext cx="1593708" cy="1973164"/>
          </a:xfrm>
          <a:prstGeom prst="rect">
            <a:avLst/>
          </a:prstGeom>
        </p:spPr>
      </p:pic>
      <p:sp>
        <p:nvSpPr>
          <p:cNvPr id="3" name="Rectangle 2"/>
          <p:cNvSpPr/>
          <p:nvPr/>
        </p:nvSpPr>
        <p:spPr>
          <a:xfrm>
            <a:off x="1905000" y="1676400"/>
            <a:ext cx="6172200" cy="3077766"/>
          </a:xfrm>
          <a:prstGeom prst="rect">
            <a:avLst/>
          </a:prstGeom>
        </p:spPr>
        <p:txBody>
          <a:bodyPr wrap="square">
            <a:spAutoFit/>
          </a:bodyPr>
          <a:lstStyle/>
          <a:p>
            <a:r>
              <a:rPr lang="en-US" sz="3200" b="1" dirty="0">
                <a:solidFill>
                  <a:schemeClr val="accent6">
                    <a:lumMod val="75000"/>
                  </a:schemeClr>
                </a:solidFill>
              </a:rPr>
              <a:t>Lisa </a:t>
            </a:r>
            <a:r>
              <a:rPr lang="en-US" sz="3200" b="1" dirty="0" err="1">
                <a:solidFill>
                  <a:schemeClr val="accent6">
                    <a:lumMod val="75000"/>
                  </a:schemeClr>
                </a:solidFill>
              </a:rPr>
              <a:t>Oldendorp</a:t>
            </a:r>
            <a:r>
              <a:rPr lang="en-US" sz="2400" dirty="0"/>
              <a:t/>
            </a:r>
            <a:br>
              <a:rPr lang="en-US" sz="2400" dirty="0"/>
            </a:br>
            <a:r>
              <a:rPr lang="en-US" sz="2400" dirty="0" smtClean="0"/>
              <a:t>MoveOn, New York</a:t>
            </a:r>
            <a:r>
              <a:rPr lang="en-US" sz="2400" b="1" dirty="0"/>
              <a:t/>
            </a:r>
            <a:br>
              <a:rPr lang="en-US" sz="2400" b="1" dirty="0"/>
            </a:br>
            <a:r>
              <a:rPr lang="en-US" sz="2400" b="1" dirty="0">
                <a:hlinkClick r:id="rId3"/>
              </a:rPr>
              <a:t>eslsk8r@optonline.net</a:t>
            </a:r>
            <a:r>
              <a:rPr lang="en-US" sz="2400" b="1" dirty="0">
                <a:solidFill>
                  <a:srgbClr val="404040"/>
                </a:solidFill>
                <a:hlinkClick r:id="rId3"/>
              </a:rPr>
              <a:t/>
            </a:r>
            <a:br>
              <a:rPr lang="en-US" sz="2400" b="1" dirty="0">
                <a:solidFill>
                  <a:srgbClr val="404040"/>
                </a:solidFill>
                <a:hlinkClick r:id="rId3"/>
              </a:rPr>
            </a:br>
            <a:r>
              <a:rPr lang="en-US" sz="2400" b="1" dirty="0">
                <a:solidFill>
                  <a:srgbClr val="404040"/>
                </a:solidFill>
                <a:latin typeface="Arial Black" panose="020B0A04020102020204" pitchFamily="34" charset="0"/>
              </a:rPr>
              <a:t/>
            </a:r>
            <a:br>
              <a:rPr lang="en-US" sz="2400" b="1" dirty="0">
                <a:solidFill>
                  <a:srgbClr val="404040"/>
                </a:solidFill>
                <a:latin typeface="Arial Black" panose="020B0A04020102020204" pitchFamily="34" charset="0"/>
              </a:rPr>
            </a:br>
            <a:r>
              <a:rPr lang="en-US" sz="2400" b="1" dirty="0"/>
              <a:t/>
            </a:r>
            <a:br>
              <a:rPr lang="en-US" sz="2400" b="1" dirty="0"/>
            </a:br>
            <a:r>
              <a:rPr lang="en-US" sz="2400" dirty="0"/>
              <a:t>*Chat Host</a:t>
            </a:r>
            <a:br>
              <a:rPr lang="en-US" sz="2400" dirty="0"/>
            </a:br>
            <a:r>
              <a:rPr lang="en-US" sz="2400" dirty="0"/>
              <a:t>*Call Planning Team</a:t>
            </a:r>
            <a:r>
              <a:rPr lang="en-US" dirty="0"/>
              <a:t/>
            </a:r>
            <a:br>
              <a:rPr lang="en-US" dirty="0"/>
            </a:br>
            <a:endParaRPr lang="en-US" dirty="0"/>
          </a:p>
        </p:txBody>
      </p:sp>
      <p:sp>
        <p:nvSpPr>
          <p:cNvPr id="4" name="Title 3"/>
          <p:cNvSpPr>
            <a:spLocks noGrp="1"/>
          </p:cNvSpPr>
          <p:nvPr>
            <p:ph type="title"/>
          </p:nvPr>
        </p:nvSpPr>
        <p:spPr/>
        <p:txBody>
          <a:bodyPr/>
          <a:lstStyle/>
          <a:p>
            <a:r>
              <a:rPr lang="en-US" b="1" dirty="0" smtClean="0"/>
              <a:t>CHAT HOST/CALL PLANNING TEAM</a:t>
            </a:r>
            <a:endParaRPr lang="en-US" b="1" dirty="0"/>
          </a:p>
        </p:txBody>
      </p:sp>
    </p:spTree>
    <p:extLst>
      <p:ext uri="{BB962C8B-B14F-4D97-AF65-F5344CB8AC3E}">
        <p14:creationId xmlns:p14="http://schemas.microsoft.com/office/powerpoint/2010/main" val="15975392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6845" y="1847534"/>
            <a:ext cx="2057400" cy="2057400"/>
          </a:xfrm>
          <a:prstGeom prst="rect">
            <a:avLst/>
          </a:prstGeom>
        </p:spPr>
      </p:pic>
      <p:sp>
        <p:nvSpPr>
          <p:cNvPr id="4" name="Rectangle 3"/>
          <p:cNvSpPr/>
          <p:nvPr/>
        </p:nvSpPr>
        <p:spPr>
          <a:xfrm>
            <a:off x="2133600" y="1752601"/>
            <a:ext cx="5486400" cy="3170099"/>
          </a:xfrm>
          <a:prstGeom prst="rect">
            <a:avLst/>
          </a:prstGeom>
        </p:spPr>
        <p:txBody>
          <a:bodyPr wrap="square">
            <a:spAutoFit/>
          </a:bodyPr>
          <a:lstStyle/>
          <a:p>
            <a:r>
              <a:rPr lang="en-US" sz="3200" b="1" dirty="0">
                <a:solidFill>
                  <a:schemeClr val="accent6">
                    <a:lumMod val="75000"/>
                  </a:schemeClr>
                </a:solidFill>
              </a:rPr>
              <a:t>Linda Brewster</a:t>
            </a:r>
            <a:r>
              <a:rPr lang="en-US" sz="2400" dirty="0">
                <a:solidFill>
                  <a:srgbClr val="51C3F9"/>
                </a:solidFill>
              </a:rPr>
              <a:t/>
            </a:r>
            <a:br>
              <a:rPr lang="en-US" sz="2400" dirty="0">
                <a:solidFill>
                  <a:srgbClr val="51C3F9"/>
                </a:solidFill>
              </a:rPr>
            </a:br>
            <a:r>
              <a:rPr lang="en-US" sz="2400" dirty="0">
                <a:hlinkClick r:id="rId3"/>
              </a:rPr>
              <a:t>LindaJBrewster@msn.com</a:t>
            </a:r>
            <a:br>
              <a:rPr lang="en-US" sz="2400" dirty="0">
                <a:hlinkClick r:id="rId3"/>
              </a:rPr>
            </a:br>
            <a:r>
              <a:rPr lang="en-US" sz="2400" dirty="0">
                <a:hlinkClick r:id="rId3"/>
              </a:rPr>
              <a:t/>
            </a:r>
            <a:br>
              <a:rPr lang="en-US" sz="2400" dirty="0">
                <a:hlinkClick r:id="rId3"/>
              </a:rPr>
            </a:br>
            <a:r>
              <a:rPr lang="en-US" sz="2400" b="1" dirty="0">
                <a:solidFill>
                  <a:srgbClr val="404040"/>
                </a:solidFill>
                <a:latin typeface="Arial Black" panose="020B0A04020102020204" pitchFamily="34" charset="0"/>
              </a:rPr>
              <a:t/>
            </a:r>
            <a:br>
              <a:rPr lang="en-US" sz="2400" b="1" dirty="0">
                <a:solidFill>
                  <a:srgbClr val="404040"/>
                </a:solidFill>
                <a:latin typeface="Arial Black" panose="020B0A04020102020204" pitchFamily="34" charset="0"/>
              </a:rPr>
            </a:br>
            <a:r>
              <a:rPr lang="en-US" sz="2400" b="1" dirty="0">
                <a:solidFill>
                  <a:srgbClr val="404040"/>
                </a:solidFill>
                <a:latin typeface="Arial Black" panose="020B0A04020102020204" pitchFamily="34" charset="0"/>
              </a:rPr>
              <a:t>*</a:t>
            </a:r>
            <a:r>
              <a:rPr lang="en-US" sz="2400" dirty="0">
                <a:solidFill>
                  <a:prstClr val="black"/>
                </a:solidFill>
              </a:rPr>
              <a:t>Call Planning</a:t>
            </a:r>
            <a:br>
              <a:rPr lang="en-US" sz="2400" dirty="0">
                <a:solidFill>
                  <a:prstClr val="black"/>
                </a:solidFill>
              </a:rPr>
            </a:br>
            <a:r>
              <a:rPr lang="en-US" sz="2400" dirty="0">
                <a:solidFill>
                  <a:prstClr val="black"/>
                </a:solidFill>
              </a:rPr>
              <a:t>*Information and event sharing</a:t>
            </a:r>
            <a:br>
              <a:rPr lang="en-US" sz="2400" dirty="0">
                <a:solidFill>
                  <a:prstClr val="black"/>
                </a:solidFill>
              </a:rPr>
            </a:br>
            <a:r>
              <a:rPr lang="en-US" sz="2400" dirty="0">
                <a:solidFill>
                  <a:prstClr val="black"/>
                </a:solidFill>
              </a:rPr>
              <a:t>*MoveOn Regional Organizer (WA)</a:t>
            </a:r>
            <a:br>
              <a:rPr lang="en-US" sz="2400" dirty="0">
                <a:solidFill>
                  <a:prstClr val="black"/>
                </a:solidFill>
              </a:rPr>
            </a:br>
            <a:endParaRPr lang="en-US" sz="2400" dirty="0"/>
          </a:p>
        </p:txBody>
      </p:sp>
      <p:sp>
        <p:nvSpPr>
          <p:cNvPr id="5" name="Title 4"/>
          <p:cNvSpPr>
            <a:spLocks noGrp="1"/>
          </p:cNvSpPr>
          <p:nvPr>
            <p:ph type="title"/>
          </p:nvPr>
        </p:nvSpPr>
        <p:spPr/>
        <p:txBody>
          <a:bodyPr/>
          <a:lstStyle/>
          <a:p>
            <a:r>
              <a:rPr lang="en-US" b="1" dirty="0" smtClean="0"/>
              <a:t>CALL PLANNING TEAM</a:t>
            </a:r>
            <a:endParaRPr lang="en-US" b="1" dirty="0"/>
          </a:p>
        </p:txBody>
      </p:sp>
    </p:spTree>
    <p:extLst>
      <p:ext uri="{BB962C8B-B14F-4D97-AF65-F5344CB8AC3E}">
        <p14:creationId xmlns:p14="http://schemas.microsoft.com/office/powerpoint/2010/main" val="24845465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1071</TotalTime>
  <Words>1586</Words>
  <Application>Microsoft Office PowerPoint</Application>
  <PresentationFormat>Widescreen</PresentationFormat>
  <Paragraphs>237</Paragraphs>
  <Slides>40</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40</vt:i4>
      </vt:variant>
    </vt:vector>
  </HeadingPairs>
  <TitlesOfParts>
    <vt:vector size="47" baseType="lpstr">
      <vt:lpstr>Arial</vt:lpstr>
      <vt:lpstr>Arial Black</vt:lpstr>
      <vt:lpstr>Calibri</vt:lpstr>
      <vt:lpstr>Calibri Light</vt:lpstr>
      <vt:lpstr>Times New Roman</vt:lpstr>
      <vt:lpstr>Wingdings</vt:lpstr>
      <vt:lpstr>Office Theme</vt:lpstr>
      <vt:lpstr>TPP: The Ultimate Climate COP-OUT</vt:lpstr>
      <vt:lpstr>INTRODUCTION AND WELCOME</vt:lpstr>
      <vt:lpstr>TECHNICAL STUFF</vt:lpstr>
      <vt:lpstr>CALL HOST TEAM</vt:lpstr>
      <vt:lpstr>CALL HOST TEAM</vt:lpstr>
      <vt:lpstr>CALL HOST TEAM</vt:lpstr>
      <vt:lpstr>CHAT HOST/CALL PLANNING TEAM</vt:lpstr>
      <vt:lpstr>CHAT HOST/CALL PLANNING TEAM</vt:lpstr>
      <vt:lpstr>CALL PLANNING TEAM</vt:lpstr>
      <vt:lpstr>CALL PLANNING TEAM</vt:lpstr>
      <vt:lpstr>PowerPoint Presentation</vt:lpstr>
      <vt:lpstr>PowerPoint Presentation</vt:lpstr>
      <vt:lpstr>CALL PLANNING TEAM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TTIP vs.    Climate policy</vt:lpstr>
      <vt:lpstr>What could TTIP Accomplish?</vt:lpstr>
      <vt:lpstr>TTIP vs. Renewable Energy</vt:lpstr>
      <vt:lpstr>TTIP and Dirty Energy</vt:lpstr>
      <vt:lpstr>Other Energy and Climate Issues</vt:lpstr>
      <vt:lpstr>Conclusion:  Why Harmonize?</vt:lpstr>
      <vt:lpstr>Q&amp;A</vt:lpstr>
      <vt:lpstr>PowerPoint Presentation</vt:lpstr>
      <vt:lpstr>PowerPoint Presentation</vt:lpstr>
      <vt:lpstr>“We Will Not Obey” TPP-Free Zones</vt:lpstr>
      <vt:lpstr>PowerPoint Presentation</vt:lpstr>
      <vt:lpstr>The issue is not issues;  the issue is the system</vt:lpstr>
      <vt:lpstr>TPP, TTIP and TiSA = Climate-busting trade agreements</vt:lpstr>
      <vt:lpstr>10 cities and 2 counties have passed resolutions – let’s have 90 more!</vt:lpstr>
      <vt:lpstr>Why TPP-Free Zones?</vt:lpstr>
      <vt:lpstr>PowerPoint Presentation</vt:lpstr>
      <vt:lpstr>PowerPoint Presentation</vt:lpstr>
      <vt:lpstr>PowerPoint Presentation</vt:lpstr>
      <vt:lpstr>Q&amp;A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 Miller</dc:creator>
  <cp:lastModifiedBy>Andrea Miller</cp:lastModifiedBy>
  <cp:revision>23</cp:revision>
  <dcterms:created xsi:type="dcterms:W3CDTF">2015-12-05T21:03:25Z</dcterms:created>
  <dcterms:modified xsi:type="dcterms:W3CDTF">2015-12-06T15:09:17Z</dcterms:modified>
</cp:coreProperties>
</file>