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7" r:id="rId3"/>
    <p:sldId id="258" r:id="rId4"/>
    <p:sldId id="259" r:id="rId5"/>
    <p:sldId id="260" r:id="rId6"/>
    <p:sldId id="261" r:id="rId7"/>
    <p:sldId id="262" r:id="rId8"/>
    <p:sldId id="263" r:id="rId9"/>
    <p:sldId id="264" r:id="rId10"/>
    <p:sldId id="265" r:id="rId11"/>
    <p:sldId id="268" r:id="rId12"/>
    <p:sldId id="269" r:id="rId13"/>
    <p:sldId id="270" r:id="rId14"/>
    <p:sldId id="266" r:id="rId15"/>
    <p:sldId id="291" r:id="rId16"/>
    <p:sldId id="293" r:id="rId17"/>
    <p:sldId id="292" r:id="rId18"/>
    <p:sldId id="289" r:id="rId19"/>
    <p:sldId id="271" r:id="rId20"/>
    <p:sldId id="272" r:id="rId21"/>
    <p:sldId id="273" r:id="rId22"/>
    <p:sldId id="290" r:id="rId23"/>
    <p:sldId id="274" r:id="rId24"/>
    <p:sldId id="275" r:id="rId25"/>
    <p:sldId id="276" r:id="rId26"/>
    <p:sldId id="277" r:id="rId27"/>
    <p:sldId id="278" r:id="rId28"/>
    <p:sldId id="279" r:id="rId29"/>
    <p:sldId id="280" r:id="rId30"/>
    <p:sldId id="281" r:id="rId31"/>
    <p:sldId id="282" r:id="rId32"/>
    <p:sldId id="286" r:id="rId33"/>
    <p:sldId id="287" r:id="rId34"/>
    <p:sldId id="288" r:id="rId35"/>
    <p:sldId id="294" r:id="rId36"/>
    <p:sldId id="267" r:id="rId37"/>
    <p:sldId id="283" r:id="rId38"/>
    <p:sldId id="284"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87" d="100"/>
          <a:sy n="87" d="100"/>
        </p:scale>
        <p:origin x="389" y="77"/>
      </p:cViewPr>
      <p:guideLst/>
    </p:cSldViewPr>
  </p:slideViewPr>
  <p:notesTextViewPr>
    <p:cViewPr>
      <p:scale>
        <a:sx n="1" d="1"/>
        <a:sy n="1" d="1"/>
      </p:scale>
      <p:origin x="0" y="0"/>
    </p:cViewPr>
  </p:notesTextViewPr>
  <p:sorterViewPr>
    <p:cViewPr>
      <p:scale>
        <a:sx n="100" d="100"/>
        <a:sy n="100" d="100"/>
      </p:scale>
      <p:origin x="0" y="-1757"/>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31691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264850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73778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rgbClr val="004BA9"/>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rgbClr val="00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p>
            <a:pPr lvl="0">
              <a:defRPr sz="1800"/>
            </a:pPr>
            <a:r>
              <a:rPr sz="4800"/>
              <a:t>Click to edit Master title style</a:t>
            </a:r>
          </a:p>
        </p:txBody>
      </p:sp>
      <p:sp>
        <p:nvSpPr>
          <p:cNvPr id="57" name="Shape 57"/>
          <p:cNvSpPr>
            <a:spLocks noGrp="1"/>
          </p:cNvSpPr>
          <p:nvPr>
            <p:ph type="body" idx="1"/>
          </p:nvPr>
        </p:nvSpPr>
        <p:spPr>
          <a:prstGeom prst="rect">
            <a:avLst/>
          </a:prstGeom>
        </p:spPr>
        <p:txBody>
          <a:bodyPr/>
          <a:lstStyle/>
          <a:p>
            <a:pPr lvl="0">
              <a:defRPr sz="1800"/>
            </a:pPr>
            <a:r>
              <a:rPr sz="2400"/>
              <a:t>Click to edit Master text styles</a:t>
            </a:r>
          </a:p>
          <a:p>
            <a:pPr lvl="1">
              <a:defRPr sz="1800"/>
            </a:pPr>
            <a:r>
              <a:rPr sz="2400"/>
              <a:t>Second level</a:t>
            </a:r>
          </a:p>
          <a:p>
            <a:pPr lvl="2">
              <a:defRPr sz="1800"/>
            </a:pPr>
            <a:r>
              <a:rPr sz="2400"/>
              <a:t>Third level</a:t>
            </a:r>
          </a:p>
          <a:p>
            <a:pPr lvl="3">
              <a:defRPr sz="1800"/>
            </a:pPr>
            <a:r>
              <a:rPr sz="2400"/>
              <a:t>Fourth level</a:t>
            </a:r>
          </a:p>
          <a:p>
            <a:pPr lvl="4">
              <a:defRPr sz="1800"/>
            </a:pPr>
            <a:r>
              <a:rPr sz="240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181210932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47435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606D82-B38A-4AB3-9B8C-AB0A31C8C24B}"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427322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606D82-B38A-4AB3-9B8C-AB0A31C8C24B}"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908677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606D82-B38A-4AB3-9B8C-AB0A31C8C24B}" type="datetimeFigureOut">
              <a:rPr lang="en-US" smtClean="0"/>
              <a:t>12/20/2015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875445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606D82-B38A-4AB3-9B8C-AB0A31C8C24B}" type="datetimeFigureOut">
              <a:rPr lang="en-US" smtClean="0"/>
              <a:t>12/20/2015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717691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06D82-B38A-4AB3-9B8C-AB0A31C8C24B}" type="datetimeFigureOut">
              <a:rPr lang="en-US" smtClean="0"/>
              <a:t>12/20/2015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330095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606D82-B38A-4AB3-9B8C-AB0A31C8C24B}"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510385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606D82-B38A-4AB3-9B8C-AB0A31C8C24B}"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726098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l="-4000" r="-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606D82-B38A-4AB3-9B8C-AB0A31C8C24B}" type="datetimeFigureOut">
              <a:rPr lang="en-US" smtClean="0"/>
              <a:t>12/20/2015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C6E0C-0E93-42C0-A596-1046FCFF3F70}" type="slidenum">
              <a:rPr lang="en-US" smtClean="0"/>
              <a:t>‹#›</a:t>
            </a:fld>
            <a:endParaRPr lang="en-US"/>
          </a:p>
        </p:txBody>
      </p:sp>
    </p:spTree>
    <p:extLst>
      <p:ext uri="{BB962C8B-B14F-4D97-AF65-F5344CB8AC3E}">
        <p14:creationId xmlns:p14="http://schemas.microsoft.com/office/powerpoint/2010/main" val="3122877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hyperlink" Target="mailto:CDrake@AFLCIO.org"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flushthetpp.org/tpp-media-mobilizers-call-to-action/" TargetMode="External"/><Relationship Id="rId2" Type="http://schemas.openxmlformats.org/officeDocument/2006/relationships/hyperlink" Target="http://www.flushthetpp.org/Buycott/"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flushthetpp.org/national-tpp-resistance-call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mailto:adam@tradejustice.net" TargetMode="External"/><Relationship Id="rId3" Type="http://schemas.openxmlformats.org/officeDocument/2006/relationships/image" Target="../media/image18.png"/><Relationship Id="rId7" Type="http://schemas.openxmlformats.org/officeDocument/2006/relationships/hyperlink" Target="http://www.tradejustice.net/news" TargetMode="External"/><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hyperlink" Target="http://tradejustice.net/events" TargetMode="External"/><Relationship Id="rId5" Type="http://schemas.openxmlformats.org/officeDocument/2006/relationships/hyperlink" Target="https://www.facebook.com/groups/GlobalTPPTeam" TargetMode="External"/><Relationship Id="rId4" Type="http://schemas.openxmlformats.org/officeDocument/2006/relationships/hyperlink" Target="http://www.tradejustice.net/"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mailto:blilliston@iatp.org"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hyperlink" Target="https://www.facebook.com/CWAUnion/" TargetMode="External"/><Relationship Id="rId2" Type="http://schemas.openxmlformats.org/officeDocument/2006/relationships/image" Target="../media/image24.jpg"/><Relationship Id="rId1" Type="http://schemas.openxmlformats.org/officeDocument/2006/relationships/slideLayout" Target="../slideLayouts/slideLayout6.xml"/><Relationship Id="rId6" Type="http://schemas.openxmlformats.org/officeDocument/2006/relationships/hyperlink" Target="https://twitter.com/cwaunion" TargetMode="External"/><Relationship Id="rId5" Type="http://schemas.openxmlformats.org/officeDocument/2006/relationships/hyperlink" Target="http://www.cwa-union.org/" TargetMode="External"/><Relationship Id="rId4" Type="http://schemas.openxmlformats.org/officeDocument/2006/relationships/hyperlink" Target="mailto:dmauer@cwa-union.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eopledemandingaction.org/downloads/tpp/tpp-december-20-2015-call-materials" TargetMode="External"/><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hyperlink" Target="https://www.sierraclub.org/sites/www.sierraclub.org/files/uploads-wysiwig/TPP-LNG_Factsheet_Updated.pdf" TargetMode="External"/><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hyperlink" Target="http://www.citizen.org/Page.aspx?pid=2106"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mailto:LizAmsden@Hotmail.com" TargetMode="Externa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JaninKansas@gmail.co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2.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383" y="327233"/>
            <a:ext cx="11261034" cy="815767"/>
          </a:xfrm>
        </p:spPr>
        <p:txBody>
          <a:bodyPr>
            <a:normAutofit/>
          </a:bodyPr>
          <a:lstStyle/>
          <a:p>
            <a:r>
              <a:rPr lang="en-US" sz="4400" b="1" dirty="0" smtClean="0"/>
              <a:t>Trade Activist Report from Paris Climate Talks</a:t>
            </a:r>
            <a:endParaRPr lang="en-US" sz="4400" b="1" dirty="0"/>
          </a:p>
        </p:txBody>
      </p:sp>
      <p:sp>
        <p:nvSpPr>
          <p:cNvPr id="3" name="Subtitle 2"/>
          <p:cNvSpPr>
            <a:spLocks noGrp="1"/>
          </p:cNvSpPr>
          <p:nvPr>
            <p:ph type="subTitle" idx="1"/>
          </p:nvPr>
        </p:nvSpPr>
        <p:spPr>
          <a:xfrm>
            <a:off x="556591" y="1345854"/>
            <a:ext cx="11131826" cy="5074823"/>
          </a:xfrm>
        </p:spPr>
        <p:txBody>
          <a:bodyPr>
            <a:normAutofit fontScale="92500" lnSpcReduction="20000"/>
          </a:bodyPr>
          <a:lstStyle/>
          <a:p>
            <a:r>
              <a:rPr lang="en-US" sz="3200" dirty="0" smtClean="0"/>
              <a:t>Plus: Stopping the Customs Enforcement Bill</a:t>
            </a:r>
            <a:r>
              <a:rPr lang="en-US" dirty="0" smtClean="0"/>
              <a:t/>
            </a:r>
            <a:br>
              <a:rPr lang="en-US" dirty="0" smtClean="0"/>
            </a:br>
            <a:r>
              <a:rPr lang="en-US" sz="3200" dirty="0" smtClean="0"/>
              <a:t>Stealth Attacks on Immigrants, the environment, and </a:t>
            </a:r>
            <a:br>
              <a:rPr lang="en-US" sz="3200" dirty="0" smtClean="0"/>
            </a:br>
            <a:r>
              <a:rPr lang="en-US" sz="3200" dirty="0" smtClean="0"/>
              <a:t>human trafficking victims</a:t>
            </a:r>
          </a:p>
          <a:p>
            <a:endParaRPr lang="en-US" dirty="0"/>
          </a:p>
          <a:p>
            <a:r>
              <a:rPr lang="en-US" sz="3900" b="1" dirty="0" smtClean="0">
                <a:solidFill>
                  <a:schemeClr val="accent5">
                    <a:lumMod val="75000"/>
                  </a:schemeClr>
                </a:solidFill>
              </a:rPr>
              <a:t>Special Guests</a:t>
            </a:r>
          </a:p>
          <a:p>
            <a:r>
              <a:rPr lang="en-US" sz="3600" dirty="0" smtClean="0"/>
              <a:t>Dan </a:t>
            </a:r>
            <a:r>
              <a:rPr lang="en-US" sz="3600" dirty="0" err="1" smtClean="0"/>
              <a:t>Mauer</a:t>
            </a:r>
            <a:r>
              <a:rPr lang="en-US" sz="3600" dirty="0" smtClean="0"/>
              <a:t>, Communications Workers of America</a:t>
            </a:r>
          </a:p>
          <a:p>
            <a:r>
              <a:rPr lang="en-US" sz="3600" dirty="0" smtClean="0"/>
              <a:t>Ben </a:t>
            </a:r>
            <a:r>
              <a:rPr lang="en-US" sz="3600" dirty="0" err="1" smtClean="0"/>
              <a:t>Lilliston</a:t>
            </a:r>
            <a:r>
              <a:rPr lang="en-US" sz="3600" dirty="0" smtClean="0"/>
              <a:t>, Institute for Agriculture and Trade Policy</a:t>
            </a:r>
          </a:p>
          <a:p>
            <a:r>
              <a:rPr lang="en-US" sz="3600" dirty="0" smtClean="0"/>
              <a:t>Chloe </a:t>
            </a:r>
            <a:r>
              <a:rPr lang="en-US" sz="3600" dirty="0" err="1" smtClean="0"/>
              <a:t>Schwabe</a:t>
            </a:r>
            <a:r>
              <a:rPr lang="en-US" sz="3600" dirty="0" smtClean="0"/>
              <a:t>, </a:t>
            </a:r>
            <a:r>
              <a:rPr lang="en-US" sz="3600" dirty="0" err="1" smtClean="0"/>
              <a:t>Maryknoll</a:t>
            </a:r>
            <a:r>
              <a:rPr lang="en-US" sz="3600" dirty="0" smtClean="0"/>
              <a:t> Office for Global Concerns</a:t>
            </a:r>
          </a:p>
          <a:p>
            <a:r>
              <a:rPr lang="en-US" sz="3600" dirty="0" smtClean="0"/>
              <a:t>Margaret Flowers, Popular Resistance/Flush the TPP</a:t>
            </a:r>
          </a:p>
          <a:p>
            <a:endParaRPr lang="en-US" dirty="0" smtClean="0"/>
          </a:p>
          <a:p>
            <a:endParaRPr lang="en-US" dirty="0" smtClean="0"/>
          </a:p>
          <a:p>
            <a:r>
              <a:rPr lang="en-US" dirty="0" smtClean="0"/>
              <a:t>  </a:t>
            </a:r>
          </a:p>
          <a:p>
            <a:endParaRPr lang="en-US" dirty="0"/>
          </a:p>
        </p:txBody>
      </p:sp>
    </p:spTree>
    <p:extLst>
      <p:ext uri="{BB962C8B-B14F-4D97-AF65-F5344CB8AC3E}">
        <p14:creationId xmlns:p14="http://schemas.microsoft.com/office/powerpoint/2010/main" val="792470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336608" y="2373653"/>
            <a:ext cx="1965648" cy="2233691"/>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4479" y="5057668"/>
            <a:ext cx="1417777" cy="1417777"/>
          </a:xfrm>
          <a:prstGeom prst="rect">
            <a:avLst/>
          </a:prstGeom>
        </p:spPr>
      </p:pic>
      <p:sp>
        <p:nvSpPr>
          <p:cNvPr id="3" name="Rectangle 2"/>
          <p:cNvSpPr/>
          <p:nvPr/>
        </p:nvSpPr>
        <p:spPr>
          <a:xfrm>
            <a:off x="1003069" y="1690688"/>
            <a:ext cx="6172200" cy="2277547"/>
          </a:xfrm>
          <a:prstGeom prst="rect">
            <a:avLst/>
          </a:prstGeom>
        </p:spPr>
        <p:txBody>
          <a:bodyPr wrap="square">
            <a:spAutoFit/>
          </a:bodyPr>
          <a:lstStyle/>
          <a:p>
            <a:r>
              <a:rPr lang="en-US" sz="3200" b="1" dirty="0">
                <a:solidFill>
                  <a:schemeClr val="accent6">
                    <a:lumMod val="75000"/>
                  </a:schemeClr>
                </a:solidFill>
              </a:rPr>
              <a:t>Celeste Drake </a:t>
            </a:r>
            <a:r>
              <a:rPr lang="en-US" sz="2800" b="1" dirty="0"/>
              <a:t/>
            </a:r>
            <a:br>
              <a:rPr lang="en-US" sz="2800" b="1" dirty="0"/>
            </a:br>
            <a:r>
              <a:rPr lang="en-US" sz="2800" b="1" dirty="0"/>
              <a:t>Trade and Globalization </a:t>
            </a:r>
            <a:br>
              <a:rPr lang="en-US" sz="2800" b="1" dirty="0"/>
            </a:br>
            <a:r>
              <a:rPr lang="en-US" sz="2800" b="1" dirty="0"/>
              <a:t>Policy Specialist, AFL-CIO</a:t>
            </a:r>
          </a:p>
          <a:p>
            <a:r>
              <a:rPr lang="en-US" dirty="0">
                <a:solidFill>
                  <a:srgbClr val="455F51"/>
                </a:solidFill>
              </a:rPr>
              <a:t/>
            </a:r>
            <a:br>
              <a:rPr lang="en-US" dirty="0">
                <a:solidFill>
                  <a:srgbClr val="455F51"/>
                </a:solidFill>
              </a:rPr>
            </a:br>
            <a:r>
              <a:rPr lang="en-US" u="sng" dirty="0">
                <a:latin typeface="Arial Black" panose="020B0A04020102020204" pitchFamily="34" charset="0"/>
                <a:hlinkClick r:id="rId4"/>
              </a:rPr>
              <a:t>CDrake@AFLCIO.org</a:t>
            </a:r>
            <a:r>
              <a:rPr lang="en-US" u="sng" dirty="0">
                <a:solidFill>
                  <a:srgbClr val="92D050"/>
                </a:solidFill>
                <a:latin typeface="Arial Black" panose="020B0A04020102020204" pitchFamily="34" charset="0"/>
              </a:rPr>
              <a:t/>
            </a:r>
            <a:br>
              <a:rPr lang="en-US" u="sng" dirty="0">
                <a:solidFill>
                  <a:srgbClr val="92D050"/>
                </a:solidFill>
                <a:latin typeface="Arial Black" panose="020B0A04020102020204" pitchFamily="34" charset="0"/>
              </a:rPr>
            </a:br>
            <a:endParaRPr lang="en-US" dirty="0"/>
          </a:p>
        </p:txBody>
      </p:sp>
      <p:sp>
        <p:nvSpPr>
          <p:cNvPr id="6" name="Title 5"/>
          <p:cNvSpPr>
            <a:spLocks noGrp="1"/>
          </p:cNvSpPr>
          <p:nvPr>
            <p:ph type="title"/>
          </p:nvPr>
        </p:nvSpPr>
        <p:spPr/>
        <p:txBody>
          <a:bodyPr/>
          <a:lstStyle/>
          <a:p>
            <a:r>
              <a:rPr lang="en-US" b="1" dirty="0" smtClean="0"/>
              <a:t>Call Planning Team</a:t>
            </a:r>
            <a:endParaRPr lang="en-US" b="1" dirty="0"/>
          </a:p>
        </p:txBody>
      </p:sp>
    </p:spTree>
    <p:extLst>
      <p:ext uri="{BB962C8B-B14F-4D97-AF65-F5344CB8AC3E}">
        <p14:creationId xmlns:p14="http://schemas.microsoft.com/office/powerpoint/2010/main" val="1961108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1489" y="2006466"/>
            <a:ext cx="3916097" cy="3004891"/>
          </a:xfrm>
          <a:prstGeom prst="rect">
            <a:avLst/>
          </a:prstGeom>
        </p:spPr>
      </p:pic>
      <p:sp>
        <p:nvSpPr>
          <p:cNvPr id="3" name="TextBox 2"/>
          <p:cNvSpPr txBox="1"/>
          <p:nvPr/>
        </p:nvSpPr>
        <p:spPr>
          <a:xfrm>
            <a:off x="6131219" y="1983383"/>
            <a:ext cx="5497564" cy="3447098"/>
          </a:xfrm>
          <a:prstGeom prst="rect">
            <a:avLst/>
          </a:prstGeom>
          <a:noFill/>
        </p:spPr>
        <p:txBody>
          <a:bodyPr wrap="square" rtlCol="0">
            <a:spAutoFit/>
          </a:bodyPr>
          <a:lstStyle/>
          <a:p>
            <a:pPr algn="ctr"/>
            <a:endParaRPr lang="en-US" dirty="0">
              <a:latin typeface="Arial Rounded MT Bold" panose="020F0704030504030204" pitchFamily="34" charset="0"/>
              <a:cs typeface="Times New Roman" panose="02020603050405020304" pitchFamily="18" charset="0"/>
            </a:endParaRPr>
          </a:p>
          <a:p>
            <a:r>
              <a:rPr lang="en-US" sz="2000" b="1" dirty="0">
                <a:latin typeface="Arial Rounded MT Bold" panose="020F0704030504030204" pitchFamily="34" charset="0"/>
                <a:cs typeface="Times New Roman" panose="02020603050405020304" pitchFamily="18" charset="0"/>
              </a:rPr>
              <a:t>Dr. Margaret Flowers is a pediatrician and co-chair of the Maryland chapter of Physicians for a National Health Program (PNHP).</a:t>
            </a:r>
          </a:p>
          <a:p>
            <a:r>
              <a:rPr lang="en-US" sz="2000" b="1" dirty="0">
                <a:latin typeface="Arial Rounded MT Bold" panose="020F0704030504030204" pitchFamily="34" charset="0"/>
                <a:cs typeface="Times New Roman" panose="02020603050405020304" pitchFamily="18" charset="0"/>
              </a:rPr>
              <a:t>Margaret is also Co-Director of PopularResistance.org and It's Our Economy, and Co-Organizer of Flush the TPP (flushthetpp.org</a:t>
            </a:r>
            <a:r>
              <a:rPr lang="en-US" sz="2000" b="1" dirty="0">
                <a:latin typeface="Arial Rounded MT Bold" panose="020F0704030504030204" pitchFamily="34" charset="0"/>
              </a:rPr>
              <a:t>).</a:t>
            </a:r>
          </a:p>
          <a:p>
            <a:r>
              <a:rPr lang="en-US" sz="2000" b="1" dirty="0">
                <a:latin typeface="Arial Rounded MT Bold" panose="020F0704030504030204" pitchFamily="34" charset="0"/>
              </a:rPr>
              <a:t>Margaret co-organized the November #Fall Rising Days of Action in D.C.</a:t>
            </a:r>
          </a:p>
        </p:txBody>
      </p:sp>
      <p:sp>
        <p:nvSpPr>
          <p:cNvPr id="5" name="Title 4"/>
          <p:cNvSpPr>
            <a:spLocks noGrp="1"/>
          </p:cNvSpPr>
          <p:nvPr>
            <p:ph type="title"/>
          </p:nvPr>
        </p:nvSpPr>
        <p:spPr/>
        <p:txBody>
          <a:bodyPr/>
          <a:lstStyle/>
          <a:p>
            <a:r>
              <a:rPr lang="en-US" b="1" dirty="0" smtClean="0"/>
              <a:t>Dr. Margaret Flowers</a:t>
            </a:r>
            <a:endParaRPr lang="en-US" b="1" dirty="0"/>
          </a:p>
        </p:txBody>
      </p:sp>
    </p:spTree>
    <p:extLst>
      <p:ext uri="{BB962C8B-B14F-4D97-AF65-F5344CB8AC3E}">
        <p14:creationId xmlns:p14="http://schemas.microsoft.com/office/powerpoint/2010/main" val="2373789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428718"/>
            <a:ext cx="10515600" cy="4431983"/>
          </a:xfrm>
          <a:prstGeom prst="rect">
            <a:avLst/>
          </a:prstGeom>
          <a:noFill/>
        </p:spPr>
        <p:txBody>
          <a:bodyPr wrap="square" rtlCol="0">
            <a:spAutoFit/>
          </a:bodyPr>
          <a:lstStyle/>
          <a:p>
            <a:r>
              <a:rPr lang="en-US" dirty="0"/>
              <a:t> </a:t>
            </a:r>
          </a:p>
          <a:p>
            <a:pPr marL="257175" indent="-257175">
              <a:buFont typeface="Arial" panose="020B0604020202020204" pitchFamily="34" charset="0"/>
              <a:buChar char="•"/>
            </a:pPr>
            <a:r>
              <a:rPr lang="en-US" sz="2400" b="1" u="sng" dirty="0">
                <a:latin typeface="Arial Rounded MT Bold" panose="020F0704030504030204" pitchFamily="34" charset="0"/>
              </a:rPr>
              <a:t>A movement of movements</a:t>
            </a:r>
            <a:r>
              <a:rPr lang="en-US" sz="2400" b="1" dirty="0">
                <a:latin typeface="Arial Rounded MT Bold" panose="020F0704030504030204" pitchFamily="34" charset="0"/>
              </a:rPr>
              <a:t>: Influencing the political culture to stop the global race to the bottom. #TradeJusticeMatters</a:t>
            </a:r>
          </a:p>
          <a:p>
            <a:r>
              <a:rPr lang="en-US" sz="2400" b="1" dirty="0">
                <a:latin typeface="Arial Rounded MT Bold" panose="020F0704030504030204" pitchFamily="34" charset="0"/>
              </a:rPr>
              <a:t> </a:t>
            </a:r>
          </a:p>
          <a:p>
            <a:pPr marL="257175" indent="-257175">
              <a:buFont typeface="Arial" panose="020B0604020202020204" pitchFamily="34" charset="0"/>
              <a:buChar char="•"/>
            </a:pPr>
            <a:r>
              <a:rPr lang="en-US" sz="2400" b="1" u="sng" dirty="0">
                <a:latin typeface="Arial Rounded MT Bold" panose="020F0704030504030204" pitchFamily="34" charset="0"/>
              </a:rPr>
              <a:t>BuyCott for Trade Justice </a:t>
            </a:r>
            <a:r>
              <a:rPr lang="en-US" sz="2400" b="1" dirty="0">
                <a:latin typeface="Arial Rounded MT Bold" panose="020F0704030504030204" pitchFamily="34" charset="0"/>
              </a:rPr>
              <a:t>- visit </a:t>
            </a:r>
            <a:r>
              <a:rPr lang="en-US" sz="2400" b="1" u="sng" dirty="0">
                <a:latin typeface="Arial Rounded MT Bold" panose="020F0704030504030204" pitchFamily="34" charset="0"/>
                <a:hlinkClick r:id="rId2"/>
              </a:rPr>
              <a:t>www.FlushtheTPP.org/Buycott/</a:t>
            </a:r>
            <a:endParaRPr lang="en-US" sz="2400" b="1" dirty="0">
              <a:latin typeface="Arial Rounded MT Bold" panose="020F0704030504030204" pitchFamily="34" charset="0"/>
            </a:endParaRPr>
          </a:p>
          <a:p>
            <a:pPr marL="257175" indent="-257175">
              <a:buFont typeface="Wingdings" panose="05000000000000000000" pitchFamily="2" charset="2"/>
              <a:buChar char="Ø"/>
            </a:pPr>
            <a:r>
              <a:rPr lang="en-US" sz="2400" b="1" dirty="0">
                <a:latin typeface="Arial Rounded MT Bold" panose="020F0704030504030204" pitchFamily="34" charset="0"/>
              </a:rPr>
              <a:t> - Long term project that starts now</a:t>
            </a:r>
          </a:p>
          <a:p>
            <a:pPr marL="257175" indent="-257175">
              <a:buFont typeface="Wingdings" panose="05000000000000000000" pitchFamily="2" charset="2"/>
              <a:buChar char="Ø"/>
            </a:pPr>
            <a:r>
              <a:rPr lang="en-US" sz="2400" b="1" dirty="0">
                <a:latin typeface="Arial Rounded MT Bold" panose="020F0704030504030204" pitchFamily="34" charset="0"/>
              </a:rPr>
              <a:t> - Forming a working group</a:t>
            </a:r>
          </a:p>
          <a:p>
            <a:r>
              <a:rPr lang="en-US" sz="2400" b="1" dirty="0">
                <a:latin typeface="Arial Rounded MT Bold" panose="020F0704030504030204" pitchFamily="34" charset="0"/>
              </a:rPr>
              <a:t> </a:t>
            </a:r>
          </a:p>
          <a:p>
            <a:pPr marL="257175" indent="-257175">
              <a:buFont typeface="Arial" panose="020B0604020202020204" pitchFamily="34" charset="0"/>
              <a:buChar char="•"/>
            </a:pPr>
            <a:r>
              <a:rPr lang="en-US" sz="2400" b="1" dirty="0">
                <a:latin typeface="Arial Rounded MT Bold" panose="020F0704030504030204" pitchFamily="34" charset="0"/>
              </a:rPr>
              <a:t>Media Response to SOTU - media mobilizers</a:t>
            </a:r>
          </a:p>
          <a:p>
            <a:pPr marL="257175" indent="-257175">
              <a:buFont typeface="Wingdings" panose="05000000000000000000" pitchFamily="2" charset="2"/>
              <a:buChar char="Ø"/>
            </a:pPr>
            <a:r>
              <a:rPr lang="en-US" sz="2400" b="1" dirty="0">
                <a:latin typeface="Arial Rounded MT Bold" panose="020F0704030504030204" pitchFamily="34" charset="0"/>
              </a:rPr>
              <a:t> - President's SOTU on Jan. 12</a:t>
            </a:r>
          </a:p>
          <a:p>
            <a:pPr marL="257175" indent="-257175">
              <a:buFont typeface="Wingdings" panose="05000000000000000000" pitchFamily="2" charset="2"/>
              <a:buChar char="Ø"/>
            </a:pPr>
            <a:r>
              <a:rPr lang="en-US" sz="2400" dirty="0">
                <a:latin typeface="Arial Rounded MT Bold" panose="020F0704030504030204" pitchFamily="34" charset="0"/>
              </a:rPr>
              <a:t> - </a:t>
            </a:r>
            <a:r>
              <a:rPr lang="en-US" sz="2400" b="1" dirty="0">
                <a:latin typeface="Arial Rounded MT Bold" panose="020F0704030504030204" pitchFamily="34" charset="0"/>
              </a:rPr>
              <a:t>Become a media mobilizer at </a:t>
            </a:r>
            <a:r>
              <a:rPr lang="en-US" sz="2400" b="1" u="sng" dirty="0" smtClean="0">
                <a:latin typeface="Arial Rounded MT Bold" panose="020F0704030504030204" pitchFamily="34" charset="0"/>
                <a:hlinkClick r:id="rId3"/>
              </a:rPr>
              <a:t>www.flushthetpp.org/tpp-media-mobilizers-call-to-action</a:t>
            </a:r>
            <a:r>
              <a:rPr lang="en-US" sz="2400" b="1" u="sng" dirty="0">
                <a:latin typeface="Arial Rounded MT Bold" panose="020F0704030504030204" pitchFamily="34" charset="0"/>
                <a:hlinkClick r:id="rId3"/>
              </a:rPr>
              <a:t>/</a:t>
            </a:r>
            <a:endParaRPr lang="en-US" sz="2400" b="1" dirty="0">
              <a:latin typeface="Arial Rounded MT Bold" panose="020F0704030504030204" pitchFamily="34" charset="0"/>
            </a:endParaRPr>
          </a:p>
        </p:txBody>
      </p:sp>
      <p:sp>
        <p:nvSpPr>
          <p:cNvPr id="3" name="Title 2"/>
          <p:cNvSpPr>
            <a:spLocks noGrp="1"/>
          </p:cNvSpPr>
          <p:nvPr>
            <p:ph type="title"/>
          </p:nvPr>
        </p:nvSpPr>
        <p:spPr/>
        <p:txBody>
          <a:bodyPr>
            <a:normAutofit fontScale="90000"/>
          </a:bodyPr>
          <a:lstStyle/>
          <a:p>
            <a:r>
              <a:rPr lang="en-US" u="sng" dirty="0" err="1">
                <a:latin typeface="Arial Rounded MT Bold" panose="020F0704030504030204" pitchFamily="34" charset="0"/>
              </a:rPr>
              <a:t>Reportback</a:t>
            </a:r>
            <a:r>
              <a:rPr lang="en-US" u="sng" dirty="0">
                <a:latin typeface="Arial Rounded MT Bold" panose="020F0704030504030204" pitchFamily="34" charset="0"/>
              </a:rPr>
              <a:t> from the TPP Resistance Call:</a:t>
            </a:r>
            <a:br>
              <a:rPr lang="en-US" u="sng" dirty="0">
                <a:latin typeface="Arial Rounded MT Bold" panose="020F0704030504030204" pitchFamily="34" charset="0"/>
              </a:rPr>
            </a:br>
            <a:endParaRPr lang="en-US" dirty="0"/>
          </a:p>
        </p:txBody>
      </p:sp>
    </p:spTree>
    <p:extLst>
      <p:ext uri="{BB962C8B-B14F-4D97-AF65-F5344CB8AC3E}">
        <p14:creationId xmlns:p14="http://schemas.microsoft.com/office/powerpoint/2010/main" val="512204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1880706"/>
            <a:ext cx="6934199" cy="3447098"/>
          </a:xfrm>
          <a:prstGeom prst="rect">
            <a:avLst/>
          </a:prstGeom>
          <a:noFill/>
        </p:spPr>
        <p:txBody>
          <a:bodyPr wrap="square" rtlCol="0">
            <a:spAutoFit/>
          </a:bodyPr>
          <a:lstStyle/>
          <a:p>
            <a:pPr algn="ctr"/>
            <a:endParaRPr lang="en-US" b="1" dirty="0"/>
          </a:p>
          <a:p>
            <a:r>
              <a:rPr lang="en-US" sz="2000" b="1" dirty="0" smtClean="0">
                <a:latin typeface="Arial Rounded MT Bold" panose="020F0704030504030204" pitchFamily="34" charset="0"/>
              </a:rPr>
              <a:t>Contact info@popularresistance.org </a:t>
            </a:r>
            <a:r>
              <a:rPr lang="en-US" sz="2000" b="1" dirty="0">
                <a:latin typeface="Arial Rounded MT Bold" panose="020F0704030504030204" pitchFamily="34" charset="0"/>
              </a:rPr>
              <a:t>if you are interested in organizing a local </a:t>
            </a:r>
            <a:r>
              <a:rPr lang="en-US" sz="2000" b="1" dirty="0" smtClean="0">
                <a:latin typeface="Arial Rounded MT Bold" panose="020F0704030504030204" pitchFamily="34" charset="0"/>
              </a:rPr>
              <a:t>action</a:t>
            </a:r>
            <a:br>
              <a:rPr lang="en-US" sz="2000" b="1" dirty="0" smtClean="0">
                <a:latin typeface="Arial Rounded MT Bold" panose="020F0704030504030204" pitchFamily="34" charset="0"/>
              </a:rPr>
            </a:br>
            <a:endParaRPr lang="en-US" sz="2000" b="1" dirty="0">
              <a:latin typeface="Arial Rounded MT Bold" panose="020F0704030504030204" pitchFamily="34" charset="0"/>
            </a:endParaRPr>
          </a:p>
          <a:p>
            <a:r>
              <a:rPr lang="en-US" sz="2000" b="1" dirty="0">
                <a:latin typeface="Arial Rounded MT Bold" panose="020F0704030504030204" pitchFamily="34" charset="0"/>
              </a:rPr>
              <a:t> Dates For Local Actions:</a:t>
            </a:r>
          </a:p>
          <a:p>
            <a:pPr marL="257175" indent="-257175">
              <a:buFont typeface="Wingdings" panose="05000000000000000000" pitchFamily="2" charset="2"/>
              <a:buChar char="Ø"/>
            </a:pPr>
            <a:r>
              <a:rPr lang="en-US" sz="2000" b="1" dirty="0">
                <a:latin typeface="Arial Rounded MT Bold" panose="020F0704030504030204" pitchFamily="34" charset="0"/>
              </a:rPr>
              <a:t>Feb 4- TPP Signing</a:t>
            </a:r>
          </a:p>
          <a:p>
            <a:pPr marL="257175" indent="-257175">
              <a:buFont typeface="Wingdings" panose="05000000000000000000" pitchFamily="2" charset="2"/>
              <a:buChar char="Ø"/>
            </a:pPr>
            <a:r>
              <a:rPr lang="en-US" sz="2000" b="1" dirty="0">
                <a:latin typeface="Arial Rounded MT Bold" panose="020F0704030504030204" pitchFamily="34" charset="0"/>
              </a:rPr>
              <a:t>Feb 14-21 President’s Day week of actions </a:t>
            </a:r>
          </a:p>
          <a:p>
            <a:pPr marL="257175" indent="-257175">
              <a:buFont typeface="Wingdings" panose="05000000000000000000" pitchFamily="2" charset="2"/>
              <a:buChar char="Ø"/>
            </a:pPr>
            <a:r>
              <a:rPr lang="en-US" sz="2000" b="1" dirty="0">
                <a:latin typeface="Arial Rounded MT Bold" panose="020F0704030504030204" pitchFamily="34" charset="0"/>
              </a:rPr>
              <a:t>Next TPP Resistance call Wednesday, Jan 6 at 9 pm Eastern/6 pm Pacific. Visit </a:t>
            </a:r>
            <a:r>
              <a:rPr lang="en-US" sz="2000" b="1" u="sng" dirty="0">
                <a:latin typeface="Arial Rounded MT Bold" panose="020F0704030504030204" pitchFamily="34" charset="0"/>
                <a:hlinkClick r:id="rId2"/>
              </a:rPr>
              <a:t>www.flushthetpp.org/national-tpp-resistance-calls/</a:t>
            </a:r>
            <a:r>
              <a:rPr lang="en-US" sz="2000" b="1" dirty="0">
                <a:latin typeface="Arial Rounded MT Bold" panose="020F0704030504030204" pitchFamily="34" charset="0"/>
              </a:rPr>
              <a:t> for more information and to register.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1045" y="2028302"/>
            <a:ext cx="3342755" cy="2334976"/>
          </a:xfrm>
          <a:prstGeom prst="rect">
            <a:avLst/>
          </a:prstGeom>
        </p:spPr>
      </p:pic>
      <p:sp>
        <p:nvSpPr>
          <p:cNvPr id="5" name="Title 4"/>
          <p:cNvSpPr>
            <a:spLocks noGrp="1"/>
          </p:cNvSpPr>
          <p:nvPr>
            <p:ph type="title"/>
          </p:nvPr>
        </p:nvSpPr>
        <p:spPr/>
        <p:txBody>
          <a:bodyPr/>
          <a:lstStyle/>
          <a:p>
            <a:r>
              <a:rPr lang="en-US" b="1" dirty="0" smtClean="0"/>
              <a:t>Local Actions in February</a:t>
            </a:r>
            <a:endParaRPr lang="en-US" b="1" dirty="0"/>
          </a:p>
        </p:txBody>
      </p:sp>
    </p:spTree>
    <p:extLst>
      <p:ext uri="{BB962C8B-B14F-4D97-AF65-F5344CB8AC3E}">
        <p14:creationId xmlns:p14="http://schemas.microsoft.com/office/powerpoint/2010/main" val="90317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004041" y="2142474"/>
            <a:ext cx="1784505" cy="2195449"/>
          </a:xfrm>
          <a:prstGeom prst="rect">
            <a:avLst/>
          </a:prstGeom>
        </p:spPr>
      </p:pic>
      <p:pic>
        <p:nvPicPr>
          <p:cNvPr id="7" name="Picture 6"/>
          <p:cNvPicPr>
            <a:picLocks noChangeAspect="1"/>
          </p:cNvPicPr>
          <p:nvPr/>
        </p:nvPicPr>
        <p:blipFill>
          <a:blip r:embed="rId3"/>
          <a:stretch>
            <a:fillRect/>
          </a:stretch>
        </p:blipFill>
        <p:spPr>
          <a:xfrm>
            <a:off x="8854313" y="5411239"/>
            <a:ext cx="2114312" cy="635366"/>
          </a:xfrm>
          <a:prstGeom prst="rect">
            <a:avLst/>
          </a:prstGeom>
        </p:spPr>
      </p:pic>
      <p:sp>
        <p:nvSpPr>
          <p:cNvPr id="3" name="Rectangle 2"/>
          <p:cNvSpPr/>
          <p:nvPr/>
        </p:nvSpPr>
        <p:spPr>
          <a:xfrm>
            <a:off x="709127" y="1752600"/>
            <a:ext cx="6834673" cy="5170646"/>
          </a:xfrm>
          <a:prstGeom prst="rect">
            <a:avLst/>
          </a:prstGeom>
        </p:spPr>
        <p:txBody>
          <a:bodyPr wrap="square">
            <a:spAutoFit/>
          </a:bodyPr>
          <a:lstStyle/>
          <a:p>
            <a:r>
              <a:rPr lang="en-US" sz="2800" b="1" dirty="0">
                <a:solidFill>
                  <a:schemeClr val="accent6">
                    <a:lumMod val="75000"/>
                  </a:schemeClr>
                </a:solidFill>
              </a:rPr>
              <a:t>Adam </a:t>
            </a:r>
            <a:r>
              <a:rPr lang="en-US" sz="2800" b="1" dirty="0" smtClean="0">
                <a:solidFill>
                  <a:schemeClr val="accent6">
                    <a:lumMod val="75000"/>
                  </a:schemeClr>
                </a:solidFill>
              </a:rPr>
              <a:t>Weissman </a:t>
            </a:r>
            <a:r>
              <a:rPr lang="en-US" sz="2800" b="1" dirty="0" smtClean="0">
                <a:solidFill>
                  <a:srgbClr val="455F51"/>
                </a:solidFill>
              </a:rPr>
              <a:t/>
            </a:r>
            <a:br>
              <a:rPr lang="en-US" sz="2800" b="1" dirty="0" smtClean="0">
                <a:solidFill>
                  <a:srgbClr val="455F51"/>
                </a:solidFill>
              </a:rPr>
            </a:br>
            <a:r>
              <a:rPr lang="en-US" sz="2800" b="1" dirty="0" err="1" smtClean="0"/>
              <a:t>TradeJustice</a:t>
            </a:r>
            <a:r>
              <a:rPr lang="en-US" sz="2800" b="1" dirty="0" smtClean="0"/>
              <a:t> Global </a:t>
            </a:r>
            <a:r>
              <a:rPr lang="en-US" sz="2800" b="1" dirty="0"/>
              <a:t>Justice for Animals and the Environment </a:t>
            </a:r>
            <a:r>
              <a:rPr lang="en-US" dirty="0">
                <a:solidFill>
                  <a:srgbClr val="455F51"/>
                </a:solidFill>
              </a:rPr>
              <a:t/>
            </a:r>
            <a:br>
              <a:rPr lang="en-US" dirty="0">
                <a:solidFill>
                  <a:srgbClr val="455F51"/>
                </a:solidFill>
              </a:rPr>
            </a:br>
            <a:r>
              <a:rPr lang="en-US" sz="2400" b="1" dirty="0"/>
              <a:t/>
            </a:r>
            <a:br>
              <a:rPr lang="en-US" sz="2400" b="1" dirty="0"/>
            </a:br>
            <a:r>
              <a:rPr lang="en-US" sz="2400" b="1" dirty="0">
                <a:hlinkClick r:id="rId4"/>
              </a:rPr>
              <a:t>www.TRADEJUSTICE.NET</a:t>
            </a:r>
            <a:r>
              <a:rPr lang="en-US" dirty="0"/>
              <a:t/>
            </a:r>
            <a:br>
              <a:rPr lang="en-US" dirty="0"/>
            </a:br>
            <a:r>
              <a:rPr lang="en-US" b="1" dirty="0">
                <a:solidFill>
                  <a:srgbClr val="455F51"/>
                </a:solidFill>
                <a:latin typeface="Arial Black" panose="020B0A04020102020204" pitchFamily="34" charset="0"/>
                <a:hlinkClick r:id="rId5"/>
              </a:rPr>
              <a:t/>
            </a:r>
            <a:br>
              <a:rPr lang="en-US" b="1" dirty="0">
                <a:solidFill>
                  <a:srgbClr val="455F51"/>
                </a:solidFill>
                <a:latin typeface="Arial Black" panose="020B0A04020102020204" pitchFamily="34" charset="0"/>
                <a:hlinkClick r:id="rId5"/>
              </a:rPr>
            </a:br>
            <a:r>
              <a:rPr lang="en-US" b="1" dirty="0">
                <a:solidFill>
                  <a:srgbClr val="455F51"/>
                </a:solidFill>
                <a:latin typeface="Arial Black" panose="020B0A04020102020204" pitchFamily="34" charset="0"/>
              </a:rPr>
              <a:t/>
            </a:r>
            <a:br>
              <a:rPr lang="en-US" b="1" dirty="0">
                <a:solidFill>
                  <a:srgbClr val="455F51"/>
                </a:solidFill>
                <a:latin typeface="Arial Black" panose="020B0A04020102020204" pitchFamily="34" charset="0"/>
              </a:rPr>
            </a:br>
            <a:r>
              <a:rPr lang="en-US" sz="2400" dirty="0"/>
              <a:t>*Call Planning Team</a:t>
            </a:r>
            <a:br>
              <a:rPr lang="en-US" sz="2400" dirty="0"/>
            </a:br>
            <a:r>
              <a:rPr lang="en-US" sz="2400" dirty="0"/>
              <a:t>*Speaker </a:t>
            </a:r>
            <a:r>
              <a:rPr lang="en-US" sz="2400" dirty="0" smtClean="0"/>
              <a:t>Recruitment</a:t>
            </a:r>
            <a:r>
              <a:rPr lang="en-US" sz="2400" dirty="0"/>
              <a:t/>
            </a:r>
            <a:br>
              <a:rPr lang="en-US" sz="2400" dirty="0"/>
            </a:br>
            <a:r>
              <a:rPr lang="en-US" sz="2400" dirty="0"/>
              <a:t>*Events, news stories and actions</a:t>
            </a:r>
            <a:br>
              <a:rPr lang="en-US" sz="2400" dirty="0"/>
            </a:br>
            <a:r>
              <a:rPr lang="en-US" sz="2400" dirty="0"/>
              <a:t/>
            </a:r>
            <a:br>
              <a:rPr lang="en-US" sz="2400" dirty="0"/>
            </a:br>
            <a:r>
              <a:rPr lang="en-US" sz="2400" b="1" dirty="0">
                <a:hlinkClick r:id="rId6"/>
              </a:rPr>
              <a:t>http://tradejustice.net/events</a:t>
            </a:r>
            <a:endParaRPr lang="en-US" sz="2400" b="1" dirty="0"/>
          </a:p>
          <a:p>
            <a:r>
              <a:rPr lang="en-US" sz="2400" b="1" dirty="0">
                <a:hlinkClick r:id="rId7"/>
              </a:rPr>
              <a:t>http://www.tradejustice.net/news</a:t>
            </a:r>
            <a:r>
              <a:rPr lang="en-US" b="1" dirty="0"/>
              <a:t/>
            </a:r>
            <a:br>
              <a:rPr lang="en-US" b="1" dirty="0"/>
            </a:br>
            <a:endParaRPr lang="en-US" dirty="0"/>
          </a:p>
        </p:txBody>
      </p:sp>
      <p:sp>
        <p:nvSpPr>
          <p:cNvPr id="4" name="Title 3"/>
          <p:cNvSpPr>
            <a:spLocks noGrp="1"/>
          </p:cNvSpPr>
          <p:nvPr>
            <p:ph type="title"/>
          </p:nvPr>
        </p:nvSpPr>
        <p:spPr/>
        <p:txBody>
          <a:bodyPr/>
          <a:lstStyle/>
          <a:p>
            <a:pPr algn="l"/>
            <a:r>
              <a:rPr lang="en-US" sz="4000" b="1" dirty="0" smtClean="0"/>
              <a:t>Call Planning Team</a:t>
            </a:r>
            <a:endParaRPr lang="en-US" sz="4000" b="1" dirty="0"/>
          </a:p>
        </p:txBody>
      </p:sp>
      <p:sp>
        <p:nvSpPr>
          <p:cNvPr id="5" name="TextBox 4"/>
          <p:cNvSpPr txBox="1"/>
          <p:nvPr/>
        </p:nvSpPr>
        <p:spPr>
          <a:xfrm>
            <a:off x="8875934" y="4505249"/>
            <a:ext cx="2477866" cy="369332"/>
          </a:xfrm>
          <a:prstGeom prst="rect">
            <a:avLst/>
          </a:prstGeom>
          <a:noFill/>
        </p:spPr>
        <p:txBody>
          <a:bodyPr wrap="square" rtlCol="0">
            <a:spAutoFit/>
          </a:bodyPr>
          <a:lstStyle/>
          <a:p>
            <a:r>
              <a:rPr lang="en-US" b="1" dirty="0">
                <a:hlinkClick r:id="rId8"/>
              </a:rPr>
              <a:t>adam@tradejustice.net</a:t>
            </a:r>
            <a:endParaRPr lang="en-US" dirty="0"/>
          </a:p>
        </p:txBody>
      </p:sp>
    </p:spTree>
    <p:extLst>
      <p:ext uri="{BB962C8B-B14F-4D97-AF65-F5344CB8AC3E}">
        <p14:creationId xmlns:p14="http://schemas.microsoft.com/office/powerpoint/2010/main" val="3848307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18746" y="994247"/>
            <a:ext cx="11122269" cy="5371384"/>
          </a:xfrm>
          <a:prstGeom prst="rect">
            <a:avLst/>
          </a:prstGeom>
        </p:spPr>
      </p:pic>
    </p:spTree>
    <p:extLst>
      <p:ext uri="{BB962C8B-B14F-4D97-AF65-F5344CB8AC3E}">
        <p14:creationId xmlns:p14="http://schemas.microsoft.com/office/powerpoint/2010/main" val="702564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5462" y="1597269"/>
            <a:ext cx="10999177" cy="3766039"/>
          </a:xfrm>
          <a:prstGeom prst="rect">
            <a:avLst/>
          </a:prstGeom>
        </p:spPr>
      </p:pic>
    </p:spTree>
    <p:extLst>
      <p:ext uri="{BB962C8B-B14F-4D97-AF65-F5344CB8AC3E}">
        <p14:creationId xmlns:p14="http://schemas.microsoft.com/office/powerpoint/2010/main" val="3704892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0823" y="712178"/>
            <a:ext cx="11245362" cy="5495192"/>
          </a:xfrm>
          <a:prstGeom prst="rect">
            <a:avLst/>
          </a:prstGeom>
        </p:spPr>
      </p:pic>
    </p:spTree>
    <p:extLst>
      <p:ext uri="{BB962C8B-B14F-4D97-AF65-F5344CB8AC3E}">
        <p14:creationId xmlns:p14="http://schemas.microsoft.com/office/powerpoint/2010/main" val="146702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Q&amp;A for Dr. Margaret Flowers and Adam Weissman</a:t>
            </a:r>
            <a:endParaRPr lang="en-US" sz="4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466" y="1909750"/>
            <a:ext cx="3916097" cy="3004891"/>
          </a:xfrm>
          <a:prstGeom prst="rect">
            <a:avLst/>
          </a:prstGeom>
        </p:spPr>
      </p:pic>
      <p:pic>
        <p:nvPicPr>
          <p:cNvPr id="5" name="Picture 4"/>
          <p:cNvPicPr>
            <a:picLocks noChangeAspect="1"/>
          </p:cNvPicPr>
          <p:nvPr/>
        </p:nvPicPr>
        <p:blipFill>
          <a:blip r:embed="rId3"/>
          <a:stretch>
            <a:fillRect/>
          </a:stretch>
        </p:blipFill>
        <p:spPr>
          <a:xfrm>
            <a:off x="7662258" y="1909750"/>
            <a:ext cx="2413727" cy="2969571"/>
          </a:xfrm>
          <a:prstGeom prst="rect">
            <a:avLst/>
          </a:prstGeom>
        </p:spPr>
      </p:pic>
    </p:spTree>
    <p:extLst>
      <p:ext uri="{BB962C8B-B14F-4D97-AF65-F5344CB8AC3E}">
        <p14:creationId xmlns:p14="http://schemas.microsoft.com/office/powerpoint/2010/main" val="2054094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340" y="1395223"/>
            <a:ext cx="2286000" cy="2314575"/>
          </a:xfrm>
          <a:prstGeom prst="rect">
            <a:avLst/>
          </a:prstGeom>
        </p:spPr>
      </p:pic>
      <p:sp>
        <p:nvSpPr>
          <p:cNvPr id="4" name="TextBox 3"/>
          <p:cNvSpPr txBox="1"/>
          <p:nvPr/>
        </p:nvSpPr>
        <p:spPr>
          <a:xfrm>
            <a:off x="3478696" y="1507434"/>
            <a:ext cx="8507895" cy="4870564"/>
          </a:xfrm>
          <a:prstGeom prst="rect">
            <a:avLst/>
          </a:prstGeom>
          <a:noFill/>
        </p:spPr>
        <p:txBody>
          <a:bodyPr wrap="square" rtlCol="0">
            <a:spAutoFit/>
          </a:bodyPr>
          <a:lstStyle/>
          <a:p>
            <a:pPr algn="ctr"/>
            <a:endParaRPr lang="en-US" sz="1050" dirty="0">
              <a:latin typeface="Arial Rounded MT Bold" panose="020F0704030504030204" pitchFamily="34" charset="0"/>
            </a:endParaRPr>
          </a:p>
          <a:p>
            <a:r>
              <a:rPr lang="en-US" sz="2000" b="1" dirty="0"/>
              <a:t>Ben Lilliston oversees the Institute for Agriculture and Trade Policy’s climate work. He has been working and writing about international trade issues and how they intersect with U.S. agricultural and climate policy since 2000.  </a:t>
            </a:r>
          </a:p>
          <a:p>
            <a:endParaRPr lang="en-US" sz="2000" b="1" dirty="0"/>
          </a:p>
          <a:p>
            <a:r>
              <a:rPr lang="en-US" sz="2000" b="1" dirty="0"/>
              <a:t>Mr. Lilliston recently authored a report on how the global meat industry will benefit from the Trans Pacific Partnership, and contributed to the UN Committee on Trade and Development (UNCTAD) Trade and Environmental Review 2013.  </a:t>
            </a:r>
          </a:p>
          <a:p>
            <a:endParaRPr lang="en-US" sz="2000" b="1" dirty="0"/>
          </a:p>
          <a:p>
            <a:r>
              <a:rPr lang="en-US" sz="2000" b="1" dirty="0"/>
              <a:t>He has worked as a researcher, writer and editor at the Center for Study of Responsive Law, the </a:t>
            </a:r>
            <a:r>
              <a:rPr lang="en-US" sz="2000" b="1" i="1" dirty="0"/>
              <a:t>Corporate Crime Reporter</a:t>
            </a:r>
            <a:r>
              <a:rPr lang="en-US" sz="2000" b="1" dirty="0"/>
              <a:t>, and the </a:t>
            </a:r>
            <a:r>
              <a:rPr lang="en-US" sz="2000" b="1" i="1" dirty="0"/>
              <a:t>Multinational Monitor</a:t>
            </a:r>
            <a:r>
              <a:rPr lang="en-US" sz="2000" b="1" dirty="0"/>
              <a:t>. </a:t>
            </a:r>
          </a:p>
          <a:p>
            <a:endParaRPr lang="en-US" sz="2000" b="1" dirty="0"/>
          </a:p>
          <a:p>
            <a:r>
              <a:rPr lang="en-US" sz="2000" b="1" dirty="0"/>
              <a:t>Ben is a widely published writer, most recently, contributing to the book </a:t>
            </a:r>
            <a:r>
              <a:rPr lang="en-US" sz="2000" b="1" i="1" dirty="0"/>
              <a:t>Mandate for Change</a:t>
            </a:r>
            <a:r>
              <a:rPr lang="en-US" sz="2000" b="1" dirty="0"/>
              <a:t> (Lexington), and previously co-authored the book, </a:t>
            </a:r>
            <a:r>
              <a:rPr lang="en-US" sz="2000" b="1" i="1" dirty="0"/>
              <a:t>Genetically Engineered Foods: A Guide for Consumers</a:t>
            </a:r>
            <a:r>
              <a:rPr lang="en-US" sz="2000" b="1" dirty="0"/>
              <a:t> (Avalon</a:t>
            </a:r>
            <a:r>
              <a:rPr lang="en-US" sz="2000" dirty="0"/>
              <a:t>).</a:t>
            </a:r>
            <a:endParaRPr lang="en-US" sz="2000" b="1" dirty="0">
              <a:latin typeface="Arial Rounded MT Bold" panose="020F07040305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679" y="3836505"/>
            <a:ext cx="1651716" cy="1558446"/>
          </a:xfrm>
          <a:prstGeom prst="rect">
            <a:avLst/>
          </a:prstGeom>
        </p:spPr>
      </p:pic>
      <p:sp>
        <p:nvSpPr>
          <p:cNvPr id="3" name="Title 2"/>
          <p:cNvSpPr>
            <a:spLocks noGrp="1"/>
          </p:cNvSpPr>
          <p:nvPr>
            <p:ph type="title"/>
          </p:nvPr>
        </p:nvSpPr>
        <p:spPr>
          <a:xfrm>
            <a:off x="708991" y="364115"/>
            <a:ext cx="10515600" cy="1325563"/>
          </a:xfrm>
        </p:spPr>
        <p:txBody>
          <a:bodyPr/>
          <a:lstStyle/>
          <a:p>
            <a:r>
              <a:rPr lang="en-US" b="1" dirty="0" smtClean="0"/>
              <a:t>Ben </a:t>
            </a:r>
            <a:r>
              <a:rPr lang="en-US" b="1" dirty="0" err="1" smtClean="0"/>
              <a:t>Lilliston</a:t>
            </a:r>
            <a:endParaRPr lang="en-US" b="1" dirty="0"/>
          </a:p>
        </p:txBody>
      </p:sp>
    </p:spTree>
    <p:extLst>
      <p:ext uri="{BB962C8B-B14F-4D97-AF65-F5344CB8AC3E}">
        <p14:creationId xmlns:p14="http://schemas.microsoft.com/office/powerpoint/2010/main" val="3578572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81342" y="5046488"/>
            <a:ext cx="609778" cy="644957"/>
          </a:xfrm>
          <a:prstGeom prst="rect">
            <a:avLst/>
          </a:prstGeom>
        </p:spPr>
      </p:pic>
      <p:sp>
        <p:nvSpPr>
          <p:cNvPr id="6" name="TextBox 5"/>
          <p:cNvSpPr txBox="1"/>
          <p:nvPr/>
        </p:nvSpPr>
        <p:spPr>
          <a:xfrm>
            <a:off x="1925418" y="2539159"/>
            <a:ext cx="6555371" cy="3539430"/>
          </a:xfrm>
          <a:prstGeom prst="rect">
            <a:avLst/>
          </a:prstGeom>
          <a:noFill/>
        </p:spPr>
        <p:txBody>
          <a:bodyPr wrap="square" rtlCol="0">
            <a:spAutoFit/>
          </a:bodyPr>
          <a:lstStyle/>
          <a:p>
            <a:r>
              <a:rPr lang="en-US" sz="2400" b="1" dirty="0"/>
              <a:t>Call Structure and Norms: </a:t>
            </a:r>
          </a:p>
          <a:p>
            <a:pPr marL="342900" indent="-342900">
              <a:buFontTx/>
              <a:buChar char="-"/>
            </a:pPr>
            <a:r>
              <a:rPr lang="en-US" sz="2000" b="1" dirty="0" smtClean="0"/>
              <a:t>Audio is PHONE ONLY; you must call in</a:t>
            </a:r>
          </a:p>
          <a:p>
            <a:pPr marL="342900" indent="-342900">
              <a:buFontTx/>
              <a:buChar char="-"/>
            </a:pPr>
            <a:r>
              <a:rPr lang="en-US" sz="2000" b="1" dirty="0" smtClean="0"/>
              <a:t>Do not enable your video camera</a:t>
            </a:r>
            <a:endParaRPr lang="en-US" sz="2000" b="1" dirty="0" smtClean="0"/>
          </a:p>
          <a:p>
            <a:pPr marL="342900" indent="-342900">
              <a:buFontTx/>
              <a:buChar char="-"/>
            </a:pPr>
            <a:r>
              <a:rPr lang="en-US" sz="2000" dirty="0" smtClean="0"/>
              <a:t>All </a:t>
            </a:r>
            <a:r>
              <a:rPr lang="en-US" sz="2000" dirty="0"/>
              <a:t>calls are recorded; a </a:t>
            </a:r>
            <a:r>
              <a:rPr lang="en-US" sz="2000" dirty="0" smtClean="0"/>
              <a:t>link is available </a:t>
            </a:r>
            <a:r>
              <a:rPr lang="en-US" sz="2000" dirty="0"/>
              <a:t>after the call </a:t>
            </a:r>
          </a:p>
          <a:p>
            <a:pPr marL="342900" indent="-342900">
              <a:buFontTx/>
              <a:buChar char="-"/>
            </a:pPr>
            <a:r>
              <a:rPr lang="en-US" sz="2000" b="1" dirty="0"/>
              <a:t>Q &amp; A mode: </a:t>
            </a:r>
            <a:r>
              <a:rPr lang="en-US" sz="2000" dirty="0"/>
              <a:t>To eliminate background noise we mute everyone when we begin recording. </a:t>
            </a:r>
          </a:p>
          <a:p>
            <a:pPr marL="342900" indent="-342900">
              <a:buFontTx/>
              <a:buChar char="-"/>
            </a:pPr>
            <a:r>
              <a:rPr lang="en-US" sz="2000" b="1" dirty="0"/>
              <a:t>Press *6</a:t>
            </a:r>
            <a:r>
              <a:rPr lang="en-US" sz="2000" dirty="0"/>
              <a:t> (when prompted) to ask a question; say your name, your organization, if any, and location. Be courteous and brief; give others a chance to ask questions too.</a:t>
            </a:r>
          </a:p>
          <a:p>
            <a:pPr marL="342900" indent="-342900">
              <a:buFontTx/>
              <a:buChar char="-"/>
            </a:pPr>
            <a:r>
              <a:rPr lang="en-US" sz="2000" b="1" dirty="0" smtClean="0"/>
              <a:t>Keep chat room discussions on topic and professiona</a:t>
            </a:r>
            <a:r>
              <a:rPr lang="en-US" sz="2000" b="1" dirty="0"/>
              <a:t>l</a:t>
            </a:r>
            <a:endParaRPr lang="en-US" sz="2000" b="1"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67733" y="1215720"/>
            <a:ext cx="7583370" cy="1323439"/>
          </a:xfrm>
          <a:prstGeom prst="rect">
            <a:avLst/>
          </a:prstGeom>
        </p:spPr>
        <p:txBody>
          <a:bodyPr wrap="square">
            <a:spAutoFit/>
          </a:bodyPr>
          <a:lstStyle/>
          <a:p>
            <a:r>
              <a:rPr lang="en-US" sz="3200" b="1" dirty="0">
                <a:solidFill>
                  <a:schemeClr val="accent6">
                    <a:lumMod val="75000"/>
                  </a:schemeClr>
                </a:solidFill>
              </a:rPr>
              <a:t>Andrea Miller, Executive Director</a:t>
            </a:r>
            <a:r>
              <a:rPr lang="en-US" sz="3200" b="1" dirty="0"/>
              <a:t/>
            </a:r>
            <a:br>
              <a:rPr lang="en-US" sz="3200" b="1" dirty="0"/>
            </a:br>
            <a:r>
              <a:rPr lang="en-US" sz="2800" dirty="0"/>
              <a:t>People Demanding Action</a:t>
            </a:r>
            <a:br>
              <a:rPr lang="en-US" sz="2800" dirty="0"/>
            </a:br>
            <a:r>
              <a:rPr lang="en-US" sz="2000" dirty="0">
                <a:hlinkClick r:id="rId4"/>
              </a:rPr>
              <a:t>andrea@peopledemandingaction.org</a:t>
            </a:r>
            <a:endParaRPr lang="en-US" sz="2000" dirty="0"/>
          </a:p>
        </p:txBody>
      </p:sp>
      <p:sp>
        <p:nvSpPr>
          <p:cNvPr id="5" name="Title 4"/>
          <p:cNvSpPr>
            <a:spLocks noGrp="1"/>
          </p:cNvSpPr>
          <p:nvPr>
            <p:ph type="title"/>
          </p:nvPr>
        </p:nvSpPr>
        <p:spPr>
          <a:xfrm>
            <a:off x="667733" y="365125"/>
            <a:ext cx="10686067" cy="1325563"/>
          </a:xfrm>
        </p:spPr>
        <p:txBody>
          <a:bodyPr/>
          <a:lstStyle/>
          <a:p>
            <a:pPr algn="l"/>
            <a:r>
              <a:rPr lang="en-US" sz="4000" b="1" dirty="0"/>
              <a:t>INTRODUCTION AND </a:t>
            </a:r>
            <a:r>
              <a:rPr lang="en-US" sz="4000" b="1" dirty="0" smtClean="0"/>
              <a:t>WELCOME</a:t>
            </a:r>
            <a:endParaRPr lang="en-US" sz="4000" b="1" dirty="0"/>
          </a:p>
        </p:txBody>
      </p:sp>
    </p:spTree>
    <p:extLst>
      <p:ext uri="{BB962C8B-B14F-4D97-AF65-F5344CB8AC3E}">
        <p14:creationId xmlns:p14="http://schemas.microsoft.com/office/powerpoint/2010/main" val="2127987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67757" y="1753434"/>
            <a:ext cx="7205729" cy="4962897"/>
          </a:xfrm>
          <a:prstGeom prst="rect">
            <a:avLst/>
          </a:prstGeom>
          <a:noFill/>
        </p:spPr>
        <p:txBody>
          <a:bodyPr wrap="square" rtlCol="0">
            <a:spAutoFit/>
          </a:bodyPr>
          <a:lstStyle/>
          <a:p>
            <a:endParaRPr lang="en-US" sz="21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b="1" dirty="0">
                <a:latin typeface="Arial" panose="020B0604020202020204" pitchFamily="34" charset="0"/>
                <a:cs typeface="Arial" panose="020B0604020202020204" pitchFamily="34" charset="0"/>
              </a:rPr>
              <a:t>Trade explicitly not included in the Paris climate deal</a:t>
            </a:r>
          </a:p>
          <a:p>
            <a:pPr marL="342900" indent="-342900">
              <a:buFont typeface="Wingdings" panose="05000000000000000000" pitchFamily="2" charset="2"/>
              <a:buChar char="§"/>
            </a:pP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b="1" dirty="0">
                <a:latin typeface="Arial" panose="020B0604020202020204" pitchFamily="34" charset="0"/>
                <a:cs typeface="Arial" panose="020B0604020202020204" pitchFamily="34" charset="0"/>
              </a:rPr>
              <a:t>Major political pressure from powerful industries to keep trade out</a:t>
            </a:r>
          </a:p>
          <a:p>
            <a:pPr marL="342900" indent="-34290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b="1" dirty="0">
                <a:latin typeface="Arial" panose="020B0604020202020204" pitchFamily="34" charset="0"/>
                <a:cs typeface="Arial" panose="020B0604020202020204" pitchFamily="34" charset="0"/>
              </a:rPr>
              <a:t>Climate not part of trade deals – from WTO to TPP</a:t>
            </a:r>
          </a:p>
          <a:p>
            <a:pPr marL="342900" indent="-342900">
              <a:buFont typeface="Wingdings" panose="05000000000000000000" pitchFamily="2" charset="2"/>
              <a:buChar char="Ø"/>
            </a:pPr>
            <a:endParaRPr lang="en-US" sz="21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en-US" sz="21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en-US" sz="2100" b="1" dirty="0">
              <a:latin typeface="Arial" panose="020B0604020202020204" pitchFamily="34" charset="0"/>
              <a:cs typeface="Arial" panose="020B0604020202020204" pitchFamily="34" charset="0"/>
            </a:endParaRPr>
          </a:p>
          <a:p>
            <a:pPr algn="ctr"/>
            <a:endParaRPr lang="en-US" sz="1350" dirty="0"/>
          </a:p>
          <a:p>
            <a:endParaRPr lang="en-US" sz="1350" dirty="0"/>
          </a:p>
          <a:p>
            <a:pPr algn="ctr"/>
            <a:endParaRPr lang="en-US" sz="1350" dirty="0"/>
          </a:p>
        </p:txBody>
      </p:sp>
      <p:sp>
        <p:nvSpPr>
          <p:cNvPr id="2" name="Title 1"/>
          <p:cNvSpPr>
            <a:spLocks noGrp="1"/>
          </p:cNvSpPr>
          <p:nvPr>
            <p:ph type="title"/>
          </p:nvPr>
        </p:nvSpPr>
        <p:spPr/>
        <p:txBody>
          <a:bodyPr/>
          <a:lstStyle/>
          <a:p>
            <a:r>
              <a:rPr lang="en-US" b="1" dirty="0">
                <a:latin typeface="Arial" panose="020B0604020202020204" pitchFamily="34" charset="0"/>
                <a:cs typeface="Arial" panose="020B0604020202020204" pitchFamily="34" charset="0"/>
              </a:rPr>
              <a:t>Ben </a:t>
            </a:r>
            <a:r>
              <a:rPr lang="en-US" b="1" dirty="0" err="1">
                <a:latin typeface="Arial" panose="020B0604020202020204" pitchFamily="34" charset="0"/>
                <a:cs typeface="Arial" panose="020B0604020202020204" pitchFamily="34" charset="0"/>
              </a:rPr>
              <a:t>Lilliston</a:t>
            </a:r>
            <a:r>
              <a:rPr lang="en-US" b="1" dirty="0">
                <a:latin typeface="Arial" panose="020B0604020202020204" pitchFamily="34" charset="0"/>
                <a:cs typeface="Arial" panose="020B0604020202020204" pitchFamily="34" charset="0"/>
              </a:rPr>
              <a:t>, IATP</a:t>
            </a:r>
            <a:br>
              <a:rPr lang="en-US" b="1" dirty="0">
                <a:latin typeface="Arial" panose="020B0604020202020204" pitchFamily="34" charset="0"/>
                <a:cs typeface="Arial" panose="020B0604020202020204" pitchFamily="34" charset="0"/>
              </a:rPr>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7736" y="4839788"/>
            <a:ext cx="1651716" cy="1558446"/>
          </a:xfrm>
          <a:prstGeom prst="rect">
            <a:avLst/>
          </a:prstGeom>
        </p:spPr>
      </p:pic>
    </p:spTree>
    <p:extLst>
      <p:ext uri="{BB962C8B-B14F-4D97-AF65-F5344CB8AC3E}">
        <p14:creationId xmlns:p14="http://schemas.microsoft.com/office/powerpoint/2010/main" val="2563476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5652" y="1752292"/>
            <a:ext cx="7186411" cy="2392963"/>
          </a:xfrm>
          <a:prstGeom prst="rect">
            <a:avLst/>
          </a:prstGeom>
          <a:noFill/>
        </p:spPr>
        <p:txBody>
          <a:bodyPr wrap="square" rtlCol="0">
            <a:spAutoFit/>
          </a:bodyPr>
          <a:lstStyle/>
          <a:p>
            <a:pPr marL="214313" indent="-214313">
              <a:buFont typeface="Wingdings" panose="05000000000000000000" pitchFamily="2" charset="2"/>
              <a:buChar char="Ø"/>
            </a:pPr>
            <a:endParaRPr lang="en-US" sz="2000" dirty="0">
              <a:latin typeface="Arial Rounded MT Bold" panose="020F0704030504030204" pitchFamily="34" charset="0"/>
            </a:endParaRPr>
          </a:p>
          <a:p>
            <a:pPr marL="342900" indent="-342900">
              <a:buFont typeface="Wingdings" panose="05000000000000000000" pitchFamily="2" charset="2"/>
              <a:buChar char="Ø"/>
            </a:pPr>
            <a:r>
              <a:rPr lang="en-US" sz="2400" b="1" dirty="0">
                <a:latin typeface="Arial" panose="020B0604020202020204" pitchFamily="34" charset="0"/>
                <a:cs typeface="Arial" panose="020B0604020202020204" pitchFamily="34" charset="0"/>
              </a:rPr>
              <a:t>How does the trade-climate disconnect impact efforts to address climate change?</a:t>
            </a:r>
          </a:p>
          <a:p>
            <a:pPr marL="342900" indent="-342900">
              <a:buFont typeface="Wingdings" panose="05000000000000000000" pitchFamily="2" charset="2"/>
              <a:buChar char="Ø"/>
            </a:pPr>
            <a:endParaRPr lang="en-U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n-US" sz="2400" b="1" dirty="0">
                <a:latin typeface="Arial" panose="020B0604020202020204" pitchFamily="34" charset="0"/>
                <a:cs typeface="Arial" panose="020B0604020202020204" pitchFamily="34" charset="0"/>
              </a:rPr>
              <a:t>How will these issues play out in the future?</a:t>
            </a:r>
          </a:p>
          <a:p>
            <a:pPr marL="214313" indent="-214313" algn="ctr">
              <a:buFont typeface="Wingdings" panose="05000000000000000000" pitchFamily="2" charset="2"/>
              <a:buChar char="Ø"/>
            </a:pPr>
            <a:endParaRPr lang="en-US" sz="2000" dirty="0"/>
          </a:p>
          <a:p>
            <a:endParaRPr lang="en-US" sz="1350" dirty="0">
              <a:latin typeface="Arial Rounded MT Bold" panose="020F0704030504030204" pitchFamily="34" charset="0"/>
            </a:endParaRPr>
          </a:p>
        </p:txBody>
      </p:sp>
      <p:sp>
        <p:nvSpPr>
          <p:cNvPr id="3" name="TextBox 2"/>
          <p:cNvSpPr txBox="1"/>
          <p:nvPr/>
        </p:nvSpPr>
        <p:spPr>
          <a:xfrm>
            <a:off x="2600996" y="4018202"/>
            <a:ext cx="6925614" cy="1938992"/>
          </a:xfrm>
          <a:prstGeom prst="rect">
            <a:avLst/>
          </a:prstGeom>
          <a:noFill/>
        </p:spPr>
        <p:txBody>
          <a:bodyPr wrap="square" rtlCol="0">
            <a:spAutoFit/>
          </a:bodyPr>
          <a:lstStyle/>
          <a:p>
            <a:pPr algn="ctr"/>
            <a:r>
              <a:rPr lang="en-US" sz="2400" b="1" dirty="0"/>
              <a:t>Contact Info:</a:t>
            </a:r>
          </a:p>
          <a:p>
            <a:r>
              <a:rPr lang="en-US" sz="2400" b="1" dirty="0"/>
              <a:t>Email: </a:t>
            </a:r>
            <a:r>
              <a:rPr lang="en-US" sz="2400" b="1" dirty="0">
                <a:hlinkClick r:id="rId2"/>
              </a:rPr>
              <a:t>blilliston@iatp.org</a:t>
            </a:r>
            <a:endParaRPr lang="en-US" sz="2400" b="1" dirty="0"/>
          </a:p>
          <a:p>
            <a:r>
              <a:rPr lang="en-US" sz="2400" b="1" dirty="0"/>
              <a:t>Twitter: @benlilliston</a:t>
            </a:r>
          </a:p>
          <a:p>
            <a:r>
              <a:rPr lang="en-US" sz="2400" b="1" dirty="0"/>
              <a:t>Website: iatp.org</a:t>
            </a:r>
          </a:p>
          <a:p>
            <a:r>
              <a:rPr lang="en-US" sz="2400" b="1" dirty="0"/>
              <a:t>Facebook: https://www.facebook.com/IATPiatp</a:t>
            </a:r>
          </a:p>
        </p:txBody>
      </p:sp>
      <p:sp>
        <p:nvSpPr>
          <p:cNvPr id="4" name="Title 3"/>
          <p:cNvSpPr>
            <a:spLocks noGrp="1"/>
          </p:cNvSpPr>
          <p:nvPr>
            <p:ph type="title"/>
          </p:nvPr>
        </p:nvSpPr>
        <p:spPr/>
        <p:txBody>
          <a:bodyPr/>
          <a:lstStyle/>
          <a:p>
            <a:r>
              <a:rPr lang="en-US" b="1" dirty="0" smtClean="0"/>
              <a:t>Bill </a:t>
            </a:r>
            <a:r>
              <a:rPr lang="en-US" b="1" dirty="0" err="1" smtClean="0"/>
              <a:t>Lilliston</a:t>
            </a:r>
            <a:r>
              <a:rPr lang="en-US" b="1" dirty="0" smtClean="0"/>
              <a:t>/IATP</a:t>
            </a:r>
            <a:endParaRPr lang="en-US"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41610" y="4800600"/>
            <a:ext cx="1651716" cy="1558446"/>
          </a:xfrm>
          <a:prstGeom prst="rect">
            <a:avLst/>
          </a:prstGeom>
        </p:spPr>
      </p:pic>
    </p:spTree>
    <p:extLst>
      <p:ext uri="{BB962C8B-B14F-4D97-AF65-F5344CB8AC3E}">
        <p14:creationId xmlns:p14="http://schemas.microsoft.com/office/powerpoint/2010/main" val="13249038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Q&amp;A for Ben </a:t>
            </a:r>
            <a:r>
              <a:rPr lang="en-US" b="1" dirty="0" err="1" smtClean="0"/>
              <a:t>Lilliston</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0096" y="2170476"/>
            <a:ext cx="2286000" cy="23145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0142" y="4263319"/>
            <a:ext cx="1651716" cy="1558446"/>
          </a:xfrm>
          <a:prstGeom prst="rect">
            <a:avLst/>
          </a:prstGeom>
        </p:spPr>
      </p:pic>
    </p:spTree>
    <p:extLst>
      <p:ext uri="{BB962C8B-B14F-4D97-AF65-F5344CB8AC3E}">
        <p14:creationId xmlns:p14="http://schemas.microsoft.com/office/powerpoint/2010/main" val="4265079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571888"/>
            <a:ext cx="3607967" cy="28135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1467" y="4561415"/>
            <a:ext cx="1651715" cy="1473776"/>
          </a:xfrm>
          <a:prstGeom prst="rect">
            <a:avLst/>
          </a:prstGeom>
        </p:spPr>
      </p:pic>
      <p:sp>
        <p:nvSpPr>
          <p:cNvPr id="5" name="TextBox 4"/>
          <p:cNvSpPr txBox="1"/>
          <p:nvPr/>
        </p:nvSpPr>
        <p:spPr>
          <a:xfrm>
            <a:off x="4969565" y="1690688"/>
            <a:ext cx="6530009" cy="4524315"/>
          </a:xfrm>
          <a:prstGeom prst="rect">
            <a:avLst/>
          </a:prstGeom>
          <a:noFill/>
        </p:spPr>
        <p:txBody>
          <a:bodyPr wrap="square" rtlCol="0">
            <a:spAutoFit/>
          </a:bodyPr>
          <a:lstStyle/>
          <a:p>
            <a:r>
              <a:rPr lang="en-US" dirty="0" smtClean="0">
                <a:latin typeface="Arial Rounded MT Bold" panose="020F0704030504030204" pitchFamily="34" charset="0"/>
              </a:rPr>
              <a:t>Dan </a:t>
            </a:r>
            <a:r>
              <a:rPr lang="en-US" dirty="0">
                <a:latin typeface="Arial Rounded MT Bold" panose="020F0704030504030204" pitchFamily="34" charset="0"/>
              </a:rPr>
              <a:t>Mauer is a Legislative Representative for Communications Workers of America (CWA) specializing in trade, finance and labor policy. </a:t>
            </a:r>
          </a:p>
          <a:p>
            <a:endParaRPr lang="en-US" dirty="0">
              <a:latin typeface="Arial Rounded MT Bold" panose="020F0704030504030204" pitchFamily="34" charset="0"/>
            </a:endParaRPr>
          </a:p>
          <a:p>
            <a:r>
              <a:rPr lang="en-US" dirty="0">
                <a:latin typeface="Arial Rounded MT Bold" panose="020F0704030504030204" pitchFamily="34" charset="0"/>
              </a:rPr>
              <a:t>Mr. Mauer serves as staff liaison for IUE-CWA President Jim Clark on the Labor Advisory Committee for Trade Negotiations and Trade Policy. </a:t>
            </a:r>
          </a:p>
          <a:p>
            <a:r>
              <a:rPr lang="en-US" dirty="0">
                <a:latin typeface="Arial Rounded MT Bold" panose="020F0704030504030204" pitchFamily="34" charset="0"/>
              </a:rPr>
              <a:t>He served previously as Legislative Director for former Rep. George Miller (D-CA) and as Legislative Assistant for Rep. Al Green (D-TX). </a:t>
            </a:r>
          </a:p>
          <a:p>
            <a:endParaRPr lang="en-US" dirty="0" smtClean="0">
              <a:latin typeface="Arial Rounded MT Bold" panose="020F0704030504030204" pitchFamily="34" charset="0"/>
            </a:endParaRPr>
          </a:p>
          <a:p>
            <a:r>
              <a:rPr lang="en-US" dirty="0" smtClean="0">
                <a:latin typeface="Arial Rounded MT Bold" panose="020F0704030504030204" pitchFamily="34" charset="0"/>
              </a:rPr>
              <a:t>Email</a:t>
            </a:r>
            <a:r>
              <a:rPr lang="en-US" dirty="0">
                <a:latin typeface="Arial Rounded MT Bold" panose="020F0704030504030204" pitchFamily="34" charset="0"/>
              </a:rPr>
              <a:t>: </a:t>
            </a:r>
            <a:r>
              <a:rPr lang="en-US" u="sng" dirty="0">
                <a:latin typeface="Arial Rounded MT Bold" panose="020F0704030504030204" pitchFamily="34" charset="0"/>
                <a:hlinkClick r:id="rId4"/>
              </a:rPr>
              <a:t>dmauer@cwa-union.org</a:t>
            </a:r>
            <a:endParaRPr lang="en-US" dirty="0">
              <a:latin typeface="Arial Rounded MT Bold" panose="020F0704030504030204" pitchFamily="34" charset="0"/>
            </a:endParaRPr>
          </a:p>
          <a:p>
            <a:r>
              <a:rPr lang="en-US" dirty="0">
                <a:latin typeface="Arial Rounded MT Bold" panose="020F0704030504030204" pitchFamily="34" charset="0"/>
              </a:rPr>
              <a:t>Phone: 202-434-1316</a:t>
            </a:r>
          </a:p>
          <a:p>
            <a:r>
              <a:rPr lang="en-US" dirty="0">
                <a:latin typeface="Arial Rounded MT Bold" panose="020F0704030504030204" pitchFamily="34" charset="0"/>
              </a:rPr>
              <a:t>Website: </a:t>
            </a:r>
            <a:r>
              <a:rPr lang="en-US" u="sng" dirty="0">
                <a:latin typeface="Arial Rounded MT Bold" panose="020F0704030504030204" pitchFamily="34" charset="0"/>
                <a:hlinkClick r:id="rId5"/>
              </a:rPr>
              <a:t>www.cwa-union.org</a:t>
            </a:r>
            <a:endParaRPr lang="en-US" dirty="0">
              <a:latin typeface="Arial Rounded MT Bold" panose="020F0704030504030204" pitchFamily="34" charset="0"/>
            </a:endParaRPr>
          </a:p>
          <a:p>
            <a:r>
              <a:rPr lang="en-US" dirty="0">
                <a:latin typeface="Arial Rounded MT Bold" panose="020F0704030504030204" pitchFamily="34" charset="0"/>
              </a:rPr>
              <a:t>Twitter: </a:t>
            </a:r>
            <a:r>
              <a:rPr lang="en-US" u="sng" dirty="0">
                <a:latin typeface="Arial Rounded MT Bold" panose="020F0704030504030204" pitchFamily="34" charset="0"/>
                <a:hlinkClick r:id="rId6"/>
              </a:rPr>
              <a:t>https://twitter.com/cwaunion</a:t>
            </a:r>
            <a:endParaRPr lang="en-US" dirty="0">
              <a:latin typeface="Arial Rounded MT Bold" panose="020F0704030504030204" pitchFamily="34" charset="0"/>
            </a:endParaRPr>
          </a:p>
          <a:p>
            <a:r>
              <a:rPr lang="en-US" dirty="0">
                <a:latin typeface="Arial Rounded MT Bold" panose="020F0704030504030204" pitchFamily="34" charset="0"/>
              </a:rPr>
              <a:t>Facebook: </a:t>
            </a:r>
            <a:r>
              <a:rPr lang="en-US" u="sng" dirty="0">
                <a:latin typeface="Arial Rounded MT Bold" panose="020F0704030504030204" pitchFamily="34" charset="0"/>
                <a:hlinkClick r:id="rId7"/>
              </a:rPr>
              <a:t>https://www.facebook.com/CWAUnion/</a:t>
            </a:r>
            <a:endParaRPr lang="en-US" dirty="0">
              <a:latin typeface="Arial Rounded MT Bold" panose="020F0704030504030204" pitchFamily="34" charset="0"/>
            </a:endParaRPr>
          </a:p>
        </p:txBody>
      </p:sp>
      <p:sp>
        <p:nvSpPr>
          <p:cNvPr id="3" name="Title 2"/>
          <p:cNvSpPr>
            <a:spLocks noGrp="1"/>
          </p:cNvSpPr>
          <p:nvPr>
            <p:ph type="title"/>
          </p:nvPr>
        </p:nvSpPr>
        <p:spPr/>
        <p:txBody>
          <a:bodyPr/>
          <a:lstStyle/>
          <a:p>
            <a:r>
              <a:rPr lang="en-US" b="1" dirty="0" smtClean="0"/>
              <a:t>Dan </a:t>
            </a:r>
            <a:r>
              <a:rPr lang="en-US" b="1" dirty="0" err="1" smtClean="0"/>
              <a:t>Mauer</a:t>
            </a:r>
            <a:endParaRPr lang="en-US" b="1" dirty="0"/>
          </a:p>
        </p:txBody>
      </p:sp>
    </p:spTree>
    <p:extLst>
      <p:ext uri="{BB962C8B-B14F-4D97-AF65-F5344CB8AC3E}">
        <p14:creationId xmlns:p14="http://schemas.microsoft.com/office/powerpoint/2010/main" val="2440020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Customs Bill—“Customs” Provisions</a:t>
            </a:r>
            <a:endParaRPr lang="en-US" b="1" dirty="0"/>
          </a:p>
        </p:txBody>
      </p:sp>
      <p:sp>
        <p:nvSpPr>
          <p:cNvPr id="3" name="Content Placeholder 2"/>
          <p:cNvSpPr>
            <a:spLocks noGrp="1"/>
          </p:cNvSpPr>
          <p:nvPr>
            <p:ph idx="1"/>
          </p:nvPr>
        </p:nvSpPr>
        <p:spPr/>
        <p:txBody>
          <a:bodyPr/>
          <a:lstStyle/>
          <a:p>
            <a:r>
              <a:rPr lang="en-US" dirty="0" smtClean="0"/>
              <a:t>Generally positive provisions in bill loaded up with poison pills and gifts to the right wing</a:t>
            </a:r>
          </a:p>
          <a:p>
            <a:r>
              <a:rPr lang="en-US" dirty="0" smtClean="0"/>
              <a:t>A wide range of provisions designed to make it easier to combat dumping and other unfair subsidies</a:t>
            </a:r>
          </a:p>
          <a:p>
            <a:r>
              <a:rPr lang="en-US" dirty="0" smtClean="0"/>
              <a:t>Key Provision: “ENFORCE Act” increases resources for CBP, speeds investigations</a:t>
            </a:r>
            <a:endParaRPr lang="en-US" dirty="0"/>
          </a:p>
        </p:txBody>
      </p:sp>
    </p:spTree>
    <p:extLst>
      <p:ext uri="{BB962C8B-B14F-4D97-AF65-F5344CB8AC3E}">
        <p14:creationId xmlns:p14="http://schemas.microsoft.com/office/powerpoint/2010/main" val="2448500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Conference Committee Results on Customs Provisions</a:t>
            </a:r>
            <a:endParaRPr lang="en-US" b="1" dirty="0"/>
          </a:p>
        </p:txBody>
      </p:sp>
      <p:sp>
        <p:nvSpPr>
          <p:cNvPr id="3" name="Content Placeholder 2"/>
          <p:cNvSpPr>
            <a:spLocks noGrp="1"/>
          </p:cNvSpPr>
          <p:nvPr>
            <p:ph idx="1"/>
          </p:nvPr>
        </p:nvSpPr>
        <p:spPr/>
        <p:txBody>
          <a:bodyPr>
            <a:normAutofit/>
          </a:bodyPr>
          <a:lstStyle/>
          <a:p>
            <a:r>
              <a:rPr lang="en-US" dirty="0" smtClean="0"/>
              <a:t>Most important provision—the “Level the Playing Field Act,” which makes it easier for manufacturers to bring AD/CVD cases—was already included in the Trade Adjustment Assistance bill passed this summer, so it is no longer in the bill</a:t>
            </a:r>
          </a:p>
          <a:p>
            <a:r>
              <a:rPr lang="en-US" dirty="0" smtClean="0"/>
              <a:t>“Green 301” program to allow duties to be imposed on countries that harm the environment was stripped out after being included in Senate bill</a:t>
            </a:r>
            <a:endParaRPr lang="en-US" dirty="0"/>
          </a:p>
        </p:txBody>
      </p:sp>
    </p:spTree>
    <p:extLst>
      <p:ext uri="{BB962C8B-B14F-4D97-AF65-F5344CB8AC3E}">
        <p14:creationId xmlns:p14="http://schemas.microsoft.com/office/powerpoint/2010/main" val="1649166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Currency Manipulation</a:t>
            </a:r>
            <a:endParaRPr lang="en-US" b="1" dirty="0"/>
          </a:p>
        </p:txBody>
      </p:sp>
      <p:sp>
        <p:nvSpPr>
          <p:cNvPr id="5" name="Content Placeholder 4"/>
          <p:cNvSpPr>
            <a:spLocks noGrp="1"/>
          </p:cNvSpPr>
          <p:nvPr>
            <p:ph idx="1"/>
          </p:nvPr>
        </p:nvSpPr>
        <p:spPr/>
        <p:txBody>
          <a:bodyPr/>
          <a:lstStyle/>
          <a:p>
            <a:r>
              <a:rPr lang="en-US" dirty="0" smtClean="0"/>
              <a:t>Long been illegal under IMF rules</a:t>
            </a:r>
          </a:p>
          <a:p>
            <a:r>
              <a:rPr lang="en-US" dirty="0" smtClean="0"/>
              <a:t>Makes U.S. exports more expensive, other countries’ goods cheaper</a:t>
            </a:r>
          </a:p>
          <a:p>
            <a:r>
              <a:rPr lang="en-US" dirty="0" smtClean="0"/>
              <a:t>Major threat to American jobs—EPI estimates that as many as 5.8 million jobs could be created</a:t>
            </a:r>
          </a:p>
          <a:p>
            <a:r>
              <a:rPr lang="en-US" dirty="0" smtClean="0"/>
              <a:t>Problem is lack of enforcement mechanism</a:t>
            </a:r>
            <a:endParaRPr lang="en-US" dirty="0"/>
          </a:p>
        </p:txBody>
      </p:sp>
    </p:spTree>
    <p:extLst>
      <p:ext uri="{BB962C8B-B14F-4D97-AF65-F5344CB8AC3E}">
        <p14:creationId xmlns:p14="http://schemas.microsoft.com/office/powerpoint/2010/main" val="2367528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Customs Currency Provisions</a:t>
            </a:r>
            <a:endParaRPr lang="en-US" b="1" dirty="0"/>
          </a:p>
        </p:txBody>
      </p:sp>
      <p:sp>
        <p:nvSpPr>
          <p:cNvPr id="3" name="Content Placeholder 2"/>
          <p:cNvSpPr>
            <a:spLocks noGrp="1"/>
          </p:cNvSpPr>
          <p:nvPr>
            <p:ph idx="1"/>
          </p:nvPr>
        </p:nvSpPr>
        <p:spPr/>
        <p:txBody>
          <a:bodyPr/>
          <a:lstStyle/>
          <a:p>
            <a:r>
              <a:rPr lang="en-US" b="1" dirty="0" smtClean="0"/>
              <a:t>Senate Bill</a:t>
            </a:r>
            <a:r>
              <a:rPr lang="en-US" dirty="0" smtClean="0"/>
              <a:t>: Allow imposition of countervailing duties (CVD) against currency manipulators</a:t>
            </a:r>
          </a:p>
          <a:p>
            <a:r>
              <a:rPr lang="en-US" b="1" dirty="0" smtClean="0"/>
              <a:t>House Bill</a:t>
            </a:r>
            <a:r>
              <a:rPr lang="en-US" dirty="0" smtClean="0"/>
              <a:t>: More reporting, offer Treasury a range of tools, give Treasury a waiver if they believe acting would not be a net benefit to the U.S.’s economic or security interests</a:t>
            </a:r>
          </a:p>
          <a:p>
            <a:r>
              <a:rPr lang="en-US" b="1" dirty="0" smtClean="0"/>
              <a:t>Conference Report</a:t>
            </a:r>
            <a:r>
              <a:rPr lang="en-US" dirty="0" smtClean="0"/>
              <a:t>: House provisions only—these will not be effective</a:t>
            </a:r>
            <a:endParaRPr lang="en-US" dirty="0"/>
          </a:p>
        </p:txBody>
      </p:sp>
    </p:spTree>
    <p:extLst>
      <p:ext uri="{BB962C8B-B14F-4D97-AF65-F5344CB8AC3E}">
        <p14:creationId xmlns:p14="http://schemas.microsoft.com/office/powerpoint/2010/main" val="76834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Customs &amp; The TPP</a:t>
            </a:r>
            <a:endParaRPr lang="en-US" b="1" dirty="0"/>
          </a:p>
        </p:txBody>
      </p:sp>
      <p:sp>
        <p:nvSpPr>
          <p:cNvPr id="3" name="Content Placeholder 2"/>
          <p:cNvSpPr>
            <a:spLocks noGrp="1"/>
          </p:cNvSpPr>
          <p:nvPr>
            <p:ph idx="1"/>
          </p:nvPr>
        </p:nvSpPr>
        <p:spPr/>
        <p:txBody>
          <a:bodyPr/>
          <a:lstStyle/>
          <a:p>
            <a:r>
              <a:rPr lang="en-US" dirty="0" smtClean="0"/>
              <a:t>Customs is designed to give members cover for voting for the TPP:</a:t>
            </a:r>
          </a:p>
          <a:p>
            <a:pPr lvl="1"/>
            <a:r>
              <a:rPr lang="en-US" dirty="0" smtClean="0"/>
              <a:t>The “customs” provisions are important for “steel Republicans”</a:t>
            </a:r>
          </a:p>
          <a:p>
            <a:pPr lvl="1"/>
            <a:r>
              <a:rPr lang="en-US" dirty="0" smtClean="0"/>
              <a:t>Currency important given lack of enforceable currency provisions in TPP</a:t>
            </a:r>
          </a:p>
          <a:p>
            <a:pPr lvl="1"/>
            <a:r>
              <a:rPr lang="en-US" dirty="0" smtClean="0"/>
              <a:t>Climate and immigration provisions important for many conservative Republicans</a:t>
            </a:r>
            <a:endParaRPr lang="en-US" dirty="0"/>
          </a:p>
        </p:txBody>
      </p:sp>
    </p:spTree>
    <p:extLst>
      <p:ext uri="{BB962C8B-B14F-4D97-AF65-F5344CB8AC3E}">
        <p14:creationId xmlns:p14="http://schemas.microsoft.com/office/powerpoint/2010/main" val="9992302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Customs &amp; The TPP (cont.)</a:t>
            </a:r>
            <a:endParaRPr lang="en-US" b="1" dirty="0"/>
          </a:p>
        </p:txBody>
      </p:sp>
      <p:sp>
        <p:nvSpPr>
          <p:cNvPr id="3" name="Content Placeholder 2"/>
          <p:cNvSpPr>
            <a:spLocks noGrp="1"/>
          </p:cNvSpPr>
          <p:nvPr>
            <p:ph idx="1"/>
          </p:nvPr>
        </p:nvSpPr>
        <p:spPr/>
        <p:txBody>
          <a:bodyPr/>
          <a:lstStyle/>
          <a:p>
            <a:r>
              <a:rPr lang="en-US" dirty="0" smtClean="0"/>
              <a:t>Provisions on human trafficking would make it easier for countries with horrific labor abuses to join the TPP</a:t>
            </a:r>
          </a:p>
          <a:p>
            <a:r>
              <a:rPr lang="en-US" dirty="0" smtClean="0"/>
              <a:t>Especially important for Thailand—U.S. Ambassador has said we would “welcome with open arms” Thailand’s entry to the TPP</a:t>
            </a:r>
            <a:endParaRPr lang="en-US" dirty="0"/>
          </a:p>
        </p:txBody>
      </p:sp>
    </p:spTree>
    <p:extLst>
      <p:ext uri="{BB962C8B-B14F-4D97-AF65-F5344CB8AC3E}">
        <p14:creationId xmlns:p14="http://schemas.microsoft.com/office/powerpoint/2010/main" val="3316896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11368" y="5070216"/>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smtClean="0"/>
              <a:t>Audio is available only via phone</a:t>
            </a:r>
          </a:p>
          <a:p>
            <a:r>
              <a:rPr lang="en-US" sz="2400" dirty="0" smtClean="0"/>
              <a:t>DIAL </a:t>
            </a:r>
            <a:r>
              <a:rPr lang="en-US" sz="2400" dirty="0"/>
              <a:t>IN: </a:t>
            </a:r>
            <a:r>
              <a:rPr lang="en-US" sz="2400" b="1" dirty="0"/>
              <a:t>605 562 3140     </a:t>
            </a:r>
            <a:r>
              <a:rPr lang="en-US" sz="2400" dirty="0"/>
              <a:t>ACCESS CODE: </a:t>
            </a:r>
            <a:r>
              <a:rPr lang="en-US" sz="2400" b="1" dirty="0"/>
              <a:t>951146#</a:t>
            </a:r>
            <a:endParaRPr lang="en-US" sz="2400" b="1" dirty="0">
              <a:solidFill>
                <a:srgbClr val="1B1B1B"/>
              </a:solidFill>
            </a:endParaRPr>
          </a:p>
          <a:p>
            <a:r>
              <a:rPr lang="en-US" sz="2400" b="1" dirty="0"/>
              <a:t>Meeting Room Functions</a:t>
            </a:r>
            <a:br>
              <a:rPr lang="en-US" sz="2400" b="1" dirty="0"/>
            </a:br>
            <a:r>
              <a:rPr lang="en-US" sz="2400" dirty="0"/>
              <a:t>	- Chat</a:t>
            </a:r>
            <a:br>
              <a:rPr lang="en-US" sz="2400" dirty="0"/>
            </a:br>
            <a:r>
              <a:rPr lang="en-US" sz="2400" dirty="0"/>
              <a:t>	- Share</a:t>
            </a:r>
          </a:p>
          <a:p>
            <a:r>
              <a:rPr lang="en-US" sz="2400" b="1" dirty="0"/>
              <a:t>Use the Share button in the Meeting Room: </a:t>
            </a:r>
          </a:p>
          <a:p>
            <a:endParaRPr lang="en-US" sz="2400" b="1" dirty="0"/>
          </a:p>
          <a:p>
            <a:r>
              <a:rPr lang="en-US" sz="2400" b="1" dirty="0"/>
              <a:t>After the call, </a:t>
            </a:r>
            <a:r>
              <a:rPr lang="en-US" sz="2400" dirty="0"/>
              <a:t>click the unique link below to download this week's PowerPoint, recording link and other materials: </a:t>
            </a:r>
            <a:r>
              <a:rPr lang="en-US" sz="2400" b="1" dirty="0">
                <a:hlinkClick r:id="rId3"/>
              </a:rPr>
              <a:t>http://</a:t>
            </a:r>
            <a:r>
              <a:rPr lang="en-US" sz="2400" b="1" dirty="0" smtClean="0">
                <a:hlinkClick r:id="rId3"/>
              </a:rPr>
              <a:t>www.peopledemandingaction.org/downloads/tpp/tpp-december-20-2015-call-materials</a:t>
            </a:r>
            <a:endParaRPr lang="en-US" sz="1500" b="1" dirty="0"/>
          </a:p>
        </p:txBody>
      </p:sp>
      <p:pic>
        <p:nvPicPr>
          <p:cNvPr id="7" name="Picture 6"/>
          <p:cNvPicPr>
            <a:picLocks noChangeAspect="1"/>
          </p:cNvPicPr>
          <p:nvPr/>
        </p:nvPicPr>
        <p:blipFill>
          <a:blip r:embed="rId4"/>
          <a:stretch>
            <a:fillRect/>
          </a:stretch>
        </p:blipFill>
        <p:spPr>
          <a:xfrm>
            <a:off x="2690327" y="3095536"/>
            <a:ext cx="358346" cy="284915"/>
          </a:xfrm>
          <a:prstGeom prst="rect">
            <a:avLst/>
          </a:prstGeom>
        </p:spPr>
      </p:pic>
      <p:sp>
        <p:nvSpPr>
          <p:cNvPr id="3" name="Title 2"/>
          <p:cNvSpPr>
            <a:spLocks noGrp="1"/>
          </p:cNvSpPr>
          <p:nvPr>
            <p:ph type="title"/>
          </p:nvPr>
        </p:nvSpPr>
        <p:spPr>
          <a:xfrm>
            <a:off x="838200" y="355186"/>
            <a:ext cx="10515600" cy="1325563"/>
          </a:xfrm>
        </p:spPr>
        <p:txBody>
          <a:bodyPr/>
          <a:lstStyle/>
          <a:p>
            <a:pPr algn="l"/>
            <a:r>
              <a:rPr lang="en-US" sz="4000" b="1" dirty="0"/>
              <a:t>TECHNICAL STUFF</a:t>
            </a:r>
          </a:p>
        </p:txBody>
      </p:sp>
    </p:spTree>
    <p:extLst>
      <p:ext uri="{BB962C8B-B14F-4D97-AF65-F5344CB8AC3E}">
        <p14:creationId xmlns:p14="http://schemas.microsoft.com/office/powerpoint/2010/main" val="130514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State of Play</a:t>
            </a:r>
            <a:endParaRPr lang="en-US" b="1" dirty="0"/>
          </a:p>
        </p:txBody>
      </p:sp>
      <p:sp>
        <p:nvSpPr>
          <p:cNvPr id="3" name="Content Placeholder 2"/>
          <p:cNvSpPr>
            <a:spLocks noGrp="1"/>
          </p:cNvSpPr>
          <p:nvPr>
            <p:ph idx="1"/>
          </p:nvPr>
        </p:nvSpPr>
        <p:spPr/>
        <p:txBody>
          <a:bodyPr>
            <a:normAutofit/>
          </a:bodyPr>
          <a:lstStyle/>
          <a:p>
            <a:r>
              <a:rPr lang="en-US" dirty="0" smtClean="0"/>
              <a:t>Passed House, Dec. 11</a:t>
            </a:r>
            <a:r>
              <a:rPr lang="en-US" baseline="30000" dirty="0" smtClean="0"/>
              <a:t>th</a:t>
            </a:r>
            <a:r>
              <a:rPr lang="en-US" dirty="0" smtClean="0"/>
              <a:t>: 256-158; 3 Republicans voted no, 24 Dems voted yes</a:t>
            </a:r>
          </a:p>
          <a:p>
            <a:r>
              <a:rPr lang="en-US" dirty="0" smtClean="0"/>
              <a:t>Stalled in Senate due to extraneous provision inserted in conference on taxation of Internet access</a:t>
            </a:r>
          </a:p>
          <a:p>
            <a:r>
              <a:rPr lang="en-US" dirty="0" smtClean="0"/>
              <a:t>Bipartisan group of senators working to strip Internet tax provision—doing so would force the bill back to the House and could require additional horse trading</a:t>
            </a:r>
          </a:p>
          <a:p>
            <a:endParaRPr lang="en-US" dirty="0"/>
          </a:p>
        </p:txBody>
      </p:sp>
    </p:spTree>
    <p:extLst>
      <p:ext uri="{BB962C8B-B14F-4D97-AF65-F5344CB8AC3E}">
        <p14:creationId xmlns:p14="http://schemas.microsoft.com/office/powerpoint/2010/main" val="3690017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34752" y="481990"/>
            <a:ext cx="4433248" cy="4001095"/>
          </a:xfrm>
          <a:prstGeom prst="rect">
            <a:avLst/>
          </a:prstGeom>
          <a:noFill/>
        </p:spPr>
        <p:txBody>
          <a:bodyPr wrap="square" rtlCol="0">
            <a:spAutoFit/>
          </a:bodyPr>
          <a:lstStyle/>
          <a:p>
            <a:pPr algn="ctr"/>
            <a:r>
              <a:rPr lang="en-US" sz="2400" dirty="0">
                <a:latin typeface="Arial Rounded MT Bold" panose="020F0704030504030204" pitchFamily="34" charset="0"/>
              </a:rPr>
              <a:t>Chloe Schwabe</a:t>
            </a:r>
          </a:p>
          <a:p>
            <a:pPr algn="ctr"/>
            <a:endParaRPr lang="en-US" sz="1000" dirty="0">
              <a:latin typeface="Arial Rounded MT Bold" panose="020F0704030504030204" pitchFamily="34" charset="0"/>
            </a:endParaRPr>
          </a:p>
          <a:p>
            <a:r>
              <a:rPr lang="en-US" sz="2000" dirty="0">
                <a:latin typeface="Arial Rounded MT Bold" panose="020F0704030504030204" pitchFamily="34" charset="0"/>
              </a:rPr>
              <a:t>Chloe Schwabe is the director of the Faith-Economy-Ecology project for the Maryknoll Office for Global Concerns. For more than a decade, Chloe has lived in Washington, D.C. and worked for faith-based organizations to educate and advocate for ecological and economic justice, immigration reform, and human rights.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744415"/>
            <a:ext cx="4558352" cy="3531126"/>
          </a:xfrm>
          <a:prstGeom prst="rect">
            <a:avLst/>
          </a:prstGeom>
        </p:spPr>
      </p:pic>
      <p:sp>
        <p:nvSpPr>
          <p:cNvPr id="6" name="TextBox 5"/>
          <p:cNvSpPr txBox="1"/>
          <p:nvPr/>
        </p:nvSpPr>
        <p:spPr>
          <a:xfrm>
            <a:off x="1790700" y="4572000"/>
            <a:ext cx="8610600" cy="1938992"/>
          </a:xfrm>
          <a:prstGeom prst="rect">
            <a:avLst/>
          </a:prstGeom>
          <a:noFill/>
        </p:spPr>
        <p:txBody>
          <a:bodyPr wrap="square" rtlCol="0">
            <a:spAutoFit/>
          </a:bodyPr>
          <a:lstStyle/>
          <a:p>
            <a:r>
              <a:rPr lang="en-US" sz="2000" dirty="0">
                <a:latin typeface="Arial Rounded MT Bold" panose="020F0704030504030204" pitchFamily="34" charset="0"/>
              </a:rPr>
              <a:t>Chloe has worked as an activist and advocate on previous trade agreements such as the FTAA, US-Colombia and CAFTA agreements. She has spent time traveling and living throughout Latin America among economically marginalized communities. She has an M.A. in Latin American Studies from the University of Texas at Austin with a focus on political ecology and carceral geography</a:t>
            </a:r>
          </a:p>
        </p:txBody>
      </p:sp>
    </p:spTree>
    <p:extLst>
      <p:ext uri="{BB962C8B-B14F-4D97-AF65-F5344CB8AC3E}">
        <p14:creationId xmlns:p14="http://schemas.microsoft.com/office/powerpoint/2010/main" val="24880163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73476" y="1146229"/>
            <a:ext cx="4093915" cy="3926933"/>
          </a:xfrm>
        </p:spPr>
        <p:txBody>
          <a:bodyPr>
            <a:normAutofit/>
          </a:bodyPr>
          <a:lstStyle/>
          <a:p>
            <a:r>
              <a:rPr lang="en-US" sz="3200" dirty="0"/>
              <a:t>Customs bill weakens anti-trafficking language allowing president to write a letter requesting a waiver for a Tier 3 country to participate</a:t>
            </a:r>
            <a:endParaRPr lang="en-US" sz="3200" dirty="0"/>
          </a:p>
        </p:txBody>
      </p:sp>
      <p:sp>
        <p:nvSpPr>
          <p:cNvPr id="3" name="Subtitle 2"/>
          <p:cNvSpPr>
            <a:spLocks noGrp="1"/>
          </p:cNvSpPr>
          <p:nvPr>
            <p:ph type="subTitle" idx="1"/>
          </p:nvPr>
        </p:nvSpPr>
        <p:spPr>
          <a:xfrm>
            <a:off x="2081584" y="5196000"/>
            <a:ext cx="5491892" cy="1367254"/>
          </a:xfrm>
        </p:spPr>
        <p:txBody>
          <a:bodyPr>
            <a:normAutofit/>
          </a:bodyPr>
          <a:lstStyle/>
          <a:p>
            <a:r>
              <a:rPr lang="en-US" dirty="0" err="1" smtClean="0">
                <a:solidFill>
                  <a:schemeClr val="tx2">
                    <a:lumMod val="75000"/>
                  </a:schemeClr>
                </a:solidFill>
              </a:rPr>
              <a:t>Maryknoll</a:t>
            </a:r>
            <a:r>
              <a:rPr lang="en-US" dirty="0" smtClean="0">
                <a:solidFill>
                  <a:schemeClr val="tx2">
                    <a:lumMod val="75000"/>
                  </a:schemeClr>
                </a:solidFill>
              </a:rPr>
              <a:t> Sister Helene O’Sullivan training trafficking survivors in Cambodia</a:t>
            </a:r>
            <a:endParaRPr lang="en-US" dirty="0">
              <a:solidFill>
                <a:schemeClr val="tx2">
                  <a:lumMod val="75000"/>
                </a:schemeClr>
              </a:solidFill>
            </a:endParaRPr>
          </a:p>
        </p:txBody>
      </p:sp>
      <p:sp>
        <p:nvSpPr>
          <p:cNvPr id="4" name="TextBox 3"/>
          <p:cNvSpPr txBox="1"/>
          <p:nvPr/>
        </p:nvSpPr>
        <p:spPr>
          <a:xfrm>
            <a:off x="7874269" y="1146227"/>
            <a:ext cx="184666" cy="369332"/>
          </a:xfrm>
          <a:prstGeom prst="rect">
            <a:avLst/>
          </a:prstGeom>
          <a:noFill/>
        </p:spPr>
        <p:txBody>
          <a:bodyPr wrap="none" rtlCol="0">
            <a:spAutoFit/>
          </a:bodyPr>
          <a:lstStyle/>
          <a:p>
            <a:endParaRPr lang="en-US" dirty="0"/>
          </a:p>
        </p:txBody>
      </p:sp>
      <p:pic>
        <p:nvPicPr>
          <p:cNvPr id="5" name="Picture 4" descr="Sister Helene O'Sulliva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9974" y="1515559"/>
            <a:ext cx="5491892" cy="3657600"/>
          </a:xfrm>
          <a:prstGeom prst="rect">
            <a:avLst/>
          </a:prstGeom>
        </p:spPr>
      </p:pic>
      <p:sp>
        <p:nvSpPr>
          <p:cNvPr id="7" name="TextBox 6"/>
          <p:cNvSpPr txBox="1"/>
          <p:nvPr/>
        </p:nvSpPr>
        <p:spPr>
          <a:xfrm>
            <a:off x="958362" y="438333"/>
            <a:ext cx="7100573" cy="769441"/>
          </a:xfrm>
          <a:prstGeom prst="rect">
            <a:avLst/>
          </a:prstGeom>
          <a:noFill/>
        </p:spPr>
        <p:txBody>
          <a:bodyPr wrap="square" rtlCol="0">
            <a:spAutoFit/>
          </a:bodyPr>
          <a:lstStyle/>
          <a:p>
            <a:r>
              <a:rPr lang="en-US" sz="4400" dirty="0" smtClean="0"/>
              <a:t>Trafficking</a:t>
            </a:r>
            <a:endParaRPr lang="en-US" sz="4400" dirty="0"/>
          </a:p>
        </p:txBody>
      </p:sp>
    </p:spTree>
    <p:extLst>
      <p:ext uri="{BB962C8B-B14F-4D97-AF65-F5344CB8AC3E}">
        <p14:creationId xmlns:p14="http://schemas.microsoft.com/office/powerpoint/2010/main" val="1087587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Climate</a:t>
            </a:r>
            <a:endParaRPr lang="en-US" b="1" dirty="0"/>
          </a:p>
        </p:txBody>
      </p:sp>
      <p:pic>
        <p:nvPicPr>
          <p:cNvPr id="4" name="Content Placeholder 3" descr="1.5.jpg"/>
          <p:cNvPicPr>
            <a:picLocks noGrp="1" noChangeAspect="1"/>
          </p:cNvPicPr>
          <p:nvPr>
            <p:ph idx="1"/>
          </p:nvPr>
        </p:nvPicPr>
        <p:blipFill>
          <a:blip r:embed="rId2">
            <a:extLst>
              <a:ext uri="{28A0092B-C50C-407E-A947-70E740481C1C}">
                <a14:useLocalDpi xmlns:a14="http://schemas.microsoft.com/office/drawing/2010/main" val="0"/>
              </a:ext>
            </a:extLst>
          </a:blip>
          <a:srcRect t="1206" b="1206"/>
          <a:stretch>
            <a:fillRect/>
          </a:stretch>
        </p:blipFill>
        <p:spPr>
          <a:xfrm>
            <a:off x="1981200" y="1600200"/>
            <a:ext cx="4987986" cy="2743200"/>
          </a:xfrm>
        </p:spPr>
      </p:pic>
      <p:pic>
        <p:nvPicPr>
          <p:cNvPr id="5" name="Picture 4" descr="IMG_141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0936" y="1600200"/>
            <a:ext cx="2731911" cy="3657600"/>
          </a:xfrm>
          <a:prstGeom prst="rect">
            <a:avLst/>
          </a:prstGeom>
        </p:spPr>
      </p:pic>
      <p:sp>
        <p:nvSpPr>
          <p:cNvPr id="6" name="TextBox 5"/>
          <p:cNvSpPr txBox="1"/>
          <p:nvPr/>
        </p:nvSpPr>
        <p:spPr>
          <a:xfrm>
            <a:off x="1910862" y="4608979"/>
            <a:ext cx="4987986" cy="1938992"/>
          </a:xfrm>
          <a:prstGeom prst="rect">
            <a:avLst/>
          </a:prstGeom>
          <a:noFill/>
        </p:spPr>
        <p:txBody>
          <a:bodyPr wrap="square" rtlCol="0">
            <a:spAutoFit/>
          </a:bodyPr>
          <a:lstStyle/>
          <a:p>
            <a:r>
              <a:rPr lang="en-US" sz="3000" dirty="0"/>
              <a:t>New language will prevent countries from regulating greenhouse gases under Fast Track</a:t>
            </a:r>
            <a:endParaRPr lang="en-US" sz="3000" dirty="0"/>
          </a:p>
        </p:txBody>
      </p:sp>
    </p:spTree>
    <p:extLst>
      <p:ext uri="{BB962C8B-B14F-4D97-AF65-F5344CB8AC3E}">
        <p14:creationId xmlns:p14="http://schemas.microsoft.com/office/powerpoint/2010/main" val="13344456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Boycott Divestment Sanctions</a:t>
            </a:r>
            <a:endParaRPr lang="en-US" b="1" dirty="0"/>
          </a:p>
        </p:txBody>
      </p:sp>
      <p:pic>
        <p:nvPicPr>
          <p:cNvPr id="4" name="Content Placeholder 3" descr="israel-palestine.jpg"/>
          <p:cNvPicPr>
            <a:picLocks noGrp="1" noChangeAspect="1"/>
          </p:cNvPicPr>
          <p:nvPr>
            <p:ph idx="1"/>
          </p:nvPr>
        </p:nvPicPr>
        <p:blipFill>
          <a:blip r:embed="rId2">
            <a:extLst>
              <a:ext uri="{28A0092B-C50C-407E-A947-70E740481C1C}">
                <a14:useLocalDpi xmlns:a14="http://schemas.microsoft.com/office/drawing/2010/main" val="0"/>
              </a:ext>
            </a:extLst>
          </a:blip>
          <a:srcRect t="8753" b="8753"/>
          <a:stretch>
            <a:fillRect/>
          </a:stretch>
        </p:blipFill>
        <p:spPr>
          <a:xfrm>
            <a:off x="1093178" y="1899139"/>
            <a:ext cx="5819317" cy="3200400"/>
          </a:xfrm>
        </p:spPr>
      </p:pic>
      <p:sp>
        <p:nvSpPr>
          <p:cNvPr id="5" name="TextBox 4"/>
          <p:cNvSpPr txBox="1"/>
          <p:nvPr/>
        </p:nvSpPr>
        <p:spPr>
          <a:xfrm>
            <a:off x="7677427" y="2132379"/>
            <a:ext cx="3553281" cy="1815882"/>
          </a:xfrm>
          <a:prstGeom prst="rect">
            <a:avLst/>
          </a:prstGeom>
          <a:noFill/>
        </p:spPr>
        <p:txBody>
          <a:bodyPr wrap="square" rtlCol="0">
            <a:spAutoFit/>
          </a:bodyPr>
          <a:lstStyle/>
          <a:p>
            <a:r>
              <a:rPr lang="en-US" sz="2800" dirty="0"/>
              <a:t>Prevents any country with a BDS policy from having Fast Track privileges.</a:t>
            </a:r>
            <a:endParaRPr lang="en-US" sz="2800" dirty="0"/>
          </a:p>
        </p:txBody>
      </p:sp>
    </p:spTree>
    <p:extLst>
      <p:ext uri="{BB962C8B-B14F-4D97-AF65-F5344CB8AC3E}">
        <p14:creationId xmlns:p14="http://schemas.microsoft.com/office/powerpoint/2010/main" val="1295350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Q&amp;A with Dan </a:t>
            </a:r>
            <a:r>
              <a:rPr lang="en-US" b="1" dirty="0" err="1" smtClean="0"/>
              <a:t>Mauer</a:t>
            </a:r>
            <a:r>
              <a:rPr lang="en-US" b="1" dirty="0" smtClean="0"/>
              <a:t> and Chloe </a:t>
            </a:r>
            <a:r>
              <a:rPr lang="en-US" b="1" dirty="0" err="1" smtClean="0"/>
              <a:t>Schwabe</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4185" y="1867537"/>
            <a:ext cx="3949518" cy="305949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861" y="1867537"/>
            <a:ext cx="4031804" cy="3144078"/>
          </a:xfrm>
          <a:prstGeom prst="rect">
            <a:avLst/>
          </a:prstGeom>
        </p:spPr>
      </p:pic>
    </p:spTree>
    <p:extLst>
      <p:ext uri="{BB962C8B-B14F-4D97-AF65-F5344CB8AC3E}">
        <p14:creationId xmlns:p14="http://schemas.microsoft.com/office/powerpoint/2010/main" val="2354431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Planning Team</a:t>
            </a:r>
            <a:endParaRPr lang="en-US" b="1" dirty="0"/>
          </a:p>
        </p:txBody>
      </p:sp>
      <p:sp>
        <p:nvSpPr>
          <p:cNvPr id="3" name="Content Placeholder 2"/>
          <p:cNvSpPr>
            <a:spLocks noGrp="1"/>
          </p:cNvSpPr>
          <p:nvPr>
            <p:ph type="body" idx="1"/>
          </p:nvPr>
        </p:nvSpPr>
        <p:spPr/>
        <p:txBody>
          <a:bodyPr/>
          <a:lstStyle/>
          <a:p>
            <a:pPr marL="0" indent="0">
              <a:buNone/>
            </a:pPr>
            <a:r>
              <a:rPr lang="en-US" sz="3200" b="1" dirty="0">
                <a:solidFill>
                  <a:schemeClr val="accent6">
                    <a:lumMod val="75000"/>
                  </a:schemeClr>
                </a:solidFill>
              </a:rPr>
              <a:t>Harriet Heywood</a:t>
            </a:r>
            <a:r>
              <a:rPr lang="en-US" b="1" dirty="0" smtClean="0"/>
              <a:t/>
            </a:r>
            <a:br>
              <a:rPr lang="en-US" b="1" dirty="0" smtClean="0"/>
            </a:br>
            <a:r>
              <a:rPr lang="en-US" sz="2400" b="1" dirty="0">
                <a:solidFill>
                  <a:srgbClr val="40404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smtClean="0"/>
              <a:t>Organizer </a:t>
            </a:r>
            <a:r>
              <a:rPr lang="en-US" dirty="0" smtClean="0"/>
              <a:t>Florida</a:t>
            </a:r>
            <a:endParaRPr lang="en-US" dirty="0"/>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spTree>
    <p:extLst>
      <p:ext uri="{BB962C8B-B14F-4D97-AF65-F5344CB8AC3E}">
        <p14:creationId xmlns:p14="http://schemas.microsoft.com/office/powerpoint/2010/main" val="3121061490"/>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262" y="1180752"/>
            <a:ext cx="4800600" cy="4953000"/>
          </a:xfrm>
          <a:prstGeom prst="rect">
            <a:avLst/>
          </a:prstGeom>
        </p:spPr>
      </p:pic>
      <p:sp>
        <p:nvSpPr>
          <p:cNvPr id="4" name="TextBox 3"/>
          <p:cNvSpPr txBox="1"/>
          <p:nvPr/>
        </p:nvSpPr>
        <p:spPr>
          <a:xfrm>
            <a:off x="6195646" y="1180752"/>
            <a:ext cx="5348654" cy="4678204"/>
          </a:xfrm>
          <a:prstGeom prst="rect">
            <a:avLst/>
          </a:prstGeom>
          <a:noFill/>
        </p:spPr>
        <p:txBody>
          <a:bodyPr wrap="square" rtlCol="0">
            <a:spAutoFit/>
          </a:bodyPr>
          <a:lstStyle/>
          <a:p>
            <a:pPr algn="ctr"/>
            <a:r>
              <a:rPr lang="en-US" sz="2000" u="sng" dirty="0">
                <a:latin typeface="Arial Rounded MT Bold" panose="020F0704030504030204" pitchFamily="34" charset="0"/>
              </a:rPr>
              <a:t>@TPPMedia March Holiday Wish List</a:t>
            </a:r>
          </a:p>
          <a:p>
            <a:endParaRPr lang="en-US" sz="2000" dirty="0">
              <a:latin typeface="Arial Rounded MT Bold" panose="020F0704030504030204" pitchFamily="34" charset="0"/>
            </a:endParaRPr>
          </a:p>
          <a:p>
            <a:pPr marL="214313" indent="-214313">
              <a:buFont typeface="Wingdings" panose="05000000000000000000" pitchFamily="2" charset="2"/>
              <a:buChar char="ü"/>
            </a:pPr>
            <a:r>
              <a:rPr lang="en-US" sz="2000" dirty="0">
                <a:latin typeface="Arial Rounded MT Bold" panose="020F0704030504030204" pitchFamily="34" charset="0"/>
              </a:rPr>
              <a:t>Call your reps when they are in district</a:t>
            </a:r>
          </a:p>
          <a:p>
            <a:pPr marL="214313" indent="-214313">
              <a:buFont typeface="Wingdings" panose="05000000000000000000" pitchFamily="2" charset="2"/>
              <a:buChar char="ü"/>
            </a:pPr>
            <a:r>
              <a:rPr lang="en-US" sz="2000" dirty="0">
                <a:latin typeface="Arial Rounded MT Bold" panose="020F0704030504030204" pitchFamily="34" charset="0"/>
              </a:rPr>
              <a:t>Schedule appointments </a:t>
            </a:r>
          </a:p>
          <a:p>
            <a:pPr marL="214313" indent="-214313">
              <a:buFont typeface="Wingdings" panose="05000000000000000000" pitchFamily="2" charset="2"/>
              <a:buChar char="ü"/>
            </a:pPr>
            <a:r>
              <a:rPr lang="en-US" sz="2000" dirty="0">
                <a:latin typeface="Arial Rounded MT Bold" panose="020F0704030504030204" pitchFamily="34" charset="0"/>
              </a:rPr>
              <a:t>Visit Reps with fact sheets</a:t>
            </a:r>
          </a:p>
          <a:p>
            <a:pPr marL="214313" indent="-214313">
              <a:buFont typeface="Wingdings" panose="05000000000000000000" pitchFamily="2" charset="2"/>
              <a:buChar char="ü"/>
            </a:pPr>
            <a:r>
              <a:rPr lang="en-US" sz="2000" dirty="0">
                <a:latin typeface="Arial Rounded MT Bold" panose="020F0704030504030204" pitchFamily="34" charset="0"/>
              </a:rPr>
              <a:t>Storm with us on the SOTU Fact Check Twitter Storm Jan 12</a:t>
            </a:r>
          </a:p>
          <a:p>
            <a:pPr marL="214313" indent="-214313">
              <a:buFont typeface="Wingdings" panose="05000000000000000000" pitchFamily="2" charset="2"/>
              <a:buChar char="ü"/>
            </a:pPr>
            <a:r>
              <a:rPr lang="en-US" sz="2000" dirty="0">
                <a:latin typeface="Arial Rounded MT Bold" panose="020F0704030504030204" pitchFamily="34" charset="0"/>
              </a:rPr>
              <a:t>See You all here on the Team Call Jan 10</a:t>
            </a:r>
          </a:p>
          <a:p>
            <a:pPr algn="ctr"/>
            <a:r>
              <a:rPr lang="en-US" sz="2000" dirty="0">
                <a:latin typeface="Arial Rounded MT Bold" panose="020F0704030504030204" pitchFamily="34" charset="0"/>
              </a:rPr>
              <a:t>Fact Sheets:</a:t>
            </a:r>
          </a:p>
          <a:p>
            <a:r>
              <a:rPr lang="en-US" sz="2000" u="sng" dirty="0">
                <a:hlinkClick r:id="rId3"/>
              </a:rPr>
              <a:t>https://www.sierraclub.org/sites/www.sierraclub.org/files/uploads-wysiwig/TPP-LNG_Factsheet_Updated.pdf</a:t>
            </a:r>
            <a:r>
              <a:rPr lang="en-US" sz="2000" dirty="0"/>
              <a:t> </a:t>
            </a:r>
          </a:p>
          <a:p>
            <a:endParaRPr lang="en-US" sz="2000" dirty="0"/>
          </a:p>
          <a:p>
            <a:r>
              <a:rPr lang="en-US" sz="2000" u="sng" dirty="0">
                <a:hlinkClick r:id="rId4"/>
              </a:rPr>
              <a:t>http://www.citizen.org/Page.aspx?pid=2106</a:t>
            </a:r>
            <a:r>
              <a:rPr lang="en-US" sz="2000" dirty="0"/>
              <a:t> </a:t>
            </a:r>
          </a:p>
          <a:p>
            <a:endParaRPr lang="en-US" dirty="0">
              <a:latin typeface="Arial Rounded MT Bold" panose="020F0704030504030204" pitchFamily="34" charset="0"/>
            </a:endParaRPr>
          </a:p>
        </p:txBody>
      </p:sp>
    </p:spTree>
    <p:extLst>
      <p:ext uri="{BB962C8B-B14F-4D97-AF65-F5344CB8AC3E}">
        <p14:creationId xmlns:p14="http://schemas.microsoft.com/office/powerpoint/2010/main" val="16203919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Upcoming Calls</a:t>
            </a:r>
            <a:endParaRPr lang="en-US" b="1" dirty="0"/>
          </a:p>
        </p:txBody>
      </p:sp>
      <p:sp>
        <p:nvSpPr>
          <p:cNvPr id="4" name="Content Placeholder 3"/>
          <p:cNvSpPr>
            <a:spLocks noGrp="1"/>
          </p:cNvSpPr>
          <p:nvPr>
            <p:ph idx="1"/>
          </p:nvPr>
        </p:nvSpPr>
        <p:spPr/>
        <p:txBody>
          <a:bodyPr>
            <a:normAutofit fontScale="77500" lnSpcReduction="20000"/>
          </a:bodyPr>
          <a:lstStyle/>
          <a:p>
            <a:pPr marL="342900" indent="-342900">
              <a:buFont typeface="Wingdings" panose="05000000000000000000" pitchFamily="2" charset="2"/>
              <a:buChar char="Ø"/>
            </a:pPr>
            <a:r>
              <a:rPr lang="en-US" dirty="0">
                <a:latin typeface="Arial Rounded MT Bold" panose="020F0704030504030204" pitchFamily="34" charset="0"/>
              </a:rPr>
              <a:t>Jan 3:  TPP 101 Train the Trainers Power Point Presented by Celeste Drake, Trade and Globalization Specialist, AFL-CIO special New Year gift for in-district presentations</a:t>
            </a:r>
          </a:p>
          <a:p>
            <a:pPr marL="342900" indent="-342900">
              <a:buFont typeface="Wingdings" panose="05000000000000000000" pitchFamily="2" charset="2"/>
              <a:buChar char="Ø"/>
            </a:pPr>
            <a:endParaRPr lang="en-US" dirty="0">
              <a:latin typeface="Arial Rounded MT Bold" panose="020F0704030504030204" pitchFamily="34" charset="0"/>
            </a:endParaRPr>
          </a:p>
          <a:p>
            <a:pPr marL="342900" indent="-342900">
              <a:buFont typeface="Wingdings" panose="05000000000000000000" pitchFamily="2" charset="2"/>
              <a:buChar char="Ø"/>
            </a:pPr>
            <a:r>
              <a:rPr lang="en-US" dirty="0">
                <a:latin typeface="Arial Rounded MT Bold" panose="020F0704030504030204" pitchFamily="34" charset="0"/>
              </a:rPr>
              <a:t>Jan 10:  Globalization 101 Series Part 1 Academic intro to globalization, Bretton Woods through NAFTA and WTO</a:t>
            </a:r>
          </a:p>
          <a:p>
            <a:pPr marL="342900" indent="-342900">
              <a:buFont typeface="Wingdings" panose="05000000000000000000" pitchFamily="2" charset="2"/>
              <a:buChar char="Ø"/>
            </a:pPr>
            <a:endParaRPr lang="en-US" dirty="0">
              <a:latin typeface="Arial Rounded MT Bold" panose="020F0704030504030204" pitchFamily="34" charset="0"/>
            </a:endParaRPr>
          </a:p>
          <a:p>
            <a:pPr marL="342900" indent="-342900">
              <a:buFont typeface="Wingdings" panose="05000000000000000000" pitchFamily="2" charset="2"/>
              <a:buChar char="Ø"/>
            </a:pPr>
            <a:r>
              <a:rPr lang="en-US" dirty="0">
                <a:latin typeface="Arial Rounded MT Bold" panose="020F0704030504030204" pitchFamily="34" charset="0"/>
              </a:rPr>
              <a:t>Jan 17:  Globalization 101 Series Part 2 WTO and related discussions</a:t>
            </a:r>
          </a:p>
          <a:p>
            <a:pPr marL="342900" indent="-342900">
              <a:buFont typeface="Wingdings" panose="05000000000000000000" pitchFamily="2" charset="2"/>
              <a:buChar char="Ø"/>
            </a:pPr>
            <a:endParaRPr lang="en-US" dirty="0">
              <a:latin typeface="Arial Rounded MT Bold" panose="020F0704030504030204" pitchFamily="34" charset="0"/>
            </a:endParaRPr>
          </a:p>
          <a:p>
            <a:pPr marL="342900" indent="-342900">
              <a:buFont typeface="Wingdings" panose="05000000000000000000" pitchFamily="2" charset="2"/>
              <a:buChar char="Ø"/>
            </a:pPr>
            <a:r>
              <a:rPr lang="en-US" dirty="0">
                <a:latin typeface="Arial Rounded MT Bold" panose="020F0704030504030204" pitchFamily="34" charset="0"/>
              </a:rPr>
              <a:t>Jan 24:  Regulatory Coherence with special guest, Sharon Treat of the National Caucus of Environmental Legislators</a:t>
            </a:r>
          </a:p>
          <a:p>
            <a:pPr marL="342900" indent="-342900">
              <a:buFont typeface="Wingdings" panose="05000000000000000000" pitchFamily="2" charset="2"/>
              <a:buChar char="Ø"/>
            </a:pPr>
            <a:endParaRPr lang="en-US" dirty="0">
              <a:latin typeface="Arial Rounded MT Bold" panose="020F0704030504030204" pitchFamily="34" charset="0"/>
            </a:endParaRPr>
          </a:p>
          <a:p>
            <a:pPr marL="342900" indent="-342900">
              <a:buFont typeface="Wingdings" panose="05000000000000000000" pitchFamily="2" charset="2"/>
              <a:buChar char="Ø"/>
            </a:pPr>
            <a:r>
              <a:rPr lang="en-US" dirty="0">
                <a:latin typeface="Arial Rounded MT Bold" panose="020F0704030504030204" pitchFamily="34" charset="0"/>
              </a:rPr>
              <a:t>Jan 31: Stay tuned for more information</a:t>
            </a:r>
          </a:p>
          <a:p>
            <a:endParaRPr lang="en-US" dirty="0"/>
          </a:p>
        </p:txBody>
      </p:sp>
    </p:spTree>
    <p:extLst>
      <p:ext uri="{BB962C8B-B14F-4D97-AF65-F5344CB8AC3E}">
        <p14:creationId xmlns:p14="http://schemas.microsoft.com/office/powerpoint/2010/main" val="946129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chemeClr val="accent6">
                    <a:lumMod val="75000"/>
                  </a:schemeClr>
                </a:solidFill>
              </a:rPr>
              <a:t>Tom Hocking, Technical Advisor</a:t>
            </a:r>
            <a:r>
              <a:rPr lang="en-US" sz="2400" dirty="0"/>
              <a:t/>
            </a:r>
            <a:br>
              <a:rPr lang="en-US" sz="2400" dirty="0"/>
            </a:br>
            <a:r>
              <a:rPr lang="en-US" sz="2400" dirty="0" smtClean="0"/>
              <a:t>MoveOn, PA</a:t>
            </a:r>
            <a:r>
              <a:rPr lang="en-US" sz="2400" dirty="0"/>
              <a:t/>
            </a:r>
            <a:br>
              <a:rPr lang="en-US" sz="2400" dirty="0"/>
            </a:br>
            <a:r>
              <a:rPr lang="en-US" sz="2000" dirty="0">
                <a:hlinkClick r:id="rId2"/>
              </a:rPr>
              <a:t>TWHocking@Gmail.com</a:t>
            </a:r>
            <a:r>
              <a:rPr lang="en-US" sz="1050" b="1" dirty="0"/>
              <a:t/>
            </a:r>
            <a:br>
              <a:rPr lang="en-US" sz="1050" b="1" dirty="0"/>
            </a:br>
            <a:r>
              <a:rPr lang="en-US" sz="1050" b="1" dirty="0"/>
              <a:t/>
            </a:r>
            <a:br>
              <a:rPr lang="en-US" sz="1050" b="1" dirty="0"/>
            </a:br>
            <a:r>
              <a:rPr lang="en-US" sz="1050" b="1" dirty="0"/>
              <a:t/>
            </a:r>
            <a:br>
              <a:rPr lang="en-US" sz="1050" b="1" dirty="0"/>
            </a:br>
            <a:r>
              <a:rPr lang="en-US" sz="2400" dirty="0"/>
              <a:t>*Pre/Post Call Technical Questions</a:t>
            </a:r>
          </a:p>
          <a:p>
            <a:r>
              <a:rPr lang="en-US" sz="2400" dirty="0"/>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t>Facebook: </a:t>
            </a:r>
            <a:endParaRPr lang="en-US" sz="2100" dirty="0">
              <a:hlinkClick r:id=""/>
            </a:endParaRPr>
          </a:p>
          <a:p>
            <a:r>
              <a:rPr lang="en-US" sz="2100" dirty="0">
                <a:hlinkClick r:id=""/>
              </a:rPr>
              <a:t>https://www.facebook.com/groups/GlobalTPPTeam</a:t>
            </a:r>
            <a:endParaRPr lang="en-US" sz="2100" dirty="0"/>
          </a:p>
        </p:txBody>
      </p:sp>
      <p:sp>
        <p:nvSpPr>
          <p:cNvPr id="3" name="Title 2"/>
          <p:cNvSpPr>
            <a:spLocks noGrp="1"/>
          </p:cNvSpPr>
          <p:nvPr>
            <p:ph type="title"/>
          </p:nvPr>
        </p:nvSpPr>
        <p:spPr/>
        <p:txBody>
          <a:bodyPr/>
          <a:lstStyle/>
          <a:p>
            <a:pPr algn="l"/>
            <a:r>
              <a:rPr lang="en-US" sz="4000" b="1" dirty="0" smtClean="0"/>
              <a:t>Call Host Team</a:t>
            </a:r>
            <a:endParaRPr lang="en-US" sz="4000" b="1" dirty="0"/>
          </a:p>
        </p:txBody>
      </p:sp>
    </p:spTree>
    <p:extLst>
      <p:ext uri="{BB962C8B-B14F-4D97-AF65-F5344CB8AC3E}">
        <p14:creationId xmlns:p14="http://schemas.microsoft.com/office/powerpoint/2010/main" val="1249416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79" y="630303"/>
            <a:ext cx="8157210" cy="969771"/>
          </a:xfrm>
        </p:spPr>
        <p:txBody>
          <a:bodyPr/>
          <a:lstStyle/>
          <a:p>
            <a:pPr algn="l"/>
            <a:r>
              <a:rPr lang="en-US" sz="4000" b="1" dirty="0" smtClean="0"/>
              <a:t>Call Host Team</a:t>
            </a:r>
            <a:endParaRPr lang="en-US" sz="4000" b="1" dirty="0"/>
          </a:p>
        </p:txBody>
      </p:sp>
      <p:pic>
        <p:nvPicPr>
          <p:cNvPr id="3" name="Picture 2" descr="Liz A head shot 2.jpg"/>
          <p:cNvPicPr>
            <a:picLocks noChangeAspect="1"/>
          </p:cNvPicPr>
          <p:nvPr/>
        </p:nvPicPr>
        <p:blipFill>
          <a:blip r:embed="rId2" cstate="print"/>
          <a:stretch>
            <a:fillRect/>
          </a:stretch>
        </p:blipFill>
        <p:spPr>
          <a:xfrm>
            <a:off x="8063475" y="2514852"/>
            <a:ext cx="1524365" cy="2054903"/>
          </a:xfrm>
          <a:prstGeom prst="rect">
            <a:avLst/>
          </a:prstGeom>
        </p:spPr>
      </p:pic>
      <p:sp>
        <p:nvSpPr>
          <p:cNvPr id="4" name="Rectangle 3"/>
          <p:cNvSpPr/>
          <p:nvPr/>
        </p:nvSpPr>
        <p:spPr>
          <a:xfrm>
            <a:off x="1164771" y="1748246"/>
            <a:ext cx="6385560" cy="3293209"/>
          </a:xfrm>
          <a:prstGeom prst="rect">
            <a:avLst/>
          </a:prstGeom>
        </p:spPr>
        <p:txBody>
          <a:bodyPr wrap="square">
            <a:spAutoFit/>
          </a:bodyPr>
          <a:lstStyle/>
          <a:p>
            <a:r>
              <a:rPr lang="en-US" sz="2800" b="1" dirty="0">
                <a:solidFill>
                  <a:schemeClr val="accent6">
                    <a:lumMod val="75000"/>
                  </a:schemeClr>
                </a:solidFill>
              </a:rPr>
              <a:t>Liz Amsden, MoveOn Council Organizer</a:t>
            </a:r>
            <a:r>
              <a:rPr lang="en-US" sz="2250" dirty="0"/>
              <a:t/>
            </a:r>
            <a:br>
              <a:rPr lang="en-US" sz="2250" dirty="0"/>
            </a:br>
            <a:r>
              <a:rPr lang="en-US" sz="2400" dirty="0"/>
              <a:t>Los Angeles, CA</a:t>
            </a:r>
          </a:p>
          <a:p>
            <a:r>
              <a:rPr lang="en-US" sz="2400" dirty="0">
                <a:hlinkClick r:id="rId3"/>
              </a:rPr>
              <a:t/>
            </a:r>
            <a:br>
              <a:rPr lang="en-US" sz="2400" dirty="0">
                <a:hlinkClick r:id="rId3"/>
              </a:rPr>
            </a:br>
            <a:r>
              <a:rPr lang="en-US" sz="2400" dirty="0">
                <a:hlinkClick r:id="rId3"/>
              </a:rPr>
              <a:t>LizAmsden@Hotmail.com</a:t>
            </a:r>
            <a:endParaRPr lang="en-US" sz="2400" dirty="0"/>
          </a:p>
          <a:p>
            <a:endParaRPr lang="en-US" sz="2400" dirty="0">
              <a:solidFill>
                <a:srgbClr val="455F51"/>
              </a:solidFill>
            </a:endParaRPr>
          </a:p>
          <a:p>
            <a:endParaRPr lang="en-US" sz="2400" dirty="0">
              <a:solidFill>
                <a:srgbClr val="455F51"/>
              </a:solidFill>
            </a:endParaRPr>
          </a:p>
          <a:p>
            <a:r>
              <a:rPr lang="en-US" sz="2400" dirty="0"/>
              <a:t>Research/Notes/Resource Vetting</a:t>
            </a:r>
            <a:r>
              <a:rPr lang="en-US" sz="2400" dirty="0">
                <a:solidFill>
                  <a:srgbClr val="455F51"/>
                </a:solidFill>
              </a:rPr>
              <a:t/>
            </a:r>
            <a:br>
              <a:rPr lang="en-US" sz="2400" dirty="0">
                <a:solidFill>
                  <a:srgbClr val="455F51"/>
                </a:solidFill>
              </a:rPr>
            </a:br>
            <a:r>
              <a:rPr lang="en-US" dirty="0">
                <a:solidFill>
                  <a:srgbClr val="455F51"/>
                </a:solidFill>
              </a:rPr>
              <a:t/>
            </a:r>
            <a:br>
              <a:rPr lang="en-US" dirty="0">
                <a:solidFill>
                  <a:srgbClr val="455F51"/>
                </a:solidFill>
              </a:rPr>
            </a:br>
            <a:endParaRPr lang="en-US" dirty="0"/>
          </a:p>
        </p:txBody>
      </p:sp>
    </p:spTree>
    <p:extLst>
      <p:ext uri="{BB962C8B-B14F-4D97-AF65-F5344CB8AC3E}">
        <p14:creationId xmlns:p14="http://schemas.microsoft.com/office/powerpoint/2010/main" val="1310086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17" y="568288"/>
            <a:ext cx="8157210" cy="969771"/>
          </a:xfrm>
        </p:spPr>
        <p:txBody>
          <a:bodyPr/>
          <a:lstStyle/>
          <a:p>
            <a:pPr algn="l"/>
            <a:r>
              <a:rPr lang="en-US" sz="4000" b="1" dirty="0" smtClean="0"/>
              <a:t>Call Host Team</a:t>
            </a:r>
            <a:endParaRPr lang="en-US" sz="4000" b="1" dirty="0"/>
          </a:p>
        </p:txBody>
      </p:sp>
      <p:sp>
        <p:nvSpPr>
          <p:cNvPr id="4" name="Rectangle 3"/>
          <p:cNvSpPr/>
          <p:nvPr/>
        </p:nvSpPr>
        <p:spPr>
          <a:xfrm>
            <a:off x="1158240" y="2018247"/>
            <a:ext cx="5730240" cy="2785378"/>
          </a:xfrm>
          <a:prstGeom prst="rect">
            <a:avLst/>
          </a:prstGeom>
        </p:spPr>
        <p:txBody>
          <a:bodyPr wrap="square">
            <a:spAutoFit/>
          </a:bodyPr>
          <a:lstStyle/>
          <a:p>
            <a:r>
              <a:rPr lang="en-US" sz="3200" b="1" dirty="0">
                <a:solidFill>
                  <a:schemeClr val="accent6">
                    <a:lumMod val="75000"/>
                  </a:schemeClr>
                </a:solidFill>
              </a:rPr>
              <a:t>Jan </a:t>
            </a:r>
            <a:r>
              <a:rPr lang="en-US" sz="3200" b="1" dirty="0" err="1">
                <a:solidFill>
                  <a:schemeClr val="accent6">
                    <a:lumMod val="75000"/>
                  </a:schemeClr>
                </a:solidFill>
              </a:rPr>
              <a:t>Swartzendruber</a:t>
            </a:r>
            <a:r>
              <a:rPr lang="en-US" sz="3200" b="1" dirty="0">
                <a:solidFill>
                  <a:schemeClr val="accent6">
                    <a:lumMod val="75000"/>
                  </a:schemeClr>
                </a:solidFill>
              </a:rPr>
              <a:t/>
            </a:r>
            <a:br>
              <a:rPr lang="en-US" sz="3200" b="1" dirty="0">
                <a:solidFill>
                  <a:schemeClr val="accent6">
                    <a:lumMod val="75000"/>
                  </a:schemeClr>
                </a:solidFill>
              </a:rPr>
            </a:br>
            <a:r>
              <a:rPr lang="en-US" sz="3200" b="1" dirty="0"/>
              <a:t>Kansas</a:t>
            </a:r>
            <a:r>
              <a:rPr lang="en-US" sz="2800" b="1" dirty="0"/>
              <a:t/>
            </a:r>
            <a:br>
              <a:rPr lang="en-US" sz="2800" b="1" dirty="0"/>
            </a:br>
            <a:r>
              <a:rPr lang="en-US" sz="2250" dirty="0">
                <a:hlinkClick r:id="rId2"/>
              </a:rPr>
              <a:t>JaninKansas@gmail.com</a:t>
            </a:r>
            <a:endParaRPr lang="en-US" sz="2250" dirty="0"/>
          </a:p>
          <a:p>
            <a:endParaRPr lang="en-US" sz="2100" dirty="0">
              <a:solidFill>
                <a:srgbClr val="455F51"/>
              </a:solidFill>
            </a:endParaRPr>
          </a:p>
          <a:p>
            <a:endParaRPr lang="en-US" sz="2100" dirty="0">
              <a:solidFill>
                <a:srgbClr val="455F51"/>
              </a:solidFill>
            </a:endParaRPr>
          </a:p>
          <a:p>
            <a:r>
              <a:rPr lang="en-US" sz="1050" dirty="0">
                <a:solidFill>
                  <a:srgbClr val="455F51"/>
                </a:solidFill>
              </a:rPr>
              <a:t/>
            </a:r>
            <a:br>
              <a:rPr lang="en-US" sz="1050" dirty="0">
                <a:solidFill>
                  <a:srgbClr val="455F51"/>
                </a:solidFill>
              </a:rPr>
            </a:br>
            <a:r>
              <a:rPr lang="en-US" dirty="0">
                <a:solidFill>
                  <a:srgbClr val="455F51"/>
                </a:solidFill>
              </a:rPr>
              <a:t/>
            </a:r>
            <a:br>
              <a:rPr lang="en-US" dirty="0">
                <a:solidFill>
                  <a:srgbClr val="455F51"/>
                </a:solidFill>
              </a:rPr>
            </a:br>
            <a:endParaRPr lang="en-US" dirty="0"/>
          </a:p>
        </p:txBody>
      </p:sp>
      <p:pic>
        <p:nvPicPr>
          <p:cNvPr id="5" name="Picture 4" descr="Jan indoors CloseCrop.jpg"/>
          <p:cNvPicPr>
            <a:picLocks noChangeAspect="1"/>
          </p:cNvPicPr>
          <p:nvPr/>
        </p:nvPicPr>
        <p:blipFill>
          <a:blip r:embed="rId3" cstate="print"/>
          <a:srcRect l="11478" t="-1" r="19647" b="8334"/>
          <a:stretch>
            <a:fillRect/>
          </a:stretch>
        </p:blipFill>
        <p:spPr>
          <a:xfrm>
            <a:off x="8005456" y="2400301"/>
            <a:ext cx="1470015" cy="2021270"/>
          </a:xfrm>
          <a:prstGeom prst="rect">
            <a:avLst/>
          </a:prstGeom>
        </p:spPr>
      </p:pic>
    </p:spTree>
    <p:extLst>
      <p:ext uri="{BB962C8B-B14F-4D97-AF65-F5344CB8AC3E}">
        <p14:creationId xmlns:p14="http://schemas.microsoft.com/office/powerpoint/2010/main" val="341147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2078372" y="1976626"/>
            <a:ext cx="6456028" cy="3293209"/>
          </a:xfrm>
          <a:prstGeom prst="rect">
            <a:avLst/>
          </a:prstGeom>
        </p:spPr>
        <p:txBody>
          <a:bodyPr wrap="square">
            <a:spAutoFit/>
          </a:bodyPr>
          <a:lstStyle/>
          <a:p>
            <a:r>
              <a:rPr lang="en-US" sz="2800" b="1" dirty="0">
                <a:solidFill>
                  <a:schemeClr val="accent6">
                    <a:lumMod val="75000"/>
                  </a:schemeClr>
                </a:solidFill>
              </a:rPr>
              <a:t>Mara Cohen</a:t>
            </a:r>
            <a:r>
              <a:rPr lang="en-US" b="1" dirty="0"/>
              <a:t/>
            </a:r>
            <a:br>
              <a:rPr lang="en-US" b="1" dirty="0"/>
            </a:br>
            <a:r>
              <a:rPr lang="en-US" sz="2400" b="1" dirty="0">
                <a:hlinkClick r:id="rId4"/>
              </a:rPr>
              <a:t>Marajai51@Gmail.com</a:t>
            </a:r>
            <a:r>
              <a:rPr lang="en-US" b="1" dirty="0">
                <a:latin typeface="Arial Black" panose="020B0A04020102020204" pitchFamily="34" charset="0"/>
                <a:hlinkClick r:id="rId4"/>
              </a:rPr>
              <a:t/>
            </a:r>
            <a:br>
              <a:rPr lang="en-US" b="1" dirty="0">
                <a:latin typeface="Arial Black" panose="020B0A04020102020204" pitchFamily="34" charset="0"/>
                <a:hlinkClick r:id="rId4"/>
              </a:rPr>
            </a:br>
            <a:r>
              <a:rPr lang="en-US" b="1" dirty="0"/>
              <a:t/>
            </a:r>
            <a:br>
              <a:rPr lang="en-US" b="1" dirty="0"/>
            </a:br>
            <a:r>
              <a:rPr lang="en-US" b="1" dirty="0"/>
              <a:t/>
            </a:r>
            <a:br>
              <a:rPr lang="en-US" b="1" dirty="0"/>
            </a:br>
            <a:r>
              <a:rPr lang="en-US" sz="2400" dirty="0"/>
              <a:t>*Chat Host</a:t>
            </a:r>
            <a:br>
              <a:rPr lang="en-US" sz="2400" dirty="0"/>
            </a:br>
            <a:r>
              <a:rPr lang="en-US" sz="2400" dirty="0"/>
              <a:t>*PDA Mass Criminalization Team Leader</a:t>
            </a:r>
            <a:br>
              <a:rPr lang="en-US" sz="2400" dirty="0"/>
            </a:br>
            <a:r>
              <a:rPr lang="en-US" sz="2400" dirty="0"/>
              <a:t>*Global Climate Convergence Leader (IL)</a:t>
            </a:r>
            <a:br>
              <a:rPr lang="en-US" sz="2400" dirty="0"/>
            </a:br>
            <a:r>
              <a:rPr lang="en-US" sz="2400" b="1" dirty="0">
                <a:solidFill>
                  <a:srgbClr val="455F51"/>
                </a:solidFill>
              </a:rPr>
              <a:t/>
            </a:r>
            <a:br>
              <a:rPr lang="en-US" sz="2400" b="1" dirty="0">
                <a:solidFill>
                  <a:srgbClr val="455F51"/>
                </a:solidFill>
              </a:rPr>
            </a:br>
            <a:endParaRPr lang="en-US" sz="2400" dirty="0"/>
          </a:p>
        </p:txBody>
      </p:sp>
      <p:sp>
        <p:nvSpPr>
          <p:cNvPr id="6" name="Title 5"/>
          <p:cNvSpPr>
            <a:spLocks noGrp="1"/>
          </p:cNvSpPr>
          <p:nvPr>
            <p:ph type="title"/>
          </p:nvPr>
        </p:nvSpPr>
        <p:spPr>
          <a:xfrm>
            <a:off x="612612" y="329478"/>
            <a:ext cx="10515600" cy="1325563"/>
          </a:xfrm>
        </p:spPr>
        <p:txBody>
          <a:bodyPr/>
          <a:lstStyle/>
          <a:p>
            <a:r>
              <a:rPr lang="en-US" b="1" dirty="0" smtClean="0"/>
              <a:t>Call Planning Team</a:t>
            </a:r>
            <a:endParaRPr lang="en-US" b="1" dirty="0"/>
          </a:p>
        </p:txBody>
      </p:sp>
    </p:spTree>
    <p:extLst>
      <p:ext uri="{BB962C8B-B14F-4D97-AF65-F5344CB8AC3E}">
        <p14:creationId xmlns:p14="http://schemas.microsoft.com/office/powerpoint/2010/main" val="2682968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1434738" y="1624148"/>
            <a:ext cx="6172200" cy="3170099"/>
          </a:xfrm>
          <a:prstGeom prst="rect">
            <a:avLst/>
          </a:prstGeom>
        </p:spPr>
        <p:txBody>
          <a:bodyPr wrap="square">
            <a:spAutoFit/>
          </a:bodyPr>
          <a:lstStyle/>
          <a:p>
            <a:r>
              <a:rPr lang="en-US" sz="3200" b="1" dirty="0">
                <a:solidFill>
                  <a:schemeClr val="accent6">
                    <a:lumMod val="75000"/>
                  </a:schemeClr>
                </a:solidFill>
              </a:rPr>
              <a:t>Lisa </a:t>
            </a:r>
            <a:r>
              <a:rPr lang="en-US" sz="3200" b="1" dirty="0" err="1">
                <a:solidFill>
                  <a:schemeClr val="accent6">
                    <a:lumMod val="75000"/>
                  </a:schemeClr>
                </a:solidFill>
              </a:rPr>
              <a:t>Oldendorp</a:t>
            </a:r>
            <a:r>
              <a:rPr lang="en-US" sz="2400" dirty="0"/>
              <a:t/>
            </a:r>
            <a:br>
              <a:rPr lang="en-US" sz="2400" dirty="0"/>
            </a:br>
            <a:r>
              <a:rPr lang="en-US" sz="2400" dirty="0" smtClean="0"/>
              <a:t>MoveOn, New York</a:t>
            </a:r>
            <a:r>
              <a:rPr lang="en-US" sz="2400" b="1" dirty="0"/>
              <a:t/>
            </a:r>
            <a:br>
              <a:rPr lang="en-US" sz="2400" b="1" dirty="0"/>
            </a:br>
            <a:r>
              <a:rPr lang="en-US" sz="2400" b="1" dirty="0">
                <a:hlinkClick r:id="rId3"/>
              </a:rPr>
              <a:t>eslsk8r@optonline.net</a:t>
            </a:r>
            <a:r>
              <a:rPr lang="en-US" sz="2400" b="1" dirty="0">
                <a:solidFill>
                  <a:srgbClr val="404040"/>
                </a:solidFill>
                <a:hlinkClick r:id="rId3"/>
              </a:rPr>
              <a:t/>
            </a:r>
            <a:br>
              <a:rPr lang="en-US" sz="2400" b="1" dirty="0">
                <a:solidFill>
                  <a:srgbClr val="404040"/>
                </a:solidFill>
                <a:hlinkClick r:id="rId3"/>
              </a:rPr>
            </a:br>
            <a:r>
              <a:rPr lang="en-US" sz="2400" b="1" dirty="0">
                <a:solidFill>
                  <a:srgbClr val="404040"/>
                </a:solidFill>
                <a:latin typeface="Arial Black" panose="020B0A04020102020204" pitchFamily="34" charset="0"/>
              </a:rPr>
              <a:t/>
            </a:r>
            <a:br>
              <a:rPr lang="en-US" sz="2400" b="1" dirty="0">
                <a:solidFill>
                  <a:srgbClr val="404040"/>
                </a:solidFill>
                <a:latin typeface="Arial Black" panose="020B0A04020102020204" pitchFamily="34" charset="0"/>
              </a:rPr>
            </a:br>
            <a:r>
              <a:rPr lang="en-US" sz="2400" b="1" dirty="0"/>
              <a:t/>
            </a:r>
            <a:br>
              <a:rPr lang="en-US" sz="2400" b="1" dirty="0"/>
            </a:br>
            <a:r>
              <a:rPr lang="en-US" sz="2400" dirty="0"/>
              <a:t>*Chat Host</a:t>
            </a:r>
            <a:br>
              <a:rPr lang="en-US" sz="2400" dirty="0"/>
            </a:br>
            <a:r>
              <a:rPr lang="en-US" sz="2400" dirty="0"/>
              <a:t>*Call Planning Team</a:t>
            </a:r>
            <a:br>
              <a:rPr lang="en-US" sz="2400" dirty="0"/>
            </a:br>
            <a:endParaRPr lang="en-US" sz="2400" dirty="0"/>
          </a:p>
        </p:txBody>
      </p:sp>
      <p:sp>
        <p:nvSpPr>
          <p:cNvPr id="4" name="Title 3"/>
          <p:cNvSpPr>
            <a:spLocks noGrp="1"/>
          </p:cNvSpPr>
          <p:nvPr>
            <p:ph type="title"/>
          </p:nvPr>
        </p:nvSpPr>
        <p:spPr/>
        <p:txBody>
          <a:bodyPr/>
          <a:lstStyle/>
          <a:p>
            <a:r>
              <a:rPr lang="en-US" b="1" dirty="0" smtClean="0"/>
              <a:t>Chat Host/Call Planning Team</a:t>
            </a:r>
            <a:endParaRPr lang="en-US" b="1" dirty="0"/>
          </a:p>
        </p:txBody>
      </p:sp>
    </p:spTree>
    <p:extLst>
      <p:ext uri="{BB962C8B-B14F-4D97-AF65-F5344CB8AC3E}">
        <p14:creationId xmlns:p14="http://schemas.microsoft.com/office/powerpoint/2010/main" val="1743613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845" y="1847534"/>
            <a:ext cx="2057400" cy="2057400"/>
          </a:xfrm>
          <a:prstGeom prst="rect">
            <a:avLst/>
          </a:prstGeom>
        </p:spPr>
      </p:pic>
      <p:sp>
        <p:nvSpPr>
          <p:cNvPr id="4" name="Rectangle 3"/>
          <p:cNvSpPr/>
          <p:nvPr/>
        </p:nvSpPr>
        <p:spPr>
          <a:xfrm>
            <a:off x="1506583" y="1690688"/>
            <a:ext cx="5486400" cy="3170099"/>
          </a:xfrm>
          <a:prstGeom prst="rect">
            <a:avLst/>
          </a:prstGeom>
        </p:spPr>
        <p:txBody>
          <a:bodyPr wrap="square">
            <a:spAutoFit/>
          </a:bodyPr>
          <a:lstStyle/>
          <a:p>
            <a:r>
              <a:rPr lang="en-US" sz="3200" b="1" dirty="0">
                <a:solidFill>
                  <a:schemeClr val="accent6">
                    <a:lumMod val="75000"/>
                  </a:schemeClr>
                </a:solidFill>
              </a:rPr>
              <a:t>Linda Brewster</a:t>
            </a:r>
            <a:r>
              <a:rPr lang="en-US" sz="2400" dirty="0">
                <a:solidFill>
                  <a:srgbClr val="51C3F9"/>
                </a:solidFill>
              </a:rPr>
              <a:t/>
            </a:r>
            <a:br>
              <a:rPr lang="en-US" sz="2400" dirty="0">
                <a:solidFill>
                  <a:srgbClr val="51C3F9"/>
                </a:solidFill>
              </a:rPr>
            </a:br>
            <a:r>
              <a:rPr lang="en-US" sz="2400" dirty="0">
                <a:hlinkClick r:id="rId3"/>
              </a:rPr>
              <a:t>LindaJBrewster@msn.com</a:t>
            </a:r>
            <a:br>
              <a:rPr lang="en-US" sz="2400" dirty="0">
                <a:hlinkClick r:id="rId3"/>
              </a:rPr>
            </a:br>
            <a:r>
              <a:rPr lang="en-US" sz="2400" dirty="0">
                <a:hlinkClick r:id="rId3"/>
              </a:rPr>
              <a:t/>
            </a:r>
            <a:br>
              <a:rPr lang="en-US" sz="2400" dirty="0">
                <a:hlinkClick r:id="rId3"/>
              </a:rPr>
            </a:br>
            <a:r>
              <a:rPr lang="en-US" sz="2400" b="1" dirty="0">
                <a:solidFill>
                  <a:srgbClr val="404040"/>
                </a:solidFill>
                <a:latin typeface="Arial Black" panose="020B0A04020102020204" pitchFamily="34" charset="0"/>
              </a:rPr>
              <a:t/>
            </a:r>
            <a:br>
              <a:rPr lang="en-US" sz="2400" b="1" dirty="0">
                <a:solidFill>
                  <a:srgbClr val="404040"/>
                </a:solidFill>
                <a:latin typeface="Arial Black" panose="020B0A04020102020204" pitchFamily="34" charset="0"/>
              </a:rPr>
            </a:br>
            <a:r>
              <a:rPr lang="en-US" sz="2400" b="1" dirty="0">
                <a:solidFill>
                  <a:srgbClr val="404040"/>
                </a:solidFill>
                <a:latin typeface="Arial Black" panose="020B0A04020102020204" pitchFamily="34" charset="0"/>
              </a:rPr>
              <a:t>*</a:t>
            </a:r>
            <a:r>
              <a:rPr lang="en-US" sz="2400" dirty="0">
                <a:solidFill>
                  <a:prstClr val="black"/>
                </a:solidFill>
              </a:rPr>
              <a:t>Call Planning</a:t>
            </a:r>
            <a:br>
              <a:rPr lang="en-US" sz="2400" dirty="0">
                <a:solidFill>
                  <a:prstClr val="black"/>
                </a:solidFill>
              </a:rPr>
            </a:br>
            <a:r>
              <a:rPr lang="en-US" sz="2400" dirty="0">
                <a:solidFill>
                  <a:prstClr val="black"/>
                </a:solidFill>
              </a:rPr>
              <a:t>*Information and event sharing</a:t>
            </a:r>
            <a:br>
              <a:rPr lang="en-US" sz="2400" dirty="0">
                <a:solidFill>
                  <a:prstClr val="black"/>
                </a:solidFill>
              </a:rPr>
            </a:br>
            <a:r>
              <a:rPr lang="en-US" sz="2400" dirty="0">
                <a:solidFill>
                  <a:prstClr val="black"/>
                </a:solidFill>
              </a:rPr>
              <a:t>*MoveOn Regional Organizer (WA)</a:t>
            </a:r>
            <a:br>
              <a:rPr lang="en-US" sz="2400" dirty="0">
                <a:solidFill>
                  <a:prstClr val="black"/>
                </a:solidFill>
              </a:rPr>
            </a:br>
            <a:endParaRPr lang="en-US" sz="2400" dirty="0"/>
          </a:p>
        </p:txBody>
      </p:sp>
      <p:sp>
        <p:nvSpPr>
          <p:cNvPr id="5" name="Title 4"/>
          <p:cNvSpPr>
            <a:spLocks noGrp="1"/>
          </p:cNvSpPr>
          <p:nvPr>
            <p:ph type="title"/>
          </p:nvPr>
        </p:nvSpPr>
        <p:spPr/>
        <p:txBody>
          <a:bodyPr/>
          <a:lstStyle/>
          <a:p>
            <a:r>
              <a:rPr lang="en-US" b="1" dirty="0" smtClean="0"/>
              <a:t>Call Planning Team</a:t>
            </a:r>
            <a:endParaRPr lang="en-US" b="1" dirty="0"/>
          </a:p>
        </p:txBody>
      </p:sp>
    </p:spTree>
    <p:extLst>
      <p:ext uri="{BB962C8B-B14F-4D97-AF65-F5344CB8AC3E}">
        <p14:creationId xmlns:p14="http://schemas.microsoft.com/office/powerpoint/2010/main" val="131570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1210</Words>
  <Application>Microsoft Office PowerPoint</Application>
  <PresentationFormat>Widescreen</PresentationFormat>
  <Paragraphs>195</Paragraphs>
  <Slides>38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Arial Black</vt:lpstr>
      <vt:lpstr>Arial Rounded MT Bold</vt:lpstr>
      <vt:lpstr>Calibri</vt:lpstr>
      <vt:lpstr>Calibri Light</vt:lpstr>
      <vt:lpstr>Helvetica</vt:lpstr>
      <vt:lpstr>Times New Roman</vt:lpstr>
      <vt:lpstr>Wingdings</vt:lpstr>
      <vt:lpstr>Office Theme</vt:lpstr>
      <vt:lpstr>Trade Activist Report from Paris Climate Talks</vt:lpstr>
      <vt:lpstr>INTRODUCTION AND WELCOME</vt:lpstr>
      <vt:lpstr>TECHNICAL STUFF</vt:lpstr>
      <vt:lpstr>Call Host Team</vt:lpstr>
      <vt:lpstr>Call Host Team</vt:lpstr>
      <vt:lpstr>Call Host Team</vt:lpstr>
      <vt:lpstr>Call Planning Team</vt:lpstr>
      <vt:lpstr>Chat Host/Call Planning Team</vt:lpstr>
      <vt:lpstr>Call Planning Team</vt:lpstr>
      <vt:lpstr>Call Planning Team</vt:lpstr>
      <vt:lpstr>Dr. Margaret Flowers</vt:lpstr>
      <vt:lpstr>Reportback from the TPP Resistance Call: </vt:lpstr>
      <vt:lpstr>Local Actions in February</vt:lpstr>
      <vt:lpstr>Call Planning Team</vt:lpstr>
      <vt:lpstr>PowerPoint Presentation</vt:lpstr>
      <vt:lpstr>PowerPoint Presentation</vt:lpstr>
      <vt:lpstr>PowerPoint Presentation</vt:lpstr>
      <vt:lpstr>Q&amp;A for Dr. Margaret Flowers and Adam Weissman</vt:lpstr>
      <vt:lpstr>Ben Lilliston</vt:lpstr>
      <vt:lpstr>Ben Lilliston, IATP </vt:lpstr>
      <vt:lpstr>Bill Lilliston/IATP</vt:lpstr>
      <vt:lpstr>Q&amp;A for Ben Lilliston</vt:lpstr>
      <vt:lpstr>Dan Mauer</vt:lpstr>
      <vt:lpstr>Customs Bill—“Customs” Provisions</vt:lpstr>
      <vt:lpstr>Conference Committee Results on Customs Provisions</vt:lpstr>
      <vt:lpstr>Currency Manipulation</vt:lpstr>
      <vt:lpstr>Customs Currency Provisions</vt:lpstr>
      <vt:lpstr>Customs &amp; The TPP</vt:lpstr>
      <vt:lpstr>Customs &amp; The TPP (cont.)</vt:lpstr>
      <vt:lpstr>State of Play</vt:lpstr>
      <vt:lpstr>PowerPoint Presentation</vt:lpstr>
      <vt:lpstr>Customs bill weakens anti-trafficking language allowing president to write a letter requesting a waiver for a Tier 3 country to participate</vt:lpstr>
      <vt:lpstr>Climate</vt:lpstr>
      <vt:lpstr>Boycott Divestment Sanctions</vt:lpstr>
      <vt:lpstr>Q&amp;A with Dan Mauer and Chloe Schwabe</vt:lpstr>
      <vt:lpstr>Call Planning Team</vt:lpstr>
      <vt:lpstr>PowerPoint Presentation</vt:lpstr>
      <vt:lpstr>Upcoming Calls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Miller</dc:creator>
  <cp:lastModifiedBy>Andrea Miller</cp:lastModifiedBy>
  <cp:revision>27</cp:revision>
  <dcterms:created xsi:type="dcterms:W3CDTF">2015-12-10T03:05:32Z</dcterms:created>
  <dcterms:modified xsi:type="dcterms:W3CDTF">2015-12-20T22:01:07Z</dcterms:modified>
</cp:coreProperties>
</file>