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52"/>
  </p:notesMasterIdLst>
  <p:handoutMasterIdLst>
    <p:handoutMasterId r:id="rId53"/>
  </p:handoutMasterIdLst>
  <p:sldIdLst>
    <p:sldId id="256" r:id="rId3"/>
    <p:sldId id="320" r:id="rId4"/>
    <p:sldId id="318" r:id="rId5"/>
    <p:sldId id="316" r:id="rId6"/>
    <p:sldId id="327" r:id="rId7"/>
    <p:sldId id="325" r:id="rId8"/>
    <p:sldId id="317" r:id="rId9"/>
    <p:sldId id="312" r:id="rId10"/>
    <p:sldId id="257" r:id="rId11"/>
    <p:sldId id="268" r:id="rId12"/>
    <p:sldId id="273" r:id="rId13"/>
    <p:sldId id="275" r:id="rId14"/>
    <p:sldId id="276" r:id="rId15"/>
    <p:sldId id="277" r:id="rId16"/>
    <p:sldId id="278" r:id="rId17"/>
    <p:sldId id="279" r:id="rId18"/>
    <p:sldId id="280" r:id="rId19"/>
    <p:sldId id="281" r:id="rId20"/>
    <p:sldId id="302" r:id="rId21"/>
    <p:sldId id="282" r:id="rId22"/>
    <p:sldId id="283" r:id="rId23"/>
    <p:sldId id="284" r:id="rId24"/>
    <p:sldId id="286" r:id="rId25"/>
    <p:sldId id="289" r:id="rId26"/>
    <p:sldId id="290" r:id="rId27"/>
    <p:sldId id="291" r:id="rId28"/>
    <p:sldId id="292" r:id="rId29"/>
    <p:sldId id="293" r:id="rId30"/>
    <p:sldId id="294" r:id="rId31"/>
    <p:sldId id="295" r:id="rId32"/>
    <p:sldId id="296" r:id="rId33"/>
    <p:sldId id="297" r:id="rId34"/>
    <p:sldId id="298" r:id="rId35"/>
    <p:sldId id="303" r:id="rId36"/>
    <p:sldId id="260" r:id="rId37"/>
    <p:sldId id="265" r:id="rId38"/>
    <p:sldId id="266" r:id="rId39"/>
    <p:sldId id="301" r:id="rId40"/>
    <p:sldId id="306" r:id="rId41"/>
    <p:sldId id="307" r:id="rId42"/>
    <p:sldId id="305" r:id="rId43"/>
    <p:sldId id="308" r:id="rId44"/>
    <p:sldId id="309" r:id="rId45"/>
    <p:sldId id="310" r:id="rId46"/>
    <p:sldId id="311" r:id="rId47"/>
    <p:sldId id="313" r:id="rId48"/>
    <p:sldId id="322" r:id="rId49"/>
    <p:sldId id="323" r:id="rId50"/>
    <p:sldId id="328" r:id="rId51"/>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79" autoAdjust="0"/>
    <p:restoredTop sz="94660"/>
  </p:normalViewPr>
  <p:slideViewPr>
    <p:cSldViewPr>
      <p:cViewPr varScale="1">
        <p:scale>
          <a:sx n="96" d="100"/>
          <a:sy n="96" d="100"/>
        </p:scale>
        <p:origin x="259" y="62"/>
      </p:cViewPr>
      <p:guideLst/>
    </p:cSldViewPr>
  </p:slideViewPr>
  <p:notesTextViewPr>
    <p:cViewPr>
      <p:scale>
        <a:sx n="1" d="1"/>
        <a:sy n="1" d="1"/>
      </p:scale>
      <p:origin x="0" y="0"/>
    </p:cViewPr>
  </p:notesTextViewPr>
  <p:notesViewPr>
    <p:cSldViewPr showGuides="1">
      <p:cViewPr varScale="1">
        <p:scale>
          <a:sx n="95" d="100"/>
          <a:sy n="95" d="100"/>
        </p:scale>
        <p:origin x="3582"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FB202A-8611-4DDC-831D-D12EB67B6CF7}" type="doc">
      <dgm:prSet loTypeId="urn:microsoft.com/office/officeart/2005/8/layout/process4" loCatId="process" qsTypeId="urn:microsoft.com/office/officeart/2005/8/quickstyle/simple4" qsCatId="simple" csTypeId="urn:microsoft.com/office/officeart/2005/8/colors/accent1_5" csCatId="accent1" phldr="1"/>
      <dgm:spPr/>
      <dgm:t>
        <a:bodyPr/>
        <a:lstStyle/>
        <a:p>
          <a:endParaRPr lang="en-US"/>
        </a:p>
      </dgm:t>
    </dgm:pt>
    <dgm:pt modelId="{11888A7B-1E89-45E6-84F4-EF92B26189CD}">
      <dgm:prSet phldrT="[Text]"/>
      <dgm:spPr/>
      <dgm:t>
        <a:bodyPr/>
        <a:lstStyle/>
        <a:p>
          <a:r>
            <a:rPr lang="en-US" dirty="0">
              <a:solidFill>
                <a:schemeClr val="tx1">
                  <a:lumMod val="90000"/>
                </a:schemeClr>
              </a:solidFill>
            </a:rPr>
            <a:t>Loss of contracts</a:t>
          </a:r>
        </a:p>
      </dgm:t>
    </dgm:pt>
    <dgm:pt modelId="{6043087E-917B-44BC-97F8-41385FD50DC3}" type="parTrans" cxnId="{5376348D-4465-4E2E-9DB8-EA1F5276717B}">
      <dgm:prSet/>
      <dgm:spPr/>
      <dgm:t>
        <a:bodyPr/>
        <a:lstStyle/>
        <a:p>
          <a:endParaRPr lang="en-US"/>
        </a:p>
      </dgm:t>
    </dgm:pt>
    <dgm:pt modelId="{438F37F5-E676-4BB5-A241-95D895E1B43F}" type="sibTrans" cxnId="{5376348D-4465-4E2E-9DB8-EA1F5276717B}">
      <dgm:prSet/>
      <dgm:spPr/>
      <dgm:t>
        <a:bodyPr/>
        <a:lstStyle/>
        <a:p>
          <a:endParaRPr lang="en-US"/>
        </a:p>
      </dgm:t>
    </dgm:pt>
    <dgm:pt modelId="{712EDDD5-F1C9-457B-A81D-F94868058B44}">
      <dgm:prSet phldrT="[Text]"/>
      <dgm:spPr/>
      <dgm:t>
        <a:bodyPr/>
        <a:lstStyle/>
        <a:p>
          <a:r>
            <a:rPr lang="en-US" dirty="0">
              <a:solidFill>
                <a:schemeClr val="tx1">
                  <a:lumMod val="90000"/>
                </a:schemeClr>
              </a:solidFill>
            </a:rPr>
            <a:t>Loss of market share</a:t>
          </a:r>
        </a:p>
      </dgm:t>
    </dgm:pt>
    <dgm:pt modelId="{5E2CC1CB-7E12-4298-9BE5-B8F6683E4161}" type="parTrans" cxnId="{392AE56A-6939-469F-BFEC-2DEEC6ABC100}">
      <dgm:prSet/>
      <dgm:spPr/>
      <dgm:t>
        <a:bodyPr/>
        <a:lstStyle/>
        <a:p>
          <a:endParaRPr lang="en-US"/>
        </a:p>
      </dgm:t>
    </dgm:pt>
    <dgm:pt modelId="{630DB5C2-135D-425B-B7D5-1F5FFE12BF3B}" type="sibTrans" cxnId="{392AE56A-6939-469F-BFEC-2DEEC6ABC100}">
      <dgm:prSet/>
      <dgm:spPr/>
      <dgm:t>
        <a:bodyPr/>
        <a:lstStyle/>
        <a:p>
          <a:endParaRPr lang="en-US"/>
        </a:p>
      </dgm:t>
    </dgm:pt>
    <dgm:pt modelId="{356F6FEF-38C8-437A-8562-86A5ED3F5885}">
      <dgm:prSet phldrT="[Text]"/>
      <dgm:spPr/>
      <dgm:t>
        <a:bodyPr/>
        <a:lstStyle/>
        <a:p>
          <a:r>
            <a:rPr lang="en-US" dirty="0">
              <a:solidFill>
                <a:schemeClr val="tx1">
                  <a:lumMod val="90000"/>
                </a:schemeClr>
              </a:solidFill>
            </a:rPr>
            <a:t>Loss of  pricing power</a:t>
          </a:r>
        </a:p>
      </dgm:t>
    </dgm:pt>
    <dgm:pt modelId="{BD9B34C9-939F-47F5-A040-1B30C9EEA310}" type="parTrans" cxnId="{8247D1A2-555D-4B39-B44D-5F2B5AE64242}">
      <dgm:prSet/>
      <dgm:spPr/>
      <dgm:t>
        <a:bodyPr/>
        <a:lstStyle/>
        <a:p>
          <a:endParaRPr lang="en-US"/>
        </a:p>
      </dgm:t>
    </dgm:pt>
    <dgm:pt modelId="{665399A3-A410-4656-8F7E-3FAB641DE891}" type="sibTrans" cxnId="{8247D1A2-555D-4B39-B44D-5F2B5AE64242}">
      <dgm:prSet/>
      <dgm:spPr/>
      <dgm:t>
        <a:bodyPr/>
        <a:lstStyle/>
        <a:p>
          <a:endParaRPr lang="en-US"/>
        </a:p>
      </dgm:t>
    </dgm:pt>
    <dgm:pt modelId="{640CA9BD-09C1-4472-8DAC-0F150EC5E678}">
      <dgm:prSet phldrT="[Text]"/>
      <dgm:spPr/>
      <dgm:t>
        <a:bodyPr/>
        <a:lstStyle/>
        <a:p>
          <a:r>
            <a:rPr lang="en-US" dirty="0">
              <a:solidFill>
                <a:schemeClr val="tx1">
                  <a:lumMod val="90000"/>
                </a:schemeClr>
              </a:solidFill>
            </a:rPr>
            <a:t>Lost growth opportunities</a:t>
          </a:r>
        </a:p>
      </dgm:t>
    </dgm:pt>
    <dgm:pt modelId="{90609DF7-843B-4BEF-A3B5-89270E6B0951}" type="parTrans" cxnId="{957C551D-31A8-4286-A3AE-C5928DB663CE}">
      <dgm:prSet/>
      <dgm:spPr/>
      <dgm:t>
        <a:bodyPr/>
        <a:lstStyle/>
        <a:p>
          <a:endParaRPr lang="en-US"/>
        </a:p>
      </dgm:t>
    </dgm:pt>
    <dgm:pt modelId="{67B503AA-82FD-4AA4-8357-3D8B59D6160B}" type="sibTrans" cxnId="{957C551D-31A8-4286-A3AE-C5928DB663CE}">
      <dgm:prSet/>
      <dgm:spPr/>
      <dgm:t>
        <a:bodyPr/>
        <a:lstStyle/>
        <a:p>
          <a:endParaRPr lang="en-US"/>
        </a:p>
      </dgm:t>
    </dgm:pt>
    <dgm:pt modelId="{812F39FC-2D1E-4DD1-A1A6-C7F9287A4AAB}" type="pres">
      <dgm:prSet presAssocID="{2EFB202A-8611-4DDC-831D-D12EB67B6CF7}" presName="Name0" presStyleCnt="0">
        <dgm:presLayoutVars>
          <dgm:dir/>
          <dgm:animLvl val="lvl"/>
          <dgm:resizeHandles val="exact"/>
        </dgm:presLayoutVars>
      </dgm:prSet>
      <dgm:spPr/>
    </dgm:pt>
    <dgm:pt modelId="{C1682CE3-81F4-4BEA-B13D-10C7017D8387}" type="pres">
      <dgm:prSet presAssocID="{640CA9BD-09C1-4472-8DAC-0F150EC5E678}" presName="boxAndChildren" presStyleCnt="0"/>
      <dgm:spPr/>
    </dgm:pt>
    <dgm:pt modelId="{325B9957-E809-4285-A870-20AA1AEAA8D7}" type="pres">
      <dgm:prSet presAssocID="{640CA9BD-09C1-4472-8DAC-0F150EC5E678}" presName="parentTextBox" presStyleLbl="node1" presStyleIdx="0" presStyleCnt="4"/>
      <dgm:spPr/>
    </dgm:pt>
    <dgm:pt modelId="{2AB5853F-AA77-4431-82DF-105CEB2E1424}" type="pres">
      <dgm:prSet presAssocID="{665399A3-A410-4656-8F7E-3FAB641DE891}" presName="sp" presStyleCnt="0"/>
      <dgm:spPr/>
    </dgm:pt>
    <dgm:pt modelId="{EC667030-4855-4843-9717-7DF08446AEB5}" type="pres">
      <dgm:prSet presAssocID="{356F6FEF-38C8-437A-8562-86A5ED3F5885}" presName="arrowAndChildren" presStyleCnt="0"/>
      <dgm:spPr/>
    </dgm:pt>
    <dgm:pt modelId="{C830B7C4-5210-41AC-A88B-BECF7607C1E5}" type="pres">
      <dgm:prSet presAssocID="{356F6FEF-38C8-437A-8562-86A5ED3F5885}" presName="parentTextArrow" presStyleLbl="node1" presStyleIdx="1" presStyleCnt="4"/>
      <dgm:spPr/>
    </dgm:pt>
    <dgm:pt modelId="{7FB80134-CA62-4591-A6BE-C119FEAC14B6}" type="pres">
      <dgm:prSet presAssocID="{630DB5C2-135D-425B-B7D5-1F5FFE12BF3B}" presName="sp" presStyleCnt="0"/>
      <dgm:spPr/>
    </dgm:pt>
    <dgm:pt modelId="{C4866045-B43B-429F-851C-E58098BA6DB8}" type="pres">
      <dgm:prSet presAssocID="{712EDDD5-F1C9-457B-A81D-F94868058B44}" presName="arrowAndChildren" presStyleCnt="0"/>
      <dgm:spPr/>
    </dgm:pt>
    <dgm:pt modelId="{D5473CBC-EEC3-408A-B4A6-07882F253A8B}" type="pres">
      <dgm:prSet presAssocID="{712EDDD5-F1C9-457B-A81D-F94868058B44}" presName="parentTextArrow" presStyleLbl="node1" presStyleIdx="2" presStyleCnt="4"/>
      <dgm:spPr/>
    </dgm:pt>
    <dgm:pt modelId="{FE4F3FD3-FEDA-44E5-9944-1FF6BBD0F9E2}" type="pres">
      <dgm:prSet presAssocID="{438F37F5-E676-4BB5-A241-95D895E1B43F}" presName="sp" presStyleCnt="0"/>
      <dgm:spPr/>
    </dgm:pt>
    <dgm:pt modelId="{1C274FFF-1754-4900-887F-DFF5156E0B8D}" type="pres">
      <dgm:prSet presAssocID="{11888A7B-1E89-45E6-84F4-EF92B26189CD}" presName="arrowAndChildren" presStyleCnt="0"/>
      <dgm:spPr/>
    </dgm:pt>
    <dgm:pt modelId="{32FA43B7-34B4-4881-9A79-E3EDEC9D4CBF}" type="pres">
      <dgm:prSet presAssocID="{11888A7B-1E89-45E6-84F4-EF92B26189CD}" presName="parentTextArrow" presStyleLbl="node1" presStyleIdx="3" presStyleCnt="4"/>
      <dgm:spPr/>
    </dgm:pt>
  </dgm:ptLst>
  <dgm:cxnLst>
    <dgm:cxn modelId="{957C551D-31A8-4286-A3AE-C5928DB663CE}" srcId="{2EFB202A-8611-4DDC-831D-D12EB67B6CF7}" destId="{640CA9BD-09C1-4472-8DAC-0F150EC5E678}" srcOrd="3" destOrd="0" parTransId="{90609DF7-843B-4BEF-A3B5-89270E6B0951}" sibTransId="{67B503AA-82FD-4AA4-8357-3D8B59D6160B}"/>
    <dgm:cxn modelId="{4D111F6B-0B5C-40A7-BA86-973E36B2D8F2}" type="presOf" srcId="{712EDDD5-F1C9-457B-A81D-F94868058B44}" destId="{D5473CBC-EEC3-408A-B4A6-07882F253A8B}" srcOrd="0" destOrd="0" presId="urn:microsoft.com/office/officeart/2005/8/layout/process4"/>
    <dgm:cxn modelId="{AAE8F060-3E29-4C68-9A74-089916E04D67}" type="presOf" srcId="{356F6FEF-38C8-437A-8562-86A5ED3F5885}" destId="{C830B7C4-5210-41AC-A88B-BECF7607C1E5}" srcOrd="0" destOrd="0" presId="urn:microsoft.com/office/officeart/2005/8/layout/process4"/>
    <dgm:cxn modelId="{B2E3875C-D3F8-41A4-A6EA-DD49F61576A0}" type="presOf" srcId="{11888A7B-1E89-45E6-84F4-EF92B26189CD}" destId="{32FA43B7-34B4-4881-9A79-E3EDEC9D4CBF}" srcOrd="0" destOrd="0" presId="urn:microsoft.com/office/officeart/2005/8/layout/process4"/>
    <dgm:cxn modelId="{8247D1A2-555D-4B39-B44D-5F2B5AE64242}" srcId="{2EFB202A-8611-4DDC-831D-D12EB67B6CF7}" destId="{356F6FEF-38C8-437A-8562-86A5ED3F5885}" srcOrd="2" destOrd="0" parTransId="{BD9B34C9-939F-47F5-A040-1B30C9EEA310}" sibTransId="{665399A3-A410-4656-8F7E-3FAB641DE891}"/>
    <dgm:cxn modelId="{79EE9E02-BFF5-41D3-86F8-33470970BFCE}" type="presOf" srcId="{2EFB202A-8611-4DDC-831D-D12EB67B6CF7}" destId="{812F39FC-2D1E-4DD1-A1A6-C7F9287A4AAB}" srcOrd="0" destOrd="0" presId="urn:microsoft.com/office/officeart/2005/8/layout/process4"/>
    <dgm:cxn modelId="{392AE56A-6939-469F-BFEC-2DEEC6ABC100}" srcId="{2EFB202A-8611-4DDC-831D-D12EB67B6CF7}" destId="{712EDDD5-F1C9-457B-A81D-F94868058B44}" srcOrd="1" destOrd="0" parTransId="{5E2CC1CB-7E12-4298-9BE5-B8F6683E4161}" sibTransId="{630DB5C2-135D-425B-B7D5-1F5FFE12BF3B}"/>
    <dgm:cxn modelId="{5376348D-4465-4E2E-9DB8-EA1F5276717B}" srcId="{2EFB202A-8611-4DDC-831D-D12EB67B6CF7}" destId="{11888A7B-1E89-45E6-84F4-EF92B26189CD}" srcOrd="0" destOrd="0" parTransId="{6043087E-917B-44BC-97F8-41385FD50DC3}" sibTransId="{438F37F5-E676-4BB5-A241-95D895E1B43F}"/>
    <dgm:cxn modelId="{67067571-6170-41AF-87A3-FB3B609D9CEA}" type="presOf" srcId="{640CA9BD-09C1-4472-8DAC-0F150EC5E678}" destId="{325B9957-E809-4285-A870-20AA1AEAA8D7}" srcOrd="0" destOrd="0" presId="urn:microsoft.com/office/officeart/2005/8/layout/process4"/>
    <dgm:cxn modelId="{5678914C-8F14-4F79-9116-C33CBC8B70E7}" type="presParOf" srcId="{812F39FC-2D1E-4DD1-A1A6-C7F9287A4AAB}" destId="{C1682CE3-81F4-4BEA-B13D-10C7017D8387}" srcOrd="0" destOrd="0" presId="urn:microsoft.com/office/officeart/2005/8/layout/process4"/>
    <dgm:cxn modelId="{B75DEEE2-790E-400B-832F-7C2526EFEEFC}" type="presParOf" srcId="{C1682CE3-81F4-4BEA-B13D-10C7017D8387}" destId="{325B9957-E809-4285-A870-20AA1AEAA8D7}" srcOrd="0" destOrd="0" presId="urn:microsoft.com/office/officeart/2005/8/layout/process4"/>
    <dgm:cxn modelId="{6FA0FB88-FED5-4DA9-8FB7-49F6DEA20B1D}" type="presParOf" srcId="{812F39FC-2D1E-4DD1-A1A6-C7F9287A4AAB}" destId="{2AB5853F-AA77-4431-82DF-105CEB2E1424}" srcOrd="1" destOrd="0" presId="urn:microsoft.com/office/officeart/2005/8/layout/process4"/>
    <dgm:cxn modelId="{52F7A226-0BC5-4418-B1BB-E2FD5547F031}" type="presParOf" srcId="{812F39FC-2D1E-4DD1-A1A6-C7F9287A4AAB}" destId="{EC667030-4855-4843-9717-7DF08446AEB5}" srcOrd="2" destOrd="0" presId="urn:microsoft.com/office/officeart/2005/8/layout/process4"/>
    <dgm:cxn modelId="{B3DA9F18-ADDC-4C31-BFC3-7AFA3D398C18}" type="presParOf" srcId="{EC667030-4855-4843-9717-7DF08446AEB5}" destId="{C830B7C4-5210-41AC-A88B-BECF7607C1E5}" srcOrd="0" destOrd="0" presId="urn:microsoft.com/office/officeart/2005/8/layout/process4"/>
    <dgm:cxn modelId="{6D5A561E-9AED-4BD0-B61C-B210C294197C}" type="presParOf" srcId="{812F39FC-2D1E-4DD1-A1A6-C7F9287A4AAB}" destId="{7FB80134-CA62-4591-A6BE-C119FEAC14B6}" srcOrd="3" destOrd="0" presId="urn:microsoft.com/office/officeart/2005/8/layout/process4"/>
    <dgm:cxn modelId="{8AA3D574-35B2-4F26-9753-43647056D5BB}" type="presParOf" srcId="{812F39FC-2D1E-4DD1-A1A6-C7F9287A4AAB}" destId="{C4866045-B43B-429F-851C-E58098BA6DB8}" srcOrd="4" destOrd="0" presId="urn:microsoft.com/office/officeart/2005/8/layout/process4"/>
    <dgm:cxn modelId="{8142E2F1-4232-4A86-BD16-A2EE21EFADF1}" type="presParOf" srcId="{C4866045-B43B-429F-851C-E58098BA6DB8}" destId="{D5473CBC-EEC3-408A-B4A6-07882F253A8B}" srcOrd="0" destOrd="0" presId="urn:microsoft.com/office/officeart/2005/8/layout/process4"/>
    <dgm:cxn modelId="{F78D174D-E461-4213-AEEB-72932703ABFC}" type="presParOf" srcId="{812F39FC-2D1E-4DD1-A1A6-C7F9287A4AAB}" destId="{FE4F3FD3-FEDA-44E5-9944-1FF6BBD0F9E2}" srcOrd="5" destOrd="0" presId="urn:microsoft.com/office/officeart/2005/8/layout/process4"/>
    <dgm:cxn modelId="{D11F7181-D05C-4ACC-A34B-6E9511FBE167}" type="presParOf" srcId="{812F39FC-2D1E-4DD1-A1A6-C7F9287A4AAB}" destId="{1C274FFF-1754-4900-887F-DFF5156E0B8D}" srcOrd="6" destOrd="0" presId="urn:microsoft.com/office/officeart/2005/8/layout/process4"/>
    <dgm:cxn modelId="{36469A82-1901-415F-8126-6D77E61422EC}" type="presParOf" srcId="{1C274FFF-1754-4900-887F-DFF5156E0B8D}" destId="{32FA43B7-34B4-4881-9A79-E3EDEC9D4CBF}"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8B0E6C-1A6C-485F-9054-411118F24EE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1CB5E629-64B2-4247-82B9-C114211B0AF7}">
      <dgm:prSet phldrT="[Text]"/>
      <dgm:spPr/>
      <dgm:t>
        <a:bodyPr/>
        <a:lstStyle/>
        <a:p>
          <a:r>
            <a:rPr lang="en-US" dirty="0">
              <a:solidFill>
                <a:schemeClr val="bg2">
                  <a:lumMod val="90000"/>
                </a:schemeClr>
              </a:solidFill>
              <a:latin typeface="Arial Black" panose="020B0A04020102020204" pitchFamily="34" charset="0"/>
            </a:rPr>
            <a:t>Jobs</a:t>
          </a:r>
        </a:p>
      </dgm:t>
    </dgm:pt>
    <dgm:pt modelId="{0B25A9FC-E2AD-40ED-83E0-8A865F88A1FA}" type="parTrans" cxnId="{D93D5B9D-E40C-417E-8A89-0F2C69C887DD}">
      <dgm:prSet/>
      <dgm:spPr/>
      <dgm:t>
        <a:bodyPr/>
        <a:lstStyle/>
        <a:p>
          <a:endParaRPr lang="en-US"/>
        </a:p>
      </dgm:t>
    </dgm:pt>
    <dgm:pt modelId="{03A5A354-FD31-4726-9A41-6CF97311AC43}" type="sibTrans" cxnId="{D93D5B9D-E40C-417E-8A89-0F2C69C887DD}">
      <dgm:prSet/>
      <dgm:spPr/>
      <dgm:t>
        <a:bodyPr/>
        <a:lstStyle/>
        <a:p>
          <a:endParaRPr lang="en-US"/>
        </a:p>
      </dgm:t>
    </dgm:pt>
    <dgm:pt modelId="{6DC9ABBE-1B27-4EA3-B72F-4850CC6ED0B1}">
      <dgm:prSet phldrT="[Text]"/>
      <dgm:spPr/>
      <dgm:t>
        <a:bodyPr/>
        <a:lstStyle/>
        <a:p>
          <a:r>
            <a:rPr lang="en-US" dirty="0">
              <a:latin typeface="+mj-lt"/>
            </a:rPr>
            <a:t>Innovation</a:t>
          </a:r>
        </a:p>
      </dgm:t>
    </dgm:pt>
    <dgm:pt modelId="{A1FA64BC-B1A7-4937-B843-8BE997B74335}" type="parTrans" cxnId="{A4415224-A3D6-4295-BA60-ADEE74F283BD}">
      <dgm:prSet/>
      <dgm:spPr/>
      <dgm:t>
        <a:bodyPr/>
        <a:lstStyle/>
        <a:p>
          <a:endParaRPr lang="en-US"/>
        </a:p>
      </dgm:t>
    </dgm:pt>
    <dgm:pt modelId="{76AB7D7B-E07C-4A5A-9CB1-3A990CCF20EB}" type="sibTrans" cxnId="{A4415224-A3D6-4295-BA60-ADEE74F283BD}">
      <dgm:prSet/>
      <dgm:spPr/>
      <dgm:t>
        <a:bodyPr/>
        <a:lstStyle/>
        <a:p>
          <a:endParaRPr lang="en-US"/>
        </a:p>
      </dgm:t>
    </dgm:pt>
    <dgm:pt modelId="{0D2EE738-BB3A-455C-B659-8BB75B1D59A2}">
      <dgm:prSet phldrT="[Text]"/>
      <dgm:spPr/>
      <dgm:t>
        <a:bodyPr/>
        <a:lstStyle/>
        <a:p>
          <a:r>
            <a:rPr lang="en-US" dirty="0">
              <a:solidFill>
                <a:schemeClr val="bg2">
                  <a:lumMod val="90000"/>
                </a:schemeClr>
              </a:solidFill>
              <a:latin typeface="Arial Black" panose="020B0A04020102020204" pitchFamily="34" charset="0"/>
            </a:rPr>
            <a:t>Value Added Growth</a:t>
          </a:r>
        </a:p>
      </dgm:t>
    </dgm:pt>
    <dgm:pt modelId="{9E4E57C3-376A-4149-995E-E55BD094E956}" type="parTrans" cxnId="{3B0E2E52-6989-45AC-8288-102AD6D45342}">
      <dgm:prSet/>
      <dgm:spPr/>
      <dgm:t>
        <a:bodyPr/>
        <a:lstStyle/>
        <a:p>
          <a:endParaRPr lang="en-US"/>
        </a:p>
      </dgm:t>
    </dgm:pt>
    <dgm:pt modelId="{01E7B3C9-269D-44A1-B171-4DF34D7B9B07}" type="sibTrans" cxnId="{3B0E2E52-6989-45AC-8288-102AD6D45342}">
      <dgm:prSet/>
      <dgm:spPr/>
      <dgm:t>
        <a:bodyPr/>
        <a:lstStyle/>
        <a:p>
          <a:endParaRPr lang="en-US"/>
        </a:p>
      </dgm:t>
    </dgm:pt>
    <dgm:pt modelId="{4DE7C210-A907-4C52-99A9-CD8431DC077D}" type="pres">
      <dgm:prSet presAssocID="{ED8B0E6C-1A6C-485F-9054-411118F24EE4}" presName="linear" presStyleCnt="0">
        <dgm:presLayoutVars>
          <dgm:dir/>
          <dgm:animLvl val="lvl"/>
          <dgm:resizeHandles val="exact"/>
        </dgm:presLayoutVars>
      </dgm:prSet>
      <dgm:spPr/>
    </dgm:pt>
    <dgm:pt modelId="{5528CC75-0B21-4055-B3BB-BCF8173560B3}" type="pres">
      <dgm:prSet presAssocID="{1CB5E629-64B2-4247-82B9-C114211B0AF7}" presName="parentLin" presStyleCnt="0"/>
      <dgm:spPr/>
    </dgm:pt>
    <dgm:pt modelId="{4DD803B3-A205-42D6-B5FA-0DB288954333}" type="pres">
      <dgm:prSet presAssocID="{1CB5E629-64B2-4247-82B9-C114211B0AF7}" presName="parentLeftMargin" presStyleLbl="node1" presStyleIdx="0" presStyleCnt="3"/>
      <dgm:spPr/>
    </dgm:pt>
    <dgm:pt modelId="{D4AD16AD-127D-422B-A8C1-517D745EF2F0}" type="pres">
      <dgm:prSet presAssocID="{1CB5E629-64B2-4247-82B9-C114211B0AF7}" presName="parentText" presStyleLbl="node1" presStyleIdx="0" presStyleCnt="3">
        <dgm:presLayoutVars>
          <dgm:chMax val="0"/>
          <dgm:bulletEnabled val="1"/>
        </dgm:presLayoutVars>
      </dgm:prSet>
      <dgm:spPr/>
    </dgm:pt>
    <dgm:pt modelId="{21A823DE-D85A-47FA-A263-8200675669B9}" type="pres">
      <dgm:prSet presAssocID="{1CB5E629-64B2-4247-82B9-C114211B0AF7}" presName="negativeSpace" presStyleCnt="0"/>
      <dgm:spPr/>
    </dgm:pt>
    <dgm:pt modelId="{E5B90B57-CCF8-4FF7-8B10-A83B668FAC1C}" type="pres">
      <dgm:prSet presAssocID="{1CB5E629-64B2-4247-82B9-C114211B0AF7}" presName="childText" presStyleLbl="conFgAcc1" presStyleIdx="0" presStyleCnt="3">
        <dgm:presLayoutVars>
          <dgm:bulletEnabled val="1"/>
        </dgm:presLayoutVars>
      </dgm:prSet>
      <dgm:spPr/>
    </dgm:pt>
    <dgm:pt modelId="{B1D2A0ED-BED4-46AE-9A38-C51CD60C900A}" type="pres">
      <dgm:prSet presAssocID="{03A5A354-FD31-4726-9A41-6CF97311AC43}" presName="spaceBetweenRectangles" presStyleCnt="0"/>
      <dgm:spPr/>
    </dgm:pt>
    <dgm:pt modelId="{B1042783-8151-4B90-9312-BB4AE7CFCBFD}" type="pres">
      <dgm:prSet presAssocID="{6DC9ABBE-1B27-4EA3-B72F-4850CC6ED0B1}" presName="parentLin" presStyleCnt="0"/>
      <dgm:spPr/>
    </dgm:pt>
    <dgm:pt modelId="{480A7B6B-39AA-4670-B84A-F82D0057FF07}" type="pres">
      <dgm:prSet presAssocID="{6DC9ABBE-1B27-4EA3-B72F-4850CC6ED0B1}" presName="parentLeftMargin" presStyleLbl="node1" presStyleIdx="0" presStyleCnt="3"/>
      <dgm:spPr/>
    </dgm:pt>
    <dgm:pt modelId="{70CE743D-5138-48FA-B799-2EB99B0784B6}" type="pres">
      <dgm:prSet presAssocID="{6DC9ABBE-1B27-4EA3-B72F-4850CC6ED0B1}" presName="parentText" presStyleLbl="node1" presStyleIdx="1" presStyleCnt="3">
        <dgm:presLayoutVars>
          <dgm:chMax val="0"/>
          <dgm:bulletEnabled val="1"/>
        </dgm:presLayoutVars>
      </dgm:prSet>
      <dgm:spPr/>
    </dgm:pt>
    <dgm:pt modelId="{42237F70-97BE-4A80-8BE0-3BADF5AD5A0C}" type="pres">
      <dgm:prSet presAssocID="{6DC9ABBE-1B27-4EA3-B72F-4850CC6ED0B1}" presName="negativeSpace" presStyleCnt="0"/>
      <dgm:spPr/>
    </dgm:pt>
    <dgm:pt modelId="{1CC3E554-9A09-46EA-BA95-C9A4497E6E2E}" type="pres">
      <dgm:prSet presAssocID="{6DC9ABBE-1B27-4EA3-B72F-4850CC6ED0B1}" presName="childText" presStyleLbl="conFgAcc1" presStyleIdx="1" presStyleCnt="3" custLinFactNeighborY="21072">
        <dgm:presLayoutVars>
          <dgm:bulletEnabled val="1"/>
        </dgm:presLayoutVars>
      </dgm:prSet>
      <dgm:spPr/>
    </dgm:pt>
    <dgm:pt modelId="{029EACA4-711A-4CEC-8770-2C9FBA44D0A5}" type="pres">
      <dgm:prSet presAssocID="{76AB7D7B-E07C-4A5A-9CB1-3A990CCF20EB}" presName="spaceBetweenRectangles" presStyleCnt="0"/>
      <dgm:spPr/>
    </dgm:pt>
    <dgm:pt modelId="{159ABD03-75DA-4700-9752-3B2FCAB253F3}" type="pres">
      <dgm:prSet presAssocID="{0D2EE738-BB3A-455C-B659-8BB75B1D59A2}" presName="parentLin" presStyleCnt="0"/>
      <dgm:spPr/>
    </dgm:pt>
    <dgm:pt modelId="{252C5203-148C-4AF5-955B-CCA27EE55AE8}" type="pres">
      <dgm:prSet presAssocID="{0D2EE738-BB3A-455C-B659-8BB75B1D59A2}" presName="parentLeftMargin" presStyleLbl="node1" presStyleIdx="1" presStyleCnt="3"/>
      <dgm:spPr/>
    </dgm:pt>
    <dgm:pt modelId="{1C4DF4DF-D530-4ECB-BC46-D32072051EA8}" type="pres">
      <dgm:prSet presAssocID="{0D2EE738-BB3A-455C-B659-8BB75B1D59A2}" presName="parentText" presStyleLbl="node1" presStyleIdx="2" presStyleCnt="3">
        <dgm:presLayoutVars>
          <dgm:chMax val="0"/>
          <dgm:bulletEnabled val="1"/>
        </dgm:presLayoutVars>
      </dgm:prSet>
      <dgm:spPr/>
    </dgm:pt>
    <dgm:pt modelId="{9A70791E-C3CB-4C4D-B74F-8478CFE8B3B5}" type="pres">
      <dgm:prSet presAssocID="{0D2EE738-BB3A-455C-B659-8BB75B1D59A2}" presName="negativeSpace" presStyleCnt="0"/>
      <dgm:spPr/>
    </dgm:pt>
    <dgm:pt modelId="{02D4CED4-E023-4240-B18F-02EEF97D1552}" type="pres">
      <dgm:prSet presAssocID="{0D2EE738-BB3A-455C-B659-8BB75B1D59A2}" presName="childText" presStyleLbl="conFgAcc1" presStyleIdx="2" presStyleCnt="3">
        <dgm:presLayoutVars>
          <dgm:bulletEnabled val="1"/>
        </dgm:presLayoutVars>
      </dgm:prSet>
      <dgm:spPr/>
    </dgm:pt>
  </dgm:ptLst>
  <dgm:cxnLst>
    <dgm:cxn modelId="{3B0E2E52-6989-45AC-8288-102AD6D45342}" srcId="{ED8B0E6C-1A6C-485F-9054-411118F24EE4}" destId="{0D2EE738-BB3A-455C-B659-8BB75B1D59A2}" srcOrd="2" destOrd="0" parTransId="{9E4E57C3-376A-4149-995E-E55BD094E956}" sibTransId="{01E7B3C9-269D-44A1-B171-4DF34D7B9B07}"/>
    <dgm:cxn modelId="{347884AB-4C8C-497F-A0FA-B02A6BCD30C5}" type="presOf" srcId="{6DC9ABBE-1B27-4EA3-B72F-4850CC6ED0B1}" destId="{480A7B6B-39AA-4670-B84A-F82D0057FF07}" srcOrd="0" destOrd="0" presId="urn:microsoft.com/office/officeart/2005/8/layout/list1"/>
    <dgm:cxn modelId="{DD7AD7DD-EB06-4B22-9BA5-F81A8629ECE2}" type="presOf" srcId="{6DC9ABBE-1B27-4EA3-B72F-4850CC6ED0B1}" destId="{70CE743D-5138-48FA-B799-2EB99B0784B6}" srcOrd="1" destOrd="0" presId="urn:microsoft.com/office/officeart/2005/8/layout/list1"/>
    <dgm:cxn modelId="{F9B0E027-875B-426A-B94D-2593BD46B477}" type="presOf" srcId="{1CB5E629-64B2-4247-82B9-C114211B0AF7}" destId="{4DD803B3-A205-42D6-B5FA-0DB288954333}" srcOrd="0" destOrd="0" presId="urn:microsoft.com/office/officeart/2005/8/layout/list1"/>
    <dgm:cxn modelId="{A4415224-A3D6-4295-BA60-ADEE74F283BD}" srcId="{ED8B0E6C-1A6C-485F-9054-411118F24EE4}" destId="{6DC9ABBE-1B27-4EA3-B72F-4850CC6ED0B1}" srcOrd="1" destOrd="0" parTransId="{A1FA64BC-B1A7-4937-B843-8BE997B74335}" sibTransId="{76AB7D7B-E07C-4A5A-9CB1-3A990CCF20EB}"/>
    <dgm:cxn modelId="{2D83689C-C634-4704-A0D7-D6E96FD8108F}" type="presOf" srcId="{1CB5E629-64B2-4247-82B9-C114211B0AF7}" destId="{D4AD16AD-127D-422B-A8C1-517D745EF2F0}" srcOrd="1" destOrd="0" presId="urn:microsoft.com/office/officeart/2005/8/layout/list1"/>
    <dgm:cxn modelId="{875535BC-8023-46B3-AB1C-EE968C5FECCF}" type="presOf" srcId="{0D2EE738-BB3A-455C-B659-8BB75B1D59A2}" destId="{1C4DF4DF-D530-4ECB-BC46-D32072051EA8}" srcOrd="1" destOrd="0" presId="urn:microsoft.com/office/officeart/2005/8/layout/list1"/>
    <dgm:cxn modelId="{D93D5B9D-E40C-417E-8A89-0F2C69C887DD}" srcId="{ED8B0E6C-1A6C-485F-9054-411118F24EE4}" destId="{1CB5E629-64B2-4247-82B9-C114211B0AF7}" srcOrd="0" destOrd="0" parTransId="{0B25A9FC-E2AD-40ED-83E0-8A865F88A1FA}" sibTransId="{03A5A354-FD31-4726-9A41-6CF97311AC43}"/>
    <dgm:cxn modelId="{47F42A8D-3423-4A5C-B3EA-7FEE79649D08}" type="presOf" srcId="{ED8B0E6C-1A6C-485F-9054-411118F24EE4}" destId="{4DE7C210-A907-4C52-99A9-CD8431DC077D}" srcOrd="0" destOrd="0" presId="urn:microsoft.com/office/officeart/2005/8/layout/list1"/>
    <dgm:cxn modelId="{5DF091EF-7A71-48D7-AD13-D4B18D7CC90E}" type="presOf" srcId="{0D2EE738-BB3A-455C-B659-8BB75B1D59A2}" destId="{252C5203-148C-4AF5-955B-CCA27EE55AE8}" srcOrd="0" destOrd="0" presId="urn:microsoft.com/office/officeart/2005/8/layout/list1"/>
    <dgm:cxn modelId="{13BCEBBB-89A1-44FA-9EB6-B1C0AD79F672}" type="presParOf" srcId="{4DE7C210-A907-4C52-99A9-CD8431DC077D}" destId="{5528CC75-0B21-4055-B3BB-BCF8173560B3}" srcOrd="0" destOrd="0" presId="urn:microsoft.com/office/officeart/2005/8/layout/list1"/>
    <dgm:cxn modelId="{D3AF74F2-F36F-42DA-808E-C976ED4228F2}" type="presParOf" srcId="{5528CC75-0B21-4055-B3BB-BCF8173560B3}" destId="{4DD803B3-A205-42D6-B5FA-0DB288954333}" srcOrd="0" destOrd="0" presId="urn:microsoft.com/office/officeart/2005/8/layout/list1"/>
    <dgm:cxn modelId="{3BE3A201-F3BE-45CB-AFD3-942A0A1BEAA2}" type="presParOf" srcId="{5528CC75-0B21-4055-B3BB-BCF8173560B3}" destId="{D4AD16AD-127D-422B-A8C1-517D745EF2F0}" srcOrd="1" destOrd="0" presId="urn:microsoft.com/office/officeart/2005/8/layout/list1"/>
    <dgm:cxn modelId="{A0AC100C-C1EE-49AD-AA30-6455BDAB8154}" type="presParOf" srcId="{4DE7C210-A907-4C52-99A9-CD8431DC077D}" destId="{21A823DE-D85A-47FA-A263-8200675669B9}" srcOrd="1" destOrd="0" presId="urn:microsoft.com/office/officeart/2005/8/layout/list1"/>
    <dgm:cxn modelId="{B878304C-A8F9-447B-8EAF-4FEFCC74DB89}" type="presParOf" srcId="{4DE7C210-A907-4C52-99A9-CD8431DC077D}" destId="{E5B90B57-CCF8-4FF7-8B10-A83B668FAC1C}" srcOrd="2" destOrd="0" presId="urn:microsoft.com/office/officeart/2005/8/layout/list1"/>
    <dgm:cxn modelId="{0FBEBC07-D8BD-4CE3-B76E-457B6B9CB20C}" type="presParOf" srcId="{4DE7C210-A907-4C52-99A9-CD8431DC077D}" destId="{B1D2A0ED-BED4-46AE-9A38-C51CD60C900A}" srcOrd="3" destOrd="0" presId="urn:microsoft.com/office/officeart/2005/8/layout/list1"/>
    <dgm:cxn modelId="{55413968-DAD5-4AFF-95BA-9E2D3D5E53C7}" type="presParOf" srcId="{4DE7C210-A907-4C52-99A9-CD8431DC077D}" destId="{B1042783-8151-4B90-9312-BB4AE7CFCBFD}" srcOrd="4" destOrd="0" presId="urn:microsoft.com/office/officeart/2005/8/layout/list1"/>
    <dgm:cxn modelId="{16F612E4-CB72-475C-B418-9B01B42A7881}" type="presParOf" srcId="{B1042783-8151-4B90-9312-BB4AE7CFCBFD}" destId="{480A7B6B-39AA-4670-B84A-F82D0057FF07}" srcOrd="0" destOrd="0" presId="urn:microsoft.com/office/officeart/2005/8/layout/list1"/>
    <dgm:cxn modelId="{38048332-8929-438E-B98F-79AEBB3CA4D9}" type="presParOf" srcId="{B1042783-8151-4B90-9312-BB4AE7CFCBFD}" destId="{70CE743D-5138-48FA-B799-2EB99B0784B6}" srcOrd="1" destOrd="0" presId="urn:microsoft.com/office/officeart/2005/8/layout/list1"/>
    <dgm:cxn modelId="{894CE5CF-06B8-4E14-A716-4328B360B297}" type="presParOf" srcId="{4DE7C210-A907-4C52-99A9-CD8431DC077D}" destId="{42237F70-97BE-4A80-8BE0-3BADF5AD5A0C}" srcOrd="5" destOrd="0" presId="urn:microsoft.com/office/officeart/2005/8/layout/list1"/>
    <dgm:cxn modelId="{70E938E3-0FD8-4364-8AC1-44531119AFE8}" type="presParOf" srcId="{4DE7C210-A907-4C52-99A9-CD8431DC077D}" destId="{1CC3E554-9A09-46EA-BA95-C9A4497E6E2E}" srcOrd="6" destOrd="0" presId="urn:microsoft.com/office/officeart/2005/8/layout/list1"/>
    <dgm:cxn modelId="{C87C9228-68E5-40A8-9C8B-956BC7CA2DAF}" type="presParOf" srcId="{4DE7C210-A907-4C52-99A9-CD8431DC077D}" destId="{029EACA4-711A-4CEC-8770-2C9FBA44D0A5}" srcOrd="7" destOrd="0" presId="urn:microsoft.com/office/officeart/2005/8/layout/list1"/>
    <dgm:cxn modelId="{1E880324-CCD0-47E2-AD06-2C72DA18B4E4}" type="presParOf" srcId="{4DE7C210-A907-4C52-99A9-CD8431DC077D}" destId="{159ABD03-75DA-4700-9752-3B2FCAB253F3}" srcOrd="8" destOrd="0" presId="urn:microsoft.com/office/officeart/2005/8/layout/list1"/>
    <dgm:cxn modelId="{A3CBF1CD-0534-46DA-9704-4C09B972DDCA}" type="presParOf" srcId="{159ABD03-75DA-4700-9752-3B2FCAB253F3}" destId="{252C5203-148C-4AF5-955B-CCA27EE55AE8}" srcOrd="0" destOrd="0" presId="urn:microsoft.com/office/officeart/2005/8/layout/list1"/>
    <dgm:cxn modelId="{1A1D2C17-A759-45AF-B1E1-BBFB7716B003}" type="presParOf" srcId="{159ABD03-75DA-4700-9752-3B2FCAB253F3}" destId="{1C4DF4DF-D530-4ECB-BC46-D32072051EA8}" srcOrd="1" destOrd="0" presId="urn:microsoft.com/office/officeart/2005/8/layout/list1"/>
    <dgm:cxn modelId="{CFC2404D-355A-4B6D-A250-22277819E7CF}" type="presParOf" srcId="{4DE7C210-A907-4C52-99A9-CD8431DC077D}" destId="{9A70791E-C3CB-4C4D-B74F-8478CFE8B3B5}" srcOrd="9" destOrd="0" presId="urn:microsoft.com/office/officeart/2005/8/layout/list1"/>
    <dgm:cxn modelId="{A8426A6C-6AC0-494A-B818-D287350BE56B}" type="presParOf" srcId="{4DE7C210-A907-4C52-99A9-CD8431DC077D}" destId="{02D4CED4-E023-4240-B18F-02EEF97D1552}"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C1CD4A-8CDE-4A6E-B072-5332C12D086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8ABDD9E0-75C0-410E-8198-9FA1F0F3811D}">
      <dgm:prSet phldrT="[Text]" custT="1"/>
      <dgm:spPr/>
      <dgm:t>
        <a:bodyPr/>
        <a:lstStyle/>
        <a:p>
          <a:r>
            <a:rPr lang="en-US" sz="2800" b="1" dirty="0">
              <a:solidFill>
                <a:schemeClr val="bg2">
                  <a:lumMod val="25000"/>
                </a:schemeClr>
              </a:solidFill>
            </a:rPr>
            <a:t>	.15% increase to GDP by 2032 with TPP</a:t>
          </a:r>
          <a:endParaRPr lang="en-US" sz="2800" b="1" dirty="0"/>
        </a:p>
      </dgm:t>
    </dgm:pt>
    <dgm:pt modelId="{40CFAD2A-E8A5-495E-942C-BC9FBACE7ABE}" type="parTrans" cxnId="{4CB3188F-CDD0-45EC-AE73-3D7965E5078B}">
      <dgm:prSet/>
      <dgm:spPr/>
      <dgm:t>
        <a:bodyPr/>
        <a:lstStyle/>
        <a:p>
          <a:endParaRPr lang="en-US"/>
        </a:p>
      </dgm:t>
    </dgm:pt>
    <dgm:pt modelId="{823BAC55-159A-48B3-9A6D-64CBF55FBC82}" type="sibTrans" cxnId="{4CB3188F-CDD0-45EC-AE73-3D7965E5078B}">
      <dgm:prSet/>
      <dgm:spPr/>
      <dgm:t>
        <a:bodyPr/>
        <a:lstStyle/>
        <a:p>
          <a:endParaRPr lang="en-US"/>
        </a:p>
      </dgm:t>
    </dgm:pt>
    <dgm:pt modelId="{58DA530A-7422-4DBC-939D-2CD290CE34D0}">
      <dgm:prSet phldrT="[Text]" custT="1"/>
      <dgm:spPr/>
      <dgm:t>
        <a:bodyPr/>
        <a:lstStyle/>
        <a:p>
          <a:r>
            <a:rPr lang="en-US" sz="2500" dirty="0">
              <a:solidFill>
                <a:schemeClr val="bg2">
                  <a:lumMod val="25000"/>
                </a:schemeClr>
              </a:solidFill>
            </a:rPr>
            <a:t>     .</a:t>
          </a:r>
          <a:r>
            <a:rPr lang="en-US" sz="2800" b="1" dirty="0">
              <a:solidFill>
                <a:schemeClr val="bg2">
                  <a:lumMod val="25000"/>
                </a:schemeClr>
              </a:solidFill>
            </a:rPr>
            <a:t>23% - Negligible income growth by 2032 with TPP</a:t>
          </a:r>
          <a:endParaRPr lang="en-US" sz="2800" b="1" dirty="0"/>
        </a:p>
      </dgm:t>
    </dgm:pt>
    <dgm:pt modelId="{15D245A5-5089-40A6-893C-646EBC528FB1}" type="parTrans" cxnId="{EAF4E941-DBCE-4513-96DC-45915D0310F5}">
      <dgm:prSet/>
      <dgm:spPr/>
      <dgm:t>
        <a:bodyPr/>
        <a:lstStyle/>
        <a:p>
          <a:endParaRPr lang="en-US"/>
        </a:p>
      </dgm:t>
    </dgm:pt>
    <dgm:pt modelId="{3093DFA6-5843-4C0A-8AB9-FA71C1E28F21}" type="sibTrans" cxnId="{EAF4E941-DBCE-4513-96DC-45915D0310F5}">
      <dgm:prSet/>
      <dgm:spPr/>
      <dgm:t>
        <a:bodyPr/>
        <a:lstStyle/>
        <a:p>
          <a:endParaRPr lang="en-US"/>
        </a:p>
      </dgm:t>
    </dgm:pt>
    <dgm:pt modelId="{61F2FE47-0AC6-460B-BC18-67F48E61EEF4}">
      <dgm:prSet phldrT="[Text]" custT="1"/>
      <dgm:spPr/>
      <dgm:t>
        <a:bodyPr/>
        <a:lstStyle/>
        <a:p>
          <a:r>
            <a:rPr lang="en-US" sz="2800" b="1" dirty="0">
              <a:solidFill>
                <a:schemeClr val="bg2">
                  <a:lumMod val="25000"/>
                </a:schemeClr>
              </a:solidFill>
            </a:rPr>
            <a:t>	 120,000 jobs in 15 years = No job growth</a:t>
          </a:r>
          <a:endParaRPr lang="en-US" sz="2800" b="1" dirty="0"/>
        </a:p>
      </dgm:t>
    </dgm:pt>
    <dgm:pt modelId="{A664D818-E52E-47CF-B145-8AA8A6B2D4E3}" type="parTrans" cxnId="{589CC377-D7BA-422C-BDAE-C9D2D1999896}">
      <dgm:prSet/>
      <dgm:spPr/>
      <dgm:t>
        <a:bodyPr/>
        <a:lstStyle/>
        <a:p>
          <a:endParaRPr lang="en-US"/>
        </a:p>
      </dgm:t>
    </dgm:pt>
    <dgm:pt modelId="{76977501-C3F0-4AE0-ACF9-2451BF8A4E24}" type="sibTrans" cxnId="{589CC377-D7BA-422C-BDAE-C9D2D1999896}">
      <dgm:prSet/>
      <dgm:spPr/>
      <dgm:t>
        <a:bodyPr/>
        <a:lstStyle/>
        <a:p>
          <a:endParaRPr lang="en-US"/>
        </a:p>
      </dgm:t>
    </dgm:pt>
    <dgm:pt modelId="{D1814DC3-491B-43CB-96A1-D057E943D21E}" type="pres">
      <dgm:prSet presAssocID="{85C1CD4A-8CDE-4A6E-B072-5332C12D0865}" presName="linear" presStyleCnt="0">
        <dgm:presLayoutVars>
          <dgm:dir/>
          <dgm:animLvl val="lvl"/>
          <dgm:resizeHandles val="exact"/>
        </dgm:presLayoutVars>
      </dgm:prSet>
      <dgm:spPr/>
    </dgm:pt>
    <dgm:pt modelId="{1ED06FA5-BE5C-4332-B912-EA622CEEB673}" type="pres">
      <dgm:prSet presAssocID="{8ABDD9E0-75C0-410E-8198-9FA1F0F3811D}" presName="parentLin" presStyleCnt="0"/>
      <dgm:spPr/>
    </dgm:pt>
    <dgm:pt modelId="{30EC7AFA-8E93-438B-8196-017641A0C202}" type="pres">
      <dgm:prSet presAssocID="{8ABDD9E0-75C0-410E-8198-9FA1F0F3811D}" presName="parentLeftMargin" presStyleLbl="node1" presStyleIdx="0" presStyleCnt="3"/>
      <dgm:spPr/>
    </dgm:pt>
    <dgm:pt modelId="{8024DD1E-4279-430E-B73C-448BFE3E02EF}" type="pres">
      <dgm:prSet presAssocID="{8ABDD9E0-75C0-410E-8198-9FA1F0F3811D}" presName="parentText" presStyleLbl="node1" presStyleIdx="0" presStyleCnt="3" custScaleX="120041" custLinFactNeighborX="58273" custLinFactNeighborY="11969">
        <dgm:presLayoutVars>
          <dgm:chMax val="0"/>
          <dgm:bulletEnabled val="1"/>
        </dgm:presLayoutVars>
      </dgm:prSet>
      <dgm:spPr/>
    </dgm:pt>
    <dgm:pt modelId="{1A6B5C95-BFD0-4D74-A444-75871BDFCC5C}" type="pres">
      <dgm:prSet presAssocID="{8ABDD9E0-75C0-410E-8198-9FA1F0F3811D}" presName="negativeSpace" presStyleCnt="0"/>
      <dgm:spPr/>
    </dgm:pt>
    <dgm:pt modelId="{607FE00A-041D-4D3E-B2C6-B9CECDA709AF}" type="pres">
      <dgm:prSet presAssocID="{8ABDD9E0-75C0-410E-8198-9FA1F0F3811D}" presName="childText" presStyleLbl="conFgAcc1" presStyleIdx="0" presStyleCnt="3">
        <dgm:presLayoutVars>
          <dgm:bulletEnabled val="1"/>
        </dgm:presLayoutVars>
      </dgm:prSet>
      <dgm:spPr/>
    </dgm:pt>
    <dgm:pt modelId="{D5D8C86C-19A2-4F36-89FD-547C510C4C33}" type="pres">
      <dgm:prSet presAssocID="{823BAC55-159A-48B3-9A6D-64CBF55FBC82}" presName="spaceBetweenRectangles" presStyleCnt="0"/>
      <dgm:spPr/>
    </dgm:pt>
    <dgm:pt modelId="{AE51EE45-3D48-4909-8AAF-67898239FA0A}" type="pres">
      <dgm:prSet presAssocID="{58DA530A-7422-4DBC-939D-2CD290CE34D0}" presName="parentLin" presStyleCnt="0"/>
      <dgm:spPr/>
    </dgm:pt>
    <dgm:pt modelId="{97BBF02C-B9CF-4DD5-A47B-46F001CDA462}" type="pres">
      <dgm:prSet presAssocID="{58DA530A-7422-4DBC-939D-2CD290CE34D0}" presName="parentLeftMargin" presStyleLbl="node1" presStyleIdx="0" presStyleCnt="3"/>
      <dgm:spPr/>
    </dgm:pt>
    <dgm:pt modelId="{48D15351-87EE-493D-B283-9D61061DBB23}" type="pres">
      <dgm:prSet presAssocID="{58DA530A-7422-4DBC-939D-2CD290CE34D0}" presName="parentText" presStyleLbl="node1" presStyleIdx="1" presStyleCnt="3" custScaleX="121005" custLinFactNeighborX="58273" custLinFactNeighborY="13189">
        <dgm:presLayoutVars>
          <dgm:chMax val="0"/>
          <dgm:bulletEnabled val="1"/>
        </dgm:presLayoutVars>
      </dgm:prSet>
      <dgm:spPr/>
    </dgm:pt>
    <dgm:pt modelId="{26F123DD-36C5-42D2-8FB0-F3A3560933F7}" type="pres">
      <dgm:prSet presAssocID="{58DA530A-7422-4DBC-939D-2CD290CE34D0}" presName="negativeSpace" presStyleCnt="0"/>
      <dgm:spPr/>
    </dgm:pt>
    <dgm:pt modelId="{38DCE36F-5FE5-4CC9-A954-BA13E691E2B1}" type="pres">
      <dgm:prSet presAssocID="{58DA530A-7422-4DBC-939D-2CD290CE34D0}" presName="childText" presStyleLbl="conFgAcc1" presStyleIdx="1" presStyleCnt="3">
        <dgm:presLayoutVars>
          <dgm:bulletEnabled val="1"/>
        </dgm:presLayoutVars>
      </dgm:prSet>
      <dgm:spPr/>
    </dgm:pt>
    <dgm:pt modelId="{D439DB65-16AE-4DC8-94EF-4F8AEECAF68E}" type="pres">
      <dgm:prSet presAssocID="{3093DFA6-5843-4C0A-8AB9-FA71C1E28F21}" presName="spaceBetweenRectangles" presStyleCnt="0"/>
      <dgm:spPr/>
    </dgm:pt>
    <dgm:pt modelId="{1015251D-B376-4428-AB0D-E0757C1869FD}" type="pres">
      <dgm:prSet presAssocID="{61F2FE47-0AC6-460B-BC18-67F48E61EEF4}" presName="parentLin" presStyleCnt="0"/>
      <dgm:spPr/>
    </dgm:pt>
    <dgm:pt modelId="{DA9B8FF4-F242-4C9E-A4DF-D1E531CA2372}" type="pres">
      <dgm:prSet presAssocID="{61F2FE47-0AC6-460B-BC18-67F48E61EEF4}" presName="parentLeftMargin" presStyleLbl="node1" presStyleIdx="1" presStyleCnt="3"/>
      <dgm:spPr/>
    </dgm:pt>
    <dgm:pt modelId="{D8382520-FDBB-45B0-B01B-D180CE707DED}" type="pres">
      <dgm:prSet presAssocID="{61F2FE47-0AC6-460B-BC18-67F48E61EEF4}" presName="parentText" presStyleLbl="node1" presStyleIdx="2" presStyleCnt="3" custScaleX="121746" custLinFactNeighborX="62712" custLinFactNeighborY="8672">
        <dgm:presLayoutVars>
          <dgm:chMax val="0"/>
          <dgm:bulletEnabled val="1"/>
        </dgm:presLayoutVars>
      </dgm:prSet>
      <dgm:spPr/>
    </dgm:pt>
    <dgm:pt modelId="{5A5616B8-C205-4CA6-9841-A84C4603A6D1}" type="pres">
      <dgm:prSet presAssocID="{61F2FE47-0AC6-460B-BC18-67F48E61EEF4}" presName="negativeSpace" presStyleCnt="0"/>
      <dgm:spPr/>
    </dgm:pt>
    <dgm:pt modelId="{DD34C2CD-0D55-4E0B-B7AF-B1446D681582}" type="pres">
      <dgm:prSet presAssocID="{61F2FE47-0AC6-460B-BC18-67F48E61EEF4}" presName="childText" presStyleLbl="conFgAcc1" presStyleIdx="2" presStyleCnt="3" custLinFactNeighborX="650" custLinFactNeighborY="-9232">
        <dgm:presLayoutVars>
          <dgm:bulletEnabled val="1"/>
        </dgm:presLayoutVars>
      </dgm:prSet>
      <dgm:spPr/>
    </dgm:pt>
  </dgm:ptLst>
  <dgm:cxnLst>
    <dgm:cxn modelId="{AB9E67E3-6632-4E38-B462-274DAB8D40E1}" type="presOf" srcId="{61F2FE47-0AC6-460B-BC18-67F48E61EEF4}" destId="{DA9B8FF4-F242-4C9E-A4DF-D1E531CA2372}" srcOrd="0" destOrd="0" presId="urn:microsoft.com/office/officeart/2005/8/layout/list1"/>
    <dgm:cxn modelId="{792E072C-E495-427F-9573-033DC5E05EAB}" type="presOf" srcId="{85C1CD4A-8CDE-4A6E-B072-5332C12D0865}" destId="{D1814DC3-491B-43CB-96A1-D057E943D21E}" srcOrd="0" destOrd="0" presId="urn:microsoft.com/office/officeart/2005/8/layout/list1"/>
    <dgm:cxn modelId="{9BC8AC7E-D184-4095-A7D8-B8F3B042590B}" type="presOf" srcId="{8ABDD9E0-75C0-410E-8198-9FA1F0F3811D}" destId="{8024DD1E-4279-430E-B73C-448BFE3E02EF}" srcOrd="1" destOrd="0" presId="urn:microsoft.com/office/officeart/2005/8/layout/list1"/>
    <dgm:cxn modelId="{4CB3188F-CDD0-45EC-AE73-3D7965E5078B}" srcId="{85C1CD4A-8CDE-4A6E-B072-5332C12D0865}" destId="{8ABDD9E0-75C0-410E-8198-9FA1F0F3811D}" srcOrd="0" destOrd="0" parTransId="{40CFAD2A-E8A5-495E-942C-BC9FBACE7ABE}" sibTransId="{823BAC55-159A-48B3-9A6D-64CBF55FBC82}"/>
    <dgm:cxn modelId="{589CC377-D7BA-422C-BDAE-C9D2D1999896}" srcId="{85C1CD4A-8CDE-4A6E-B072-5332C12D0865}" destId="{61F2FE47-0AC6-460B-BC18-67F48E61EEF4}" srcOrd="2" destOrd="0" parTransId="{A664D818-E52E-47CF-B145-8AA8A6B2D4E3}" sibTransId="{76977501-C3F0-4AE0-ACF9-2451BF8A4E24}"/>
    <dgm:cxn modelId="{8A143EEE-8C91-45C8-A7E8-C37DF54C808A}" type="presOf" srcId="{61F2FE47-0AC6-460B-BC18-67F48E61EEF4}" destId="{D8382520-FDBB-45B0-B01B-D180CE707DED}" srcOrd="1" destOrd="0" presId="urn:microsoft.com/office/officeart/2005/8/layout/list1"/>
    <dgm:cxn modelId="{EAF4E941-DBCE-4513-96DC-45915D0310F5}" srcId="{85C1CD4A-8CDE-4A6E-B072-5332C12D0865}" destId="{58DA530A-7422-4DBC-939D-2CD290CE34D0}" srcOrd="1" destOrd="0" parTransId="{15D245A5-5089-40A6-893C-646EBC528FB1}" sibTransId="{3093DFA6-5843-4C0A-8AB9-FA71C1E28F21}"/>
    <dgm:cxn modelId="{B53ADF6E-2BEF-4B15-A565-4D1165DAB0BF}" type="presOf" srcId="{58DA530A-7422-4DBC-939D-2CD290CE34D0}" destId="{97BBF02C-B9CF-4DD5-A47B-46F001CDA462}" srcOrd="0" destOrd="0" presId="urn:microsoft.com/office/officeart/2005/8/layout/list1"/>
    <dgm:cxn modelId="{C3D882DD-F184-4AAD-A59F-2CC162465BE3}" type="presOf" srcId="{8ABDD9E0-75C0-410E-8198-9FA1F0F3811D}" destId="{30EC7AFA-8E93-438B-8196-017641A0C202}" srcOrd="0" destOrd="0" presId="urn:microsoft.com/office/officeart/2005/8/layout/list1"/>
    <dgm:cxn modelId="{D812BCB3-82CD-4D71-A41C-A68AD754E2C4}" type="presOf" srcId="{58DA530A-7422-4DBC-939D-2CD290CE34D0}" destId="{48D15351-87EE-493D-B283-9D61061DBB23}" srcOrd="1" destOrd="0" presId="urn:microsoft.com/office/officeart/2005/8/layout/list1"/>
    <dgm:cxn modelId="{0982C0CE-1660-411D-B1EB-8C301EBC46C2}" type="presParOf" srcId="{D1814DC3-491B-43CB-96A1-D057E943D21E}" destId="{1ED06FA5-BE5C-4332-B912-EA622CEEB673}" srcOrd="0" destOrd="0" presId="urn:microsoft.com/office/officeart/2005/8/layout/list1"/>
    <dgm:cxn modelId="{641B784D-76E9-4548-9D10-04F83CA21561}" type="presParOf" srcId="{1ED06FA5-BE5C-4332-B912-EA622CEEB673}" destId="{30EC7AFA-8E93-438B-8196-017641A0C202}" srcOrd="0" destOrd="0" presId="urn:microsoft.com/office/officeart/2005/8/layout/list1"/>
    <dgm:cxn modelId="{C5D90957-EDFF-4845-AD5A-4FA487C162B5}" type="presParOf" srcId="{1ED06FA5-BE5C-4332-B912-EA622CEEB673}" destId="{8024DD1E-4279-430E-B73C-448BFE3E02EF}" srcOrd="1" destOrd="0" presId="urn:microsoft.com/office/officeart/2005/8/layout/list1"/>
    <dgm:cxn modelId="{603FCFF0-10B6-47C9-A8F3-E89A11B76297}" type="presParOf" srcId="{D1814DC3-491B-43CB-96A1-D057E943D21E}" destId="{1A6B5C95-BFD0-4D74-A444-75871BDFCC5C}" srcOrd="1" destOrd="0" presId="urn:microsoft.com/office/officeart/2005/8/layout/list1"/>
    <dgm:cxn modelId="{51157E9C-CE41-47EF-A15F-2B32919C11FB}" type="presParOf" srcId="{D1814DC3-491B-43CB-96A1-D057E943D21E}" destId="{607FE00A-041D-4D3E-B2C6-B9CECDA709AF}" srcOrd="2" destOrd="0" presId="urn:microsoft.com/office/officeart/2005/8/layout/list1"/>
    <dgm:cxn modelId="{8A6057F7-AEF0-469A-A110-52D7E6670C90}" type="presParOf" srcId="{D1814DC3-491B-43CB-96A1-D057E943D21E}" destId="{D5D8C86C-19A2-4F36-89FD-547C510C4C33}" srcOrd="3" destOrd="0" presId="urn:microsoft.com/office/officeart/2005/8/layout/list1"/>
    <dgm:cxn modelId="{F020940E-FF41-42DE-82C9-9A767F387E98}" type="presParOf" srcId="{D1814DC3-491B-43CB-96A1-D057E943D21E}" destId="{AE51EE45-3D48-4909-8AAF-67898239FA0A}" srcOrd="4" destOrd="0" presId="urn:microsoft.com/office/officeart/2005/8/layout/list1"/>
    <dgm:cxn modelId="{47E4AA98-B27E-4D2A-A1CB-BDACB6888C1A}" type="presParOf" srcId="{AE51EE45-3D48-4909-8AAF-67898239FA0A}" destId="{97BBF02C-B9CF-4DD5-A47B-46F001CDA462}" srcOrd="0" destOrd="0" presId="urn:microsoft.com/office/officeart/2005/8/layout/list1"/>
    <dgm:cxn modelId="{76F73FD7-EA23-428E-BADE-180612EF4729}" type="presParOf" srcId="{AE51EE45-3D48-4909-8AAF-67898239FA0A}" destId="{48D15351-87EE-493D-B283-9D61061DBB23}" srcOrd="1" destOrd="0" presId="urn:microsoft.com/office/officeart/2005/8/layout/list1"/>
    <dgm:cxn modelId="{B4B4EA55-4054-4719-8088-DA6CAFC4D518}" type="presParOf" srcId="{D1814DC3-491B-43CB-96A1-D057E943D21E}" destId="{26F123DD-36C5-42D2-8FB0-F3A3560933F7}" srcOrd="5" destOrd="0" presId="urn:microsoft.com/office/officeart/2005/8/layout/list1"/>
    <dgm:cxn modelId="{41D96135-CA6F-4E95-BB4E-8D020A5A3937}" type="presParOf" srcId="{D1814DC3-491B-43CB-96A1-D057E943D21E}" destId="{38DCE36F-5FE5-4CC9-A954-BA13E691E2B1}" srcOrd="6" destOrd="0" presId="urn:microsoft.com/office/officeart/2005/8/layout/list1"/>
    <dgm:cxn modelId="{B56D3FE7-A70D-421B-A55E-AE7982EB4A43}" type="presParOf" srcId="{D1814DC3-491B-43CB-96A1-D057E943D21E}" destId="{D439DB65-16AE-4DC8-94EF-4F8AEECAF68E}" srcOrd="7" destOrd="0" presId="urn:microsoft.com/office/officeart/2005/8/layout/list1"/>
    <dgm:cxn modelId="{C533848B-DCF8-4D42-BB74-DA21DA28DF72}" type="presParOf" srcId="{D1814DC3-491B-43CB-96A1-D057E943D21E}" destId="{1015251D-B376-4428-AB0D-E0757C1869FD}" srcOrd="8" destOrd="0" presId="urn:microsoft.com/office/officeart/2005/8/layout/list1"/>
    <dgm:cxn modelId="{7C393913-1175-44D5-B651-C9CD8843054E}" type="presParOf" srcId="{1015251D-B376-4428-AB0D-E0757C1869FD}" destId="{DA9B8FF4-F242-4C9E-A4DF-D1E531CA2372}" srcOrd="0" destOrd="0" presId="urn:microsoft.com/office/officeart/2005/8/layout/list1"/>
    <dgm:cxn modelId="{921E99E5-9025-45F6-8EBB-DE96CE3D76C4}" type="presParOf" srcId="{1015251D-B376-4428-AB0D-E0757C1869FD}" destId="{D8382520-FDBB-45B0-B01B-D180CE707DED}" srcOrd="1" destOrd="0" presId="urn:microsoft.com/office/officeart/2005/8/layout/list1"/>
    <dgm:cxn modelId="{55975BF9-8DF0-4D41-940E-2EEB0F76A2A1}" type="presParOf" srcId="{D1814DC3-491B-43CB-96A1-D057E943D21E}" destId="{5A5616B8-C205-4CA6-9841-A84C4603A6D1}" srcOrd="9" destOrd="0" presId="urn:microsoft.com/office/officeart/2005/8/layout/list1"/>
    <dgm:cxn modelId="{ECFFBF0E-2A24-492A-ADC5-55A23D93E22B}" type="presParOf" srcId="{D1814DC3-491B-43CB-96A1-D057E943D21E}" destId="{DD34C2CD-0D55-4E0B-B7AF-B1446D681582}"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5C1CD4A-8CDE-4A6E-B072-5332C12D086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8ABDD9E0-75C0-410E-8198-9FA1F0F3811D}">
      <dgm:prSet phldrT="[Text]" custT="1"/>
      <dgm:spPr/>
      <dgm:t>
        <a:bodyPr/>
        <a:lstStyle/>
        <a:p>
          <a:r>
            <a:rPr lang="en-US" sz="2800" b="1" dirty="0">
              <a:solidFill>
                <a:schemeClr val="bg2">
                  <a:lumMod val="25000"/>
                </a:schemeClr>
              </a:solidFill>
            </a:rPr>
            <a:t>Through 2032 Mfg. Trade Deficit to grow $24 billion/yr. with TPP</a:t>
          </a:r>
          <a:endParaRPr lang="en-US" sz="2800" b="1" dirty="0"/>
        </a:p>
      </dgm:t>
    </dgm:pt>
    <dgm:pt modelId="{40CFAD2A-E8A5-495E-942C-BC9FBACE7ABE}" type="parTrans" cxnId="{4CB3188F-CDD0-45EC-AE73-3D7965E5078B}">
      <dgm:prSet/>
      <dgm:spPr/>
      <dgm:t>
        <a:bodyPr/>
        <a:lstStyle/>
        <a:p>
          <a:endParaRPr lang="en-US"/>
        </a:p>
      </dgm:t>
    </dgm:pt>
    <dgm:pt modelId="{823BAC55-159A-48B3-9A6D-64CBF55FBC82}" type="sibTrans" cxnId="{4CB3188F-CDD0-45EC-AE73-3D7965E5078B}">
      <dgm:prSet/>
      <dgm:spPr/>
      <dgm:t>
        <a:bodyPr/>
        <a:lstStyle/>
        <a:p>
          <a:endParaRPr lang="en-US"/>
        </a:p>
      </dgm:t>
    </dgm:pt>
    <dgm:pt modelId="{58DA530A-7422-4DBC-939D-2CD290CE34D0}">
      <dgm:prSet phldrT="[Text]" custT="1"/>
      <dgm:spPr/>
      <dgm:t>
        <a:bodyPr/>
        <a:lstStyle/>
        <a:p>
          <a:r>
            <a:rPr lang="en-US" sz="2800" b="1" dirty="0">
              <a:solidFill>
                <a:schemeClr val="bg2">
                  <a:lumMod val="25000"/>
                </a:schemeClr>
              </a:solidFill>
            </a:rPr>
            <a:t>  Manufacturing output will decline by $10 billion</a:t>
          </a:r>
          <a:endParaRPr lang="en-US" sz="2800" b="1" dirty="0"/>
        </a:p>
      </dgm:t>
    </dgm:pt>
    <dgm:pt modelId="{15D245A5-5089-40A6-893C-646EBC528FB1}" type="parTrans" cxnId="{EAF4E941-DBCE-4513-96DC-45915D0310F5}">
      <dgm:prSet/>
      <dgm:spPr/>
      <dgm:t>
        <a:bodyPr/>
        <a:lstStyle/>
        <a:p>
          <a:endParaRPr lang="en-US"/>
        </a:p>
      </dgm:t>
    </dgm:pt>
    <dgm:pt modelId="{3093DFA6-5843-4C0A-8AB9-FA71C1E28F21}" type="sibTrans" cxnId="{EAF4E941-DBCE-4513-96DC-45915D0310F5}">
      <dgm:prSet/>
      <dgm:spPr/>
      <dgm:t>
        <a:bodyPr/>
        <a:lstStyle/>
        <a:p>
          <a:endParaRPr lang="en-US"/>
        </a:p>
      </dgm:t>
    </dgm:pt>
    <dgm:pt modelId="{61F2FE47-0AC6-460B-BC18-67F48E61EEF4}">
      <dgm:prSet phldrT="[Text]" custT="1"/>
      <dgm:spPr/>
      <dgm:t>
        <a:bodyPr/>
        <a:lstStyle/>
        <a:p>
          <a:r>
            <a:rPr lang="en-US" sz="2800" b="1" dirty="0">
              <a:solidFill>
                <a:schemeClr val="bg2">
                  <a:lumMod val="25000"/>
                </a:schemeClr>
              </a:solidFill>
            </a:rPr>
            <a:t>TPP would cause an increase in manufacturing unemployment in virtually every market sector.</a:t>
          </a:r>
          <a:endParaRPr lang="en-US" sz="2800" b="1" dirty="0"/>
        </a:p>
      </dgm:t>
    </dgm:pt>
    <dgm:pt modelId="{A664D818-E52E-47CF-B145-8AA8A6B2D4E3}" type="parTrans" cxnId="{589CC377-D7BA-422C-BDAE-C9D2D1999896}">
      <dgm:prSet/>
      <dgm:spPr/>
      <dgm:t>
        <a:bodyPr/>
        <a:lstStyle/>
        <a:p>
          <a:endParaRPr lang="en-US"/>
        </a:p>
      </dgm:t>
    </dgm:pt>
    <dgm:pt modelId="{76977501-C3F0-4AE0-ACF9-2451BF8A4E24}" type="sibTrans" cxnId="{589CC377-D7BA-422C-BDAE-C9D2D1999896}">
      <dgm:prSet/>
      <dgm:spPr/>
      <dgm:t>
        <a:bodyPr/>
        <a:lstStyle/>
        <a:p>
          <a:endParaRPr lang="en-US"/>
        </a:p>
      </dgm:t>
    </dgm:pt>
    <dgm:pt modelId="{D1814DC3-491B-43CB-96A1-D057E943D21E}" type="pres">
      <dgm:prSet presAssocID="{85C1CD4A-8CDE-4A6E-B072-5332C12D0865}" presName="linear" presStyleCnt="0">
        <dgm:presLayoutVars>
          <dgm:dir/>
          <dgm:animLvl val="lvl"/>
          <dgm:resizeHandles val="exact"/>
        </dgm:presLayoutVars>
      </dgm:prSet>
      <dgm:spPr/>
    </dgm:pt>
    <dgm:pt modelId="{1ED06FA5-BE5C-4332-B912-EA622CEEB673}" type="pres">
      <dgm:prSet presAssocID="{8ABDD9E0-75C0-410E-8198-9FA1F0F3811D}" presName="parentLin" presStyleCnt="0"/>
      <dgm:spPr/>
    </dgm:pt>
    <dgm:pt modelId="{30EC7AFA-8E93-438B-8196-017641A0C202}" type="pres">
      <dgm:prSet presAssocID="{8ABDD9E0-75C0-410E-8198-9FA1F0F3811D}" presName="parentLeftMargin" presStyleLbl="node1" presStyleIdx="0" presStyleCnt="3"/>
      <dgm:spPr/>
    </dgm:pt>
    <dgm:pt modelId="{8024DD1E-4279-430E-B73C-448BFE3E02EF}" type="pres">
      <dgm:prSet presAssocID="{8ABDD9E0-75C0-410E-8198-9FA1F0F3811D}" presName="parentText" presStyleLbl="node1" presStyleIdx="0" presStyleCnt="3" custScaleX="120041" custLinFactNeighborX="58273" custLinFactNeighborY="11969">
        <dgm:presLayoutVars>
          <dgm:chMax val="0"/>
          <dgm:bulletEnabled val="1"/>
        </dgm:presLayoutVars>
      </dgm:prSet>
      <dgm:spPr/>
    </dgm:pt>
    <dgm:pt modelId="{1A6B5C95-BFD0-4D74-A444-75871BDFCC5C}" type="pres">
      <dgm:prSet presAssocID="{8ABDD9E0-75C0-410E-8198-9FA1F0F3811D}" presName="negativeSpace" presStyleCnt="0"/>
      <dgm:spPr/>
    </dgm:pt>
    <dgm:pt modelId="{607FE00A-041D-4D3E-B2C6-B9CECDA709AF}" type="pres">
      <dgm:prSet presAssocID="{8ABDD9E0-75C0-410E-8198-9FA1F0F3811D}" presName="childText" presStyleLbl="conFgAcc1" presStyleIdx="0" presStyleCnt="3">
        <dgm:presLayoutVars>
          <dgm:bulletEnabled val="1"/>
        </dgm:presLayoutVars>
      </dgm:prSet>
      <dgm:spPr/>
    </dgm:pt>
    <dgm:pt modelId="{D5D8C86C-19A2-4F36-89FD-547C510C4C33}" type="pres">
      <dgm:prSet presAssocID="{823BAC55-159A-48B3-9A6D-64CBF55FBC82}" presName="spaceBetweenRectangles" presStyleCnt="0"/>
      <dgm:spPr/>
    </dgm:pt>
    <dgm:pt modelId="{AE51EE45-3D48-4909-8AAF-67898239FA0A}" type="pres">
      <dgm:prSet presAssocID="{58DA530A-7422-4DBC-939D-2CD290CE34D0}" presName="parentLin" presStyleCnt="0"/>
      <dgm:spPr/>
    </dgm:pt>
    <dgm:pt modelId="{97BBF02C-B9CF-4DD5-A47B-46F001CDA462}" type="pres">
      <dgm:prSet presAssocID="{58DA530A-7422-4DBC-939D-2CD290CE34D0}" presName="parentLeftMargin" presStyleLbl="node1" presStyleIdx="0" presStyleCnt="3"/>
      <dgm:spPr/>
    </dgm:pt>
    <dgm:pt modelId="{48D15351-87EE-493D-B283-9D61061DBB23}" type="pres">
      <dgm:prSet presAssocID="{58DA530A-7422-4DBC-939D-2CD290CE34D0}" presName="parentText" presStyleLbl="node1" presStyleIdx="1" presStyleCnt="3" custScaleX="121005" custLinFactNeighborX="58273" custLinFactNeighborY="13189">
        <dgm:presLayoutVars>
          <dgm:chMax val="0"/>
          <dgm:bulletEnabled val="1"/>
        </dgm:presLayoutVars>
      </dgm:prSet>
      <dgm:spPr/>
    </dgm:pt>
    <dgm:pt modelId="{26F123DD-36C5-42D2-8FB0-F3A3560933F7}" type="pres">
      <dgm:prSet presAssocID="{58DA530A-7422-4DBC-939D-2CD290CE34D0}" presName="negativeSpace" presStyleCnt="0"/>
      <dgm:spPr/>
    </dgm:pt>
    <dgm:pt modelId="{38DCE36F-5FE5-4CC9-A954-BA13E691E2B1}" type="pres">
      <dgm:prSet presAssocID="{58DA530A-7422-4DBC-939D-2CD290CE34D0}" presName="childText" presStyleLbl="conFgAcc1" presStyleIdx="1" presStyleCnt="3">
        <dgm:presLayoutVars>
          <dgm:bulletEnabled val="1"/>
        </dgm:presLayoutVars>
      </dgm:prSet>
      <dgm:spPr/>
    </dgm:pt>
    <dgm:pt modelId="{D439DB65-16AE-4DC8-94EF-4F8AEECAF68E}" type="pres">
      <dgm:prSet presAssocID="{3093DFA6-5843-4C0A-8AB9-FA71C1E28F21}" presName="spaceBetweenRectangles" presStyleCnt="0"/>
      <dgm:spPr/>
    </dgm:pt>
    <dgm:pt modelId="{1015251D-B376-4428-AB0D-E0757C1869FD}" type="pres">
      <dgm:prSet presAssocID="{61F2FE47-0AC6-460B-BC18-67F48E61EEF4}" presName="parentLin" presStyleCnt="0"/>
      <dgm:spPr/>
    </dgm:pt>
    <dgm:pt modelId="{DA9B8FF4-F242-4C9E-A4DF-D1E531CA2372}" type="pres">
      <dgm:prSet presAssocID="{61F2FE47-0AC6-460B-BC18-67F48E61EEF4}" presName="parentLeftMargin" presStyleLbl="node1" presStyleIdx="1" presStyleCnt="3"/>
      <dgm:spPr/>
    </dgm:pt>
    <dgm:pt modelId="{D8382520-FDBB-45B0-B01B-D180CE707DED}" type="pres">
      <dgm:prSet presAssocID="{61F2FE47-0AC6-460B-BC18-67F48E61EEF4}" presName="parentText" presStyleLbl="node1" presStyleIdx="2" presStyleCnt="3" custScaleX="121746" custLinFactNeighborX="62712" custLinFactNeighborY="8672">
        <dgm:presLayoutVars>
          <dgm:chMax val="0"/>
          <dgm:bulletEnabled val="1"/>
        </dgm:presLayoutVars>
      </dgm:prSet>
      <dgm:spPr/>
    </dgm:pt>
    <dgm:pt modelId="{5A5616B8-C205-4CA6-9841-A84C4603A6D1}" type="pres">
      <dgm:prSet presAssocID="{61F2FE47-0AC6-460B-BC18-67F48E61EEF4}" presName="negativeSpace" presStyleCnt="0"/>
      <dgm:spPr/>
    </dgm:pt>
    <dgm:pt modelId="{DD34C2CD-0D55-4E0B-B7AF-B1446D681582}" type="pres">
      <dgm:prSet presAssocID="{61F2FE47-0AC6-460B-BC18-67F48E61EEF4}" presName="childText" presStyleLbl="conFgAcc1" presStyleIdx="2" presStyleCnt="3" custLinFactNeighborX="650" custLinFactNeighborY="-9232">
        <dgm:presLayoutVars>
          <dgm:bulletEnabled val="1"/>
        </dgm:presLayoutVars>
      </dgm:prSet>
      <dgm:spPr/>
    </dgm:pt>
  </dgm:ptLst>
  <dgm:cxnLst>
    <dgm:cxn modelId="{AB9E67E3-6632-4E38-B462-274DAB8D40E1}" type="presOf" srcId="{61F2FE47-0AC6-460B-BC18-67F48E61EEF4}" destId="{DA9B8FF4-F242-4C9E-A4DF-D1E531CA2372}" srcOrd="0" destOrd="0" presId="urn:microsoft.com/office/officeart/2005/8/layout/list1"/>
    <dgm:cxn modelId="{792E072C-E495-427F-9573-033DC5E05EAB}" type="presOf" srcId="{85C1CD4A-8CDE-4A6E-B072-5332C12D0865}" destId="{D1814DC3-491B-43CB-96A1-D057E943D21E}" srcOrd="0" destOrd="0" presId="urn:microsoft.com/office/officeart/2005/8/layout/list1"/>
    <dgm:cxn modelId="{9BC8AC7E-D184-4095-A7D8-B8F3B042590B}" type="presOf" srcId="{8ABDD9E0-75C0-410E-8198-9FA1F0F3811D}" destId="{8024DD1E-4279-430E-B73C-448BFE3E02EF}" srcOrd="1" destOrd="0" presId="urn:microsoft.com/office/officeart/2005/8/layout/list1"/>
    <dgm:cxn modelId="{4CB3188F-CDD0-45EC-AE73-3D7965E5078B}" srcId="{85C1CD4A-8CDE-4A6E-B072-5332C12D0865}" destId="{8ABDD9E0-75C0-410E-8198-9FA1F0F3811D}" srcOrd="0" destOrd="0" parTransId="{40CFAD2A-E8A5-495E-942C-BC9FBACE7ABE}" sibTransId="{823BAC55-159A-48B3-9A6D-64CBF55FBC82}"/>
    <dgm:cxn modelId="{589CC377-D7BA-422C-BDAE-C9D2D1999896}" srcId="{85C1CD4A-8CDE-4A6E-B072-5332C12D0865}" destId="{61F2FE47-0AC6-460B-BC18-67F48E61EEF4}" srcOrd="2" destOrd="0" parTransId="{A664D818-E52E-47CF-B145-8AA8A6B2D4E3}" sibTransId="{76977501-C3F0-4AE0-ACF9-2451BF8A4E24}"/>
    <dgm:cxn modelId="{8A143EEE-8C91-45C8-A7E8-C37DF54C808A}" type="presOf" srcId="{61F2FE47-0AC6-460B-BC18-67F48E61EEF4}" destId="{D8382520-FDBB-45B0-B01B-D180CE707DED}" srcOrd="1" destOrd="0" presId="urn:microsoft.com/office/officeart/2005/8/layout/list1"/>
    <dgm:cxn modelId="{EAF4E941-DBCE-4513-96DC-45915D0310F5}" srcId="{85C1CD4A-8CDE-4A6E-B072-5332C12D0865}" destId="{58DA530A-7422-4DBC-939D-2CD290CE34D0}" srcOrd="1" destOrd="0" parTransId="{15D245A5-5089-40A6-893C-646EBC528FB1}" sibTransId="{3093DFA6-5843-4C0A-8AB9-FA71C1E28F21}"/>
    <dgm:cxn modelId="{B53ADF6E-2BEF-4B15-A565-4D1165DAB0BF}" type="presOf" srcId="{58DA530A-7422-4DBC-939D-2CD290CE34D0}" destId="{97BBF02C-B9CF-4DD5-A47B-46F001CDA462}" srcOrd="0" destOrd="0" presId="urn:microsoft.com/office/officeart/2005/8/layout/list1"/>
    <dgm:cxn modelId="{C3D882DD-F184-4AAD-A59F-2CC162465BE3}" type="presOf" srcId="{8ABDD9E0-75C0-410E-8198-9FA1F0F3811D}" destId="{30EC7AFA-8E93-438B-8196-017641A0C202}" srcOrd="0" destOrd="0" presId="urn:microsoft.com/office/officeart/2005/8/layout/list1"/>
    <dgm:cxn modelId="{D812BCB3-82CD-4D71-A41C-A68AD754E2C4}" type="presOf" srcId="{58DA530A-7422-4DBC-939D-2CD290CE34D0}" destId="{48D15351-87EE-493D-B283-9D61061DBB23}" srcOrd="1" destOrd="0" presId="urn:microsoft.com/office/officeart/2005/8/layout/list1"/>
    <dgm:cxn modelId="{0982C0CE-1660-411D-B1EB-8C301EBC46C2}" type="presParOf" srcId="{D1814DC3-491B-43CB-96A1-D057E943D21E}" destId="{1ED06FA5-BE5C-4332-B912-EA622CEEB673}" srcOrd="0" destOrd="0" presId="urn:microsoft.com/office/officeart/2005/8/layout/list1"/>
    <dgm:cxn modelId="{641B784D-76E9-4548-9D10-04F83CA21561}" type="presParOf" srcId="{1ED06FA5-BE5C-4332-B912-EA622CEEB673}" destId="{30EC7AFA-8E93-438B-8196-017641A0C202}" srcOrd="0" destOrd="0" presId="urn:microsoft.com/office/officeart/2005/8/layout/list1"/>
    <dgm:cxn modelId="{C5D90957-EDFF-4845-AD5A-4FA487C162B5}" type="presParOf" srcId="{1ED06FA5-BE5C-4332-B912-EA622CEEB673}" destId="{8024DD1E-4279-430E-B73C-448BFE3E02EF}" srcOrd="1" destOrd="0" presId="urn:microsoft.com/office/officeart/2005/8/layout/list1"/>
    <dgm:cxn modelId="{603FCFF0-10B6-47C9-A8F3-E89A11B76297}" type="presParOf" srcId="{D1814DC3-491B-43CB-96A1-D057E943D21E}" destId="{1A6B5C95-BFD0-4D74-A444-75871BDFCC5C}" srcOrd="1" destOrd="0" presId="urn:microsoft.com/office/officeart/2005/8/layout/list1"/>
    <dgm:cxn modelId="{51157E9C-CE41-47EF-A15F-2B32919C11FB}" type="presParOf" srcId="{D1814DC3-491B-43CB-96A1-D057E943D21E}" destId="{607FE00A-041D-4D3E-B2C6-B9CECDA709AF}" srcOrd="2" destOrd="0" presId="urn:microsoft.com/office/officeart/2005/8/layout/list1"/>
    <dgm:cxn modelId="{8A6057F7-AEF0-469A-A110-52D7E6670C90}" type="presParOf" srcId="{D1814DC3-491B-43CB-96A1-D057E943D21E}" destId="{D5D8C86C-19A2-4F36-89FD-547C510C4C33}" srcOrd="3" destOrd="0" presId="urn:microsoft.com/office/officeart/2005/8/layout/list1"/>
    <dgm:cxn modelId="{F020940E-FF41-42DE-82C9-9A767F387E98}" type="presParOf" srcId="{D1814DC3-491B-43CB-96A1-D057E943D21E}" destId="{AE51EE45-3D48-4909-8AAF-67898239FA0A}" srcOrd="4" destOrd="0" presId="urn:microsoft.com/office/officeart/2005/8/layout/list1"/>
    <dgm:cxn modelId="{47E4AA98-B27E-4D2A-A1CB-BDACB6888C1A}" type="presParOf" srcId="{AE51EE45-3D48-4909-8AAF-67898239FA0A}" destId="{97BBF02C-B9CF-4DD5-A47B-46F001CDA462}" srcOrd="0" destOrd="0" presId="urn:microsoft.com/office/officeart/2005/8/layout/list1"/>
    <dgm:cxn modelId="{76F73FD7-EA23-428E-BADE-180612EF4729}" type="presParOf" srcId="{AE51EE45-3D48-4909-8AAF-67898239FA0A}" destId="{48D15351-87EE-493D-B283-9D61061DBB23}" srcOrd="1" destOrd="0" presId="urn:microsoft.com/office/officeart/2005/8/layout/list1"/>
    <dgm:cxn modelId="{B4B4EA55-4054-4719-8088-DA6CAFC4D518}" type="presParOf" srcId="{D1814DC3-491B-43CB-96A1-D057E943D21E}" destId="{26F123DD-36C5-42D2-8FB0-F3A3560933F7}" srcOrd="5" destOrd="0" presId="urn:microsoft.com/office/officeart/2005/8/layout/list1"/>
    <dgm:cxn modelId="{41D96135-CA6F-4E95-BB4E-8D020A5A3937}" type="presParOf" srcId="{D1814DC3-491B-43CB-96A1-D057E943D21E}" destId="{38DCE36F-5FE5-4CC9-A954-BA13E691E2B1}" srcOrd="6" destOrd="0" presId="urn:microsoft.com/office/officeart/2005/8/layout/list1"/>
    <dgm:cxn modelId="{B56D3FE7-A70D-421B-A55E-AE7982EB4A43}" type="presParOf" srcId="{D1814DC3-491B-43CB-96A1-D057E943D21E}" destId="{D439DB65-16AE-4DC8-94EF-4F8AEECAF68E}" srcOrd="7" destOrd="0" presId="urn:microsoft.com/office/officeart/2005/8/layout/list1"/>
    <dgm:cxn modelId="{C533848B-DCF8-4D42-BB74-DA21DA28DF72}" type="presParOf" srcId="{D1814DC3-491B-43CB-96A1-D057E943D21E}" destId="{1015251D-B376-4428-AB0D-E0757C1869FD}" srcOrd="8" destOrd="0" presId="urn:microsoft.com/office/officeart/2005/8/layout/list1"/>
    <dgm:cxn modelId="{7C393913-1175-44D5-B651-C9CD8843054E}" type="presParOf" srcId="{1015251D-B376-4428-AB0D-E0757C1869FD}" destId="{DA9B8FF4-F242-4C9E-A4DF-D1E531CA2372}" srcOrd="0" destOrd="0" presId="urn:microsoft.com/office/officeart/2005/8/layout/list1"/>
    <dgm:cxn modelId="{921E99E5-9025-45F6-8EBB-DE96CE3D76C4}" type="presParOf" srcId="{1015251D-B376-4428-AB0D-E0757C1869FD}" destId="{D8382520-FDBB-45B0-B01B-D180CE707DED}" srcOrd="1" destOrd="0" presId="urn:microsoft.com/office/officeart/2005/8/layout/list1"/>
    <dgm:cxn modelId="{55975BF9-8DF0-4D41-940E-2EEB0F76A2A1}" type="presParOf" srcId="{D1814DC3-491B-43CB-96A1-D057E943D21E}" destId="{5A5616B8-C205-4CA6-9841-A84C4603A6D1}" srcOrd="9" destOrd="0" presId="urn:microsoft.com/office/officeart/2005/8/layout/list1"/>
    <dgm:cxn modelId="{ECFFBF0E-2A24-492A-ADC5-55A23D93E22B}" type="presParOf" srcId="{D1814DC3-491B-43CB-96A1-D057E943D21E}" destId="{DD34C2CD-0D55-4E0B-B7AF-B1446D681582}"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5B9957-E809-4285-A870-20AA1AEAA8D7}">
      <dsp:nvSpPr>
        <dsp:cNvPr id="0" name=""/>
        <dsp:cNvSpPr/>
      </dsp:nvSpPr>
      <dsp:spPr>
        <a:xfrm>
          <a:off x="0" y="3691435"/>
          <a:ext cx="5105400" cy="807595"/>
        </a:xfrm>
        <a:prstGeom prst="rect">
          <a:avLst/>
        </a:prstGeom>
        <a:gradFill rotWithShape="0">
          <a:gsLst>
            <a:gs pos="0">
              <a:schemeClr val="accent1">
                <a:alpha val="90000"/>
                <a:hueOff val="0"/>
                <a:satOff val="0"/>
                <a:lumOff val="0"/>
                <a:alphaOff val="0"/>
                <a:satMod val="103000"/>
                <a:lumMod val="102000"/>
                <a:tint val="94000"/>
              </a:schemeClr>
            </a:gs>
            <a:gs pos="50000">
              <a:schemeClr val="accent1">
                <a:alpha val="90000"/>
                <a:hueOff val="0"/>
                <a:satOff val="0"/>
                <a:lumOff val="0"/>
                <a:alphaOff val="0"/>
                <a:satMod val="110000"/>
                <a:lumMod val="100000"/>
                <a:shade val="100000"/>
              </a:schemeClr>
            </a:gs>
            <a:gs pos="100000">
              <a:schemeClr val="accent1">
                <a:alpha val="9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6248" tIns="206248" rIns="206248" bIns="206248" numCol="1" spcCol="1270" anchor="ctr" anchorCtr="0">
          <a:noAutofit/>
        </a:bodyPr>
        <a:lstStyle/>
        <a:p>
          <a:pPr marL="0" lvl="0" indent="0" algn="ctr" defTabSz="1289050">
            <a:lnSpc>
              <a:spcPct val="90000"/>
            </a:lnSpc>
            <a:spcBef>
              <a:spcPct val="0"/>
            </a:spcBef>
            <a:spcAft>
              <a:spcPct val="35000"/>
            </a:spcAft>
            <a:buNone/>
          </a:pPr>
          <a:r>
            <a:rPr lang="en-US" sz="2900" kern="1200" dirty="0">
              <a:solidFill>
                <a:schemeClr val="tx1">
                  <a:lumMod val="90000"/>
                </a:schemeClr>
              </a:solidFill>
            </a:rPr>
            <a:t>Lost growth opportunities</a:t>
          </a:r>
        </a:p>
      </dsp:txBody>
      <dsp:txXfrm>
        <a:off x="0" y="3691435"/>
        <a:ext cx="5105400" cy="807595"/>
      </dsp:txXfrm>
    </dsp:sp>
    <dsp:sp modelId="{C830B7C4-5210-41AC-A88B-BECF7607C1E5}">
      <dsp:nvSpPr>
        <dsp:cNvPr id="0" name=""/>
        <dsp:cNvSpPr/>
      </dsp:nvSpPr>
      <dsp:spPr>
        <a:xfrm rot="10800000">
          <a:off x="0" y="2461467"/>
          <a:ext cx="5105400" cy="1242082"/>
        </a:xfrm>
        <a:prstGeom prst="upArrowCallout">
          <a:avLst/>
        </a:prstGeom>
        <a:gradFill rotWithShape="0">
          <a:gsLst>
            <a:gs pos="0">
              <a:schemeClr val="accent1">
                <a:alpha val="90000"/>
                <a:hueOff val="0"/>
                <a:satOff val="0"/>
                <a:lumOff val="0"/>
                <a:alphaOff val="-13333"/>
                <a:satMod val="103000"/>
                <a:lumMod val="102000"/>
                <a:tint val="94000"/>
              </a:schemeClr>
            </a:gs>
            <a:gs pos="50000">
              <a:schemeClr val="accent1">
                <a:alpha val="90000"/>
                <a:hueOff val="0"/>
                <a:satOff val="0"/>
                <a:lumOff val="0"/>
                <a:alphaOff val="-13333"/>
                <a:satMod val="110000"/>
                <a:lumMod val="100000"/>
                <a:shade val="100000"/>
              </a:schemeClr>
            </a:gs>
            <a:gs pos="100000">
              <a:schemeClr val="accent1">
                <a:alpha val="90000"/>
                <a:hueOff val="0"/>
                <a:satOff val="0"/>
                <a:lumOff val="0"/>
                <a:alphaOff val="-13333"/>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6248" tIns="206248" rIns="206248" bIns="206248" numCol="1" spcCol="1270" anchor="ctr" anchorCtr="0">
          <a:noAutofit/>
        </a:bodyPr>
        <a:lstStyle/>
        <a:p>
          <a:pPr marL="0" lvl="0" indent="0" algn="ctr" defTabSz="1289050">
            <a:lnSpc>
              <a:spcPct val="90000"/>
            </a:lnSpc>
            <a:spcBef>
              <a:spcPct val="0"/>
            </a:spcBef>
            <a:spcAft>
              <a:spcPct val="35000"/>
            </a:spcAft>
            <a:buNone/>
          </a:pPr>
          <a:r>
            <a:rPr lang="en-US" sz="2900" kern="1200" dirty="0">
              <a:solidFill>
                <a:schemeClr val="tx1">
                  <a:lumMod val="90000"/>
                </a:schemeClr>
              </a:solidFill>
            </a:rPr>
            <a:t>Loss of  pricing power</a:t>
          </a:r>
        </a:p>
      </dsp:txBody>
      <dsp:txXfrm rot="10800000">
        <a:off x="0" y="2461467"/>
        <a:ext cx="5105400" cy="807068"/>
      </dsp:txXfrm>
    </dsp:sp>
    <dsp:sp modelId="{D5473CBC-EEC3-408A-B4A6-07882F253A8B}">
      <dsp:nvSpPr>
        <dsp:cNvPr id="0" name=""/>
        <dsp:cNvSpPr/>
      </dsp:nvSpPr>
      <dsp:spPr>
        <a:xfrm rot="10800000">
          <a:off x="0" y="1231498"/>
          <a:ext cx="5105400" cy="1242082"/>
        </a:xfrm>
        <a:prstGeom prst="upArrowCallout">
          <a:avLst/>
        </a:prstGeom>
        <a:gradFill rotWithShape="0">
          <a:gsLst>
            <a:gs pos="0">
              <a:schemeClr val="accent1">
                <a:alpha val="90000"/>
                <a:hueOff val="0"/>
                <a:satOff val="0"/>
                <a:lumOff val="0"/>
                <a:alphaOff val="-26667"/>
                <a:satMod val="103000"/>
                <a:lumMod val="102000"/>
                <a:tint val="94000"/>
              </a:schemeClr>
            </a:gs>
            <a:gs pos="50000">
              <a:schemeClr val="accent1">
                <a:alpha val="90000"/>
                <a:hueOff val="0"/>
                <a:satOff val="0"/>
                <a:lumOff val="0"/>
                <a:alphaOff val="-26667"/>
                <a:satMod val="110000"/>
                <a:lumMod val="100000"/>
                <a:shade val="100000"/>
              </a:schemeClr>
            </a:gs>
            <a:gs pos="100000">
              <a:schemeClr val="accent1">
                <a:alpha val="90000"/>
                <a:hueOff val="0"/>
                <a:satOff val="0"/>
                <a:lumOff val="0"/>
                <a:alphaOff val="-26667"/>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6248" tIns="206248" rIns="206248" bIns="206248" numCol="1" spcCol="1270" anchor="ctr" anchorCtr="0">
          <a:noAutofit/>
        </a:bodyPr>
        <a:lstStyle/>
        <a:p>
          <a:pPr marL="0" lvl="0" indent="0" algn="ctr" defTabSz="1289050">
            <a:lnSpc>
              <a:spcPct val="90000"/>
            </a:lnSpc>
            <a:spcBef>
              <a:spcPct val="0"/>
            </a:spcBef>
            <a:spcAft>
              <a:spcPct val="35000"/>
            </a:spcAft>
            <a:buNone/>
          </a:pPr>
          <a:r>
            <a:rPr lang="en-US" sz="2900" kern="1200" dirty="0">
              <a:solidFill>
                <a:schemeClr val="tx1">
                  <a:lumMod val="90000"/>
                </a:schemeClr>
              </a:solidFill>
            </a:rPr>
            <a:t>Loss of market share</a:t>
          </a:r>
        </a:p>
      </dsp:txBody>
      <dsp:txXfrm rot="10800000">
        <a:off x="0" y="1231498"/>
        <a:ext cx="5105400" cy="807068"/>
      </dsp:txXfrm>
    </dsp:sp>
    <dsp:sp modelId="{32FA43B7-34B4-4881-9A79-E3EDEC9D4CBF}">
      <dsp:nvSpPr>
        <dsp:cNvPr id="0" name=""/>
        <dsp:cNvSpPr/>
      </dsp:nvSpPr>
      <dsp:spPr>
        <a:xfrm rot="10800000">
          <a:off x="0" y="1530"/>
          <a:ext cx="5105400" cy="1242082"/>
        </a:xfrm>
        <a:prstGeom prst="upArrowCallout">
          <a:avLst/>
        </a:prstGeom>
        <a:gradFill rotWithShape="0">
          <a:gsLst>
            <a:gs pos="0">
              <a:schemeClr val="accent1">
                <a:alpha val="90000"/>
                <a:hueOff val="0"/>
                <a:satOff val="0"/>
                <a:lumOff val="0"/>
                <a:alphaOff val="-40000"/>
                <a:satMod val="103000"/>
                <a:lumMod val="102000"/>
                <a:tint val="94000"/>
              </a:schemeClr>
            </a:gs>
            <a:gs pos="50000">
              <a:schemeClr val="accent1">
                <a:alpha val="90000"/>
                <a:hueOff val="0"/>
                <a:satOff val="0"/>
                <a:lumOff val="0"/>
                <a:alphaOff val="-40000"/>
                <a:satMod val="110000"/>
                <a:lumMod val="100000"/>
                <a:shade val="100000"/>
              </a:schemeClr>
            </a:gs>
            <a:gs pos="100000">
              <a:schemeClr val="accent1">
                <a:alpha val="90000"/>
                <a:hueOff val="0"/>
                <a:satOff val="0"/>
                <a:lumOff val="0"/>
                <a:alphaOff val="-4000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6248" tIns="206248" rIns="206248" bIns="206248" numCol="1" spcCol="1270" anchor="ctr" anchorCtr="0">
          <a:noAutofit/>
        </a:bodyPr>
        <a:lstStyle/>
        <a:p>
          <a:pPr marL="0" lvl="0" indent="0" algn="ctr" defTabSz="1289050">
            <a:lnSpc>
              <a:spcPct val="90000"/>
            </a:lnSpc>
            <a:spcBef>
              <a:spcPct val="0"/>
            </a:spcBef>
            <a:spcAft>
              <a:spcPct val="35000"/>
            </a:spcAft>
            <a:buNone/>
          </a:pPr>
          <a:r>
            <a:rPr lang="en-US" sz="2900" kern="1200" dirty="0">
              <a:solidFill>
                <a:schemeClr val="tx1">
                  <a:lumMod val="90000"/>
                </a:schemeClr>
              </a:solidFill>
            </a:rPr>
            <a:t>Loss of contracts</a:t>
          </a:r>
        </a:p>
      </dsp:txBody>
      <dsp:txXfrm rot="10800000">
        <a:off x="0" y="1530"/>
        <a:ext cx="5105400" cy="8070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B90B57-CCF8-4FF7-8B10-A83B668FAC1C}">
      <dsp:nvSpPr>
        <dsp:cNvPr id="0" name=""/>
        <dsp:cNvSpPr/>
      </dsp:nvSpPr>
      <dsp:spPr>
        <a:xfrm>
          <a:off x="0" y="450000"/>
          <a:ext cx="5791200"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4AD16AD-127D-422B-A8C1-517D745EF2F0}">
      <dsp:nvSpPr>
        <dsp:cNvPr id="0" name=""/>
        <dsp:cNvSpPr/>
      </dsp:nvSpPr>
      <dsp:spPr>
        <a:xfrm>
          <a:off x="289560" y="81000"/>
          <a:ext cx="4053840" cy="7380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3226" tIns="0" rIns="153226" bIns="0" numCol="1" spcCol="1270" anchor="ctr" anchorCtr="0">
          <a:noAutofit/>
        </a:bodyPr>
        <a:lstStyle/>
        <a:p>
          <a:pPr marL="0" lvl="0" indent="0" algn="l" defTabSz="1111250">
            <a:lnSpc>
              <a:spcPct val="90000"/>
            </a:lnSpc>
            <a:spcBef>
              <a:spcPct val="0"/>
            </a:spcBef>
            <a:spcAft>
              <a:spcPct val="35000"/>
            </a:spcAft>
            <a:buNone/>
          </a:pPr>
          <a:r>
            <a:rPr lang="en-US" sz="2500" kern="1200" dirty="0">
              <a:solidFill>
                <a:schemeClr val="bg2">
                  <a:lumMod val="90000"/>
                </a:schemeClr>
              </a:solidFill>
              <a:latin typeface="Arial Black" panose="020B0A04020102020204" pitchFamily="34" charset="0"/>
            </a:rPr>
            <a:t>Jobs</a:t>
          </a:r>
        </a:p>
      </dsp:txBody>
      <dsp:txXfrm>
        <a:off x="325586" y="117026"/>
        <a:ext cx="3981788" cy="665948"/>
      </dsp:txXfrm>
    </dsp:sp>
    <dsp:sp modelId="{1CC3E554-9A09-46EA-BA95-C9A4497E6E2E}">
      <dsp:nvSpPr>
        <dsp:cNvPr id="0" name=""/>
        <dsp:cNvSpPr/>
      </dsp:nvSpPr>
      <dsp:spPr>
        <a:xfrm>
          <a:off x="0" y="1612447"/>
          <a:ext cx="5791200"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0CE743D-5138-48FA-B799-2EB99B0784B6}">
      <dsp:nvSpPr>
        <dsp:cNvPr id="0" name=""/>
        <dsp:cNvSpPr/>
      </dsp:nvSpPr>
      <dsp:spPr>
        <a:xfrm>
          <a:off x="289560" y="1215000"/>
          <a:ext cx="4053840" cy="7380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3226" tIns="0" rIns="153226" bIns="0" numCol="1" spcCol="1270" anchor="ctr" anchorCtr="0">
          <a:noAutofit/>
        </a:bodyPr>
        <a:lstStyle/>
        <a:p>
          <a:pPr marL="0" lvl="0" indent="0" algn="l" defTabSz="1111250">
            <a:lnSpc>
              <a:spcPct val="90000"/>
            </a:lnSpc>
            <a:spcBef>
              <a:spcPct val="0"/>
            </a:spcBef>
            <a:spcAft>
              <a:spcPct val="35000"/>
            </a:spcAft>
            <a:buNone/>
          </a:pPr>
          <a:r>
            <a:rPr lang="en-US" sz="2500" kern="1200" dirty="0">
              <a:latin typeface="+mj-lt"/>
            </a:rPr>
            <a:t>Innovation</a:t>
          </a:r>
        </a:p>
      </dsp:txBody>
      <dsp:txXfrm>
        <a:off x="325586" y="1251026"/>
        <a:ext cx="3981788" cy="665948"/>
      </dsp:txXfrm>
    </dsp:sp>
    <dsp:sp modelId="{02D4CED4-E023-4240-B18F-02EEF97D1552}">
      <dsp:nvSpPr>
        <dsp:cNvPr id="0" name=""/>
        <dsp:cNvSpPr/>
      </dsp:nvSpPr>
      <dsp:spPr>
        <a:xfrm>
          <a:off x="0" y="2718000"/>
          <a:ext cx="5791200"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C4DF4DF-D530-4ECB-BC46-D32072051EA8}">
      <dsp:nvSpPr>
        <dsp:cNvPr id="0" name=""/>
        <dsp:cNvSpPr/>
      </dsp:nvSpPr>
      <dsp:spPr>
        <a:xfrm>
          <a:off x="289560" y="2349000"/>
          <a:ext cx="4053840" cy="7380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3226" tIns="0" rIns="153226" bIns="0" numCol="1" spcCol="1270" anchor="ctr" anchorCtr="0">
          <a:noAutofit/>
        </a:bodyPr>
        <a:lstStyle/>
        <a:p>
          <a:pPr marL="0" lvl="0" indent="0" algn="l" defTabSz="1111250">
            <a:lnSpc>
              <a:spcPct val="90000"/>
            </a:lnSpc>
            <a:spcBef>
              <a:spcPct val="0"/>
            </a:spcBef>
            <a:spcAft>
              <a:spcPct val="35000"/>
            </a:spcAft>
            <a:buNone/>
          </a:pPr>
          <a:r>
            <a:rPr lang="en-US" sz="2500" kern="1200" dirty="0">
              <a:solidFill>
                <a:schemeClr val="bg2">
                  <a:lumMod val="90000"/>
                </a:schemeClr>
              </a:solidFill>
              <a:latin typeface="Arial Black" panose="020B0A04020102020204" pitchFamily="34" charset="0"/>
            </a:rPr>
            <a:t>Value Added Growth</a:t>
          </a:r>
        </a:p>
      </dsp:txBody>
      <dsp:txXfrm>
        <a:off x="325586" y="2385026"/>
        <a:ext cx="3981788" cy="6659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7FE00A-041D-4D3E-B2C6-B9CECDA709AF}">
      <dsp:nvSpPr>
        <dsp:cNvPr id="0" name=""/>
        <dsp:cNvSpPr/>
      </dsp:nvSpPr>
      <dsp:spPr>
        <a:xfrm>
          <a:off x="0" y="463799"/>
          <a:ext cx="11239500" cy="756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024DD1E-4279-430E-B73C-448BFE3E02EF}">
      <dsp:nvSpPr>
        <dsp:cNvPr id="0" name=""/>
        <dsp:cNvSpPr/>
      </dsp:nvSpPr>
      <dsp:spPr>
        <a:xfrm>
          <a:off x="889454" y="126997"/>
          <a:ext cx="9444405" cy="8856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7378" tIns="0" rIns="297378" bIns="0" numCol="1" spcCol="1270" anchor="ctr" anchorCtr="0">
          <a:noAutofit/>
        </a:bodyPr>
        <a:lstStyle/>
        <a:p>
          <a:pPr marL="0" lvl="0" indent="0" algn="l" defTabSz="1244600">
            <a:lnSpc>
              <a:spcPct val="90000"/>
            </a:lnSpc>
            <a:spcBef>
              <a:spcPct val="0"/>
            </a:spcBef>
            <a:spcAft>
              <a:spcPct val="35000"/>
            </a:spcAft>
            <a:buNone/>
          </a:pPr>
          <a:r>
            <a:rPr lang="en-US" sz="2800" b="1" kern="1200" dirty="0">
              <a:solidFill>
                <a:schemeClr val="bg2">
                  <a:lumMod val="25000"/>
                </a:schemeClr>
              </a:solidFill>
            </a:rPr>
            <a:t>	.15% increase to GDP by 2032 with TPP</a:t>
          </a:r>
          <a:endParaRPr lang="en-US" sz="2800" b="1" kern="1200" dirty="0"/>
        </a:p>
      </dsp:txBody>
      <dsp:txXfrm>
        <a:off x="932685" y="170228"/>
        <a:ext cx="9357943" cy="799138"/>
      </dsp:txXfrm>
    </dsp:sp>
    <dsp:sp modelId="{38DCE36F-5FE5-4CC9-A954-BA13E691E2B1}">
      <dsp:nvSpPr>
        <dsp:cNvPr id="0" name=""/>
        <dsp:cNvSpPr/>
      </dsp:nvSpPr>
      <dsp:spPr>
        <a:xfrm>
          <a:off x="0" y="1824600"/>
          <a:ext cx="11239500" cy="756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8D15351-87EE-493D-B283-9D61061DBB23}">
      <dsp:nvSpPr>
        <dsp:cNvPr id="0" name=""/>
        <dsp:cNvSpPr/>
      </dsp:nvSpPr>
      <dsp:spPr>
        <a:xfrm>
          <a:off x="889454" y="1498601"/>
          <a:ext cx="9520249" cy="8856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7378" tIns="0" rIns="297378" bIns="0" numCol="1" spcCol="1270" anchor="ctr" anchorCtr="0">
          <a:noAutofit/>
        </a:bodyPr>
        <a:lstStyle/>
        <a:p>
          <a:pPr marL="0" lvl="0" indent="0" algn="l" defTabSz="1111250">
            <a:lnSpc>
              <a:spcPct val="90000"/>
            </a:lnSpc>
            <a:spcBef>
              <a:spcPct val="0"/>
            </a:spcBef>
            <a:spcAft>
              <a:spcPct val="35000"/>
            </a:spcAft>
            <a:buNone/>
          </a:pPr>
          <a:r>
            <a:rPr lang="en-US" sz="2500" kern="1200" dirty="0">
              <a:solidFill>
                <a:schemeClr val="bg2">
                  <a:lumMod val="25000"/>
                </a:schemeClr>
              </a:solidFill>
            </a:rPr>
            <a:t>     .</a:t>
          </a:r>
          <a:r>
            <a:rPr lang="en-US" sz="2800" b="1" kern="1200" dirty="0">
              <a:solidFill>
                <a:schemeClr val="bg2">
                  <a:lumMod val="25000"/>
                </a:schemeClr>
              </a:solidFill>
            </a:rPr>
            <a:t>23% - Negligible income growth by 2032 with TPP</a:t>
          </a:r>
          <a:endParaRPr lang="en-US" sz="2800" b="1" kern="1200" dirty="0"/>
        </a:p>
      </dsp:txBody>
      <dsp:txXfrm>
        <a:off x="932685" y="1541832"/>
        <a:ext cx="9433787" cy="799138"/>
      </dsp:txXfrm>
    </dsp:sp>
    <dsp:sp modelId="{DD34C2CD-0D55-4E0B-B7AF-B1446D681582}">
      <dsp:nvSpPr>
        <dsp:cNvPr id="0" name=""/>
        <dsp:cNvSpPr/>
      </dsp:nvSpPr>
      <dsp:spPr>
        <a:xfrm>
          <a:off x="0" y="3144520"/>
          <a:ext cx="11239500" cy="756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8382520-FDBB-45B0-B01B-D180CE707DED}">
      <dsp:nvSpPr>
        <dsp:cNvPr id="0" name=""/>
        <dsp:cNvSpPr/>
      </dsp:nvSpPr>
      <dsp:spPr>
        <a:xfrm>
          <a:off x="914400" y="2819399"/>
          <a:ext cx="9578549" cy="8856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7378" tIns="0" rIns="297378" bIns="0" numCol="1" spcCol="1270" anchor="ctr" anchorCtr="0">
          <a:noAutofit/>
        </a:bodyPr>
        <a:lstStyle/>
        <a:p>
          <a:pPr marL="0" lvl="0" indent="0" algn="l" defTabSz="1244600">
            <a:lnSpc>
              <a:spcPct val="90000"/>
            </a:lnSpc>
            <a:spcBef>
              <a:spcPct val="0"/>
            </a:spcBef>
            <a:spcAft>
              <a:spcPct val="35000"/>
            </a:spcAft>
            <a:buNone/>
          </a:pPr>
          <a:r>
            <a:rPr lang="en-US" sz="2800" b="1" kern="1200" dirty="0">
              <a:solidFill>
                <a:schemeClr val="bg2">
                  <a:lumMod val="25000"/>
                </a:schemeClr>
              </a:solidFill>
            </a:rPr>
            <a:t>	 120,000 jobs in 15 years = No job growth</a:t>
          </a:r>
          <a:endParaRPr lang="en-US" sz="2800" b="1" kern="1200" dirty="0"/>
        </a:p>
      </dsp:txBody>
      <dsp:txXfrm>
        <a:off x="957631" y="2862630"/>
        <a:ext cx="9492087" cy="79913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7FE00A-041D-4D3E-B2C6-B9CECDA709AF}">
      <dsp:nvSpPr>
        <dsp:cNvPr id="0" name=""/>
        <dsp:cNvSpPr/>
      </dsp:nvSpPr>
      <dsp:spPr>
        <a:xfrm>
          <a:off x="0" y="463799"/>
          <a:ext cx="11239500" cy="756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024DD1E-4279-430E-B73C-448BFE3E02EF}">
      <dsp:nvSpPr>
        <dsp:cNvPr id="0" name=""/>
        <dsp:cNvSpPr/>
      </dsp:nvSpPr>
      <dsp:spPr>
        <a:xfrm>
          <a:off x="889454" y="126997"/>
          <a:ext cx="9444405" cy="8856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7378" tIns="0" rIns="297378" bIns="0" numCol="1" spcCol="1270" anchor="ctr" anchorCtr="0">
          <a:noAutofit/>
        </a:bodyPr>
        <a:lstStyle/>
        <a:p>
          <a:pPr marL="0" lvl="0" indent="0" algn="l" defTabSz="1244600">
            <a:lnSpc>
              <a:spcPct val="90000"/>
            </a:lnSpc>
            <a:spcBef>
              <a:spcPct val="0"/>
            </a:spcBef>
            <a:spcAft>
              <a:spcPct val="35000"/>
            </a:spcAft>
            <a:buNone/>
          </a:pPr>
          <a:r>
            <a:rPr lang="en-US" sz="2800" b="1" kern="1200" dirty="0">
              <a:solidFill>
                <a:schemeClr val="bg2">
                  <a:lumMod val="25000"/>
                </a:schemeClr>
              </a:solidFill>
            </a:rPr>
            <a:t>Through 2032 Mfg. Trade Deficit to grow $24 billion/yr. with TPP</a:t>
          </a:r>
          <a:endParaRPr lang="en-US" sz="2800" b="1" kern="1200" dirty="0"/>
        </a:p>
      </dsp:txBody>
      <dsp:txXfrm>
        <a:off x="932685" y="170228"/>
        <a:ext cx="9357943" cy="799138"/>
      </dsp:txXfrm>
    </dsp:sp>
    <dsp:sp modelId="{38DCE36F-5FE5-4CC9-A954-BA13E691E2B1}">
      <dsp:nvSpPr>
        <dsp:cNvPr id="0" name=""/>
        <dsp:cNvSpPr/>
      </dsp:nvSpPr>
      <dsp:spPr>
        <a:xfrm>
          <a:off x="0" y="1824600"/>
          <a:ext cx="11239500" cy="756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8D15351-87EE-493D-B283-9D61061DBB23}">
      <dsp:nvSpPr>
        <dsp:cNvPr id="0" name=""/>
        <dsp:cNvSpPr/>
      </dsp:nvSpPr>
      <dsp:spPr>
        <a:xfrm>
          <a:off x="889454" y="1498601"/>
          <a:ext cx="9520249" cy="8856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7378" tIns="0" rIns="297378" bIns="0" numCol="1" spcCol="1270" anchor="ctr" anchorCtr="0">
          <a:noAutofit/>
        </a:bodyPr>
        <a:lstStyle/>
        <a:p>
          <a:pPr marL="0" lvl="0" indent="0" algn="l" defTabSz="1244600">
            <a:lnSpc>
              <a:spcPct val="90000"/>
            </a:lnSpc>
            <a:spcBef>
              <a:spcPct val="0"/>
            </a:spcBef>
            <a:spcAft>
              <a:spcPct val="35000"/>
            </a:spcAft>
            <a:buNone/>
          </a:pPr>
          <a:r>
            <a:rPr lang="en-US" sz="2800" b="1" kern="1200" dirty="0">
              <a:solidFill>
                <a:schemeClr val="bg2">
                  <a:lumMod val="25000"/>
                </a:schemeClr>
              </a:solidFill>
            </a:rPr>
            <a:t>  Manufacturing output will decline by $10 billion</a:t>
          </a:r>
          <a:endParaRPr lang="en-US" sz="2800" b="1" kern="1200" dirty="0"/>
        </a:p>
      </dsp:txBody>
      <dsp:txXfrm>
        <a:off x="932685" y="1541832"/>
        <a:ext cx="9433787" cy="799138"/>
      </dsp:txXfrm>
    </dsp:sp>
    <dsp:sp modelId="{DD34C2CD-0D55-4E0B-B7AF-B1446D681582}">
      <dsp:nvSpPr>
        <dsp:cNvPr id="0" name=""/>
        <dsp:cNvSpPr/>
      </dsp:nvSpPr>
      <dsp:spPr>
        <a:xfrm>
          <a:off x="0" y="3144520"/>
          <a:ext cx="11239500" cy="756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8382520-FDBB-45B0-B01B-D180CE707DED}">
      <dsp:nvSpPr>
        <dsp:cNvPr id="0" name=""/>
        <dsp:cNvSpPr/>
      </dsp:nvSpPr>
      <dsp:spPr>
        <a:xfrm>
          <a:off x="914400" y="2819399"/>
          <a:ext cx="9578549" cy="8856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7378" tIns="0" rIns="297378" bIns="0" numCol="1" spcCol="1270" anchor="ctr" anchorCtr="0">
          <a:noAutofit/>
        </a:bodyPr>
        <a:lstStyle/>
        <a:p>
          <a:pPr marL="0" lvl="0" indent="0" algn="l" defTabSz="1244600">
            <a:lnSpc>
              <a:spcPct val="90000"/>
            </a:lnSpc>
            <a:spcBef>
              <a:spcPct val="0"/>
            </a:spcBef>
            <a:spcAft>
              <a:spcPct val="35000"/>
            </a:spcAft>
            <a:buNone/>
          </a:pPr>
          <a:r>
            <a:rPr lang="en-US" sz="2800" b="1" kern="1200" dirty="0">
              <a:solidFill>
                <a:schemeClr val="bg2">
                  <a:lumMod val="25000"/>
                </a:schemeClr>
              </a:solidFill>
            </a:rPr>
            <a:t>TPP would cause an increase in manufacturing unemployment in virtually every market sector.</a:t>
          </a:r>
          <a:endParaRPr lang="en-US" sz="2800" b="1" kern="1200" dirty="0"/>
        </a:p>
      </dsp:txBody>
      <dsp:txXfrm>
        <a:off x="957631" y="2862630"/>
        <a:ext cx="9492087" cy="799138"/>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061C5132-FFA3-4B02-9F09-22FCF40EFA74}" type="datetimeFigureOut">
              <a:rPr lang="en-US" smtClean="0"/>
              <a:t>9/11/2016</a:t>
            </a:fld>
            <a:endParaRPr lang="en-US" dirty="0"/>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DB3C20D7-F8F1-4196-9585-26F31AFC85C9}" type="slidenum">
              <a:rPr lang="en-US" smtClean="0"/>
              <a:t>‹#›</a:t>
            </a:fld>
            <a:endParaRPr lang="en-US" dirty="0"/>
          </a:p>
        </p:txBody>
      </p:sp>
    </p:spTree>
    <p:extLst>
      <p:ext uri="{BB962C8B-B14F-4D97-AF65-F5344CB8AC3E}">
        <p14:creationId xmlns:p14="http://schemas.microsoft.com/office/powerpoint/2010/main" val="41681621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0B6E42C9-243F-4DC5-AFF6-9D56B5FA9D63}" type="datetimeFigureOut">
              <a:rPr lang="en-US" smtClean="0"/>
              <a:t>9/11/2016</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8DAEC444-603B-4F09-9A06-5917518DD901}" type="slidenum">
              <a:rPr lang="en-US" smtClean="0"/>
              <a:t>‹#›</a:t>
            </a:fld>
            <a:endParaRPr lang="en-US" dirty="0"/>
          </a:p>
        </p:txBody>
      </p:sp>
    </p:spTree>
    <p:extLst>
      <p:ext uri="{BB962C8B-B14F-4D97-AF65-F5344CB8AC3E}">
        <p14:creationId xmlns:p14="http://schemas.microsoft.com/office/powerpoint/2010/main" val="874255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bwMode="invGray">
          <a:xfrm>
            <a:off x="0" y="3936697"/>
            <a:ext cx="12192000" cy="2103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838201" y="4114800"/>
            <a:ext cx="10515598" cy="1158446"/>
          </a:xfrm>
        </p:spPr>
        <p:txBody>
          <a:bodyPr anchor="b">
            <a:normAutofit/>
          </a:bodyPr>
          <a:lstStyle>
            <a:lvl1pPr algn="l">
              <a:defRPr sz="52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838201" y="5338170"/>
            <a:ext cx="10515598" cy="474836"/>
          </a:xfrm>
        </p:spPr>
        <p:txBody>
          <a:bodyPr/>
          <a:lstStyle>
            <a:lvl1pPr marL="0" indent="0" algn="l">
              <a:spcBef>
                <a:spcPts val="0"/>
              </a:spcBef>
              <a:buNone/>
              <a:defRPr sz="24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630729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0FE2824-C2A0-4931-BB32-60B24BDBB3CC}" type="datetimeFigureOut">
              <a:rPr lang="en-US" smtClean="0"/>
              <a:t>9/11/2016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3333A4-2EF1-4B79-B68C-AB20E66B4822}" type="slidenum">
              <a:rPr lang="en-US" smtClean="0"/>
              <a:t>‹#›</a:t>
            </a:fld>
            <a:endParaRPr lang="en-US" dirty="0"/>
          </a:p>
        </p:txBody>
      </p:sp>
    </p:spTree>
    <p:extLst>
      <p:ext uri="{BB962C8B-B14F-4D97-AF65-F5344CB8AC3E}">
        <p14:creationId xmlns:p14="http://schemas.microsoft.com/office/powerpoint/2010/main" val="3787557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41693" y="365125"/>
            <a:ext cx="1600200" cy="5811838"/>
          </a:xfrm>
        </p:spPr>
        <p:txBody>
          <a:bodyPr vert="eaVert"/>
          <a:lstStyle>
            <a:lvl1pP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85344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0FE2824-C2A0-4931-BB32-60B24BDBB3CC}" type="datetimeFigureOut">
              <a:rPr lang="en-US" smtClean="0"/>
              <a:t>9/11/2016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3333A4-2EF1-4B79-B68C-AB20E66B4822}" type="slidenum">
              <a:rPr lang="en-US" smtClean="0"/>
              <a:t>‹#›</a:t>
            </a:fld>
            <a:endParaRPr lang="en-US" dirty="0"/>
          </a:p>
        </p:txBody>
      </p:sp>
    </p:spTree>
    <p:extLst>
      <p:ext uri="{BB962C8B-B14F-4D97-AF65-F5344CB8AC3E}">
        <p14:creationId xmlns:p14="http://schemas.microsoft.com/office/powerpoint/2010/main" val="770254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Title Text</a:t>
            </a:r>
          </a:p>
        </p:txBody>
      </p:sp>
      <p:sp>
        <p:nvSpPr>
          <p:cNvPr id="21" name="Shape 2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hape 22"/>
          <p:cNvSpPr>
            <a:spLocks noGrp="1"/>
          </p:cNvSpPr>
          <p:nvPr>
            <p:ph type="sldNum" sz="quarter" idx="2"/>
          </p:nvPr>
        </p:nvSpPr>
        <p:spPr>
          <a:prstGeom prst="rect">
            <a:avLst/>
          </a:prstGeom>
        </p:spPr>
        <p:txBody>
          <a:bodyPr/>
          <a:lstStyle/>
          <a:p>
            <a:fld id="{86CB4B4D-7CA3-9044-876B-883B54F8677D}" type="slidenum">
              <a:rPr/>
              <a:pPr/>
              <a:t>‹#›</a:t>
            </a:fld>
            <a:endParaRPr dirty="0"/>
          </a:p>
        </p:txBody>
      </p:sp>
    </p:spTree>
    <p:extLst>
      <p:ext uri="{BB962C8B-B14F-4D97-AF65-F5344CB8AC3E}">
        <p14:creationId xmlns:p14="http://schemas.microsoft.com/office/powerpoint/2010/main" val="382687666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0FE2824-C2A0-4931-BB32-60B24BDBB3CC}" type="datetimeFigureOut">
              <a:rPr lang="en-US" smtClean="0"/>
              <a:t>9/11/2016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3333A4-2EF1-4B79-B68C-AB20E66B4822}" type="slidenum">
              <a:rPr lang="en-US" smtClean="0"/>
              <a:t>‹#›</a:t>
            </a:fld>
            <a:endParaRPr lang="en-US" dirty="0"/>
          </a:p>
        </p:txBody>
      </p:sp>
    </p:spTree>
    <p:extLst>
      <p:ext uri="{BB962C8B-B14F-4D97-AF65-F5344CB8AC3E}">
        <p14:creationId xmlns:p14="http://schemas.microsoft.com/office/powerpoint/2010/main" val="3215576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bwMode="ltGray">
          <a:xfrm>
            <a:off x="0" y="3276600"/>
            <a:ext cx="12192000" cy="27632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841248" y="3429000"/>
            <a:ext cx="9601200" cy="1838519"/>
          </a:xfrm>
        </p:spPr>
        <p:txBody>
          <a:bodyPr anchor="b">
            <a:normAutofit/>
          </a:bodyPr>
          <a:lstStyle>
            <a:lvl1pPr>
              <a:defRPr sz="52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841248" y="5340096"/>
            <a:ext cx="9601200" cy="475488"/>
          </a:xfrm>
        </p:spPr>
        <p:txBody>
          <a:bodyPr/>
          <a:lstStyle>
            <a:lvl1pPr marL="0" indent="0">
              <a:spcBef>
                <a:spcPts val="0"/>
              </a:spcBef>
              <a:buNone/>
              <a:defRPr sz="2400">
                <a:solidFill>
                  <a:schemeClr val="bg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1917355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45224"/>
          </a:xfrm>
        </p:spPr>
        <p:txBody>
          <a:bodyPr/>
          <a:lstStyle/>
          <a:p>
            <a:r>
              <a:rPr lang="en-US"/>
              <a:t>Click to edit Master title style</a:t>
            </a:r>
          </a:p>
        </p:txBody>
      </p:sp>
      <p:sp>
        <p:nvSpPr>
          <p:cNvPr id="3" name="Content Placeholder 2"/>
          <p:cNvSpPr>
            <a:spLocks noGrp="1"/>
          </p:cNvSpPr>
          <p:nvPr>
            <p:ph sz="half" idx="1"/>
          </p:nvPr>
        </p:nvSpPr>
        <p:spPr>
          <a:xfrm>
            <a:off x="838200" y="1825625"/>
            <a:ext cx="5029200" cy="4351338"/>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24600" y="1825625"/>
            <a:ext cx="5029200" cy="4351338"/>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0FE2824-C2A0-4931-BB32-60B24BDBB3CC}" type="datetimeFigureOut">
              <a:rPr lang="en-US" smtClean="0"/>
              <a:t>9/11/2016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3333A4-2EF1-4B79-B68C-AB20E66B4822}" type="slidenum">
              <a:rPr lang="en-US" smtClean="0"/>
              <a:t>‹#›</a:t>
            </a:fld>
            <a:endParaRPr lang="en-US" dirty="0"/>
          </a:p>
        </p:txBody>
      </p:sp>
    </p:spTree>
    <p:extLst>
      <p:ext uri="{BB962C8B-B14F-4D97-AF65-F5344CB8AC3E}">
        <p14:creationId xmlns:p14="http://schemas.microsoft.com/office/powerpoint/2010/main" val="3963172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839788" y="1828800"/>
            <a:ext cx="5029200" cy="685800"/>
          </a:xfrm>
        </p:spPr>
        <p:txBody>
          <a:bodyPr anchor="ctr">
            <a:normAutofit/>
          </a:bodyPr>
          <a:lstStyle>
            <a:lvl1pPr marL="0" indent="0">
              <a:spcBef>
                <a:spcPts val="100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14600"/>
            <a:ext cx="5029200" cy="3675063"/>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26188" y="1828800"/>
            <a:ext cx="5029200" cy="685800"/>
          </a:xfrm>
        </p:spPr>
        <p:txBody>
          <a:bodyPr anchor="ctr">
            <a:normAutofit/>
          </a:bodyPr>
          <a:lstStyle>
            <a:lvl1pPr marL="0" indent="0">
              <a:spcBef>
                <a:spcPts val="100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26188" y="2514600"/>
            <a:ext cx="5029200" cy="3675063"/>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0FE2824-C2A0-4931-BB32-60B24BDBB3CC}" type="datetimeFigureOut">
              <a:rPr lang="en-US" smtClean="0"/>
              <a:t>9/11/2016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13333A4-2EF1-4B79-B68C-AB20E66B4822}" type="slidenum">
              <a:rPr lang="en-US" smtClean="0"/>
              <a:t>‹#›</a:t>
            </a:fld>
            <a:endParaRPr lang="en-US" dirty="0"/>
          </a:p>
        </p:txBody>
      </p:sp>
    </p:spTree>
    <p:extLst>
      <p:ext uri="{BB962C8B-B14F-4D97-AF65-F5344CB8AC3E}">
        <p14:creationId xmlns:p14="http://schemas.microsoft.com/office/powerpoint/2010/main" val="144799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0FE2824-C2A0-4931-BB32-60B24BDBB3CC}" type="datetimeFigureOut">
              <a:rPr lang="en-US" smtClean="0"/>
              <a:t>9/11/2016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13333A4-2EF1-4B79-B68C-AB20E66B4822}" type="slidenum">
              <a:rPr lang="en-US" smtClean="0"/>
              <a:t>‹#›</a:t>
            </a:fld>
            <a:endParaRPr lang="en-US" dirty="0"/>
          </a:p>
        </p:txBody>
      </p:sp>
    </p:spTree>
    <p:extLst>
      <p:ext uri="{BB962C8B-B14F-4D97-AF65-F5344CB8AC3E}">
        <p14:creationId xmlns:p14="http://schemas.microsoft.com/office/powerpoint/2010/main" val="3956345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FE2824-C2A0-4931-BB32-60B24BDBB3CC}" type="datetimeFigureOut">
              <a:rPr lang="en-US" smtClean="0"/>
              <a:t>9/11/2016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13333A4-2EF1-4B79-B68C-AB20E66B4822}" type="slidenum">
              <a:rPr lang="en-US" smtClean="0"/>
              <a:t>‹#›</a:t>
            </a:fld>
            <a:endParaRPr lang="en-US" dirty="0"/>
          </a:p>
        </p:txBody>
      </p:sp>
    </p:spTree>
    <p:extLst>
      <p:ext uri="{BB962C8B-B14F-4D97-AF65-F5344CB8AC3E}">
        <p14:creationId xmlns:p14="http://schemas.microsoft.com/office/powerpoint/2010/main" val="366730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924800" y="1524000"/>
            <a:ext cx="3429000" cy="1905000"/>
          </a:xfrm>
        </p:spPr>
        <p:txBody>
          <a:bodyPr anchor="b">
            <a:normAutofit/>
          </a:bodyPr>
          <a:lstStyle>
            <a:lvl1pPr>
              <a:defRPr sz="3400"/>
            </a:lvl1pPr>
          </a:lstStyle>
          <a:p>
            <a:r>
              <a:rPr lang="en-US"/>
              <a:t>Click to edit Master title style</a:t>
            </a:r>
            <a:endParaRPr lang="en-US" dirty="0"/>
          </a:p>
        </p:txBody>
      </p:sp>
      <p:sp>
        <p:nvSpPr>
          <p:cNvPr id="3" name="Content Placeholder 2"/>
          <p:cNvSpPr>
            <a:spLocks noGrp="1"/>
          </p:cNvSpPr>
          <p:nvPr>
            <p:ph idx="1"/>
          </p:nvPr>
        </p:nvSpPr>
        <p:spPr>
          <a:xfrm>
            <a:off x="838200" y="685800"/>
            <a:ext cx="6400800" cy="52578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924800" y="3581400"/>
            <a:ext cx="3429000" cy="1828800"/>
          </a:xfrm>
        </p:spPr>
        <p:txBody>
          <a:bodyPr/>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0FE2824-C2A0-4931-BB32-60B24BDBB3CC}" type="datetimeFigureOut">
              <a:rPr lang="en-US" smtClean="0"/>
              <a:t>9/11/2016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3333A4-2EF1-4B79-B68C-AB20E66B4822}" type="slidenum">
              <a:rPr lang="en-US" smtClean="0"/>
              <a:t>‹#›</a:t>
            </a:fld>
            <a:endParaRPr lang="en-US" dirty="0"/>
          </a:p>
        </p:txBody>
      </p:sp>
    </p:spTree>
    <p:extLst>
      <p:ext uri="{BB962C8B-B14F-4D97-AF65-F5344CB8AC3E}">
        <p14:creationId xmlns:p14="http://schemas.microsoft.com/office/powerpoint/2010/main" val="978961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924800" y="1527048"/>
            <a:ext cx="3429000" cy="1901952"/>
          </a:xfrm>
        </p:spPr>
        <p:txBody>
          <a:bodyPr anchor="b">
            <a:normAutofit/>
          </a:bodyPr>
          <a:lstStyle>
            <a:lvl1pPr>
              <a:defRPr sz="3400"/>
            </a:lvl1pPr>
          </a:lstStyle>
          <a:p>
            <a:r>
              <a:rPr lang="en-US"/>
              <a:t>Click to edit Master title style</a:t>
            </a:r>
            <a:endParaRPr lang="en-US" dirty="0"/>
          </a:p>
        </p:txBody>
      </p:sp>
      <p:sp>
        <p:nvSpPr>
          <p:cNvPr id="3" name="Picture Placeholder 2"/>
          <p:cNvSpPr>
            <a:spLocks noGrp="1"/>
          </p:cNvSpPr>
          <p:nvPr>
            <p:ph type="pic" idx="1"/>
          </p:nvPr>
        </p:nvSpPr>
        <p:spPr>
          <a:xfrm>
            <a:off x="838198" y="685800"/>
            <a:ext cx="6400800" cy="5257800"/>
          </a:xfrm>
        </p:spPr>
        <p:txBody>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7924800" y="3581400"/>
            <a:ext cx="3428999" cy="1828800"/>
          </a:xfrm>
        </p:spPr>
        <p:txBody>
          <a:bodyPr/>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0FE2824-C2A0-4931-BB32-60B24BDBB3CC}" type="datetimeFigureOut">
              <a:rPr lang="en-US" smtClean="0"/>
              <a:t>9/11/2016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3333A4-2EF1-4B79-B68C-AB20E66B4822}" type="slidenum">
              <a:rPr lang="en-US" smtClean="0"/>
              <a:t>‹#›</a:t>
            </a:fld>
            <a:endParaRPr lang="en-US" dirty="0"/>
          </a:p>
        </p:txBody>
      </p:sp>
    </p:spTree>
    <p:extLst>
      <p:ext uri="{BB962C8B-B14F-4D97-AF65-F5344CB8AC3E}">
        <p14:creationId xmlns:p14="http://schemas.microsoft.com/office/powerpoint/2010/main" val="3225279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bwMode="invGray">
          <a:xfrm>
            <a:off x="0" y="6492239"/>
            <a:ext cx="12188825" cy="36576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838200" y="365126"/>
            <a:ext cx="10515600" cy="114522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685939" y="6549715"/>
            <a:ext cx="1667860" cy="229237"/>
          </a:xfrm>
          <a:prstGeom prst="rect">
            <a:avLst/>
          </a:prstGeom>
        </p:spPr>
        <p:txBody>
          <a:bodyPr vert="horz" lIns="91440" tIns="45720" rIns="91440" bIns="45720" rtlCol="0" anchor="ctr"/>
          <a:lstStyle>
            <a:lvl1pPr algn="r">
              <a:defRPr sz="800">
                <a:solidFill>
                  <a:schemeClr val="bg1">
                    <a:lumMod val="40000"/>
                    <a:lumOff val="60000"/>
                  </a:schemeClr>
                </a:solidFill>
              </a:defRPr>
            </a:lvl1pPr>
          </a:lstStyle>
          <a:p>
            <a:fld id="{B0FE2824-C2A0-4931-BB32-60B24BDBB3CC}" type="datetimeFigureOut">
              <a:rPr lang="en-US" smtClean="0"/>
              <a:pPr/>
              <a:t>9/11/2016</a:t>
            </a:fld>
            <a:endParaRPr lang="en-US" dirty="0"/>
          </a:p>
        </p:txBody>
      </p:sp>
      <p:sp>
        <p:nvSpPr>
          <p:cNvPr id="5" name="Footer Placeholder 4"/>
          <p:cNvSpPr>
            <a:spLocks noGrp="1"/>
          </p:cNvSpPr>
          <p:nvPr>
            <p:ph type="ftr" sz="quarter" idx="3"/>
          </p:nvPr>
        </p:nvSpPr>
        <p:spPr>
          <a:xfrm>
            <a:off x="381000" y="6549715"/>
            <a:ext cx="8442158" cy="229237"/>
          </a:xfrm>
          <a:prstGeom prst="rect">
            <a:avLst/>
          </a:prstGeom>
        </p:spPr>
        <p:txBody>
          <a:bodyPr vert="horz" lIns="91440" tIns="45720" rIns="91440" bIns="45720" rtlCol="0" anchor="ctr"/>
          <a:lstStyle>
            <a:lvl1pPr algn="l">
              <a:defRPr sz="800">
                <a:solidFill>
                  <a:schemeClr val="bg1">
                    <a:lumMod val="40000"/>
                    <a:lumOff val="60000"/>
                  </a:schemeClr>
                </a:solidFill>
              </a:defRPr>
            </a:lvl1pPr>
          </a:lstStyle>
          <a:p>
            <a:endParaRPr lang="en-US" dirty="0"/>
          </a:p>
        </p:txBody>
      </p:sp>
      <p:sp>
        <p:nvSpPr>
          <p:cNvPr id="6" name="Slide Number Placeholder 5"/>
          <p:cNvSpPr>
            <a:spLocks noGrp="1"/>
          </p:cNvSpPr>
          <p:nvPr>
            <p:ph type="sldNum" sz="quarter" idx="4"/>
          </p:nvPr>
        </p:nvSpPr>
        <p:spPr>
          <a:xfrm>
            <a:off x="11353799" y="6549715"/>
            <a:ext cx="446361" cy="229237"/>
          </a:xfrm>
          <a:prstGeom prst="rect">
            <a:avLst/>
          </a:prstGeom>
        </p:spPr>
        <p:txBody>
          <a:bodyPr vert="horz" lIns="91440" tIns="45720" rIns="91440" bIns="45720" rtlCol="0" anchor="ctr"/>
          <a:lstStyle>
            <a:lvl1pPr algn="r">
              <a:defRPr sz="800">
                <a:solidFill>
                  <a:schemeClr val="bg1">
                    <a:lumMod val="40000"/>
                    <a:lumOff val="60000"/>
                  </a:schemeClr>
                </a:solidFill>
              </a:defRPr>
            </a:lvl1pPr>
          </a:lstStyle>
          <a:p>
            <a:fld id="{B13333A4-2EF1-4B79-B68C-AB20E66B4822}" type="slidenum">
              <a:rPr lang="en-US" smtClean="0"/>
              <a:pPr/>
              <a:t>‹#›</a:t>
            </a:fld>
            <a:endParaRPr lang="en-US" dirty="0"/>
          </a:p>
        </p:txBody>
      </p:sp>
    </p:spTree>
    <p:extLst>
      <p:ext uri="{BB962C8B-B14F-4D97-AF65-F5344CB8AC3E}">
        <p14:creationId xmlns:p14="http://schemas.microsoft.com/office/powerpoint/2010/main" val="115587165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90000"/>
        </a:lnSpc>
        <a:spcBef>
          <a:spcPts val="10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800"/>
        </a:spcBef>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12.xml"/><Relationship Id="rId5" Type="http://schemas.openxmlformats.org/officeDocument/2006/relationships/hyperlink" Target="mailto:Liz@PeopleDemandingAction.org" TargetMode="Externa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hyperlink" Target="mailto:andrea@peopledemandingaction.org"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20.png"/></Relationships>
</file>

<file path=ppt/slides/_rels/slide4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4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mailto:marajai51@gmail.com" TargetMode="Externa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hyperlink" Target="https://www.facebook.com/groups/GlobalTPPTeam" TargetMode="External"/><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429000"/>
            <a:ext cx="12192000" cy="2819400"/>
          </a:xfrm>
        </p:spPr>
        <p:txBody>
          <a:bodyPr>
            <a:noAutofit/>
          </a:bodyPr>
          <a:lstStyle/>
          <a:p>
            <a:r>
              <a:rPr lang="en-US" sz="4400" spc="-100" dirty="0">
                <a:solidFill>
                  <a:schemeClr val="accent1"/>
                </a:solidFill>
              </a:rPr>
              <a:t>  		</a:t>
            </a:r>
            <a:r>
              <a:rPr lang="en-US" sz="4000" spc="-100" dirty="0">
                <a:solidFill>
                  <a:schemeClr val="accent1"/>
                </a:solidFill>
              </a:rPr>
              <a:t>The</a:t>
            </a:r>
            <a:r>
              <a:rPr lang="en-US" sz="4000" dirty="0">
                <a:solidFill>
                  <a:schemeClr val="accent1"/>
                </a:solidFill>
              </a:rPr>
              <a:t> Trans-Pacific Partnership:</a:t>
            </a:r>
            <a:br>
              <a:rPr lang="en-US" sz="4000" dirty="0">
                <a:solidFill>
                  <a:schemeClr val="accent1"/>
                </a:solidFill>
              </a:rPr>
            </a:br>
            <a:r>
              <a:rPr lang="en-US" sz="4000" dirty="0">
                <a:solidFill>
                  <a:schemeClr val="accent1"/>
                </a:solidFill>
              </a:rPr>
              <a:t>  		 BAD for American Business</a:t>
            </a:r>
            <a:br>
              <a:rPr lang="en-US" sz="4400" dirty="0">
                <a:solidFill>
                  <a:schemeClr val="accent1"/>
                </a:solidFill>
              </a:rPr>
            </a:br>
            <a:endParaRPr lang="en-US" sz="4400" dirty="0">
              <a:solidFill>
                <a:schemeClr val="accent1"/>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2093124403"/>
              </p:ext>
            </p:extLst>
          </p:nvPr>
        </p:nvGraphicFramePr>
        <p:xfrm>
          <a:off x="1676400" y="5638800"/>
          <a:ext cx="7848600" cy="914400"/>
        </p:xfrm>
        <a:graphic>
          <a:graphicData uri="http://schemas.openxmlformats.org/drawingml/2006/table">
            <a:tbl>
              <a:tblPr firstRow="1" firstCol="1" bandRow="1">
                <a:tableStyleId>{3B4B98B0-60AC-42C2-AFA5-B58CD77FA1E5}</a:tableStyleId>
              </a:tblPr>
              <a:tblGrid>
                <a:gridCol w="630036">
                  <a:extLst>
                    <a:ext uri="{9D8B030D-6E8A-4147-A177-3AD203B41FA5}">
                      <a16:colId xmlns:a16="http://schemas.microsoft.com/office/drawing/2014/main" val="1784357894"/>
                    </a:ext>
                  </a:extLst>
                </a:gridCol>
                <a:gridCol w="7218564">
                  <a:extLst>
                    <a:ext uri="{9D8B030D-6E8A-4147-A177-3AD203B41FA5}">
                      <a16:colId xmlns:a16="http://schemas.microsoft.com/office/drawing/2014/main" val="3044308658"/>
                    </a:ext>
                  </a:extLst>
                </a:gridCol>
              </a:tblGrid>
              <a:tr h="457200">
                <a:tc>
                  <a:txBody>
                    <a:bodyPr/>
                    <a:lstStyle/>
                    <a:p>
                      <a:pPr marL="0" marR="0">
                        <a:spcBef>
                          <a:spcPts val="0"/>
                        </a:spcBef>
                        <a:spcAft>
                          <a:spcPts val="0"/>
                        </a:spcAft>
                      </a:pPr>
                      <a:endParaRPr lang="en-US" sz="1200" dirty="0">
                        <a:effectLst/>
                        <a:latin typeface="Tahoma" panose="020B0604030504040204" pitchFamily="34" charset="0"/>
                        <a:ea typeface="Times New Roman" panose="02020603050405020304" pitchFamily="18" charset="0"/>
                      </a:endParaRPr>
                    </a:p>
                  </a:txBody>
                  <a:tcPr marL="9525" marR="9525" marT="19050" marB="9525" anchor="ctr"/>
                </a:tc>
                <a:tc>
                  <a:txBody>
                    <a:bodyPr/>
                    <a:lstStyle/>
                    <a:p>
                      <a:pPr marL="0" marR="0">
                        <a:spcBef>
                          <a:spcPts val="0"/>
                        </a:spcBef>
                        <a:spcAft>
                          <a:spcPts val="0"/>
                        </a:spcAft>
                      </a:pPr>
                      <a:r>
                        <a:rPr lang="en-US" sz="900" dirty="0">
                          <a:effectLst/>
                        </a:rPr>
                        <a:t>                 </a:t>
                      </a:r>
                      <a:r>
                        <a:rPr lang="en-US" sz="2400" b="1" dirty="0">
                          <a:solidFill>
                            <a:schemeClr val="tx1"/>
                          </a:solidFill>
                          <a:effectLst/>
                          <a:latin typeface="+mj-lt"/>
                        </a:rPr>
                        <a:t>CALL-IN</a:t>
                      </a:r>
                      <a:r>
                        <a:rPr lang="en-US" sz="2400" b="1" baseline="0" dirty="0">
                          <a:solidFill>
                            <a:schemeClr val="tx1"/>
                          </a:solidFill>
                          <a:effectLst/>
                          <a:latin typeface="+mj-lt"/>
                        </a:rPr>
                        <a:t> NUMBER: </a:t>
                      </a:r>
                      <a:r>
                        <a:rPr lang="en-US" sz="2400" b="1" dirty="0">
                          <a:solidFill>
                            <a:schemeClr val="tx1"/>
                          </a:solidFill>
                          <a:effectLst/>
                          <a:latin typeface="+mj-lt"/>
                        </a:rPr>
                        <a:t>515) </a:t>
                      </a:r>
                      <a:r>
                        <a:rPr lang="en-US" sz="2400" b="1" baseline="0" dirty="0">
                          <a:solidFill>
                            <a:schemeClr val="tx1"/>
                          </a:solidFill>
                          <a:effectLst/>
                          <a:latin typeface="+mj-lt"/>
                        </a:rPr>
                        <a:t>739-1020</a:t>
                      </a:r>
                      <a:endParaRPr lang="en-US" sz="2400" b="1" baseline="0" dirty="0">
                        <a:solidFill>
                          <a:schemeClr val="tx1"/>
                        </a:solidFill>
                        <a:effectLst/>
                        <a:latin typeface="+mj-lt"/>
                        <a:ea typeface="Calibri" panose="020F0502020204030204" pitchFamily="34" charset="0"/>
                      </a:endParaRPr>
                    </a:p>
                  </a:txBody>
                  <a:tcPr marL="9525" marR="9525" marT="9525" marB="9525" anchor="ctr"/>
                </a:tc>
                <a:extLst>
                  <a:ext uri="{0D108BD9-81ED-4DB2-BD59-A6C34878D82A}">
                    <a16:rowId xmlns:a16="http://schemas.microsoft.com/office/drawing/2014/main" val="2920255957"/>
                  </a:ext>
                </a:extLst>
              </a:tr>
              <a:tr h="457200">
                <a:tc>
                  <a:txBody>
                    <a:bodyPr/>
                    <a:lstStyle/>
                    <a:p>
                      <a:pPr marL="0" marR="0">
                        <a:spcBef>
                          <a:spcPts val="0"/>
                        </a:spcBef>
                        <a:spcAft>
                          <a:spcPts val="0"/>
                        </a:spcAft>
                      </a:pPr>
                      <a:endParaRPr lang="en-US" sz="1200" dirty="0">
                        <a:effectLst/>
                        <a:latin typeface="Tahoma" panose="020B0604030504040204" pitchFamily="34" charset="0"/>
                        <a:ea typeface="Times New Roman" panose="02020603050405020304" pitchFamily="18" charset="0"/>
                      </a:endParaRPr>
                    </a:p>
                  </a:txBody>
                  <a:tcPr marL="9525" marR="9525" marT="19050" marB="9525" anchor="ctr"/>
                </a:tc>
                <a:tc>
                  <a:txBody>
                    <a:bodyPr/>
                    <a:lstStyle/>
                    <a:p>
                      <a:pPr marL="0" marR="0">
                        <a:spcBef>
                          <a:spcPts val="0"/>
                        </a:spcBef>
                        <a:spcAft>
                          <a:spcPts val="0"/>
                        </a:spcAft>
                      </a:pPr>
                      <a:endParaRPr lang="en-US" sz="2400" b="1" baseline="0" dirty="0">
                        <a:solidFill>
                          <a:schemeClr val="tx1"/>
                        </a:solidFill>
                        <a:effectLst/>
                        <a:latin typeface="+mj-lt"/>
                        <a:ea typeface="Calibri" panose="020F0502020204030204" pitchFamily="34" charset="0"/>
                      </a:endParaRPr>
                    </a:p>
                  </a:txBody>
                  <a:tcPr marL="9525" marR="9525" marT="9525" marB="9525" anchor="ctr"/>
                </a:tc>
                <a:extLst>
                  <a:ext uri="{0D108BD9-81ED-4DB2-BD59-A6C34878D82A}">
                    <a16:rowId xmlns:a16="http://schemas.microsoft.com/office/drawing/2014/main" val="1081572959"/>
                  </a:ext>
                </a:extLst>
              </a:tr>
            </a:tbl>
          </a:graphicData>
        </a:graphic>
      </p:graphicFrame>
      <p:pic>
        <p:nvPicPr>
          <p:cNvPr id="2050" name="Picture 2" descr="United Stat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0800000" flipH="1" flipV="1">
            <a:off x="8839200" y="1838468"/>
            <a:ext cx="2767583" cy="1600358"/>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1828800" y="3810000"/>
            <a:ext cx="7848600" cy="738664"/>
          </a:xfrm>
          <a:prstGeom prst="rect">
            <a:avLst/>
          </a:prstGeom>
          <a:noFill/>
        </p:spPr>
        <p:txBody>
          <a:bodyPr wrap="square" rtlCol="0">
            <a:spAutoFit/>
          </a:bodyPr>
          <a:lstStyle/>
          <a:p>
            <a:r>
              <a:rPr lang="en-US" dirty="0">
                <a:solidFill>
                  <a:schemeClr val="bg2">
                    <a:lumMod val="90000"/>
                  </a:schemeClr>
                </a:solidFill>
              </a:rPr>
              <a:t>	</a:t>
            </a:r>
          </a:p>
          <a:p>
            <a:r>
              <a:rPr lang="en-US" dirty="0">
                <a:solidFill>
                  <a:schemeClr val="bg2">
                    <a:lumMod val="90000"/>
                  </a:schemeClr>
                </a:solidFill>
              </a:rPr>
              <a:t>	</a:t>
            </a:r>
            <a:r>
              <a:rPr lang="en-US" sz="2400" b="1" dirty="0"/>
              <a:t>September 11, 2016 4:30 p.m. Pacific/7:30 p.m. Eastern </a:t>
            </a:r>
          </a:p>
        </p:txBody>
      </p:sp>
      <p:pic>
        <p:nvPicPr>
          <p:cNvPr id="2049" name="Picture 1" descr="United Stat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80975" cy="133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2729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 name="TPP.tiff"/>
          <p:cNvPicPr>
            <a:picLocks noChangeAspect="1"/>
          </p:cNvPicPr>
          <p:nvPr/>
        </p:nvPicPr>
        <p:blipFill>
          <a:blip r:embed="rId2" cstate="print">
            <a:extLst/>
          </a:blip>
          <a:stretch>
            <a:fillRect/>
          </a:stretch>
        </p:blipFill>
        <p:spPr>
          <a:xfrm>
            <a:off x="609600" y="381000"/>
            <a:ext cx="11049000" cy="5505955"/>
          </a:xfrm>
          <a:prstGeom prst="rect">
            <a:avLst/>
          </a:prstGeom>
          <a:ln w="12700">
            <a:miter lim="400000"/>
          </a:ln>
        </p:spPr>
      </p:pic>
      <p:sp>
        <p:nvSpPr>
          <p:cNvPr id="195" name="Shape 195"/>
          <p:cNvSpPr/>
          <p:nvPr/>
        </p:nvSpPr>
        <p:spPr>
          <a:xfrm>
            <a:off x="2978547" y="5797701"/>
            <a:ext cx="6931573" cy="995461"/>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p>
            <a:r>
              <a:rPr sz="3200" dirty="0">
                <a:solidFill>
                  <a:schemeClr val="tx2">
                    <a:lumMod val="75000"/>
                  </a:schemeClr>
                </a:solidFill>
                <a:latin typeface="+mj-lt"/>
              </a:rPr>
              <a:t>Non-Exclusive Market Opening</a:t>
            </a:r>
            <a:endParaRPr lang="en-US" sz="3200" dirty="0">
              <a:solidFill>
                <a:schemeClr val="tx2">
                  <a:lumMod val="75000"/>
                </a:schemeClr>
              </a:solidFill>
              <a:latin typeface="+mj-lt"/>
            </a:endParaRPr>
          </a:p>
          <a:p>
            <a:endParaRPr sz="2800" dirty="0">
              <a:latin typeface="+mj-lt"/>
            </a:endParaRPr>
          </a:p>
        </p:txBody>
      </p:sp>
    </p:spTree>
    <p:extLst>
      <p:ext uri="{BB962C8B-B14F-4D97-AF65-F5344CB8AC3E}">
        <p14:creationId xmlns:p14="http://schemas.microsoft.com/office/powerpoint/2010/main" val="3992918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10515600" cy="944562"/>
          </a:xfrm>
        </p:spPr>
        <p:txBody>
          <a:bodyPr>
            <a:normAutofit/>
          </a:bodyPr>
          <a:lstStyle/>
          <a:p>
            <a:pPr algn="ctr"/>
            <a:r>
              <a:rPr lang="en-US" sz="4000" b="1" dirty="0"/>
              <a:t>Fast Track and the "Rubber Stamp"</a:t>
            </a:r>
            <a:endParaRPr lang="en-US" sz="4000" dirty="0"/>
          </a:p>
        </p:txBody>
      </p:sp>
      <p:sp>
        <p:nvSpPr>
          <p:cNvPr id="3" name="Content Placeholder 2"/>
          <p:cNvSpPr>
            <a:spLocks noGrp="1"/>
          </p:cNvSpPr>
          <p:nvPr>
            <p:ph idx="1"/>
          </p:nvPr>
        </p:nvSpPr>
        <p:spPr>
          <a:xfrm>
            <a:off x="228600" y="1066800"/>
            <a:ext cx="11471787" cy="5333999"/>
          </a:xfrm>
        </p:spPr>
        <p:txBody>
          <a:bodyPr anchor="ctr">
            <a:normAutofit/>
          </a:bodyPr>
          <a:lstStyle/>
          <a:p>
            <a:pPr marL="228600" lvl="1" indent="0">
              <a:lnSpc>
                <a:spcPct val="110000"/>
              </a:lnSpc>
              <a:spcBef>
                <a:spcPts val="600"/>
              </a:spcBef>
              <a:buNone/>
            </a:pPr>
            <a:r>
              <a:rPr lang="en-US" sz="2600" b="1" dirty="0">
                <a:solidFill>
                  <a:schemeClr val="bg2">
                    <a:lumMod val="75000"/>
                  </a:schemeClr>
                </a:solidFill>
              </a:rPr>
              <a:t>Congress in 2015 granted President Obama "Fast Track" Trade Promotion Authority,  relinquishing for all practical purposes congressional control over U.S. trade policy. </a:t>
            </a:r>
          </a:p>
          <a:p>
            <a:pPr marL="228600" lvl="1" indent="0">
              <a:lnSpc>
                <a:spcPct val="110000"/>
              </a:lnSpc>
              <a:spcBef>
                <a:spcPts val="600"/>
              </a:spcBef>
              <a:buNone/>
            </a:pPr>
            <a:r>
              <a:rPr lang="en-US" sz="2600" b="1" dirty="0">
                <a:solidFill>
                  <a:schemeClr val="tx1">
                    <a:lumMod val="90000"/>
                  </a:schemeClr>
                </a:solidFill>
              </a:rPr>
              <a:t>	   		   </a:t>
            </a:r>
            <a:r>
              <a:rPr lang="en-US" sz="3200" b="1" dirty="0">
                <a:solidFill>
                  <a:schemeClr val="accent1"/>
                </a:solidFill>
              </a:rPr>
              <a:t>They gave themselves: </a:t>
            </a:r>
          </a:p>
          <a:p>
            <a:pPr lvl="4">
              <a:lnSpc>
                <a:spcPct val="110000"/>
              </a:lnSpc>
              <a:spcAft>
                <a:spcPts val="400"/>
              </a:spcAft>
            </a:pPr>
            <a:r>
              <a:rPr lang="en-US" sz="2600" b="1" dirty="0">
                <a:solidFill>
                  <a:schemeClr val="bg2">
                    <a:lumMod val="90000"/>
                  </a:schemeClr>
                </a:solidFill>
              </a:rPr>
              <a:t>45 days to complete all committee analysis</a:t>
            </a:r>
          </a:p>
          <a:p>
            <a:pPr lvl="4">
              <a:lnSpc>
                <a:spcPct val="110000"/>
              </a:lnSpc>
              <a:spcAft>
                <a:spcPts val="400"/>
              </a:spcAft>
            </a:pPr>
            <a:r>
              <a:rPr lang="en-US" sz="2600" b="1" dirty="0">
                <a:solidFill>
                  <a:schemeClr val="bg2">
                    <a:lumMod val="90000"/>
                  </a:schemeClr>
                </a:solidFill>
              </a:rPr>
              <a:t>Slightly more than 2 weeks to bring TPP to a floor vote</a:t>
            </a:r>
          </a:p>
          <a:p>
            <a:pPr lvl="4">
              <a:lnSpc>
                <a:spcPct val="110000"/>
              </a:lnSpc>
              <a:spcAft>
                <a:spcPts val="400"/>
              </a:spcAft>
            </a:pPr>
            <a:r>
              <a:rPr lang="en-US" sz="2600" b="1" dirty="0">
                <a:solidFill>
                  <a:schemeClr val="bg2">
                    <a:lumMod val="90000"/>
                  </a:schemeClr>
                </a:solidFill>
              </a:rPr>
              <a:t>20 hours to debate the substantive national impact of a 30-chapter legal document thousands of pages long</a:t>
            </a:r>
          </a:p>
          <a:p>
            <a:pPr lvl="4">
              <a:lnSpc>
                <a:spcPct val="110000"/>
              </a:lnSpc>
              <a:spcAft>
                <a:spcPts val="400"/>
              </a:spcAft>
            </a:pPr>
            <a:r>
              <a:rPr lang="en-US" sz="2600" b="1" dirty="0">
                <a:solidFill>
                  <a:schemeClr val="bg2">
                    <a:lumMod val="90000"/>
                  </a:schemeClr>
                </a:solidFill>
              </a:rPr>
              <a:t>The job of voting yea or nay AS IS—no amendments, no filibusters, no cloture.</a:t>
            </a:r>
            <a:endParaRPr lang="en-US" dirty="0"/>
          </a:p>
        </p:txBody>
      </p:sp>
    </p:spTree>
    <p:extLst>
      <p:ext uri="{BB962C8B-B14F-4D97-AF65-F5344CB8AC3E}">
        <p14:creationId xmlns:p14="http://schemas.microsoft.com/office/powerpoint/2010/main" val="1025333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Shape 172"/>
          <p:cNvSpPr>
            <a:spLocks noGrp="1"/>
          </p:cNvSpPr>
          <p:nvPr>
            <p:ph type="body" idx="1"/>
          </p:nvPr>
        </p:nvSpPr>
        <p:spPr>
          <a:xfrm>
            <a:off x="1143000" y="1828800"/>
            <a:ext cx="10058400" cy="4724401"/>
          </a:xfrm>
          <a:prstGeom prst="rect">
            <a:avLst/>
          </a:prstGeom>
        </p:spPr>
        <p:txBody>
          <a:bodyPr>
            <a:normAutofit/>
          </a:bodyPr>
          <a:lstStyle/>
          <a:p>
            <a:pPr marL="0" indent="0">
              <a:spcBef>
                <a:spcPts val="600"/>
              </a:spcBef>
              <a:buNone/>
              <a:defRPr sz="1800">
                <a:solidFill>
                  <a:srgbClr val="000000"/>
                </a:solidFill>
              </a:defRPr>
            </a:pPr>
            <a:endParaRPr lang="en-US" sz="2800" dirty="0">
              <a:solidFill>
                <a:schemeClr val="tx1">
                  <a:lumMod val="90000"/>
                </a:schemeClr>
              </a:solidFill>
            </a:endParaRPr>
          </a:p>
          <a:p>
            <a:pPr marL="0" indent="0">
              <a:spcBef>
                <a:spcPts val="600"/>
              </a:spcBef>
              <a:buNone/>
              <a:defRPr sz="1800">
                <a:solidFill>
                  <a:srgbClr val="000000"/>
                </a:solidFill>
              </a:defRPr>
            </a:pPr>
            <a:r>
              <a:rPr sz="3200" dirty="0">
                <a:solidFill>
                  <a:schemeClr val="tx2">
                    <a:lumMod val="75000"/>
                  </a:schemeClr>
                </a:solidFill>
              </a:rPr>
              <a:t>We cut tariffs and opened our markets.  </a:t>
            </a:r>
            <a:r>
              <a:rPr sz="3200" b="1" u="sng" dirty="0">
                <a:solidFill>
                  <a:schemeClr val="tx2">
                    <a:lumMod val="75000"/>
                  </a:schemeClr>
                </a:solidFill>
              </a:rPr>
              <a:t>They didn’t. </a:t>
            </a:r>
            <a:endParaRPr lang="en-US" sz="3200" b="1" u="sng" dirty="0">
              <a:solidFill>
                <a:schemeClr val="tx2">
                  <a:lumMod val="75000"/>
                </a:schemeClr>
              </a:solidFill>
            </a:endParaRPr>
          </a:p>
          <a:p>
            <a:pPr marL="0" indent="0">
              <a:spcBef>
                <a:spcPts val="600"/>
              </a:spcBef>
              <a:spcAft>
                <a:spcPts val="800"/>
              </a:spcAft>
              <a:buNone/>
              <a:defRPr sz="1800">
                <a:solidFill>
                  <a:srgbClr val="000000"/>
                </a:solidFill>
              </a:defRPr>
            </a:pPr>
            <a:r>
              <a:rPr sz="3200" dirty="0">
                <a:solidFill>
                  <a:schemeClr val="tx2">
                    <a:lumMod val="75000"/>
                  </a:schemeClr>
                </a:solidFill>
              </a:rPr>
              <a:t>Instead, other countries played a </a:t>
            </a:r>
            <a:r>
              <a:rPr sz="3200" i="1" dirty="0">
                <a:solidFill>
                  <a:schemeClr val="tx2">
                    <a:lumMod val="75000"/>
                  </a:schemeClr>
                </a:solidFill>
              </a:rPr>
              <a:t>new</a:t>
            </a:r>
            <a:r>
              <a:rPr sz="3200" dirty="0">
                <a:solidFill>
                  <a:schemeClr val="tx2">
                    <a:lumMod val="75000"/>
                  </a:schemeClr>
                </a:solidFill>
              </a:rPr>
              <a:t> </a:t>
            </a:r>
            <a:r>
              <a:rPr lang="en-US" sz="3200" dirty="0">
                <a:solidFill>
                  <a:schemeClr val="tx2">
                    <a:lumMod val="75000"/>
                  </a:schemeClr>
                </a:solidFill>
              </a:rPr>
              <a:t>trading </a:t>
            </a:r>
            <a:r>
              <a:rPr sz="3200" dirty="0">
                <a:solidFill>
                  <a:schemeClr val="tx2">
                    <a:lumMod val="75000"/>
                  </a:schemeClr>
                </a:solidFill>
              </a:rPr>
              <a:t>game</a:t>
            </a:r>
            <a:r>
              <a:rPr lang="en-US" sz="3200" dirty="0">
                <a:solidFill>
                  <a:schemeClr val="tx2">
                    <a:lumMod val="75000"/>
                  </a:schemeClr>
                </a:solidFill>
              </a:rPr>
              <a:t> featuring:</a:t>
            </a:r>
          </a:p>
          <a:p>
            <a:pPr marL="995341" lvl="1" indent="-595291">
              <a:defRPr sz="1800">
                <a:solidFill>
                  <a:srgbClr val="000000"/>
                </a:solidFill>
              </a:defRPr>
            </a:pPr>
            <a:r>
              <a:rPr lang="en-US" sz="2800" b="1" i="1" dirty="0">
                <a:solidFill>
                  <a:schemeClr val="bg2">
                    <a:lumMod val="75000"/>
                  </a:schemeClr>
                </a:solidFill>
              </a:rPr>
              <a:t>Rampant global currency devaluation (manipulation)</a:t>
            </a:r>
          </a:p>
          <a:p>
            <a:pPr marL="995341" lvl="1" indent="-595291">
              <a:defRPr sz="1800">
                <a:solidFill>
                  <a:srgbClr val="000000"/>
                </a:solidFill>
              </a:defRPr>
            </a:pPr>
            <a:r>
              <a:rPr lang="en-US" sz="2800" b="1" i="1" dirty="0">
                <a:solidFill>
                  <a:schemeClr val="bg2">
                    <a:lumMod val="75000"/>
                  </a:schemeClr>
                </a:solidFill>
              </a:rPr>
              <a:t>Replaced tariffs with "consumption taxes" (VATs)</a:t>
            </a:r>
          </a:p>
          <a:p>
            <a:pPr marL="995341" lvl="1" indent="-595291">
              <a:defRPr sz="1800">
                <a:solidFill>
                  <a:srgbClr val="000000"/>
                </a:solidFill>
              </a:defRPr>
            </a:pPr>
            <a:r>
              <a:rPr lang="en-US" sz="2800" b="1" i="1" dirty="0">
                <a:solidFill>
                  <a:schemeClr val="bg2">
                    <a:lumMod val="75000"/>
                  </a:schemeClr>
                </a:solidFill>
              </a:rPr>
              <a:t>Massive industrial subsidies/state-owned enterprises</a:t>
            </a:r>
          </a:p>
          <a:p>
            <a:pPr marL="995341" lvl="1" indent="-595291">
              <a:defRPr sz="1800">
                <a:solidFill>
                  <a:srgbClr val="000000"/>
                </a:solidFill>
              </a:defRPr>
            </a:pPr>
            <a:r>
              <a:rPr lang="en-US" sz="2800" b="1" i="1" dirty="0">
                <a:solidFill>
                  <a:schemeClr val="bg2">
                    <a:lumMod val="75000"/>
                  </a:schemeClr>
                </a:solidFill>
              </a:rPr>
              <a:t>Industrial policy that favored their domestic supply chains</a:t>
            </a:r>
            <a:endParaRPr sz="2800" b="1" i="1" dirty="0">
              <a:solidFill>
                <a:schemeClr val="bg2">
                  <a:lumMod val="75000"/>
                </a:schemeClr>
              </a:solidFill>
            </a:endParaRPr>
          </a:p>
        </p:txBody>
      </p:sp>
      <p:sp>
        <p:nvSpPr>
          <p:cNvPr id="173" name="Shape 173"/>
          <p:cNvSpPr>
            <a:spLocks noGrp="1"/>
          </p:cNvSpPr>
          <p:nvPr>
            <p:ph type="title"/>
          </p:nvPr>
        </p:nvSpPr>
        <p:spPr>
          <a:xfrm>
            <a:off x="685800" y="383978"/>
            <a:ext cx="10972800" cy="1368623"/>
          </a:xfrm>
          <a:prstGeom prst="rect">
            <a:avLst/>
          </a:prstGeom>
        </p:spPr>
        <p:txBody>
          <a:bodyPr>
            <a:noAutofit/>
          </a:bodyPr>
          <a:lstStyle>
            <a:lvl1pPr>
              <a:defRPr sz="6300"/>
            </a:lvl1pPr>
          </a:lstStyle>
          <a:p>
            <a:pPr>
              <a:defRPr sz="1800">
                <a:solidFill>
                  <a:srgbClr val="000000"/>
                </a:solidFill>
              </a:defRPr>
            </a:pPr>
            <a:r>
              <a:rPr lang="en-US" sz="4000" b="1" dirty="0">
                <a:solidFill>
                  <a:schemeClr val="tx2">
                    <a:lumMod val="50000"/>
                  </a:schemeClr>
                </a:solidFill>
              </a:rPr>
              <a:t>Past Trade Agreements Have </a:t>
            </a:r>
            <a:r>
              <a:rPr sz="4000" b="1" dirty="0">
                <a:solidFill>
                  <a:schemeClr val="tx2">
                    <a:lumMod val="50000"/>
                  </a:schemeClr>
                </a:solidFill>
              </a:rPr>
              <a:t>Enabl</a:t>
            </a:r>
            <a:r>
              <a:rPr lang="en-US" sz="4000" b="1" dirty="0">
                <a:solidFill>
                  <a:schemeClr val="tx2">
                    <a:lumMod val="50000"/>
                  </a:schemeClr>
                </a:solidFill>
              </a:rPr>
              <a:t>ed</a:t>
            </a:r>
            <a:r>
              <a:rPr sz="4000" b="1" dirty="0">
                <a:solidFill>
                  <a:schemeClr val="tx2">
                    <a:lumMod val="50000"/>
                  </a:schemeClr>
                </a:solidFill>
              </a:rPr>
              <a:t> </a:t>
            </a:r>
            <a:br>
              <a:rPr lang="en-US" sz="4000" b="1" dirty="0">
                <a:solidFill>
                  <a:schemeClr val="tx2">
                    <a:lumMod val="50000"/>
                  </a:schemeClr>
                </a:solidFill>
              </a:rPr>
            </a:br>
            <a:r>
              <a:rPr sz="4000" b="1" dirty="0">
                <a:solidFill>
                  <a:schemeClr val="tx2">
                    <a:lumMod val="50000"/>
                  </a:schemeClr>
                </a:solidFill>
              </a:rPr>
              <a:t>Trade Cheating </a:t>
            </a:r>
            <a:r>
              <a:rPr lang="en-US" sz="4000" b="1" dirty="0">
                <a:solidFill>
                  <a:schemeClr val="tx2">
                    <a:lumMod val="50000"/>
                  </a:schemeClr>
                </a:solidFill>
              </a:rPr>
              <a:t>and </a:t>
            </a:r>
            <a:r>
              <a:rPr sz="4000" b="1" dirty="0">
                <a:solidFill>
                  <a:schemeClr val="tx2">
                    <a:lumMod val="50000"/>
                  </a:schemeClr>
                </a:solidFill>
              </a:rPr>
              <a:t>Mercantilism</a:t>
            </a:r>
          </a:p>
        </p:txBody>
      </p:sp>
    </p:spTree>
    <p:extLst>
      <p:ext uri="{BB962C8B-B14F-4D97-AF65-F5344CB8AC3E}">
        <p14:creationId xmlns:p14="http://schemas.microsoft.com/office/powerpoint/2010/main" val="391971380"/>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1353800" cy="1173162"/>
          </a:xfrm>
        </p:spPr>
        <p:txBody>
          <a:bodyPr>
            <a:normAutofit fontScale="90000"/>
          </a:bodyPr>
          <a:lstStyle/>
          <a:p>
            <a:pPr algn="ctr"/>
            <a:r>
              <a:rPr lang="en-US" sz="4000" b="1" dirty="0"/>
              <a:t>The Effect of Past "FreeTrade" Agreements</a:t>
            </a:r>
          </a:p>
        </p:txBody>
      </p:sp>
      <p:sp>
        <p:nvSpPr>
          <p:cNvPr id="3" name="Content Placeholder 2"/>
          <p:cNvSpPr>
            <a:spLocks noGrp="1"/>
          </p:cNvSpPr>
          <p:nvPr>
            <p:ph idx="1"/>
          </p:nvPr>
        </p:nvSpPr>
        <p:spPr>
          <a:xfrm>
            <a:off x="914400" y="1676400"/>
            <a:ext cx="10744200" cy="4800600"/>
          </a:xfrm>
        </p:spPr>
        <p:txBody>
          <a:bodyPr>
            <a:normAutofit/>
          </a:bodyPr>
          <a:lstStyle/>
          <a:p>
            <a:pPr lvl="0">
              <a:buClr>
                <a:srgbClr val="4E7F53"/>
              </a:buClr>
            </a:pPr>
            <a:r>
              <a:rPr lang="en-US" sz="2800" dirty="0">
                <a:solidFill>
                  <a:schemeClr val="bg2">
                    <a:lumMod val="75000"/>
                  </a:schemeClr>
                </a:solidFill>
              </a:rPr>
              <a:t>The U.S. has racked up a cumulative trade deficit of </a:t>
            </a:r>
            <a:r>
              <a:rPr lang="en-US" sz="2800" b="1" i="1" u="sng" dirty="0">
                <a:solidFill>
                  <a:schemeClr val="bg2">
                    <a:lumMod val="75000"/>
                  </a:schemeClr>
                </a:solidFill>
              </a:rPr>
              <a:t>$12 trillion</a:t>
            </a:r>
            <a:r>
              <a:rPr lang="en-US" sz="2800" dirty="0">
                <a:solidFill>
                  <a:schemeClr val="bg2">
                    <a:lumMod val="75000"/>
                  </a:schemeClr>
                </a:solidFill>
              </a:rPr>
              <a:t> in </a:t>
            </a:r>
            <a:r>
              <a:rPr lang="en-US" sz="2800" i="1" dirty="0">
                <a:solidFill>
                  <a:schemeClr val="bg2">
                    <a:lumMod val="75000"/>
                  </a:schemeClr>
                </a:solidFill>
              </a:rPr>
              <a:t>goods—about $500 billion each year</a:t>
            </a:r>
            <a:r>
              <a:rPr lang="en-US" sz="2800" dirty="0">
                <a:solidFill>
                  <a:schemeClr val="bg2">
                    <a:lumMod val="75000"/>
                  </a:schemeClr>
                </a:solidFill>
              </a:rPr>
              <a:t>—since 1994.</a:t>
            </a:r>
          </a:p>
          <a:p>
            <a:pPr lvl="0">
              <a:buClr>
                <a:srgbClr val="4E7F53"/>
              </a:buClr>
            </a:pPr>
            <a:r>
              <a:rPr lang="en-US" sz="2800" dirty="0">
                <a:solidFill>
                  <a:schemeClr val="bg2">
                    <a:lumMod val="75000"/>
                  </a:schemeClr>
                </a:solidFill>
              </a:rPr>
              <a:t>We've lost an estimated </a:t>
            </a:r>
            <a:r>
              <a:rPr lang="en-US" sz="2800" b="1" u="sng" dirty="0">
                <a:solidFill>
                  <a:schemeClr val="bg2">
                    <a:lumMod val="75000"/>
                  </a:schemeClr>
                </a:solidFill>
              </a:rPr>
              <a:t>3.4 million service and call center jobs </a:t>
            </a:r>
            <a:r>
              <a:rPr lang="en-US" sz="2800" dirty="0">
                <a:solidFill>
                  <a:schemeClr val="bg2">
                    <a:lumMod val="75000"/>
                  </a:schemeClr>
                </a:solidFill>
              </a:rPr>
              <a:t>since 2000.</a:t>
            </a:r>
          </a:p>
          <a:p>
            <a:pPr lvl="0">
              <a:buClr>
                <a:srgbClr val="4E7F53"/>
              </a:buClr>
            </a:pPr>
            <a:r>
              <a:rPr lang="en-US" sz="2800" dirty="0">
                <a:solidFill>
                  <a:schemeClr val="bg2">
                    <a:lumMod val="75000"/>
                  </a:schemeClr>
                </a:solidFill>
              </a:rPr>
              <a:t>China joining the WTO cost the U.S. 3.2 million manufacturing jobs between 2000 and 2010.</a:t>
            </a:r>
          </a:p>
          <a:p>
            <a:pPr>
              <a:buClr>
                <a:srgbClr val="4E7F53"/>
              </a:buClr>
            </a:pPr>
            <a:r>
              <a:rPr lang="en-US" sz="2800" dirty="0">
                <a:solidFill>
                  <a:schemeClr val="bg2">
                    <a:lumMod val="75000"/>
                  </a:schemeClr>
                </a:solidFill>
              </a:rPr>
              <a:t>Between 2008 and 2013, we also lost some 700,000 public sector jobs. </a:t>
            </a:r>
          </a:p>
          <a:p>
            <a:pPr>
              <a:buClr>
                <a:srgbClr val="4E7F53"/>
              </a:buClr>
            </a:pPr>
            <a:r>
              <a:rPr lang="en-US" sz="2800" dirty="0">
                <a:solidFill>
                  <a:schemeClr val="bg2">
                    <a:lumMod val="75000"/>
                  </a:schemeClr>
                </a:solidFill>
              </a:rPr>
              <a:t>NAFTA sent about 600,000 U.S. manufacturing jobs beyond our borders.</a:t>
            </a:r>
          </a:p>
          <a:p>
            <a:r>
              <a:rPr lang="en-US" sz="2800" dirty="0">
                <a:solidFill>
                  <a:schemeClr val="bg2">
                    <a:lumMod val="75000"/>
                  </a:schemeClr>
                </a:solidFill>
              </a:rPr>
              <a:t>And the Korea-U.S. Agreement has claimed 60,000 jobs since 2012</a:t>
            </a:r>
          </a:p>
          <a:p>
            <a:endParaRPr lang="en-US" dirty="0"/>
          </a:p>
        </p:txBody>
      </p:sp>
    </p:spTree>
    <p:extLst>
      <p:ext uri="{BB962C8B-B14F-4D97-AF65-F5344CB8AC3E}">
        <p14:creationId xmlns:p14="http://schemas.microsoft.com/office/powerpoint/2010/main" val="2196050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z\Documents\Book Presentations\U.S. Trade Balance.png"/>
          <p:cNvPicPr>
            <a:picLocks noChangeAspect="1" noChangeArrowheads="1"/>
          </p:cNvPicPr>
          <p:nvPr/>
        </p:nvPicPr>
        <p:blipFill>
          <a:blip r:embed="rId2" cstate="print"/>
          <a:srcRect/>
          <a:stretch>
            <a:fillRect/>
          </a:stretch>
        </p:blipFill>
        <p:spPr bwMode="auto">
          <a:xfrm>
            <a:off x="2019300" y="1143000"/>
            <a:ext cx="8229600" cy="5105399"/>
          </a:xfrm>
          <a:prstGeom prst="rect">
            <a:avLst/>
          </a:prstGeom>
          <a:noFill/>
        </p:spPr>
      </p:pic>
      <p:sp>
        <p:nvSpPr>
          <p:cNvPr id="3" name="TextBox 2"/>
          <p:cNvSpPr txBox="1"/>
          <p:nvPr/>
        </p:nvSpPr>
        <p:spPr>
          <a:xfrm>
            <a:off x="457200" y="381000"/>
            <a:ext cx="11582400" cy="1138773"/>
          </a:xfrm>
          <a:prstGeom prst="rect">
            <a:avLst/>
          </a:prstGeom>
          <a:noFill/>
        </p:spPr>
        <p:txBody>
          <a:bodyPr wrap="square" rtlCol="0">
            <a:spAutoFit/>
          </a:bodyPr>
          <a:lstStyle/>
          <a:p>
            <a:pPr algn="ctr"/>
            <a:r>
              <a:rPr lang="en-US" sz="4000" b="1" dirty="0">
                <a:solidFill>
                  <a:schemeClr val="accent1"/>
                </a:solidFill>
                <a:latin typeface="+mj-lt"/>
              </a:rPr>
              <a:t>The Worst Trade Deficit in U.S. History</a:t>
            </a:r>
            <a:endParaRPr lang="en-US" sz="4000" dirty="0">
              <a:solidFill>
                <a:schemeClr val="accent1"/>
              </a:solidFill>
              <a:latin typeface="+mj-lt"/>
            </a:endParaRPr>
          </a:p>
          <a:p>
            <a:pPr algn="ctr"/>
            <a:endParaRPr lang="en-US" sz="2800" dirty="0"/>
          </a:p>
        </p:txBody>
      </p:sp>
    </p:spTree>
    <p:extLst>
      <p:ext uri="{BB962C8B-B14F-4D97-AF65-F5344CB8AC3E}">
        <p14:creationId xmlns:p14="http://schemas.microsoft.com/office/powerpoint/2010/main" val="1699984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p:cNvSpPr>
          <p:nvPr>
            <p:ph type="title"/>
          </p:nvPr>
        </p:nvSpPr>
        <p:spPr>
          <a:xfrm>
            <a:off x="1981200" y="274638"/>
            <a:ext cx="8229600" cy="715962"/>
          </a:xfrm>
          <a:prstGeom prst="rect">
            <a:avLst/>
          </a:prstGeom>
        </p:spPr>
        <p:txBody>
          <a:bodyPr>
            <a:normAutofit/>
          </a:bodyPr>
          <a:lstStyle/>
          <a:p>
            <a:pPr algn="ctr"/>
            <a:r>
              <a:rPr sz="4000" b="1" dirty="0"/>
              <a:t>Industries Lost</a:t>
            </a:r>
          </a:p>
        </p:txBody>
      </p:sp>
      <p:sp>
        <p:nvSpPr>
          <p:cNvPr id="162" name="Shape 162"/>
          <p:cNvSpPr>
            <a:spLocks noGrp="1"/>
          </p:cNvSpPr>
          <p:nvPr>
            <p:ph type="body" idx="1"/>
          </p:nvPr>
        </p:nvSpPr>
        <p:spPr>
          <a:xfrm>
            <a:off x="533400" y="1143000"/>
            <a:ext cx="11049000" cy="5105400"/>
          </a:xfrm>
          <a:prstGeom prst="rect">
            <a:avLst/>
          </a:prstGeom>
        </p:spPr>
        <p:txBody>
          <a:bodyPr numCol="2">
            <a:noAutofit/>
          </a:bodyPr>
          <a:lstStyle/>
          <a:p>
            <a:pPr marL="126891" indent="-126891" defTabSz="321457">
              <a:lnSpc>
                <a:spcPct val="100000"/>
              </a:lnSpc>
              <a:spcBef>
                <a:spcPts val="0"/>
              </a:spcBef>
              <a:spcAft>
                <a:spcPts val="1000"/>
              </a:spcAft>
              <a:defRPr sz="2500">
                <a:solidFill>
                  <a:srgbClr val="000000"/>
                </a:solidFill>
                <a:latin typeface="Calibri"/>
                <a:ea typeface="Calibri"/>
                <a:cs typeface="Calibri"/>
                <a:sym typeface="Calibri"/>
              </a:defRPr>
            </a:pPr>
            <a:r>
              <a:rPr sz="2500" b="1" dirty="0">
                <a:solidFill>
                  <a:schemeClr val="tx1">
                    <a:lumMod val="90000"/>
                  </a:schemeClr>
                </a:solidFill>
                <a:latin typeface="Arial Narrow" panose="020B0606020202030204" pitchFamily="34" charset="0"/>
              </a:rPr>
              <a:t>LCDs for monitors, TVs</a:t>
            </a:r>
            <a:r>
              <a:rPr lang="en-US" sz="2500" b="1" dirty="0">
                <a:solidFill>
                  <a:schemeClr val="tx1">
                    <a:lumMod val="90000"/>
                  </a:schemeClr>
                </a:solidFill>
                <a:latin typeface="Arial Narrow" panose="020B0606020202030204" pitchFamily="34" charset="0"/>
              </a:rPr>
              <a:t>,</a:t>
            </a:r>
            <a:r>
              <a:rPr sz="2500" b="1" dirty="0">
                <a:solidFill>
                  <a:schemeClr val="tx1">
                    <a:lumMod val="90000"/>
                  </a:schemeClr>
                </a:solidFill>
                <a:latin typeface="Arial Narrow" panose="020B0606020202030204" pitchFamily="34" charset="0"/>
              </a:rPr>
              <a:t> and handheld devices like mobile phones</a:t>
            </a:r>
            <a:r>
              <a:rPr lang="en-US" sz="2500" b="1" dirty="0">
                <a:solidFill>
                  <a:schemeClr val="tx1">
                    <a:lumMod val="90000"/>
                  </a:schemeClr>
                </a:solidFill>
                <a:latin typeface="Arial Narrow" panose="020B0606020202030204" pitchFamily="34" charset="0"/>
              </a:rPr>
              <a:t>'</a:t>
            </a:r>
            <a:r>
              <a:rPr sz="2500" b="1" dirty="0">
                <a:solidFill>
                  <a:schemeClr val="tx1">
                    <a:lumMod val="90000"/>
                  </a:schemeClr>
                </a:solidFill>
                <a:latin typeface="Arial Narrow" panose="020B0606020202030204" pitchFamily="34" charset="0"/>
              </a:rPr>
              <a:t> electrophoretic displays</a:t>
            </a:r>
          </a:p>
          <a:p>
            <a:pPr marL="126891" indent="-126891" defTabSz="321457">
              <a:lnSpc>
                <a:spcPct val="100000"/>
              </a:lnSpc>
              <a:spcBef>
                <a:spcPts val="0"/>
              </a:spcBef>
              <a:spcAft>
                <a:spcPts val="1000"/>
              </a:spcAft>
              <a:defRPr sz="2500">
                <a:solidFill>
                  <a:srgbClr val="000000"/>
                </a:solidFill>
                <a:latin typeface="Calibri"/>
                <a:ea typeface="Calibri"/>
                <a:cs typeface="Calibri"/>
                <a:sym typeface="Calibri"/>
              </a:defRPr>
            </a:pPr>
            <a:r>
              <a:rPr sz="2500" b="1" dirty="0">
                <a:solidFill>
                  <a:schemeClr val="tx1">
                    <a:lumMod val="90000"/>
                  </a:schemeClr>
                </a:solidFill>
                <a:latin typeface="Arial Narrow" panose="020B0606020202030204" pitchFamily="34" charset="0"/>
              </a:rPr>
              <a:t>Lithium ion, lithium polymer and NiMH batteries</a:t>
            </a:r>
          </a:p>
          <a:p>
            <a:pPr marL="126891" indent="-126891" defTabSz="321457">
              <a:lnSpc>
                <a:spcPct val="100000"/>
              </a:lnSpc>
              <a:spcBef>
                <a:spcPts val="0"/>
              </a:spcBef>
              <a:spcAft>
                <a:spcPts val="1000"/>
              </a:spcAft>
              <a:defRPr sz="2500">
                <a:solidFill>
                  <a:srgbClr val="000000"/>
                </a:solidFill>
                <a:latin typeface="Calibri"/>
                <a:ea typeface="Calibri"/>
                <a:cs typeface="Calibri"/>
                <a:sym typeface="Calibri"/>
              </a:defRPr>
            </a:pPr>
            <a:r>
              <a:rPr sz="2500" b="1" dirty="0">
                <a:solidFill>
                  <a:schemeClr val="tx1">
                    <a:lumMod val="90000"/>
                  </a:schemeClr>
                </a:solidFill>
                <a:latin typeface="Arial Narrow" panose="020B0606020202030204" pitchFamily="34" charset="0"/>
              </a:rPr>
              <a:t>Advanced rechargeable batteries for hybrid vehicles</a:t>
            </a:r>
          </a:p>
          <a:p>
            <a:pPr marL="126891" indent="-126891" defTabSz="321457">
              <a:lnSpc>
                <a:spcPct val="100000"/>
              </a:lnSpc>
              <a:spcBef>
                <a:spcPts val="0"/>
              </a:spcBef>
              <a:spcAft>
                <a:spcPts val="1000"/>
              </a:spcAft>
              <a:defRPr sz="2500">
                <a:solidFill>
                  <a:srgbClr val="000000"/>
                </a:solidFill>
                <a:latin typeface="Calibri"/>
                <a:ea typeface="Calibri"/>
                <a:cs typeface="Calibri"/>
                <a:sym typeface="Calibri"/>
              </a:defRPr>
            </a:pPr>
            <a:r>
              <a:rPr sz="2500" b="1" dirty="0">
                <a:solidFill>
                  <a:schemeClr val="tx1">
                    <a:lumMod val="90000"/>
                  </a:schemeClr>
                </a:solidFill>
                <a:latin typeface="Arial Narrow" panose="020B0606020202030204" pitchFamily="34" charset="0"/>
              </a:rPr>
              <a:t>Crystalline and polycrystalline silicon solar cells</a:t>
            </a:r>
            <a:endParaRPr lang="en-US" sz="2500" b="1" dirty="0">
              <a:solidFill>
                <a:schemeClr val="tx1">
                  <a:lumMod val="90000"/>
                </a:schemeClr>
              </a:solidFill>
              <a:latin typeface="Arial Narrow" panose="020B0606020202030204" pitchFamily="34" charset="0"/>
            </a:endParaRPr>
          </a:p>
          <a:p>
            <a:pPr marL="126891" indent="-126891" defTabSz="321457">
              <a:lnSpc>
                <a:spcPct val="100000"/>
              </a:lnSpc>
              <a:spcBef>
                <a:spcPts val="0"/>
              </a:spcBef>
              <a:spcAft>
                <a:spcPts val="1000"/>
              </a:spcAft>
              <a:defRPr sz="2500">
                <a:solidFill>
                  <a:srgbClr val="000000"/>
                </a:solidFill>
                <a:latin typeface="Calibri"/>
                <a:ea typeface="Calibri"/>
                <a:cs typeface="Calibri"/>
                <a:sym typeface="Calibri"/>
              </a:defRPr>
            </a:pPr>
            <a:r>
              <a:rPr sz="2500" b="1" dirty="0">
                <a:solidFill>
                  <a:schemeClr val="tx1">
                    <a:lumMod val="90000"/>
                  </a:schemeClr>
                </a:solidFill>
                <a:latin typeface="Arial Narrow" panose="020B0606020202030204" pitchFamily="34" charset="0"/>
              </a:rPr>
              <a:t>Inverters and semiconductors for solar panels</a:t>
            </a:r>
            <a:r>
              <a:rPr lang="en-US" sz="2500" b="1" dirty="0">
                <a:solidFill>
                  <a:schemeClr val="tx1">
                    <a:lumMod val="90000"/>
                  </a:schemeClr>
                </a:solidFill>
                <a:latin typeface="Arial Narrow" panose="020B0606020202030204" pitchFamily="34" charset="0"/>
              </a:rPr>
              <a:t>, desktop computers, notebooks and netbooks</a:t>
            </a:r>
          </a:p>
          <a:p>
            <a:pPr marL="126891" indent="-126891" defTabSz="321457">
              <a:lnSpc>
                <a:spcPct val="100000"/>
              </a:lnSpc>
              <a:spcBef>
                <a:spcPts val="0"/>
              </a:spcBef>
              <a:spcAft>
                <a:spcPts val="1000"/>
              </a:spcAft>
              <a:defRPr sz="2500">
                <a:solidFill>
                  <a:srgbClr val="000000"/>
                </a:solidFill>
                <a:latin typeface="Calibri"/>
                <a:ea typeface="Calibri"/>
                <a:cs typeface="Calibri"/>
                <a:sym typeface="Calibri"/>
              </a:defRPr>
            </a:pPr>
            <a:r>
              <a:rPr lang="en-US" sz="2500" b="1" dirty="0">
                <a:solidFill>
                  <a:schemeClr val="tx1">
                    <a:lumMod val="90000"/>
                  </a:schemeClr>
                </a:solidFill>
                <a:latin typeface="Arial Narrow" panose="020B0606020202030204" pitchFamily="34" charset="0"/>
              </a:rPr>
              <a:t>Compact fluorescent lighting</a:t>
            </a:r>
          </a:p>
          <a:p>
            <a:pPr marL="126891" indent="-126891" defTabSz="321457">
              <a:lnSpc>
                <a:spcPct val="100000"/>
              </a:lnSpc>
              <a:spcBef>
                <a:spcPts val="0"/>
              </a:spcBef>
              <a:spcAft>
                <a:spcPts val="1000"/>
              </a:spcAft>
              <a:defRPr sz="2500">
                <a:solidFill>
                  <a:srgbClr val="000000"/>
                </a:solidFill>
                <a:latin typeface="Calibri"/>
                <a:ea typeface="Calibri"/>
                <a:cs typeface="Calibri"/>
                <a:sym typeface="Calibri"/>
              </a:defRPr>
            </a:pPr>
            <a:r>
              <a:rPr lang="en-US" sz="2500" b="1" dirty="0">
                <a:solidFill>
                  <a:schemeClr val="tx1">
                    <a:lumMod val="90000"/>
                  </a:schemeClr>
                </a:solidFill>
                <a:latin typeface="Arial Narrow" panose="020B0606020202030204" pitchFamily="34" charset="0"/>
              </a:rPr>
              <a:t>Fabless chips</a:t>
            </a:r>
          </a:p>
          <a:p>
            <a:pPr marL="126891" indent="-126891" defTabSz="321457">
              <a:lnSpc>
                <a:spcPct val="100000"/>
              </a:lnSpc>
              <a:spcBef>
                <a:spcPts val="0"/>
              </a:spcBef>
              <a:spcAft>
                <a:spcPts val="1000"/>
              </a:spcAft>
              <a:defRPr sz="2500">
                <a:solidFill>
                  <a:srgbClr val="000000"/>
                </a:solidFill>
                <a:latin typeface="Calibri"/>
                <a:ea typeface="Calibri"/>
                <a:cs typeface="Calibri"/>
                <a:sym typeface="Calibri"/>
              </a:defRPr>
            </a:pPr>
            <a:r>
              <a:rPr sz="2500" b="1" dirty="0">
                <a:solidFill>
                  <a:schemeClr val="tx1">
                    <a:lumMod val="90000"/>
                  </a:schemeClr>
                </a:solidFill>
                <a:latin typeface="Arial Narrow" panose="020B0606020202030204" pitchFamily="34" charset="0"/>
              </a:rPr>
              <a:t>Low-end servers</a:t>
            </a:r>
          </a:p>
          <a:p>
            <a:pPr marL="126891" indent="-126891" defTabSz="321457">
              <a:lnSpc>
                <a:spcPct val="100000"/>
              </a:lnSpc>
              <a:spcBef>
                <a:spcPts val="0"/>
              </a:spcBef>
              <a:spcAft>
                <a:spcPts val="1000"/>
              </a:spcAft>
              <a:defRPr sz="2500">
                <a:solidFill>
                  <a:srgbClr val="000000"/>
                </a:solidFill>
                <a:latin typeface="Calibri"/>
                <a:ea typeface="Calibri"/>
                <a:cs typeface="Calibri"/>
                <a:sym typeface="Calibri"/>
              </a:defRPr>
            </a:pPr>
            <a:r>
              <a:rPr sz="2500" b="1" dirty="0">
                <a:solidFill>
                  <a:schemeClr val="tx1">
                    <a:lumMod val="90000"/>
                  </a:schemeClr>
                </a:solidFill>
                <a:latin typeface="Arial Narrow" panose="020B0606020202030204" pitchFamily="34" charset="0"/>
              </a:rPr>
              <a:t>Hard-disk drives</a:t>
            </a:r>
          </a:p>
          <a:p>
            <a:pPr marL="126891" indent="-126891" defTabSz="321457">
              <a:lnSpc>
                <a:spcPct val="100000"/>
              </a:lnSpc>
              <a:spcBef>
                <a:spcPts val="0"/>
              </a:spcBef>
              <a:spcAft>
                <a:spcPts val="1000"/>
              </a:spcAft>
              <a:defRPr sz="2500">
                <a:solidFill>
                  <a:srgbClr val="000000"/>
                </a:solidFill>
                <a:latin typeface="Calibri"/>
                <a:ea typeface="Calibri"/>
                <a:cs typeface="Calibri"/>
                <a:sym typeface="Calibri"/>
              </a:defRPr>
            </a:pPr>
            <a:r>
              <a:rPr sz="2500" b="1" dirty="0">
                <a:solidFill>
                  <a:schemeClr val="tx1">
                    <a:lumMod val="90000"/>
                  </a:schemeClr>
                </a:solidFill>
                <a:latin typeface="Arial Narrow" panose="020B0606020202030204" pitchFamily="34" charset="0"/>
              </a:rPr>
              <a:t>Consumer networking gear</a:t>
            </a:r>
            <a:r>
              <a:rPr lang="en-US" sz="2500" b="1" dirty="0">
                <a:solidFill>
                  <a:schemeClr val="tx1">
                    <a:lumMod val="90000"/>
                  </a:schemeClr>
                </a:solidFill>
                <a:latin typeface="Arial Narrow" panose="020B0606020202030204" pitchFamily="34" charset="0"/>
              </a:rPr>
              <a:t>: </a:t>
            </a:r>
            <a:r>
              <a:rPr sz="2500" b="1" dirty="0">
                <a:solidFill>
                  <a:schemeClr val="tx1">
                    <a:lumMod val="90000"/>
                  </a:schemeClr>
                </a:solidFill>
                <a:latin typeface="Arial Narrow" panose="020B0606020202030204" pitchFamily="34" charset="0"/>
              </a:rPr>
              <a:t>routers, access points, and home set-top boxes</a:t>
            </a:r>
          </a:p>
          <a:p>
            <a:pPr marL="126891" indent="-126891" defTabSz="321457">
              <a:lnSpc>
                <a:spcPct val="100000"/>
              </a:lnSpc>
              <a:spcBef>
                <a:spcPts val="0"/>
              </a:spcBef>
              <a:spcAft>
                <a:spcPts val="1000"/>
              </a:spcAft>
              <a:defRPr sz="2500">
                <a:solidFill>
                  <a:srgbClr val="000000"/>
                </a:solidFill>
                <a:latin typeface="Calibri"/>
                <a:ea typeface="Calibri"/>
                <a:cs typeface="Calibri"/>
                <a:sym typeface="Calibri"/>
              </a:defRPr>
            </a:pPr>
            <a:r>
              <a:rPr sz="2500" b="1" dirty="0">
                <a:solidFill>
                  <a:schemeClr val="tx1">
                    <a:lumMod val="90000"/>
                  </a:schemeClr>
                </a:solidFill>
                <a:latin typeface="Arial Narrow" panose="020B0606020202030204" pitchFamily="34" charset="0"/>
              </a:rPr>
              <a:t>Advanced composite</a:t>
            </a:r>
            <a:r>
              <a:rPr lang="en-US" sz="2500" b="1" dirty="0">
                <a:solidFill>
                  <a:schemeClr val="tx1">
                    <a:lumMod val="90000"/>
                  </a:schemeClr>
                </a:solidFill>
                <a:latin typeface="Arial Narrow" panose="020B0606020202030204" pitchFamily="34" charset="0"/>
              </a:rPr>
              <a:t>s</a:t>
            </a:r>
            <a:r>
              <a:rPr sz="2500" b="1" dirty="0">
                <a:solidFill>
                  <a:schemeClr val="tx1">
                    <a:lumMod val="90000"/>
                  </a:schemeClr>
                </a:solidFill>
                <a:latin typeface="Arial Narrow" panose="020B0606020202030204" pitchFamily="34" charset="0"/>
              </a:rPr>
              <a:t> used in sporting goods and other consumer gear </a:t>
            </a:r>
          </a:p>
          <a:p>
            <a:pPr marL="126891" indent="-126891" defTabSz="321457">
              <a:lnSpc>
                <a:spcPct val="100000"/>
              </a:lnSpc>
              <a:spcBef>
                <a:spcPts val="0"/>
              </a:spcBef>
              <a:spcAft>
                <a:spcPts val="1000"/>
              </a:spcAft>
              <a:defRPr sz="2500">
                <a:solidFill>
                  <a:srgbClr val="000000"/>
                </a:solidFill>
                <a:latin typeface="Calibri"/>
                <a:ea typeface="Calibri"/>
                <a:cs typeface="Calibri"/>
                <a:sym typeface="Calibri"/>
              </a:defRPr>
            </a:pPr>
            <a:r>
              <a:rPr sz="2500" b="1" dirty="0">
                <a:solidFill>
                  <a:schemeClr val="tx1">
                    <a:lumMod val="90000"/>
                  </a:schemeClr>
                </a:solidFill>
                <a:latin typeface="Arial Narrow" panose="020B0606020202030204" pitchFamily="34" charset="0"/>
              </a:rPr>
              <a:t>Advanced ceramics and integrated circuit packaging</a:t>
            </a:r>
            <a:r>
              <a:rPr sz="2600" b="1" dirty="0">
                <a:solidFill>
                  <a:schemeClr val="tx1">
                    <a:lumMod val="90000"/>
                  </a:schemeClr>
                </a:solidFill>
                <a:latin typeface="Arial Narrow" panose="020B0606020202030204" pitchFamily="34" charset="0"/>
              </a:rPr>
              <a:t>.</a:t>
            </a:r>
          </a:p>
        </p:txBody>
      </p:sp>
    </p:spTree>
    <p:extLst>
      <p:ext uri="{BB962C8B-B14F-4D97-AF65-F5344CB8AC3E}">
        <p14:creationId xmlns:p14="http://schemas.microsoft.com/office/powerpoint/2010/main" val="1411446554"/>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10591800" cy="914400"/>
          </a:xfrm>
        </p:spPr>
        <p:txBody>
          <a:bodyPr>
            <a:normAutofit/>
          </a:bodyPr>
          <a:lstStyle/>
          <a:p>
            <a:pPr algn="ctr"/>
            <a:r>
              <a:rPr lang="en-US" sz="3600" b="1" dirty="0"/>
              <a:t>Free Trade for who? At what real cost?</a:t>
            </a:r>
            <a:endParaRPr lang="en-US" sz="3600" dirty="0"/>
          </a:p>
        </p:txBody>
      </p:sp>
      <p:sp>
        <p:nvSpPr>
          <p:cNvPr id="3" name="Content Placeholder 2"/>
          <p:cNvSpPr>
            <a:spLocks noGrp="1"/>
          </p:cNvSpPr>
          <p:nvPr>
            <p:ph idx="1"/>
          </p:nvPr>
        </p:nvSpPr>
        <p:spPr>
          <a:xfrm>
            <a:off x="228600" y="1295400"/>
            <a:ext cx="11582400" cy="4724400"/>
          </a:xfrm>
        </p:spPr>
        <p:txBody>
          <a:bodyPr>
            <a:normAutofit/>
          </a:bodyPr>
          <a:lstStyle/>
          <a:p>
            <a:pPr>
              <a:lnSpc>
                <a:spcPct val="100000"/>
              </a:lnSpc>
            </a:pPr>
            <a:r>
              <a:rPr lang="en-US" sz="2400" b="1" dirty="0">
                <a:solidFill>
                  <a:schemeClr val="bg2">
                    <a:lumMod val="75000"/>
                  </a:schemeClr>
                </a:solidFill>
              </a:rPr>
              <a:t>The TPP is not free trade. It is the opposite: state-sanctioned global governance. </a:t>
            </a:r>
          </a:p>
          <a:p>
            <a:pPr>
              <a:lnSpc>
                <a:spcPct val="100000"/>
              </a:lnSpc>
            </a:pPr>
            <a:r>
              <a:rPr lang="en-US" sz="2400" b="1" dirty="0">
                <a:solidFill>
                  <a:schemeClr val="bg2">
                    <a:lumMod val="75000"/>
                  </a:schemeClr>
                </a:solidFill>
              </a:rPr>
              <a:t>Of the TPP's 30 chapters, only five address trade.</a:t>
            </a:r>
          </a:p>
          <a:p>
            <a:pPr>
              <a:lnSpc>
                <a:spcPct val="100000"/>
              </a:lnSpc>
            </a:pPr>
            <a:r>
              <a:rPr lang="en-US" sz="2400" b="1" dirty="0">
                <a:solidFill>
                  <a:schemeClr val="bg2">
                    <a:lumMod val="75000"/>
                  </a:schemeClr>
                </a:solidFill>
              </a:rPr>
              <a:t>The remaining 25 seek to manage domestic regulation, food and product safety, financial services, immigration law, Intellectual Property, the environment, labor standards and more.</a:t>
            </a:r>
          </a:p>
          <a:p>
            <a:pPr>
              <a:lnSpc>
                <a:spcPct val="100000"/>
              </a:lnSpc>
            </a:pPr>
            <a:r>
              <a:rPr lang="en-US" sz="2400" b="1" dirty="0">
                <a:solidFill>
                  <a:schemeClr val="bg2">
                    <a:lumMod val="75000"/>
                  </a:schemeClr>
                </a:solidFill>
              </a:rPr>
              <a:t>The TPP is so overreaching on non-trade issues that it would control many aspects of everyday life that we consider personal.  Digital interaction, for example, could be where the rights to privacy and profits collide when protecting a content owner's intellectual property forces internet service providers to routinely comb through every email, text, and social media post—the digital equivalent of opening every piece of U.S. mail in transit to check it for possible stolen merchandise.</a:t>
            </a:r>
          </a:p>
          <a:p>
            <a:endParaRPr lang="en-US" dirty="0"/>
          </a:p>
        </p:txBody>
      </p:sp>
    </p:spTree>
    <p:extLst>
      <p:ext uri="{BB962C8B-B14F-4D97-AF65-F5344CB8AC3E}">
        <p14:creationId xmlns:p14="http://schemas.microsoft.com/office/powerpoint/2010/main" val="441991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11506200" cy="792162"/>
          </a:xfrm>
        </p:spPr>
        <p:txBody>
          <a:bodyPr>
            <a:normAutofit/>
          </a:bodyPr>
          <a:lstStyle/>
          <a:p>
            <a:br>
              <a:rPr lang="en-US" b="1" dirty="0"/>
            </a:br>
            <a:br>
              <a:rPr lang="en-US" b="1" dirty="0"/>
            </a:br>
            <a:r>
              <a:rPr lang="en-US" b="1" dirty="0"/>
              <a:t>Korea Free Trade Agreement: A One Way Street</a:t>
            </a:r>
          </a:p>
        </p:txBody>
      </p:sp>
      <p:sp>
        <p:nvSpPr>
          <p:cNvPr id="3" name="Content Placeholder 2"/>
          <p:cNvSpPr>
            <a:spLocks noGrp="1"/>
          </p:cNvSpPr>
          <p:nvPr>
            <p:ph idx="1"/>
          </p:nvPr>
        </p:nvSpPr>
        <p:spPr>
          <a:xfrm>
            <a:off x="381000" y="1143000"/>
            <a:ext cx="11430000" cy="5257800"/>
          </a:xfrm>
        </p:spPr>
        <p:txBody>
          <a:bodyPr>
            <a:noAutofit/>
          </a:bodyPr>
          <a:lstStyle/>
          <a:p>
            <a:r>
              <a:rPr lang="en-US" sz="2800" b="1" dirty="0">
                <a:solidFill>
                  <a:schemeClr val="tx1">
                    <a:lumMod val="75000"/>
                  </a:schemeClr>
                </a:solidFill>
              </a:rPr>
              <a:t>Passed by Congress in 2011, the law went into effect March 16, 2012.</a:t>
            </a:r>
          </a:p>
          <a:p>
            <a:r>
              <a:rPr lang="en-US" sz="2800" b="1" dirty="0">
                <a:solidFill>
                  <a:schemeClr val="tx1">
                    <a:lumMod val="75000"/>
                  </a:schemeClr>
                </a:solidFill>
              </a:rPr>
              <a:t>Proponents promised it would create 70,000 new jobs and $10 billion in exports</a:t>
            </a:r>
          </a:p>
          <a:p>
            <a:r>
              <a:rPr lang="en-US" sz="2800" b="1" dirty="0">
                <a:solidFill>
                  <a:schemeClr val="tx1">
                    <a:lumMod val="75000"/>
                  </a:schemeClr>
                </a:solidFill>
              </a:rPr>
              <a:t>The Korea—U.S. trade deficit was $14.7 billion that year.</a:t>
            </a:r>
          </a:p>
          <a:p>
            <a:r>
              <a:rPr lang="en-US" sz="2800" b="1" dirty="0">
                <a:solidFill>
                  <a:schemeClr val="tx1">
                    <a:lumMod val="75000"/>
                  </a:schemeClr>
                </a:solidFill>
              </a:rPr>
              <a:t>By the end of 2015 the trade deficit had nearly doubled to $28.4 billion.</a:t>
            </a:r>
          </a:p>
          <a:p>
            <a:r>
              <a:rPr lang="en-US" sz="2800" b="1" dirty="0">
                <a:solidFill>
                  <a:schemeClr val="tx1">
                    <a:lumMod val="75000"/>
                  </a:schemeClr>
                </a:solidFill>
              </a:rPr>
              <a:t>More than 60,000 U.S. jobs have been lost in 4 years. </a:t>
            </a:r>
          </a:p>
          <a:p>
            <a:r>
              <a:rPr lang="en-US" sz="2800" b="1" dirty="0">
                <a:solidFill>
                  <a:schemeClr val="tx1">
                    <a:lumMod val="75000"/>
                  </a:schemeClr>
                </a:solidFill>
              </a:rPr>
              <a:t>The deal placed a ceiling—15,000—on the number of cars the U.S. could export to Korea.</a:t>
            </a:r>
          </a:p>
          <a:p>
            <a:r>
              <a:rPr lang="en-US" sz="2800" b="1" dirty="0">
                <a:solidFill>
                  <a:schemeClr val="tx1">
                    <a:lumMod val="75000"/>
                  </a:schemeClr>
                </a:solidFill>
              </a:rPr>
              <a:t>There is no limit on </a:t>
            </a:r>
            <a:r>
              <a:rPr lang="en-US" sz="2800" b="1" u="sng" dirty="0">
                <a:solidFill>
                  <a:schemeClr val="tx1">
                    <a:lumMod val="75000"/>
                  </a:schemeClr>
                </a:solidFill>
              </a:rPr>
              <a:t>Korean auto exports to the U.S</a:t>
            </a:r>
            <a:r>
              <a:rPr lang="en-US" sz="2800" b="1" dirty="0">
                <a:solidFill>
                  <a:schemeClr val="tx1">
                    <a:lumMod val="75000"/>
                  </a:schemeClr>
                </a:solidFill>
              </a:rPr>
              <a:t>. </a:t>
            </a:r>
          </a:p>
        </p:txBody>
      </p:sp>
    </p:spTree>
    <p:extLst>
      <p:ext uri="{BB962C8B-B14F-4D97-AF65-F5344CB8AC3E}">
        <p14:creationId xmlns:p14="http://schemas.microsoft.com/office/powerpoint/2010/main" val="607114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10668000" cy="1325562"/>
          </a:xfrm>
        </p:spPr>
        <p:txBody>
          <a:bodyPr>
            <a:normAutofit/>
          </a:bodyPr>
          <a:lstStyle/>
          <a:p>
            <a:pPr algn="ctr"/>
            <a:r>
              <a:rPr lang="en-US" sz="4000" b="1" dirty="0"/>
              <a:t> TPP Would Accelerate U.S. Job Loss </a:t>
            </a:r>
          </a:p>
        </p:txBody>
      </p:sp>
      <p:sp>
        <p:nvSpPr>
          <p:cNvPr id="3" name="Content Placeholder 2"/>
          <p:cNvSpPr>
            <a:spLocks noGrp="1"/>
          </p:cNvSpPr>
          <p:nvPr>
            <p:ph idx="1"/>
          </p:nvPr>
        </p:nvSpPr>
        <p:spPr>
          <a:xfrm>
            <a:off x="1066800" y="1905000"/>
            <a:ext cx="9677400" cy="4449764"/>
          </a:xfrm>
        </p:spPr>
        <p:txBody>
          <a:bodyPr>
            <a:noAutofit/>
          </a:bodyPr>
          <a:lstStyle/>
          <a:p>
            <a:r>
              <a:rPr lang="en-US" sz="2800" b="1" dirty="0">
                <a:solidFill>
                  <a:schemeClr val="tx1">
                    <a:lumMod val="75000"/>
                  </a:schemeClr>
                </a:solidFill>
              </a:rPr>
              <a:t>A projected loss of 91,500 U. S. auto jobs to Japan with reduction of 225,000 automobiles produced in U. S. (Center for Automotive Research)</a:t>
            </a:r>
          </a:p>
          <a:p>
            <a:r>
              <a:rPr lang="en-US" sz="2800" b="1" dirty="0">
                <a:solidFill>
                  <a:schemeClr val="tx1">
                    <a:lumMod val="75000"/>
                  </a:schemeClr>
                </a:solidFill>
              </a:rPr>
              <a:t> A projected loss of 522,000 jobs in U. S. textile and related sectors to Vietnam (National Council of Textile Industries)</a:t>
            </a:r>
          </a:p>
          <a:p>
            <a:r>
              <a:rPr lang="en-US" sz="2800" b="1" dirty="0">
                <a:solidFill>
                  <a:schemeClr val="tx1">
                    <a:lumMod val="75000"/>
                  </a:schemeClr>
                </a:solidFill>
              </a:rPr>
              <a:t>More service sector and call center jobs will be lost because of new benefits and rights awarded under the TPP to companies that invest offshore.</a:t>
            </a:r>
          </a:p>
        </p:txBody>
      </p:sp>
    </p:spTree>
    <p:extLst>
      <p:ext uri="{BB962C8B-B14F-4D97-AF65-F5344CB8AC3E}">
        <p14:creationId xmlns:p14="http://schemas.microsoft.com/office/powerpoint/2010/main" val="1938443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65126"/>
            <a:ext cx="11734800" cy="1145224"/>
          </a:xfrm>
        </p:spPr>
        <p:txBody>
          <a:bodyPr/>
          <a:lstStyle/>
          <a:p>
            <a:r>
              <a:rPr lang="en-US" b="1" dirty="0"/>
              <a:t> Offshoring: proven threat to National Security</a:t>
            </a:r>
          </a:p>
        </p:txBody>
      </p:sp>
      <p:sp>
        <p:nvSpPr>
          <p:cNvPr id="3" name="Text Placeholder 2"/>
          <p:cNvSpPr>
            <a:spLocks noGrp="1"/>
          </p:cNvSpPr>
          <p:nvPr>
            <p:ph type="body" idx="1"/>
          </p:nvPr>
        </p:nvSpPr>
        <p:spPr>
          <a:xfrm>
            <a:off x="533400" y="1825625"/>
            <a:ext cx="11201400" cy="4351338"/>
          </a:xfrm>
        </p:spPr>
        <p:txBody>
          <a:bodyPr/>
          <a:lstStyle/>
          <a:p>
            <a:r>
              <a:rPr lang="en-US" sz="2400" b="1" dirty="0">
                <a:solidFill>
                  <a:schemeClr val="bg2">
                    <a:lumMod val="90000"/>
                  </a:schemeClr>
                </a:solidFill>
              </a:rPr>
              <a:t>While some argue that globalization is inevitable, the U.S. military and defense industries must remain domestic in the event of conflict.</a:t>
            </a:r>
          </a:p>
          <a:p>
            <a:r>
              <a:rPr lang="en-US" sz="2400" b="1" dirty="0">
                <a:solidFill>
                  <a:schemeClr val="bg2">
                    <a:lumMod val="90000"/>
                  </a:schemeClr>
                </a:solidFill>
              </a:rPr>
              <a:t>The printed circuit board industry is very much at risk. The U.S. and other industrialized nations recently had to challenge China in the WTO when the Chinese government—which mines and controls most of the rare earth minerals used to make high end electronics—set an unexpected and very low ceiling on exports in an effort to drive up the price. </a:t>
            </a:r>
          </a:p>
          <a:p>
            <a:r>
              <a:rPr lang="en-US" sz="2400" b="1" dirty="0">
                <a:solidFill>
                  <a:schemeClr val="bg2">
                    <a:lumMod val="90000"/>
                  </a:schemeClr>
                </a:solidFill>
              </a:rPr>
              <a:t>Rare earth minerals are a 21</a:t>
            </a:r>
            <a:r>
              <a:rPr lang="en-US" sz="2400" b="1" baseline="30000" dirty="0">
                <a:solidFill>
                  <a:schemeClr val="bg2">
                    <a:lumMod val="90000"/>
                  </a:schemeClr>
                </a:solidFill>
              </a:rPr>
              <a:t>st</a:t>
            </a:r>
            <a:r>
              <a:rPr lang="en-US" sz="2400" b="1" dirty="0">
                <a:solidFill>
                  <a:schemeClr val="bg2">
                    <a:lumMod val="90000"/>
                  </a:schemeClr>
                </a:solidFill>
              </a:rPr>
              <a:t> century industrial staple—used to make everything from submarines, missiles and drones—to electric car batteries and wind turbines. </a:t>
            </a:r>
          </a:p>
          <a:p>
            <a:endParaRPr lang="en-US" dirty="0">
              <a:solidFill>
                <a:schemeClr val="bg2">
                  <a:lumMod val="90000"/>
                </a:schemeClr>
              </a:solidFill>
            </a:endParaRPr>
          </a:p>
          <a:p>
            <a:endParaRPr lang="en-US" dirty="0">
              <a:solidFill>
                <a:schemeClr val="bg2">
                  <a:lumMod val="90000"/>
                </a:schemeClr>
              </a:solidFill>
            </a:endParaRPr>
          </a:p>
        </p:txBody>
      </p:sp>
    </p:spTree>
    <p:extLst>
      <p:ext uri="{BB962C8B-B14F-4D97-AF65-F5344CB8AC3E}">
        <p14:creationId xmlns:p14="http://schemas.microsoft.com/office/powerpoint/2010/main" val="2632374982"/>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199"/>
            <a:ext cx="11277600" cy="1282858"/>
          </a:xfrm>
        </p:spPr>
        <p:txBody>
          <a:bodyPr/>
          <a:lstStyle/>
          <a:p>
            <a:br>
              <a:rPr lang="en-US" sz="3600" dirty="0"/>
            </a:br>
            <a:r>
              <a:rPr lang="en-US" sz="2800" dirty="0"/>
              <a:t>Elizabeth Warren, Communications Director</a:t>
            </a:r>
            <a:br>
              <a:rPr lang="en-US" sz="2800" dirty="0"/>
            </a:br>
            <a:r>
              <a:rPr lang="en-US" sz="2800" dirty="0"/>
              <a:t>People Demanding Action</a:t>
            </a:r>
          </a:p>
        </p:txBody>
      </p:sp>
      <p:sp>
        <p:nvSpPr>
          <p:cNvPr id="3" name="Text Placeholder 2"/>
          <p:cNvSpPr>
            <a:spLocks noGrp="1"/>
          </p:cNvSpPr>
          <p:nvPr>
            <p:ph type="body" idx="1"/>
          </p:nvPr>
        </p:nvSpPr>
        <p:spPr>
          <a:xfrm>
            <a:off x="76200" y="1066801"/>
            <a:ext cx="11811000" cy="533400"/>
          </a:xfrm>
        </p:spPr>
        <p:txBody>
          <a:bodyPr/>
          <a:lstStyle/>
          <a:p>
            <a:pPr marL="0" indent="0">
              <a:buNone/>
            </a:pPr>
            <a:r>
              <a:rPr lang="en-US" sz="3600" dirty="0">
                <a:solidFill>
                  <a:srgbClr val="0070C0"/>
                </a:solidFill>
                <a:latin typeface="Arial Black"/>
                <a:ea typeface="+mj-ea"/>
                <a:cs typeface="+mj-cs"/>
              </a:rPr>
              <a:t>    Welcome and TPP Call Norms</a:t>
            </a:r>
            <a:br>
              <a:rPr lang="en-US" sz="5200" dirty="0">
                <a:solidFill>
                  <a:srgbClr val="EFEFEF"/>
                </a:solidFill>
                <a:latin typeface="Arial Black"/>
                <a:ea typeface="+mj-ea"/>
                <a:cs typeface="+mj-cs"/>
              </a:rPr>
            </a:br>
            <a:endParaRPr lang="en-US" dirty="0"/>
          </a:p>
        </p:txBody>
      </p:sp>
      <p:pic>
        <p:nvPicPr>
          <p:cNvPr id="4" name="Picture 3"/>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
                    </a14:imgEffect>
                    <a14:imgEffect>
                      <a14:brightnessContrast bright="25000"/>
                    </a14:imgEffect>
                  </a14:imgLayer>
                </a14:imgProps>
              </a:ext>
            </a:extLst>
          </a:blip>
          <a:srcRect t="455" r="5724" b="6724"/>
          <a:stretch/>
        </p:blipFill>
        <p:spPr>
          <a:xfrm>
            <a:off x="9128647" y="1093513"/>
            <a:ext cx="2169474" cy="27432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08945" y="4495800"/>
            <a:ext cx="2022513" cy="1828800"/>
          </a:xfrm>
          <a:prstGeom prst="rect">
            <a:avLst/>
          </a:prstGeom>
        </p:spPr>
      </p:pic>
      <p:sp>
        <p:nvSpPr>
          <p:cNvPr id="7" name="Rectangle 6"/>
          <p:cNvSpPr/>
          <p:nvPr/>
        </p:nvSpPr>
        <p:spPr>
          <a:xfrm>
            <a:off x="609600" y="1600202"/>
            <a:ext cx="7696200" cy="5047536"/>
          </a:xfrm>
          <a:prstGeom prst="rect">
            <a:avLst/>
          </a:prstGeom>
        </p:spPr>
        <p:txBody>
          <a:bodyPr wrap="square">
            <a:spAutoFit/>
          </a:bodyPr>
          <a:lstStyle/>
          <a:p>
            <a:pPr marL="342900" indent="-342900">
              <a:spcAft>
                <a:spcPts val="1200"/>
              </a:spcAft>
              <a:buFontTx/>
              <a:buChar char="-"/>
            </a:pPr>
            <a:endParaRPr lang="en-US" sz="800" b="1" dirty="0">
              <a:solidFill>
                <a:schemeClr val="tx1">
                  <a:lumMod val="75000"/>
                </a:schemeClr>
              </a:solidFill>
            </a:endParaRPr>
          </a:p>
          <a:p>
            <a:pPr marL="342900" indent="-342900">
              <a:spcAft>
                <a:spcPts val="1200"/>
              </a:spcAft>
              <a:buFontTx/>
              <a:buChar char="-"/>
            </a:pPr>
            <a:r>
              <a:rPr lang="en-US" b="1" dirty="0">
                <a:solidFill>
                  <a:schemeClr val="tx1">
                    <a:lumMod val="75000"/>
                  </a:schemeClr>
                </a:solidFill>
              </a:rPr>
              <a:t>Calls are recorded; a link is available after the call. </a:t>
            </a:r>
          </a:p>
          <a:p>
            <a:pPr marL="342900" indent="-342900">
              <a:spcAft>
                <a:spcPts val="1200"/>
              </a:spcAft>
              <a:buFontTx/>
              <a:buChar char="-"/>
            </a:pPr>
            <a:r>
              <a:rPr lang="en-US" b="1" dirty="0">
                <a:solidFill>
                  <a:schemeClr val="tx1">
                    <a:lumMod val="75000"/>
                  </a:schemeClr>
                </a:solidFill>
              </a:rPr>
              <a:t>Q &amp; A mode: We mute everyone when we begin recording, but you will have a chance to ask questions.  You may use a mic for this call to avoid long distance charges, but a phone will produce clearer audio for you. </a:t>
            </a:r>
          </a:p>
          <a:p>
            <a:pPr marL="342900" indent="-342900">
              <a:spcAft>
                <a:spcPts val="1200"/>
              </a:spcAft>
              <a:buFontTx/>
              <a:buChar char="-"/>
            </a:pPr>
            <a:r>
              <a:rPr lang="en-US" b="1" dirty="0">
                <a:solidFill>
                  <a:schemeClr val="tx2">
                    <a:lumMod val="75000"/>
                  </a:schemeClr>
                </a:solidFill>
              </a:rPr>
              <a:t>At the top of your screen, look for a 4-digit audio PIN in a gray box (it's not the access code—you do not need to enter the access code.) Enter the PIN on your phone when prompted, to connect your audio with the meeting room. This will allow the moderator to call on you if you wish to ask a question during Q &amp; A.  </a:t>
            </a:r>
          </a:p>
          <a:p>
            <a:pPr marL="342900" indent="-342900">
              <a:spcAft>
                <a:spcPts val="1200"/>
              </a:spcAft>
              <a:buFontTx/>
              <a:buChar char="-"/>
            </a:pPr>
            <a:r>
              <a:rPr lang="en-US" b="1" dirty="0">
                <a:solidFill>
                  <a:schemeClr val="tx1">
                    <a:lumMod val="75000"/>
                  </a:schemeClr>
                </a:solidFill>
              </a:rPr>
              <a:t>Press *6 (when prompted by the moderator) to enter the question queue. Please state your name FIRST when we call on you, and where you live. (The state.) </a:t>
            </a:r>
          </a:p>
          <a:p>
            <a:pPr marL="342900" indent="-342900">
              <a:spcAft>
                <a:spcPts val="1200"/>
              </a:spcAft>
              <a:buFontTx/>
              <a:buChar char="-"/>
            </a:pPr>
            <a:r>
              <a:rPr lang="en-US" b="1" dirty="0">
                <a:solidFill>
                  <a:schemeClr val="tx1">
                    <a:lumMod val="75000"/>
                  </a:schemeClr>
                </a:solidFill>
              </a:rPr>
              <a:t>Real-time chat: There is a link at the top of the page you may click on to type an instant message to either the entire group or  just the moderator. Please keep your IMs on topic, and avoid discussing the election. This is a nonpartisan call. </a:t>
            </a:r>
            <a:endParaRPr lang="en-US" b="1" dirty="0">
              <a:solidFill>
                <a:schemeClr val="tx2">
                  <a:lumMod val="90000"/>
                </a:schemeClr>
              </a:solidFill>
            </a:endParaRPr>
          </a:p>
          <a:p>
            <a:endParaRPr lang="en-US" sz="2000" b="1" dirty="0">
              <a:solidFill>
                <a:schemeClr val="tx2">
                  <a:lumMod val="90000"/>
                </a:schemeClr>
              </a:solidFill>
              <a:latin typeface="+mj-lt"/>
            </a:endParaRPr>
          </a:p>
        </p:txBody>
      </p:sp>
      <p:sp>
        <p:nvSpPr>
          <p:cNvPr id="8" name="Rectangle 7"/>
          <p:cNvSpPr/>
          <p:nvPr/>
        </p:nvSpPr>
        <p:spPr>
          <a:xfrm>
            <a:off x="7391400" y="3429000"/>
            <a:ext cx="4953000" cy="923330"/>
          </a:xfrm>
          <a:prstGeom prst="rect">
            <a:avLst/>
          </a:prstGeom>
        </p:spPr>
        <p:txBody>
          <a:bodyPr wrap="square">
            <a:spAutoFit/>
          </a:bodyPr>
          <a:lstStyle/>
          <a:p>
            <a:endParaRPr lang="en-US" b="1" dirty="0">
              <a:solidFill>
                <a:schemeClr val="accent1">
                  <a:lumMod val="60000"/>
                  <a:lumOff val="40000"/>
                </a:schemeClr>
              </a:solidFill>
            </a:endParaRPr>
          </a:p>
          <a:p>
            <a:endParaRPr lang="en-US" b="1" dirty="0">
              <a:solidFill>
                <a:schemeClr val="accent1">
                  <a:lumMod val="60000"/>
                  <a:lumOff val="40000"/>
                </a:schemeClr>
              </a:solidFill>
            </a:endParaRPr>
          </a:p>
          <a:p>
            <a:r>
              <a:rPr lang="en-US" b="1" dirty="0">
                <a:solidFill>
                  <a:schemeClr val="accent1">
                    <a:lumMod val="60000"/>
                    <a:lumOff val="40000"/>
                  </a:schemeClr>
                </a:solidFill>
              </a:rPr>
              <a:t>	Email: </a:t>
            </a:r>
            <a:r>
              <a:rPr lang="en-US" b="1" dirty="0">
                <a:hlinkClick r:id="rId5"/>
              </a:rPr>
              <a:t>Liz@PeopleDemandingAction.org</a:t>
            </a:r>
            <a:endParaRPr lang="en-US" dirty="0"/>
          </a:p>
        </p:txBody>
      </p:sp>
    </p:spTree>
    <p:extLst>
      <p:ext uri="{BB962C8B-B14F-4D97-AF65-F5344CB8AC3E}">
        <p14:creationId xmlns:p14="http://schemas.microsoft.com/office/powerpoint/2010/main" val="2367623862"/>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8839200" cy="1401762"/>
          </a:xfrm>
        </p:spPr>
        <p:txBody>
          <a:bodyPr>
            <a:normAutofit/>
          </a:bodyPr>
          <a:lstStyle/>
          <a:p>
            <a:r>
              <a:rPr lang="en-US" sz="3600" b="1" dirty="0"/>
              <a:t>  TPP Will Drive Down U. S. Wages</a:t>
            </a:r>
          </a:p>
        </p:txBody>
      </p:sp>
      <p:sp>
        <p:nvSpPr>
          <p:cNvPr id="3" name="Content Placeholder 2"/>
          <p:cNvSpPr>
            <a:spLocks noGrp="1"/>
          </p:cNvSpPr>
          <p:nvPr>
            <p:ph idx="1"/>
          </p:nvPr>
        </p:nvSpPr>
        <p:spPr>
          <a:xfrm>
            <a:off x="1219200" y="1981200"/>
            <a:ext cx="10134600" cy="4144964"/>
          </a:xfrm>
        </p:spPr>
        <p:txBody>
          <a:bodyPr>
            <a:normAutofit/>
          </a:bodyPr>
          <a:lstStyle/>
          <a:p>
            <a:r>
              <a:rPr lang="en-US" sz="2800" b="1" dirty="0">
                <a:solidFill>
                  <a:schemeClr val="tx1">
                    <a:lumMod val="75000"/>
                  </a:schemeClr>
                </a:solidFill>
              </a:rPr>
              <a:t>U. S. wages have been stagnant for decades, growing by just about 2% per year since 2008. </a:t>
            </a:r>
          </a:p>
          <a:p>
            <a:r>
              <a:rPr lang="en-US" sz="2800" b="1" dirty="0">
                <a:solidFill>
                  <a:schemeClr val="tx1">
                    <a:lumMod val="75000"/>
                  </a:schemeClr>
                </a:solidFill>
              </a:rPr>
              <a:t>Wage loss due to trade has averaged 5.5% for full-time workers without college degrees.</a:t>
            </a:r>
          </a:p>
          <a:p>
            <a:r>
              <a:rPr lang="en-US" sz="2800" b="1" dirty="0">
                <a:solidFill>
                  <a:schemeClr val="tx1">
                    <a:lumMod val="75000"/>
                  </a:schemeClr>
                </a:solidFill>
              </a:rPr>
              <a:t>The average wage in Vietnam is 55 cents/hour (U.S. DOL Comparative Wages in Selected Countries, Feb. 2016)</a:t>
            </a:r>
          </a:p>
          <a:p>
            <a:r>
              <a:rPr lang="en-US" sz="2800" b="1" dirty="0">
                <a:solidFill>
                  <a:schemeClr val="tx1">
                    <a:lumMod val="75000"/>
                  </a:schemeClr>
                </a:solidFill>
              </a:rPr>
              <a:t>Trade has increased wage inequality at all income levels—from low to high wage earners.</a:t>
            </a:r>
          </a:p>
          <a:p>
            <a:endParaRPr lang="en-US" dirty="0"/>
          </a:p>
          <a:p>
            <a:endParaRPr lang="en-US" dirty="0"/>
          </a:p>
          <a:p>
            <a:endParaRPr lang="en-US" dirty="0"/>
          </a:p>
        </p:txBody>
      </p:sp>
    </p:spTree>
    <p:extLst>
      <p:ext uri="{BB962C8B-B14F-4D97-AF65-F5344CB8AC3E}">
        <p14:creationId xmlns:p14="http://schemas.microsoft.com/office/powerpoint/2010/main" val="4240553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11277600" cy="1249362"/>
          </a:xfrm>
        </p:spPr>
        <p:txBody>
          <a:bodyPr>
            <a:normAutofit fontScale="90000"/>
          </a:bodyPr>
          <a:lstStyle/>
          <a:p>
            <a:pPr algn="ctr"/>
            <a:br>
              <a:rPr lang="en-US" dirty="0"/>
            </a:br>
            <a:br>
              <a:rPr lang="en-US" dirty="0"/>
            </a:br>
            <a:br>
              <a:rPr lang="en-US" dirty="0"/>
            </a:br>
            <a:br>
              <a:rPr lang="en-US" dirty="0"/>
            </a:br>
            <a:r>
              <a:rPr lang="en-US" sz="4000" dirty="0"/>
              <a:t>TPP is a Threat to U.S. Independence</a:t>
            </a:r>
          </a:p>
        </p:txBody>
      </p:sp>
      <p:sp>
        <p:nvSpPr>
          <p:cNvPr id="3" name="Content Placeholder 2"/>
          <p:cNvSpPr>
            <a:spLocks noGrp="1"/>
          </p:cNvSpPr>
          <p:nvPr>
            <p:ph idx="1"/>
          </p:nvPr>
        </p:nvSpPr>
        <p:spPr>
          <a:xfrm>
            <a:off x="762000" y="1752600"/>
            <a:ext cx="10591800" cy="4572000"/>
          </a:xfrm>
        </p:spPr>
        <p:txBody>
          <a:bodyPr>
            <a:normAutofit/>
          </a:bodyPr>
          <a:lstStyle/>
          <a:p>
            <a:endParaRPr lang="en-US" dirty="0"/>
          </a:p>
          <a:p>
            <a:r>
              <a:rPr lang="en-US" sz="2800" b="1" dirty="0">
                <a:solidFill>
                  <a:schemeClr val="tx1">
                    <a:lumMod val="75000"/>
                  </a:schemeClr>
                </a:solidFill>
              </a:rPr>
              <a:t>TPP threatens U.S. sovereignty by making America subject to the decisions of a foreign panel of attorneys under the authority of the World Bank and the United Nations.</a:t>
            </a:r>
          </a:p>
          <a:p>
            <a:r>
              <a:rPr lang="en-US" sz="2800" b="1" dirty="0">
                <a:solidFill>
                  <a:schemeClr val="tx1">
                    <a:lumMod val="75000"/>
                  </a:schemeClr>
                </a:solidFill>
              </a:rPr>
              <a:t>The president is empowered to unilaterally draft “implementing legislation” that could force changes to U.S. laws and regulations to ensure compliance with the agreement. </a:t>
            </a:r>
          </a:p>
          <a:p>
            <a:r>
              <a:rPr lang="en-US" sz="2800" b="1" dirty="0">
                <a:solidFill>
                  <a:schemeClr val="tx1">
                    <a:lumMod val="75000"/>
                  </a:schemeClr>
                </a:solidFill>
              </a:rPr>
              <a:t>Clauses in TPP may overrule prior acts of Congress without new legislation being passed by Congress.</a:t>
            </a:r>
          </a:p>
        </p:txBody>
      </p:sp>
    </p:spTree>
    <p:extLst>
      <p:ext uri="{BB962C8B-B14F-4D97-AF65-F5344CB8AC3E}">
        <p14:creationId xmlns:p14="http://schemas.microsoft.com/office/powerpoint/2010/main" val="2143414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10896600" cy="1219200"/>
          </a:xfrm>
        </p:spPr>
        <p:txBody>
          <a:bodyPr>
            <a:normAutofit/>
          </a:bodyPr>
          <a:lstStyle/>
          <a:p>
            <a:r>
              <a:rPr lang="en-US" sz="3200" b="1" dirty="0"/>
              <a:t>TPP creates a parallel legal universe—and a home court disadvantage for U.S. businesses</a:t>
            </a:r>
          </a:p>
        </p:txBody>
      </p:sp>
      <p:sp>
        <p:nvSpPr>
          <p:cNvPr id="3" name="Content Placeholder 2"/>
          <p:cNvSpPr>
            <a:spLocks noGrp="1"/>
          </p:cNvSpPr>
          <p:nvPr>
            <p:ph idx="1"/>
          </p:nvPr>
        </p:nvSpPr>
        <p:spPr>
          <a:xfrm>
            <a:off x="457200" y="1828800"/>
            <a:ext cx="11506200" cy="4572000"/>
          </a:xfrm>
        </p:spPr>
        <p:txBody>
          <a:bodyPr>
            <a:normAutofit/>
          </a:bodyPr>
          <a:lstStyle/>
          <a:p>
            <a:pPr lvl="1">
              <a:lnSpc>
                <a:spcPct val="100000"/>
              </a:lnSpc>
              <a:spcBef>
                <a:spcPts val="600"/>
              </a:spcBef>
              <a:spcAft>
                <a:spcPts val="600"/>
              </a:spcAft>
            </a:pPr>
            <a:r>
              <a:rPr lang="en-US" sz="2400" b="1" dirty="0">
                <a:solidFill>
                  <a:schemeClr val="tx1">
                    <a:lumMod val="75000"/>
                  </a:schemeClr>
                </a:solidFill>
              </a:rPr>
              <a:t>TPP would allow foreign investors to bypass the legal system that governs  U.S. citizens and domestic businesses, and would create a special offshore court just for investors—where all decisions are final.</a:t>
            </a:r>
          </a:p>
          <a:p>
            <a:pPr lvl="1">
              <a:lnSpc>
                <a:spcPct val="100000"/>
              </a:lnSpc>
              <a:spcBef>
                <a:spcPts val="600"/>
              </a:spcBef>
              <a:spcAft>
                <a:spcPts val="600"/>
              </a:spcAft>
            </a:pPr>
            <a:r>
              <a:rPr lang="en-US" sz="2400" b="1" dirty="0">
                <a:solidFill>
                  <a:schemeClr val="tx1">
                    <a:lumMod val="75000"/>
                  </a:schemeClr>
                </a:solidFill>
              </a:rPr>
              <a:t>Foreign companies could file lawsuits under TPP against the U.S. or our state or local governments if they believe our laws inhibited their "expected future profits." </a:t>
            </a:r>
          </a:p>
          <a:p>
            <a:pPr lvl="1">
              <a:lnSpc>
                <a:spcPct val="100000"/>
              </a:lnSpc>
              <a:spcBef>
                <a:spcPts val="600"/>
              </a:spcBef>
              <a:spcAft>
                <a:spcPts val="600"/>
              </a:spcAft>
            </a:pPr>
            <a:r>
              <a:rPr lang="en-US" sz="2400" b="1" dirty="0">
                <a:solidFill>
                  <a:schemeClr val="tx1">
                    <a:lumMod val="75000"/>
                  </a:schemeClr>
                </a:solidFill>
              </a:rPr>
              <a:t>International panels of private attorneys, not the U.S. courts, would decide these lawsuits. </a:t>
            </a:r>
          </a:p>
          <a:p>
            <a:pPr lvl="1">
              <a:lnSpc>
                <a:spcPct val="100000"/>
              </a:lnSpc>
              <a:spcBef>
                <a:spcPts val="600"/>
              </a:spcBef>
              <a:spcAft>
                <a:spcPts val="600"/>
              </a:spcAft>
            </a:pPr>
            <a:r>
              <a:rPr lang="en-US" sz="2400" b="1" dirty="0">
                <a:solidFill>
                  <a:schemeClr val="tx1">
                    <a:lumMod val="75000"/>
                  </a:schemeClr>
                </a:solidFill>
              </a:rPr>
              <a:t>The panel could award unlimited damages to foreign investors—paid with our tax dollars.</a:t>
            </a:r>
          </a:p>
          <a:p>
            <a:pPr lvl="1">
              <a:lnSpc>
                <a:spcPct val="100000"/>
              </a:lnSpc>
              <a:spcBef>
                <a:spcPts val="600"/>
              </a:spcBef>
              <a:spcAft>
                <a:spcPts val="600"/>
              </a:spcAft>
            </a:pPr>
            <a:r>
              <a:rPr lang="en-US" sz="2400" b="1" dirty="0">
                <a:solidFill>
                  <a:schemeClr val="tx1">
                    <a:lumMod val="75000"/>
                  </a:schemeClr>
                </a:solidFill>
              </a:rPr>
              <a:t>The U.S. has no right to appeal.</a:t>
            </a:r>
          </a:p>
          <a:p>
            <a:pPr lvl="1"/>
            <a:endParaRPr lang="en-US" dirty="0"/>
          </a:p>
        </p:txBody>
      </p:sp>
    </p:spTree>
    <p:extLst>
      <p:ext uri="{BB962C8B-B14F-4D97-AF65-F5344CB8AC3E}">
        <p14:creationId xmlns:p14="http://schemas.microsoft.com/office/powerpoint/2010/main" val="820640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609600"/>
            <a:ext cx="10972800" cy="5943600"/>
          </a:xfrm>
        </p:spPr>
        <p:txBody>
          <a:bodyPr>
            <a:normAutofit/>
          </a:bodyPr>
          <a:lstStyle/>
          <a:p>
            <a:pPr marL="0" indent="0" algn="ctr">
              <a:buNone/>
            </a:pPr>
            <a:r>
              <a:rPr lang="en-US" sz="4000" b="1" dirty="0">
                <a:solidFill>
                  <a:schemeClr val="accent1"/>
                </a:solidFill>
              </a:rPr>
              <a:t>Buy American Act made null and void</a:t>
            </a:r>
            <a:endParaRPr lang="en-US" sz="4000" dirty="0">
              <a:solidFill>
                <a:schemeClr val="accent1"/>
              </a:solidFill>
            </a:endParaRPr>
          </a:p>
          <a:p>
            <a:pPr marL="0" indent="0">
              <a:buNone/>
            </a:pPr>
            <a:endParaRPr lang="en-US" sz="1000" dirty="0">
              <a:solidFill>
                <a:schemeClr val="accent1"/>
              </a:solidFill>
            </a:endParaRPr>
          </a:p>
          <a:p>
            <a:pPr lvl="5">
              <a:lnSpc>
                <a:spcPct val="100000"/>
              </a:lnSpc>
              <a:spcAft>
                <a:spcPts val="800"/>
              </a:spcAft>
            </a:pPr>
            <a:r>
              <a:rPr lang="en-US" sz="2800" dirty="0">
                <a:solidFill>
                  <a:schemeClr val="tx1">
                    <a:lumMod val="90000"/>
                  </a:schemeClr>
                </a:solidFill>
              </a:rPr>
              <a:t>All companies operating in partner countries would be provided access equal to domestic firms to bid on government procurement contracts.</a:t>
            </a:r>
          </a:p>
          <a:p>
            <a:pPr lvl="5">
              <a:lnSpc>
                <a:spcPct val="100000"/>
              </a:lnSpc>
              <a:spcAft>
                <a:spcPts val="800"/>
              </a:spcAft>
            </a:pPr>
            <a:r>
              <a:rPr lang="en-US" sz="2800" dirty="0">
                <a:solidFill>
                  <a:schemeClr val="tx1">
                    <a:lumMod val="90000"/>
                  </a:schemeClr>
                </a:solidFill>
              </a:rPr>
              <a:t>Buy American, “Made in USA,” and “Buy Local” programs could be ruled “illegal trade barriers” under TPP.</a:t>
            </a:r>
          </a:p>
          <a:p>
            <a:pPr lvl="5">
              <a:lnSpc>
                <a:spcPct val="100000"/>
              </a:lnSpc>
              <a:spcAft>
                <a:spcPts val="800"/>
              </a:spcAft>
            </a:pPr>
            <a:r>
              <a:rPr lang="en-US" sz="2800" dirty="0">
                <a:solidFill>
                  <a:schemeClr val="tx1">
                    <a:lumMod val="90000"/>
                  </a:schemeClr>
                </a:solidFill>
              </a:rPr>
              <a:t>Could constrain how state and national governments use tax dollars in construction projects and the purchase of goods.</a:t>
            </a:r>
          </a:p>
          <a:p>
            <a:pPr lvl="5">
              <a:lnSpc>
                <a:spcPct val="100000"/>
              </a:lnSpc>
              <a:spcAft>
                <a:spcPts val="800"/>
              </a:spcAft>
            </a:pPr>
            <a:r>
              <a:rPr lang="en-US" sz="2800" dirty="0">
                <a:solidFill>
                  <a:schemeClr val="tx1">
                    <a:lumMod val="90000"/>
                  </a:schemeClr>
                </a:solidFill>
              </a:rPr>
              <a:t>The U.S. procurement market is 7 times the size of current TPP partner countries (+$550B vs. $55-70B)</a:t>
            </a:r>
          </a:p>
          <a:p>
            <a:pPr lvl="1" indent="0">
              <a:buNone/>
            </a:pPr>
            <a:endParaRPr lang="en-US" dirty="0"/>
          </a:p>
        </p:txBody>
      </p:sp>
    </p:spTree>
    <p:extLst>
      <p:ext uri="{BB962C8B-B14F-4D97-AF65-F5344CB8AC3E}">
        <p14:creationId xmlns:p14="http://schemas.microsoft.com/office/powerpoint/2010/main" val="2950591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11353800" cy="792162"/>
          </a:xfrm>
        </p:spPr>
        <p:txBody>
          <a:bodyPr>
            <a:normAutofit fontScale="90000"/>
          </a:bodyPr>
          <a:lstStyle/>
          <a:p>
            <a:r>
              <a:rPr lang="en-US" sz="3600" b="1" dirty="0"/>
              <a:t>The TPP Changes Intellectual Property Rules</a:t>
            </a:r>
          </a:p>
        </p:txBody>
      </p:sp>
      <p:sp>
        <p:nvSpPr>
          <p:cNvPr id="3" name="Content Placeholder 2"/>
          <p:cNvSpPr>
            <a:spLocks noGrp="1"/>
          </p:cNvSpPr>
          <p:nvPr>
            <p:ph idx="1"/>
          </p:nvPr>
        </p:nvSpPr>
        <p:spPr>
          <a:xfrm>
            <a:off x="457200" y="1295400"/>
            <a:ext cx="11049000" cy="5029200"/>
          </a:xfrm>
        </p:spPr>
        <p:txBody>
          <a:bodyPr>
            <a:normAutofit lnSpcReduction="10000"/>
          </a:bodyPr>
          <a:lstStyle/>
          <a:p>
            <a:r>
              <a:rPr lang="en-US" sz="2200" dirty="0">
                <a:solidFill>
                  <a:schemeClr val="tx1">
                    <a:lumMod val="90000"/>
                  </a:schemeClr>
                </a:solidFill>
              </a:rPr>
              <a:t>Digital policies benefit international corporations at the expense of small vendors and the American public</a:t>
            </a:r>
          </a:p>
          <a:p>
            <a:r>
              <a:rPr lang="en-US" sz="2200" dirty="0">
                <a:solidFill>
                  <a:schemeClr val="tx1">
                    <a:lumMod val="90000"/>
                  </a:schemeClr>
                </a:solidFill>
              </a:rPr>
              <a:t>TPP rewrites the Global Rules on IP enforcement, but not all TPP partner nations will enforce these rules equally, based on the "IP scores" of TPP partner nations. The U.S. is among the strictest already in terms of enforcing patents and copyrights. Other TPP countries have poor records for enforcement. </a:t>
            </a:r>
          </a:p>
          <a:p>
            <a:r>
              <a:rPr lang="en-US" sz="2200" dirty="0">
                <a:solidFill>
                  <a:schemeClr val="tx1">
                    <a:lumMod val="90000"/>
                  </a:schemeClr>
                </a:solidFill>
              </a:rPr>
              <a:t>Stricter expected IP enforcement in the U.S. under TPP could hurt much of what is now considered fair use here, interfering with private communication and unnecessarily inhibiting the creative community and digital media industries—with little likelihood of preventing real piracy.</a:t>
            </a:r>
            <a:endParaRPr lang="en-US" sz="2200" i="1" dirty="0">
              <a:solidFill>
                <a:schemeClr val="tx1">
                  <a:lumMod val="90000"/>
                </a:schemeClr>
              </a:solidFill>
            </a:endParaRPr>
          </a:p>
          <a:p>
            <a:r>
              <a:rPr lang="en-US" sz="2200" dirty="0">
                <a:solidFill>
                  <a:schemeClr val="tx1">
                    <a:lumMod val="90000"/>
                  </a:schemeClr>
                </a:solidFill>
              </a:rPr>
              <a:t>TPP extends the copyright term from the life of an author + 50 years, to life + 70 years, and 70 years after publication or creation for corporate owned works. Given the explosive growth of independently produced online content shared via Creative Commons, this opens a Pandora's box of potential litigation.</a:t>
            </a:r>
          </a:p>
          <a:p>
            <a:r>
              <a:rPr lang="en-US" sz="2200" dirty="0">
                <a:solidFill>
                  <a:schemeClr val="tx1">
                    <a:lumMod val="90000"/>
                  </a:schemeClr>
                </a:solidFill>
              </a:rPr>
              <a:t>TPP criminalizes Investigative Journalism, Security Research, and Whistleblowing</a:t>
            </a:r>
          </a:p>
          <a:p>
            <a:r>
              <a:rPr lang="en-US" sz="2200" dirty="0">
                <a:solidFill>
                  <a:schemeClr val="tx1">
                    <a:lumMod val="90000"/>
                  </a:schemeClr>
                </a:solidFill>
              </a:rPr>
              <a:t>TPP provides international legal protections for corporate patents on "biologics"– plant and animal life, granting companies ownership and sole access to these building blocks of life. </a:t>
            </a:r>
          </a:p>
          <a:p>
            <a:endParaRPr lang="en-US" dirty="0"/>
          </a:p>
          <a:p>
            <a:endParaRPr lang="en-US" dirty="0"/>
          </a:p>
        </p:txBody>
      </p:sp>
    </p:spTree>
    <p:extLst>
      <p:ext uri="{BB962C8B-B14F-4D97-AF65-F5344CB8AC3E}">
        <p14:creationId xmlns:p14="http://schemas.microsoft.com/office/powerpoint/2010/main" val="1548254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11049000" cy="1219200"/>
          </a:xfrm>
        </p:spPr>
        <p:txBody>
          <a:bodyPr>
            <a:normAutofit fontScale="90000"/>
          </a:bodyPr>
          <a:lstStyle/>
          <a:p>
            <a:br>
              <a:rPr lang="en-US" sz="4000" b="1" dirty="0"/>
            </a:br>
            <a:br>
              <a:rPr lang="en-US" sz="4000" b="1" dirty="0"/>
            </a:br>
            <a:br>
              <a:rPr lang="en-US" sz="4000" b="1" dirty="0"/>
            </a:br>
            <a:br>
              <a:rPr lang="en-US" sz="4000" b="1" dirty="0"/>
            </a:br>
            <a:r>
              <a:rPr lang="en-US" sz="4400" b="1" dirty="0"/>
              <a:t>The TPP is 2,000+ pages long. </a:t>
            </a:r>
            <a:br>
              <a:rPr lang="en-US" sz="4400" b="1" dirty="0"/>
            </a:br>
            <a:r>
              <a:rPr lang="en-US" sz="4400" b="1" dirty="0"/>
              <a:t>What could possibly be missing?</a:t>
            </a:r>
            <a:endParaRPr lang="en-US" sz="4400" dirty="0"/>
          </a:p>
        </p:txBody>
      </p:sp>
      <p:sp>
        <p:nvSpPr>
          <p:cNvPr id="3" name="Content Placeholder 2"/>
          <p:cNvSpPr>
            <a:spLocks noGrp="1"/>
          </p:cNvSpPr>
          <p:nvPr>
            <p:ph idx="1"/>
          </p:nvPr>
        </p:nvSpPr>
        <p:spPr>
          <a:xfrm>
            <a:off x="533400" y="1524000"/>
            <a:ext cx="11201400" cy="4602164"/>
          </a:xfrm>
        </p:spPr>
        <p:txBody>
          <a:bodyPr>
            <a:normAutofit/>
          </a:bodyPr>
          <a:lstStyle/>
          <a:p>
            <a:pPr marL="0" indent="0">
              <a:buNone/>
            </a:pPr>
            <a:r>
              <a:rPr lang="en-US" dirty="0"/>
              <a:t> </a:t>
            </a:r>
          </a:p>
          <a:p>
            <a:pPr marL="0" indent="0">
              <a:buNone/>
            </a:pPr>
            <a:r>
              <a:rPr lang="en-US" sz="2800" b="1" dirty="0">
                <a:solidFill>
                  <a:schemeClr val="tx1">
                    <a:lumMod val="75000"/>
                  </a:schemeClr>
                </a:solidFill>
              </a:rPr>
              <a:t>The TPP doesn’t address the "predatory mercantilist" actions of trading partners: </a:t>
            </a:r>
          </a:p>
          <a:p>
            <a:pPr lvl="1"/>
            <a:r>
              <a:rPr lang="en-US" sz="2800" b="1" dirty="0">
                <a:solidFill>
                  <a:schemeClr val="tx1">
                    <a:lumMod val="75000"/>
                  </a:schemeClr>
                </a:solidFill>
              </a:rPr>
              <a:t>Currency manipulation: Japan, Singapore and Malaysia—there are no enforceable provisions </a:t>
            </a:r>
          </a:p>
          <a:p>
            <a:pPr lvl="1"/>
            <a:r>
              <a:rPr lang="en-US" sz="2800" b="1" dirty="0">
                <a:solidFill>
                  <a:schemeClr val="tx1">
                    <a:lumMod val="75000"/>
                  </a:schemeClr>
                </a:solidFill>
              </a:rPr>
              <a:t>“Border adjustable" taxes </a:t>
            </a:r>
            <a:r>
              <a:rPr lang="en-US" sz="2800" b="1" i="1" dirty="0">
                <a:solidFill>
                  <a:schemeClr val="tx1">
                    <a:lumMod val="75000"/>
                  </a:schemeClr>
                </a:solidFill>
              </a:rPr>
              <a:t>(aka Value-Added Taxes or VATs) </a:t>
            </a:r>
            <a:r>
              <a:rPr lang="en-US" sz="2800" b="1" dirty="0">
                <a:solidFill>
                  <a:schemeClr val="tx1">
                    <a:lumMod val="75000"/>
                  </a:schemeClr>
                </a:solidFill>
              </a:rPr>
              <a:t>are simply tariffs by another name</a:t>
            </a:r>
          </a:p>
          <a:p>
            <a:pPr lvl="1"/>
            <a:r>
              <a:rPr lang="en-US" sz="2800" b="1" dirty="0">
                <a:solidFill>
                  <a:schemeClr val="tx1">
                    <a:lumMod val="75000"/>
                  </a:schemeClr>
                </a:solidFill>
              </a:rPr>
              <a:t>Government subsidies to State-Owned Enterprises (which kill competition)</a:t>
            </a:r>
          </a:p>
          <a:p>
            <a:pPr lvl="1"/>
            <a:r>
              <a:rPr lang="en-US" sz="2800" b="1" dirty="0">
                <a:solidFill>
                  <a:schemeClr val="tx1">
                    <a:lumMod val="75000"/>
                  </a:schemeClr>
                </a:solidFill>
              </a:rPr>
              <a:t>“Product dumping" </a:t>
            </a:r>
          </a:p>
        </p:txBody>
      </p:sp>
    </p:spTree>
    <p:extLst>
      <p:ext uri="{BB962C8B-B14F-4D97-AF65-F5344CB8AC3E}">
        <p14:creationId xmlns:p14="http://schemas.microsoft.com/office/powerpoint/2010/main" val="932169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792162"/>
          </a:xfrm>
        </p:spPr>
        <p:txBody>
          <a:bodyPr>
            <a:normAutofit/>
          </a:bodyPr>
          <a:lstStyle/>
          <a:p>
            <a:pPr algn="ctr"/>
            <a:r>
              <a:rPr lang="en-US" sz="4000" b="1" dirty="0"/>
              <a:t>Currency Manipulation</a:t>
            </a:r>
          </a:p>
        </p:txBody>
      </p:sp>
      <p:sp>
        <p:nvSpPr>
          <p:cNvPr id="3" name="Content Placeholder 2"/>
          <p:cNvSpPr>
            <a:spLocks noGrp="1"/>
          </p:cNvSpPr>
          <p:nvPr>
            <p:ph idx="1"/>
          </p:nvPr>
        </p:nvSpPr>
        <p:spPr>
          <a:xfrm>
            <a:off x="1143000" y="1295400"/>
            <a:ext cx="9829800" cy="4653116"/>
          </a:xfrm>
        </p:spPr>
        <p:txBody>
          <a:bodyPr>
            <a:normAutofit lnSpcReduction="10000"/>
          </a:bodyPr>
          <a:lstStyle/>
          <a:p>
            <a:r>
              <a:rPr lang="en-US" sz="2800" b="1" dirty="0">
                <a:solidFill>
                  <a:schemeClr val="tx1">
                    <a:lumMod val="75000"/>
                  </a:schemeClr>
                </a:solidFill>
              </a:rPr>
              <a:t>Currency manipulation is trade cheating because it is both an illegal tariff </a:t>
            </a:r>
            <a:r>
              <a:rPr lang="en-US" sz="2800" b="1" i="1" dirty="0">
                <a:solidFill>
                  <a:schemeClr val="tx1">
                    <a:lumMod val="75000"/>
                  </a:schemeClr>
                </a:solidFill>
              </a:rPr>
              <a:t>AND </a:t>
            </a:r>
            <a:r>
              <a:rPr lang="en-US" sz="2800" b="1" dirty="0">
                <a:solidFill>
                  <a:schemeClr val="tx1">
                    <a:lumMod val="75000"/>
                  </a:schemeClr>
                </a:solidFill>
              </a:rPr>
              <a:t>a subsidy.</a:t>
            </a:r>
          </a:p>
          <a:p>
            <a:r>
              <a:rPr lang="en-US" sz="2800" b="1" dirty="0">
                <a:solidFill>
                  <a:schemeClr val="tx1">
                    <a:lumMod val="75000"/>
                  </a:schemeClr>
                </a:solidFill>
              </a:rPr>
              <a:t>Foreign governments intervene in foreign exchange markets by buying up U.S. dollars.</a:t>
            </a:r>
          </a:p>
          <a:p>
            <a:r>
              <a:rPr lang="en-US" sz="2800" b="1" dirty="0">
                <a:solidFill>
                  <a:schemeClr val="tx1">
                    <a:lumMod val="75000"/>
                  </a:schemeClr>
                </a:solidFill>
              </a:rPr>
              <a:t>Three TPP countries engage in currency manipulation right now:           Japan, Singapore, and Malaysia</a:t>
            </a:r>
          </a:p>
          <a:p>
            <a:r>
              <a:rPr lang="en-US" sz="2800" b="1" dirty="0">
                <a:solidFill>
                  <a:schemeClr val="tx1">
                    <a:lumMod val="75000"/>
                  </a:schemeClr>
                </a:solidFill>
              </a:rPr>
              <a:t>Fixing the problem would create 2.8M to 5.3M jobs </a:t>
            </a:r>
            <a:r>
              <a:rPr lang="en-US" sz="2800" b="1" i="1" dirty="0">
                <a:solidFill>
                  <a:schemeClr val="tx1">
                    <a:lumMod val="75000"/>
                  </a:schemeClr>
                </a:solidFill>
              </a:rPr>
              <a:t>with no government spending.</a:t>
            </a:r>
          </a:p>
          <a:p>
            <a:r>
              <a:rPr lang="en-US" sz="2800" b="1" dirty="0">
                <a:solidFill>
                  <a:schemeClr val="tx1">
                    <a:lumMod val="75000"/>
                  </a:schemeClr>
                </a:solidFill>
              </a:rPr>
              <a:t>“In five minutes, exchange rates can wipe out what it took trade negotiators ten years to accomplish.” </a:t>
            </a:r>
            <a:r>
              <a:rPr lang="en-US" sz="2800" b="1" i="1" dirty="0">
                <a:solidFill>
                  <a:schemeClr val="tx1">
                    <a:lumMod val="75000"/>
                  </a:schemeClr>
                </a:solidFill>
              </a:rPr>
              <a:t>Paul Volcker, Federal Reserve</a:t>
            </a:r>
            <a:endParaRPr lang="en-US" sz="2800" b="1" dirty="0">
              <a:solidFill>
                <a:schemeClr val="tx1">
                  <a:lumMod val="75000"/>
                </a:schemeClr>
              </a:solidFill>
            </a:endParaRPr>
          </a:p>
        </p:txBody>
      </p:sp>
    </p:spTree>
    <p:extLst>
      <p:ext uri="{BB962C8B-B14F-4D97-AF65-F5344CB8AC3E}">
        <p14:creationId xmlns:p14="http://schemas.microsoft.com/office/powerpoint/2010/main" val="124288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10591800" cy="1020762"/>
          </a:xfrm>
        </p:spPr>
        <p:txBody>
          <a:bodyPr>
            <a:normAutofit/>
          </a:bodyPr>
          <a:lstStyle/>
          <a:p>
            <a:pPr algn="ctr"/>
            <a:r>
              <a:rPr lang="en-US" sz="4000" b="1" dirty="0"/>
              <a:t>Border Adjustable Taxes (aka VATs)</a:t>
            </a:r>
          </a:p>
        </p:txBody>
      </p:sp>
      <p:sp>
        <p:nvSpPr>
          <p:cNvPr id="3" name="Content Placeholder 2"/>
          <p:cNvSpPr>
            <a:spLocks noGrp="1"/>
          </p:cNvSpPr>
          <p:nvPr>
            <p:ph idx="1"/>
          </p:nvPr>
        </p:nvSpPr>
        <p:spPr>
          <a:xfrm>
            <a:off x="1371600" y="1600200"/>
            <a:ext cx="10058400" cy="4648200"/>
          </a:xfrm>
        </p:spPr>
        <p:txBody>
          <a:bodyPr>
            <a:normAutofit/>
          </a:bodyPr>
          <a:lstStyle/>
          <a:p>
            <a:r>
              <a:rPr lang="en-US" sz="2800" b="1" dirty="0">
                <a:solidFill>
                  <a:schemeClr val="tx1">
                    <a:lumMod val="75000"/>
                  </a:schemeClr>
                </a:solidFill>
              </a:rPr>
              <a:t>159 countries have VATs, including all TPP partner countries</a:t>
            </a:r>
          </a:p>
          <a:p>
            <a:r>
              <a:rPr lang="en-US" sz="2800" b="1" dirty="0">
                <a:solidFill>
                  <a:schemeClr val="tx1">
                    <a:lumMod val="75000"/>
                  </a:schemeClr>
                </a:solidFill>
              </a:rPr>
              <a:t>Rates range from 12% to 24%  - average is 17%</a:t>
            </a:r>
          </a:p>
          <a:p>
            <a:r>
              <a:rPr lang="en-US" sz="2800" b="1" dirty="0">
                <a:solidFill>
                  <a:schemeClr val="tx1">
                    <a:lumMod val="75000"/>
                  </a:schemeClr>
                </a:solidFill>
              </a:rPr>
              <a:t>Value-Added Taxes (VATs) are:</a:t>
            </a:r>
          </a:p>
          <a:p>
            <a:pPr marL="502920" lvl="2" indent="0">
              <a:buNone/>
            </a:pPr>
            <a:r>
              <a:rPr lang="en-US" sz="2600" b="1" i="1" dirty="0">
                <a:solidFill>
                  <a:schemeClr val="accent1"/>
                </a:solidFill>
              </a:rPr>
              <a:t>- Hidden foreign export subsidies whenever exporters receive a government tax rebate upon export.</a:t>
            </a:r>
          </a:p>
          <a:p>
            <a:pPr marL="502920" lvl="2" indent="0">
              <a:buNone/>
            </a:pPr>
            <a:r>
              <a:rPr lang="en-US" sz="2600" b="1" i="1" dirty="0">
                <a:solidFill>
                  <a:schemeClr val="accent1"/>
                </a:solidFill>
              </a:rPr>
              <a:t>- Hidden tariffs—because U.S. goods pay this 17% (average) tax when entering the foreign country.</a:t>
            </a:r>
          </a:p>
          <a:p>
            <a:r>
              <a:rPr lang="en-US" sz="2800" b="1" dirty="0">
                <a:solidFill>
                  <a:schemeClr val="tx1">
                    <a:lumMod val="75000"/>
                  </a:schemeClr>
                </a:solidFill>
              </a:rPr>
              <a:t>U.S. exports are </a:t>
            </a:r>
            <a:r>
              <a:rPr lang="en-US" sz="2800" b="1" u="sng" dirty="0">
                <a:solidFill>
                  <a:schemeClr val="tx1">
                    <a:lumMod val="75000"/>
                  </a:schemeClr>
                </a:solidFill>
              </a:rPr>
              <a:t>double taxed</a:t>
            </a:r>
            <a:r>
              <a:rPr lang="en-US" sz="2800" b="1" dirty="0">
                <a:solidFill>
                  <a:schemeClr val="tx1">
                    <a:lumMod val="75000"/>
                  </a:schemeClr>
                </a:solidFill>
              </a:rPr>
              <a:t>: once here and once upon arrival on a foreign country's shores</a:t>
            </a:r>
            <a:r>
              <a:rPr lang="en-US" b="1" dirty="0">
                <a:solidFill>
                  <a:schemeClr val="tx1">
                    <a:lumMod val="75000"/>
                  </a:schemeClr>
                </a:solidFill>
              </a:rPr>
              <a:t>.</a:t>
            </a:r>
          </a:p>
        </p:txBody>
      </p:sp>
    </p:spTree>
    <p:extLst>
      <p:ext uri="{BB962C8B-B14F-4D97-AF65-F5344CB8AC3E}">
        <p14:creationId xmlns:p14="http://schemas.microsoft.com/office/powerpoint/2010/main" val="2815352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10668000" cy="1249362"/>
          </a:xfrm>
        </p:spPr>
        <p:txBody>
          <a:bodyPr>
            <a:normAutofit/>
          </a:bodyPr>
          <a:lstStyle/>
          <a:p>
            <a:pPr algn="ctr"/>
            <a:r>
              <a:rPr lang="en-US" sz="4000" b="1" dirty="0"/>
              <a:t>TPP Partners' Government Subsidies</a:t>
            </a:r>
          </a:p>
        </p:txBody>
      </p:sp>
      <p:sp>
        <p:nvSpPr>
          <p:cNvPr id="3" name="Content Placeholder 2"/>
          <p:cNvSpPr>
            <a:spLocks noGrp="1"/>
          </p:cNvSpPr>
          <p:nvPr>
            <p:ph idx="1"/>
          </p:nvPr>
        </p:nvSpPr>
        <p:spPr>
          <a:xfrm>
            <a:off x="609600" y="2133600"/>
            <a:ext cx="10896600" cy="4267200"/>
          </a:xfrm>
        </p:spPr>
        <p:txBody>
          <a:bodyPr>
            <a:normAutofit/>
          </a:bodyPr>
          <a:lstStyle/>
          <a:p>
            <a:r>
              <a:rPr lang="en-US" sz="3200" b="1" dirty="0">
                <a:solidFill>
                  <a:schemeClr val="tx1">
                    <a:lumMod val="75000"/>
                  </a:schemeClr>
                </a:solidFill>
              </a:rPr>
              <a:t>Reduced or no Corporate Taxes:  Vietnam waived all corporate taxes on the first four years of Intel’s operations there, and offered big discounts thereafter. Yet President Obama wants to invest U.S. tax dollars to help Vietnam with worker training. </a:t>
            </a:r>
          </a:p>
          <a:p>
            <a:r>
              <a:rPr lang="en-US" sz="3200" b="1" dirty="0">
                <a:solidFill>
                  <a:schemeClr val="tx1">
                    <a:lumMod val="75000"/>
                  </a:schemeClr>
                </a:solidFill>
              </a:rPr>
              <a:t>Free land:  Singapore and South Korea frequently offer free land.</a:t>
            </a:r>
          </a:p>
          <a:p>
            <a:r>
              <a:rPr lang="en-US" sz="3200" b="1" dirty="0">
                <a:solidFill>
                  <a:schemeClr val="tx1">
                    <a:lumMod val="75000"/>
                  </a:schemeClr>
                </a:solidFill>
              </a:rPr>
              <a:t>Low or no interest loans: South Korea routinely offers companies tax-free and interest-free loans.</a:t>
            </a:r>
          </a:p>
        </p:txBody>
      </p:sp>
    </p:spTree>
    <p:extLst>
      <p:ext uri="{BB962C8B-B14F-4D97-AF65-F5344CB8AC3E}">
        <p14:creationId xmlns:p14="http://schemas.microsoft.com/office/powerpoint/2010/main" val="721297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3897" y="457200"/>
            <a:ext cx="9982200" cy="792162"/>
          </a:xfrm>
        </p:spPr>
        <p:txBody>
          <a:bodyPr>
            <a:normAutofit/>
          </a:bodyPr>
          <a:lstStyle/>
          <a:p>
            <a:pPr algn="ctr"/>
            <a:r>
              <a:rPr lang="en-US" sz="4000" b="1" dirty="0"/>
              <a:t>What exactly IS Product Dumping?</a:t>
            </a:r>
          </a:p>
        </p:txBody>
      </p:sp>
      <p:sp>
        <p:nvSpPr>
          <p:cNvPr id="3" name="Content Placeholder 2"/>
          <p:cNvSpPr>
            <a:spLocks noGrp="1"/>
          </p:cNvSpPr>
          <p:nvPr>
            <p:ph idx="1"/>
          </p:nvPr>
        </p:nvSpPr>
        <p:spPr>
          <a:xfrm>
            <a:off x="914400" y="1676400"/>
            <a:ext cx="10439400" cy="4449764"/>
          </a:xfrm>
        </p:spPr>
        <p:txBody>
          <a:bodyPr/>
          <a:lstStyle/>
          <a:p>
            <a:r>
              <a:rPr lang="en-US" sz="2800" b="1" dirty="0">
                <a:solidFill>
                  <a:schemeClr val="tx1">
                    <a:lumMod val="75000"/>
                  </a:schemeClr>
                </a:solidFill>
              </a:rPr>
              <a:t>Exporting goods at prices lower than the home-market price or below the actual cost to produce. </a:t>
            </a:r>
          </a:p>
          <a:p>
            <a:r>
              <a:rPr lang="en-US" sz="2800" b="1" dirty="0">
                <a:solidFill>
                  <a:schemeClr val="tx1">
                    <a:lumMod val="75000"/>
                  </a:schemeClr>
                </a:solidFill>
              </a:rPr>
              <a:t>China is the biggest offender of product dumping. </a:t>
            </a:r>
          </a:p>
          <a:p>
            <a:r>
              <a:rPr lang="en-US" sz="2800" b="1" dirty="0">
                <a:solidFill>
                  <a:schemeClr val="tx1">
                    <a:lumMod val="75000"/>
                  </a:schemeClr>
                </a:solidFill>
              </a:rPr>
              <a:t>Some examples: </a:t>
            </a:r>
          </a:p>
          <a:p>
            <a:pPr lvl="2"/>
            <a:r>
              <a:rPr lang="en-US" sz="2800" b="1" dirty="0">
                <a:solidFill>
                  <a:schemeClr val="tx1">
                    <a:lumMod val="75000"/>
                  </a:schemeClr>
                </a:solidFill>
              </a:rPr>
              <a:t>Photovoltaic cells (solar panels)</a:t>
            </a:r>
          </a:p>
          <a:p>
            <a:pPr lvl="2"/>
            <a:r>
              <a:rPr lang="en-US" sz="2800" b="1" dirty="0">
                <a:solidFill>
                  <a:schemeClr val="tx1">
                    <a:lumMod val="75000"/>
                  </a:schemeClr>
                </a:solidFill>
              </a:rPr>
              <a:t>Steel</a:t>
            </a:r>
          </a:p>
          <a:p>
            <a:pPr lvl="2"/>
            <a:r>
              <a:rPr lang="en-US" sz="2800" b="1" dirty="0">
                <a:solidFill>
                  <a:schemeClr val="tx1">
                    <a:lumMod val="75000"/>
                  </a:schemeClr>
                </a:solidFill>
              </a:rPr>
              <a:t>Titanium</a:t>
            </a:r>
          </a:p>
          <a:p>
            <a:pPr lvl="2"/>
            <a:r>
              <a:rPr lang="en-US" sz="2800" b="1" dirty="0">
                <a:solidFill>
                  <a:schemeClr val="tx1">
                    <a:lumMod val="75000"/>
                  </a:schemeClr>
                </a:solidFill>
              </a:rPr>
              <a:t>Shrimp</a:t>
            </a:r>
          </a:p>
          <a:p>
            <a:pPr lvl="1"/>
            <a:endParaRPr lang="en-US" dirty="0"/>
          </a:p>
        </p:txBody>
      </p:sp>
    </p:spTree>
    <p:extLst>
      <p:ext uri="{BB962C8B-B14F-4D97-AF65-F5344CB8AC3E}">
        <p14:creationId xmlns:p14="http://schemas.microsoft.com/office/powerpoint/2010/main" val="3789227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56728" y="4521608"/>
            <a:ext cx="2366417" cy="18288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3260" y="859542"/>
            <a:ext cx="2833352" cy="2934121"/>
          </a:xfrm>
          <a:prstGeom prst="rect">
            <a:avLst/>
          </a:prstGeom>
        </p:spPr>
      </p:pic>
      <p:sp>
        <p:nvSpPr>
          <p:cNvPr id="3" name="Rectangle 2"/>
          <p:cNvSpPr/>
          <p:nvPr/>
        </p:nvSpPr>
        <p:spPr>
          <a:xfrm>
            <a:off x="304800" y="228600"/>
            <a:ext cx="10439400" cy="1261884"/>
          </a:xfrm>
          <a:prstGeom prst="rect">
            <a:avLst/>
          </a:prstGeom>
        </p:spPr>
        <p:txBody>
          <a:bodyPr wrap="square">
            <a:spAutoFit/>
          </a:bodyPr>
          <a:lstStyle/>
          <a:p>
            <a:r>
              <a:rPr lang="en-US" sz="4000" b="1" dirty="0">
                <a:solidFill>
                  <a:schemeClr val="tx1">
                    <a:lumMod val="75000"/>
                  </a:schemeClr>
                </a:solidFill>
                <a:latin typeface="+mj-lt"/>
              </a:rPr>
              <a:t>Andrea Miller, Executive Director</a:t>
            </a:r>
            <a:br>
              <a:rPr lang="en-US" sz="3200" b="1" dirty="0">
                <a:solidFill>
                  <a:schemeClr val="tx1">
                    <a:lumMod val="75000"/>
                  </a:schemeClr>
                </a:solidFill>
              </a:rPr>
            </a:br>
            <a:r>
              <a:rPr lang="en-US" sz="3600" dirty="0">
                <a:solidFill>
                  <a:schemeClr val="bg2">
                    <a:lumMod val="75000"/>
                  </a:schemeClr>
                </a:solidFill>
                <a:latin typeface="+mj-lt"/>
              </a:rPr>
              <a:t>People Demanding Action</a:t>
            </a:r>
          </a:p>
        </p:txBody>
      </p:sp>
      <p:sp>
        <p:nvSpPr>
          <p:cNvPr id="5" name="Title 4"/>
          <p:cNvSpPr>
            <a:spLocks noGrp="1"/>
          </p:cNvSpPr>
          <p:nvPr>
            <p:ph type="title"/>
          </p:nvPr>
        </p:nvSpPr>
        <p:spPr>
          <a:xfrm>
            <a:off x="538160" y="429109"/>
            <a:ext cx="10686067" cy="942492"/>
          </a:xfrm>
        </p:spPr>
        <p:txBody>
          <a:bodyPr/>
          <a:lstStyle/>
          <a:p>
            <a:pPr algn="l"/>
            <a:br>
              <a:rPr lang="en-US" sz="4000" b="1" dirty="0"/>
            </a:br>
            <a:endParaRPr lang="en-US" sz="4000" b="1" dirty="0"/>
          </a:p>
        </p:txBody>
      </p:sp>
      <p:sp>
        <p:nvSpPr>
          <p:cNvPr id="8" name="Rectangle 7"/>
          <p:cNvSpPr/>
          <p:nvPr/>
        </p:nvSpPr>
        <p:spPr>
          <a:xfrm>
            <a:off x="152400" y="2151728"/>
            <a:ext cx="8015926" cy="3108543"/>
          </a:xfrm>
          <a:prstGeom prst="rect">
            <a:avLst/>
          </a:prstGeom>
        </p:spPr>
        <p:txBody>
          <a:bodyPr wrap="square">
            <a:spAutoFit/>
          </a:bodyPr>
          <a:lstStyle/>
          <a:p>
            <a:r>
              <a:rPr lang="en-US" sz="4000" b="1" dirty="0">
                <a:solidFill>
                  <a:srgbClr val="0070C0"/>
                </a:solidFill>
                <a:latin typeface="+mj-lt"/>
                <a:ea typeface="+mj-ea"/>
                <a:cs typeface="+mj-cs"/>
              </a:rPr>
              <a:t>TPP News Heard on the Hill This week: </a:t>
            </a:r>
            <a:r>
              <a:rPr lang="en-US" sz="3600" b="1" dirty="0">
                <a:latin typeface="Arial Black"/>
                <a:ea typeface="+mj-ea"/>
                <a:cs typeface="+mj-cs"/>
              </a:rPr>
              <a:t> </a:t>
            </a:r>
          </a:p>
          <a:p>
            <a:r>
              <a:rPr lang="en-US" sz="3600" b="1" dirty="0">
                <a:latin typeface="Arial Black"/>
                <a:ea typeface="+mj-ea"/>
                <a:cs typeface="+mj-cs"/>
              </a:rPr>
              <a:t>SPECIAL EDITION Letter Drop:</a:t>
            </a:r>
          </a:p>
          <a:p>
            <a:r>
              <a:rPr lang="en-US" sz="3600" b="1" dirty="0">
                <a:solidFill>
                  <a:srgbClr val="0070C0"/>
                </a:solidFill>
                <a:latin typeface="Arial Black"/>
                <a:ea typeface="+mj-ea"/>
                <a:cs typeface="+mj-cs"/>
              </a:rPr>
              <a:t> </a:t>
            </a:r>
            <a:r>
              <a:rPr lang="en-US" sz="4000" b="1" dirty="0">
                <a:solidFill>
                  <a:schemeClr val="tx2">
                    <a:lumMod val="50000"/>
                  </a:schemeClr>
                </a:solidFill>
                <a:latin typeface="Arial Black"/>
                <a:ea typeface="+mj-ea"/>
                <a:cs typeface="+mj-cs"/>
              </a:rPr>
              <a:t>Educate Congress</a:t>
            </a:r>
          </a:p>
          <a:p>
            <a:r>
              <a:rPr lang="en-US" sz="4000" b="1" dirty="0">
                <a:solidFill>
                  <a:schemeClr val="tx2">
                    <a:lumMod val="50000"/>
                  </a:schemeClr>
                </a:solidFill>
                <a:latin typeface="Arial Black"/>
                <a:ea typeface="+mj-ea"/>
                <a:cs typeface="+mj-cs"/>
              </a:rPr>
              <a:t> "TPP is BAD for Business!"</a:t>
            </a:r>
          </a:p>
        </p:txBody>
      </p:sp>
      <p:sp>
        <p:nvSpPr>
          <p:cNvPr id="9" name="Rectangle 8"/>
          <p:cNvSpPr/>
          <p:nvPr/>
        </p:nvSpPr>
        <p:spPr>
          <a:xfrm>
            <a:off x="7026975" y="3893403"/>
            <a:ext cx="5451104" cy="830997"/>
          </a:xfrm>
          <a:prstGeom prst="rect">
            <a:avLst/>
          </a:prstGeom>
        </p:spPr>
        <p:txBody>
          <a:bodyPr wrap="square">
            <a:spAutoFit/>
          </a:bodyPr>
          <a:lstStyle/>
          <a:p>
            <a:pPr lvl="0"/>
            <a:r>
              <a:rPr lang="en-US" sz="2400" dirty="0">
                <a:solidFill>
                  <a:srgbClr val="C3DAC5">
                    <a:lumMod val="90000"/>
                  </a:srgbClr>
                </a:solidFill>
              </a:rPr>
              <a:t> Email </a:t>
            </a:r>
            <a:r>
              <a:rPr lang="en-US" sz="2400" dirty="0">
                <a:solidFill>
                  <a:srgbClr val="4E7F53">
                    <a:lumMod val="50000"/>
                  </a:srgbClr>
                </a:solidFill>
                <a:hlinkClick r:id="rId4"/>
              </a:rPr>
              <a:t>andrea@peopledemandingaction.org</a:t>
            </a:r>
            <a:endParaRPr lang="en-US" sz="2400" dirty="0">
              <a:solidFill>
                <a:srgbClr val="4E7F53">
                  <a:lumMod val="50000"/>
                </a:srgbClr>
              </a:solidFill>
            </a:endParaRPr>
          </a:p>
          <a:p>
            <a:pPr lvl="0"/>
            <a:endParaRPr lang="en-US" sz="2400" dirty="0">
              <a:solidFill>
                <a:srgbClr val="4E7F53">
                  <a:lumMod val="50000"/>
                </a:srgbClr>
              </a:solidFill>
            </a:endParaRPr>
          </a:p>
        </p:txBody>
      </p:sp>
    </p:spTree>
    <p:extLst>
      <p:ext uri="{BB962C8B-B14F-4D97-AF65-F5344CB8AC3E}">
        <p14:creationId xmlns:p14="http://schemas.microsoft.com/office/powerpoint/2010/main" val="218921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7"/>
            <a:ext cx="11353800" cy="1436175"/>
          </a:xfrm>
        </p:spPr>
        <p:txBody>
          <a:bodyPr>
            <a:normAutofit/>
          </a:bodyPr>
          <a:lstStyle/>
          <a:p>
            <a:r>
              <a:rPr lang="en-US" sz="4000" b="1" dirty="0"/>
              <a:t> The TPP will Increase Trans Shipping</a:t>
            </a:r>
          </a:p>
        </p:txBody>
      </p:sp>
      <p:sp>
        <p:nvSpPr>
          <p:cNvPr id="3" name="Content Placeholder 2"/>
          <p:cNvSpPr>
            <a:spLocks noGrp="1"/>
          </p:cNvSpPr>
          <p:nvPr>
            <p:ph idx="1"/>
          </p:nvPr>
        </p:nvSpPr>
        <p:spPr>
          <a:xfrm>
            <a:off x="685800" y="1828800"/>
            <a:ext cx="10668000" cy="4297363"/>
          </a:xfrm>
        </p:spPr>
        <p:txBody>
          <a:bodyPr>
            <a:normAutofit/>
          </a:bodyPr>
          <a:lstStyle/>
          <a:p>
            <a:endParaRPr lang="en-US" sz="2800" b="1" dirty="0">
              <a:solidFill>
                <a:schemeClr val="tx1">
                  <a:lumMod val="75000"/>
                </a:schemeClr>
              </a:solidFill>
            </a:endParaRPr>
          </a:p>
          <a:p>
            <a:r>
              <a:rPr lang="en-US" sz="2800" b="1" dirty="0">
                <a:solidFill>
                  <a:schemeClr val="tx1">
                    <a:lumMod val="75000"/>
                  </a:schemeClr>
                </a:solidFill>
              </a:rPr>
              <a:t>Trans shipping is when a product made in a non-trading partner country is shipped to a trading partner country, changed in some way, and then shipped to a partner country to avoid tariffs.</a:t>
            </a:r>
          </a:p>
          <a:p>
            <a:r>
              <a:rPr lang="en-US" sz="2800" b="1" dirty="0">
                <a:solidFill>
                  <a:schemeClr val="tx1">
                    <a:lumMod val="75000"/>
                  </a:schemeClr>
                </a:solidFill>
              </a:rPr>
              <a:t>Recent examples—produced in China and shipped through Korea:</a:t>
            </a:r>
          </a:p>
          <a:p>
            <a:pPr lvl="4"/>
            <a:r>
              <a:rPr lang="en-US" sz="2800" b="1" dirty="0">
                <a:solidFill>
                  <a:schemeClr val="tx1">
                    <a:lumMod val="75000"/>
                  </a:schemeClr>
                </a:solidFill>
              </a:rPr>
              <a:t>Steel</a:t>
            </a:r>
          </a:p>
          <a:p>
            <a:pPr lvl="4"/>
            <a:r>
              <a:rPr lang="en-US" sz="2800" b="1" dirty="0">
                <a:solidFill>
                  <a:schemeClr val="tx1">
                    <a:lumMod val="75000"/>
                  </a:schemeClr>
                </a:solidFill>
              </a:rPr>
              <a:t>Titanium</a:t>
            </a:r>
          </a:p>
          <a:p>
            <a:pPr lvl="4"/>
            <a:r>
              <a:rPr lang="en-US" sz="2800" b="1" dirty="0">
                <a:solidFill>
                  <a:schemeClr val="tx1">
                    <a:lumMod val="75000"/>
                  </a:schemeClr>
                </a:solidFill>
              </a:rPr>
              <a:t>Aluminum</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p:txBody>
      </p:sp>
    </p:spTree>
    <p:extLst>
      <p:ext uri="{BB962C8B-B14F-4D97-AF65-F5344CB8AC3E}">
        <p14:creationId xmlns:p14="http://schemas.microsoft.com/office/powerpoint/2010/main" val="791319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10896600" cy="868362"/>
          </a:xfrm>
        </p:spPr>
        <p:txBody>
          <a:bodyPr>
            <a:normAutofit/>
          </a:bodyPr>
          <a:lstStyle/>
          <a:p>
            <a:pPr algn="ctr"/>
            <a:r>
              <a:rPr lang="en-US" sz="4400" b="1" dirty="0"/>
              <a:t>The TPP and Immigration</a:t>
            </a:r>
          </a:p>
        </p:txBody>
      </p:sp>
      <p:sp>
        <p:nvSpPr>
          <p:cNvPr id="3" name="Content Placeholder 2"/>
          <p:cNvSpPr>
            <a:spLocks noGrp="1"/>
          </p:cNvSpPr>
          <p:nvPr>
            <p:ph idx="1"/>
          </p:nvPr>
        </p:nvSpPr>
        <p:spPr>
          <a:xfrm>
            <a:off x="685800" y="1145458"/>
            <a:ext cx="11125200" cy="4906963"/>
          </a:xfrm>
        </p:spPr>
        <p:txBody>
          <a:bodyPr>
            <a:normAutofit/>
          </a:bodyPr>
          <a:lstStyle/>
          <a:p>
            <a:endParaRPr lang="en-US" sz="2800" b="1" dirty="0">
              <a:solidFill>
                <a:schemeClr val="tx1">
                  <a:lumMod val="75000"/>
                </a:schemeClr>
              </a:solidFill>
            </a:endParaRPr>
          </a:p>
          <a:p>
            <a:r>
              <a:rPr lang="en-US" sz="2800" b="1" dirty="0">
                <a:solidFill>
                  <a:schemeClr val="tx1">
                    <a:lumMod val="75000"/>
                  </a:schemeClr>
                </a:solidFill>
              </a:rPr>
              <a:t>TPP  increases “the number of L1 visas and the number of tourist visas, which can be used for business purposes.”</a:t>
            </a:r>
          </a:p>
          <a:p>
            <a:r>
              <a:rPr lang="en-US" sz="2800" b="1" dirty="0">
                <a:solidFill>
                  <a:schemeClr val="tx1">
                    <a:lumMod val="75000"/>
                  </a:schemeClr>
                </a:solidFill>
              </a:rPr>
              <a:t>Any service provider (phone service, security, engineers, lawyers, architects or any company providing a service) can enter into a TPP partner country and provide that service.</a:t>
            </a:r>
          </a:p>
          <a:p>
            <a:r>
              <a:rPr lang="en-US" sz="2800" b="1" dirty="0">
                <a:solidFill>
                  <a:schemeClr val="tx1">
                    <a:lumMod val="75000"/>
                  </a:schemeClr>
                </a:solidFill>
              </a:rPr>
              <a:t>Companies don’t have to hire Americans or pay American wages—they can bring in workers from another country and pay them less than the U.S. minimum wage.</a:t>
            </a:r>
          </a:p>
        </p:txBody>
      </p:sp>
    </p:spTree>
    <p:extLst>
      <p:ext uri="{BB962C8B-B14F-4D97-AF65-F5344CB8AC3E}">
        <p14:creationId xmlns:p14="http://schemas.microsoft.com/office/powerpoint/2010/main" val="1912408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10668000" cy="1219200"/>
          </a:xfrm>
        </p:spPr>
        <p:txBody>
          <a:bodyPr>
            <a:normAutofit/>
          </a:bodyPr>
          <a:lstStyle/>
          <a:p>
            <a:br>
              <a:rPr lang="en-US" sz="3600" b="1" dirty="0"/>
            </a:br>
            <a:r>
              <a:rPr lang="en-US" sz="4400" b="1" dirty="0"/>
              <a:t>The TPP Will Reduce Reshoring</a:t>
            </a:r>
          </a:p>
        </p:txBody>
      </p:sp>
      <p:sp>
        <p:nvSpPr>
          <p:cNvPr id="3" name="Content Placeholder 2"/>
          <p:cNvSpPr>
            <a:spLocks noGrp="1"/>
          </p:cNvSpPr>
          <p:nvPr>
            <p:ph idx="1"/>
          </p:nvPr>
        </p:nvSpPr>
        <p:spPr>
          <a:xfrm>
            <a:off x="762000" y="1295400"/>
            <a:ext cx="10896600" cy="5029200"/>
          </a:xfrm>
        </p:spPr>
        <p:txBody>
          <a:bodyPr>
            <a:normAutofit/>
          </a:bodyPr>
          <a:lstStyle/>
          <a:p>
            <a:endParaRPr lang="en-US" sz="2800" b="1" dirty="0">
              <a:solidFill>
                <a:schemeClr val="tx1">
                  <a:lumMod val="75000"/>
                </a:schemeClr>
              </a:solidFill>
            </a:endParaRPr>
          </a:p>
          <a:p>
            <a:r>
              <a:rPr lang="en-US" sz="2800" b="1" dirty="0">
                <a:solidFill>
                  <a:schemeClr val="tx1">
                    <a:lumMod val="75000"/>
                  </a:schemeClr>
                </a:solidFill>
              </a:rPr>
              <a:t>The bleeding has stopped. Offshoring and reshoring leveled off in 2015.</a:t>
            </a:r>
          </a:p>
          <a:p>
            <a:r>
              <a:rPr lang="en-US" sz="2800" b="1" dirty="0">
                <a:solidFill>
                  <a:schemeClr val="tx1">
                    <a:lumMod val="75000"/>
                  </a:schemeClr>
                </a:solidFill>
              </a:rPr>
              <a:t>But TPP will reduce tariffs, making the "total cost of ownership" argument more difficult—and less likely to lead to reshoring.</a:t>
            </a:r>
          </a:p>
          <a:p>
            <a:r>
              <a:rPr lang="en-US" sz="2800" b="1" dirty="0">
                <a:solidFill>
                  <a:schemeClr val="tx1">
                    <a:lumMod val="75000"/>
                  </a:schemeClr>
                </a:solidFill>
              </a:rPr>
              <a:t>The value of the U.S. dollar—measured against the index basket of the most liquid foreign currencies—is at its highest level in several years, adding to U. S. costs.</a:t>
            </a:r>
          </a:p>
          <a:p>
            <a:r>
              <a:rPr lang="en-US" sz="2800" b="1" dirty="0">
                <a:solidFill>
                  <a:schemeClr val="tx1">
                    <a:lumMod val="75000"/>
                  </a:schemeClr>
                </a:solidFill>
              </a:rPr>
              <a:t>A combination of the high USD and TPP, will reduce the rate of reshoring by an estimated 20 to 50%.“- Harry Moser, Founder, Reshoring Initiative</a:t>
            </a:r>
          </a:p>
        </p:txBody>
      </p:sp>
    </p:spTree>
    <p:extLst>
      <p:ext uri="{BB962C8B-B14F-4D97-AF65-F5344CB8AC3E}">
        <p14:creationId xmlns:p14="http://schemas.microsoft.com/office/powerpoint/2010/main" val="212264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Shape 200"/>
          <p:cNvSpPr/>
          <p:nvPr/>
        </p:nvSpPr>
        <p:spPr>
          <a:xfrm>
            <a:off x="990600" y="1402378"/>
            <a:ext cx="9601200" cy="4442559"/>
          </a:xfrm>
          <a:prstGeom prst="rect">
            <a:avLst/>
          </a:prstGeom>
          <a:ln w="12700">
            <a:miter lim="400000"/>
          </a:ln>
          <a:extLst>
            <a:ext uri="{C572A759-6A51-4108-AA02-DFA0A04FC94B}">
              <ma14:wrappingTextBoxFlag xmlns="" xmlns:ma14="http://schemas.microsoft.com/office/mac/drawingml/2011/main" val="1"/>
            </a:ext>
          </a:extLst>
        </p:spPr>
        <p:txBody>
          <a:bodyPr wrap="square" lIns="35717" tIns="35717" rIns="35717" bIns="35717" anchor="ctr">
            <a:spAutoFit/>
          </a:bodyPr>
          <a:lstStyle/>
          <a:p>
            <a:pPr marL="457200" indent="-457200" algn="l">
              <a:buClr>
                <a:schemeClr val="accent1"/>
              </a:buClr>
              <a:buFont typeface="Arial" panose="020B0604020202020204" pitchFamily="34" charset="0"/>
              <a:buChar char="•"/>
            </a:pPr>
            <a:r>
              <a:rPr sz="3200" b="1" dirty="0">
                <a:solidFill>
                  <a:schemeClr val="tx1">
                    <a:lumMod val="75000"/>
                  </a:schemeClr>
                </a:solidFill>
              </a:rPr>
              <a:t>No </a:t>
            </a:r>
            <a:r>
              <a:rPr lang="en-US" sz="3200" b="1" dirty="0">
                <a:solidFill>
                  <a:schemeClr val="tx1">
                    <a:lumMod val="75000"/>
                  </a:schemeClr>
                </a:solidFill>
              </a:rPr>
              <a:t>Net Exports</a:t>
            </a:r>
            <a:endParaRPr lang="en-US" sz="800" b="1" dirty="0">
              <a:solidFill>
                <a:schemeClr val="tx1">
                  <a:lumMod val="75000"/>
                </a:schemeClr>
              </a:solidFill>
            </a:endParaRPr>
          </a:p>
          <a:p>
            <a:pPr marL="457200" indent="-457200" algn="l">
              <a:buClr>
                <a:schemeClr val="accent1"/>
              </a:buClr>
              <a:buFont typeface="Arial" panose="020B0604020202020204" pitchFamily="34" charset="0"/>
              <a:buChar char="•"/>
            </a:pPr>
            <a:endParaRPr lang="en-US" sz="1200" b="1" dirty="0">
              <a:solidFill>
                <a:schemeClr val="tx1">
                  <a:lumMod val="75000"/>
                </a:schemeClr>
              </a:solidFill>
            </a:endParaRPr>
          </a:p>
          <a:p>
            <a:pPr lvl="1">
              <a:buClr>
                <a:schemeClr val="accent1"/>
              </a:buClr>
            </a:pPr>
            <a:r>
              <a:rPr lang="en-US" sz="3200" b="1" dirty="0">
                <a:solidFill>
                  <a:schemeClr val="tx1">
                    <a:lumMod val="75000"/>
                  </a:schemeClr>
                </a:solidFill>
              </a:rPr>
              <a:t>- $356B more imports</a:t>
            </a:r>
          </a:p>
          <a:p>
            <a:pPr marL="914400" lvl="1" indent="-457200">
              <a:buClr>
                <a:schemeClr val="accent1"/>
              </a:buClr>
              <a:buFontTx/>
              <a:buChar char="-"/>
            </a:pPr>
            <a:r>
              <a:rPr lang="en-US" sz="3200" b="1" dirty="0">
                <a:solidFill>
                  <a:schemeClr val="tx1">
                    <a:lumMod val="75000"/>
                  </a:schemeClr>
                </a:solidFill>
              </a:rPr>
              <a:t>$356B more exports</a:t>
            </a:r>
          </a:p>
          <a:p>
            <a:pPr marL="914400" lvl="1" indent="-457200">
              <a:buClr>
                <a:schemeClr val="accent1"/>
              </a:buClr>
              <a:buFontTx/>
              <a:buChar char="-"/>
            </a:pPr>
            <a:endParaRPr lang="en-US" sz="800" b="1" dirty="0">
              <a:solidFill>
                <a:schemeClr val="tx1">
                  <a:lumMod val="75000"/>
                </a:schemeClr>
              </a:solidFill>
            </a:endParaRPr>
          </a:p>
          <a:p>
            <a:pPr marL="457200" indent="-457200" algn="l">
              <a:buClr>
                <a:schemeClr val="accent1"/>
              </a:buClr>
              <a:buFont typeface="Arial" panose="020B0604020202020204" pitchFamily="34" charset="0"/>
              <a:buChar char="•"/>
            </a:pPr>
            <a:r>
              <a:rPr lang="en-US" sz="3200" b="1" dirty="0">
                <a:solidFill>
                  <a:schemeClr val="tx1">
                    <a:lumMod val="75000"/>
                  </a:schemeClr>
                </a:solidFill>
              </a:rPr>
              <a:t>Allows currency misalignment</a:t>
            </a:r>
          </a:p>
          <a:p>
            <a:pPr marL="457200" indent="-457200" algn="l">
              <a:buClr>
                <a:schemeClr val="accent1"/>
              </a:buClr>
              <a:buFont typeface="Arial" panose="020B0604020202020204" pitchFamily="34" charset="0"/>
              <a:buChar char="•"/>
            </a:pPr>
            <a:endParaRPr lang="en-US" sz="800" b="1" dirty="0">
              <a:solidFill>
                <a:schemeClr val="tx1">
                  <a:lumMod val="75000"/>
                </a:schemeClr>
              </a:solidFill>
            </a:endParaRPr>
          </a:p>
          <a:p>
            <a:pPr marL="457200" indent="-457200" algn="l">
              <a:buClr>
                <a:schemeClr val="accent1"/>
              </a:buClr>
              <a:buFont typeface="Arial" panose="020B0604020202020204" pitchFamily="34" charset="0"/>
              <a:buChar char="•"/>
            </a:pPr>
            <a:r>
              <a:rPr lang="en-US" sz="3200" b="1" dirty="0">
                <a:solidFill>
                  <a:schemeClr val="tx1">
                    <a:lumMod val="75000"/>
                  </a:schemeClr>
                </a:solidFill>
              </a:rPr>
              <a:t>Allows Border Taxes to replace tariffs</a:t>
            </a:r>
          </a:p>
          <a:p>
            <a:pPr marL="457200" indent="-457200" algn="l">
              <a:buClr>
                <a:schemeClr val="accent1"/>
              </a:buClr>
              <a:buFont typeface="Arial" panose="020B0604020202020204" pitchFamily="34" charset="0"/>
              <a:buChar char="•"/>
            </a:pPr>
            <a:endParaRPr lang="en-US" sz="800" b="1" dirty="0">
              <a:solidFill>
                <a:schemeClr val="tx1">
                  <a:lumMod val="75000"/>
                </a:schemeClr>
              </a:solidFill>
            </a:endParaRPr>
          </a:p>
          <a:p>
            <a:pPr marL="457200" indent="-457200" algn="l">
              <a:buClr>
                <a:schemeClr val="accent1"/>
              </a:buClr>
              <a:buFont typeface="Arial" panose="020B0604020202020204" pitchFamily="34" charset="0"/>
              <a:buChar char="•"/>
            </a:pPr>
            <a:r>
              <a:rPr lang="en-US" sz="3200" b="1" dirty="0">
                <a:solidFill>
                  <a:schemeClr val="tx1">
                    <a:lumMod val="75000"/>
                  </a:schemeClr>
                </a:solidFill>
              </a:rPr>
              <a:t>No impact on Agricultural Trade</a:t>
            </a:r>
          </a:p>
          <a:p>
            <a:pPr marL="457200" indent="-457200" algn="l">
              <a:buFont typeface="Arial" panose="020B0604020202020204" pitchFamily="34" charset="0"/>
              <a:buChar char="•"/>
            </a:pPr>
            <a:endParaRPr lang="en-US" sz="3200" b="1" dirty="0">
              <a:solidFill>
                <a:schemeClr val="tx1">
                  <a:lumMod val="75000"/>
                </a:schemeClr>
              </a:solidFill>
            </a:endParaRPr>
          </a:p>
          <a:p>
            <a:pPr algn="l"/>
            <a:r>
              <a:rPr lang="en-US" sz="2400" b="1" dirty="0">
                <a:solidFill>
                  <a:schemeClr val="accent1"/>
                </a:solidFill>
              </a:rPr>
              <a:t>Source: Peterson Institute for International Economics, January 2016</a:t>
            </a:r>
          </a:p>
        </p:txBody>
      </p:sp>
      <p:sp>
        <p:nvSpPr>
          <p:cNvPr id="2" name="TextBox 1"/>
          <p:cNvSpPr txBox="1"/>
          <p:nvPr/>
        </p:nvSpPr>
        <p:spPr>
          <a:xfrm flipH="1">
            <a:off x="1219199" y="352624"/>
            <a:ext cx="8607533" cy="7492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7" tIns="35717" rIns="35717" bIns="35717" numCol="1" spcCol="26788" rtlCol="0" anchor="ctr">
            <a:spAutoFit/>
          </a:bodyPr>
          <a:lstStyle/>
          <a:p>
            <a:pPr algn="ctr" defTabSz="410751" hangingPunct="0"/>
            <a:r>
              <a:rPr lang="en-US" sz="4400" b="1" dirty="0">
                <a:solidFill>
                  <a:schemeClr val="accent1"/>
                </a:solidFill>
                <a:latin typeface="+mj-lt"/>
                <a:ea typeface="Copperplate"/>
                <a:cs typeface="Copperplate"/>
                <a:sym typeface="Copperplate"/>
              </a:rPr>
              <a:t>TPP Economic Projections</a:t>
            </a:r>
          </a:p>
        </p:txBody>
      </p:sp>
    </p:spTree>
    <p:extLst>
      <p:ext uri="{BB962C8B-B14F-4D97-AF65-F5344CB8AC3E}">
        <p14:creationId xmlns:p14="http://schemas.microsoft.com/office/powerpoint/2010/main" val="1375017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1219200"/>
            <a:ext cx="8763000" cy="2743200"/>
          </a:xfrm>
        </p:spPr>
        <p:txBody>
          <a:bodyPr/>
          <a:lstStyle/>
          <a:p>
            <a:br>
              <a:rPr lang="en-US" dirty="0"/>
            </a:br>
            <a:r>
              <a:rPr lang="en-US" dirty="0">
                <a:solidFill>
                  <a:schemeClr val="bg2">
                    <a:lumMod val="75000"/>
                  </a:schemeClr>
                </a:solidFill>
              </a:rPr>
              <a:t>SPECIAL GUEST: </a:t>
            </a:r>
            <a:br>
              <a:rPr lang="en-US" dirty="0">
                <a:solidFill>
                  <a:schemeClr val="bg2">
                    <a:lumMod val="75000"/>
                  </a:schemeClr>
                </a:solidFill>
              </a:rPr>
            </a:br>
            <a:br>
              <a:rPr lang="en-US" dirty="0"/>
            </a:br>
            <a:r>
              <a:rPr lang="en-US" dirty="0"/>
              <a:t>Michael Stumo, CEO </a:t>
            </a:r>
            <a:br>
              <a:rPr lang="en-US" dirty="0"/>
            </a:br>
            <a:r>
              <a:rPr lang="en-US" dirty="0"/>
              <a:t>Coalition for a Prosperous America</a:t>
            </a:r>
          </a:p>
        </p:txBody>
      </p:sp>
      <p:pic>
        <p:nvPicPr>
          <p:cNvPr id="10" name="Content Placeholder 9" descr="Michael Stumo – Coalition for a Prosperous America | Econom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762000"/>
            <a:ext cx="2560320" cy="3200400"/>
          </a:xfrm>
        </p:spPr>
      </p:pic>
      <p:pic>
        <p:nvPicPr>
          <p:cNvPr id="11" name="Picture 10" descr="Coalition For a Prosperous Americ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77400" y="4381500"/>
            <a:ext cx="1792942" cy="18288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1365410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TPP's Goal of Globalizing Supply Chains  </a:t>
            </a:r>
            <a:br>
              <a:rPr lang="en-US" dirty="0"/>
            </a:br>
            <a:r>
              <a:rPr lang="en-US" dirty="0"/>
              <a:t>Spells Kiss of Death for U.S. Manufacturing</a:t>
            </a:r>
          </a:p>
        </p:txBody>
      </p:sp>
      <p:graphicFrame>
        <p:nvGraphicFramePr>
          <p:cNvPr id="6" name="Content Placeholder 5" descr="Segmented Process" title="SmartArt"/>
          <p:cNvGraphicFramePr>
            <a:graphicFrameLocks noGrp="1"/>
          </p:cNvGraphicFramePr>
          <p:nvPr>
            <p:ph sz="half" idx="2"/>
            <p:extLst>
              <p:ext uri="{D42A27DB-BD31-4B8C-83A1-F6EECF244321}">
                <p14:modId xmlns:p14="http://schemas.microsoft.com/office/powerpoint/2010/main" val="3848768215"/>
              </p:ext>
            </p:extLst>
          </p:nvPr>
        </p:nvGraphicFramePr>
        <p:xfrm>
          <a:off x="6553200" y="1676401"/>
          <a:ext cx="5105400" cy="45005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4"/>
          <p:cNvSpPr>
            <a:spLocks noGrp="1"/>
          </p:cNvSpPr>
          <p:nvPr>
            <p:ph sz="half" idx="1"/>
          </p:nvPr>
        </p:nvSpPr>
        <p:spPr>
          <a:xfrm>
            <a:off x="304800" y="914400"/>
            <a:ext cx="6019800" cy="5262563"/>
          </a:xfrm>
        </p:spPr>
        <p:txBody>
          <a:bodyPr>
            <a:noAutofit/>
          </a:bodyPr>
          <a:lstStyle/>
          <a:p>
            <a:endParaRPr lang="en-US" sz="2200" b="1" dirty="0">
              <a:solidFill>
                <a:schemeClr val="bg2">
                  <a:lumMod val="90000"/>
                </a:schemeClr>
              </a:solidFill>
            </a:endParaRPr>
          </a:p>
          <a:p>
            <a:endParaRPr lang="en-US" sz="2200" b="1" dirty="0">
              <a:solidFill>
                <a:schemeClr val="bg2">
                  <a:lumMod val="90000"/>
                </a:schemeClr>
              </a:solidFill>
            </a:endParaRPr>
          </a:p>
          <a:p>
            <a:r>
              <a:rPr lang="en-US" sz="2200" b="1" dirty="0">
                <a:solidFill>
                  <a:schemeClr val="bg2">
                    <a:lumMod val="90000"/>
                  </a:schemeClr>
                </a:solidFill>
              </a:rPr>
              <a:t>The goal of  the TPP is to create a completely globalized supply chain.</a:t>
            </a:r>
          </a:p>
          <a:p>
            <a:r>
              <a:rPr lang="en-US" sz="2200" b="1" dirty="0">
                <a:solidFill>
                  <a:schemeClr val="bg2">
                    <a:lumMod val="90000"/>
                  </a:schemeClr>
                </a:solidFill>
              </a:rPr>
              <a:t>TPP and other "free trade" deals incentivize imports from low wage and subsidized foreign countries</a:t>
            </a:r>
          </a:p>
          <a:p>
            <a:r>
              <a:rPr lang="en-US" sz="2200" b="1" dirty="0">
                <a:solidFill>
                  <a:schemeClr val="bg2">
                    <a:lumMod val="90000"/>
                  </a:schemeClr>
                </a:solidFill>
              </a:rPr>
              <a:t>When offshoring is so richly rewarded, American suppliers have little choice but to watch as contracts go out the door and across the ocean.</a:t>
            </a:r>
          </a:p>
          <a:p>
            <a:r>
              <a:rPr lang="en-US" sz="2200" b="1" dirty="0">
                <a:solidFill>
                  <a:schemeClr val="bg2">
                    <a:lumMod val="90000"/>
                  </a:schemeClr>
                </a:solidFill>
              </a:rPr>
              <a:t>The effect this has on businesses' market share, pricing power, and ability to grow and create more jobs, can trigger the collapse of entire industries</a:t>
            </a:r>
          </a:p>
        </p:txBody>
      </p:sp>
    </p:spTree>
    <p:extLst>
      <p:ext uri="{BB962C8B-B14F-4D97-AF65-F5344CB8AC3E}">
        <p14:creationId xmlns:p14="http://schemas.microsoft.com/office/powerpoint/2010/main" val="2426022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7620000" cy="3352800"/>
          </a:xfrm>
        </p:spPr>
        <p:txBody>
          <a:bodyPr>
            <a:normAutofit fontScale="90000"/>
          </a:bodyPr>
          <a:lstStyle/>
          <a:p>
            <a:pPr>
              <a:lnSpc>
                <a:spcPct val="100000"/>
              </a:lnSpc>
            </a:pPr>
            <a:r>
              <a:rPr lang="en-US" sz="3800" b="1" dirty="0">
                <a:solidFill>
                  <a:schemeClr val="bg2">
                    <a:lumMod val="75000"/>
                  </a:schemeClr>
                </a:solidFill>
                <a:cs typeface="Arial" panose="020B0604020202020204" pitchFamily="34" charset="0"/>
              </a:rPr>
              <a:t>Domestic supply chain ecosystems are the lifeblood of an economy, producing:</a:t>
            </a:r>
            <a:br>
              <a:rPr lang="en-US" b="1" dirty="0">
                <a:solidFill>
                  <a:schemeClr val="bg2">
                    <a:lumMod val="75000"/>
                  </a:schemeClr>
                </a:solidFill>
                <a:cs typeface="Arial" panose="020B0604020202020204" pitchFamily="34" charset="0"/>
              </a:rPr>
            </a:br>
            <a:br>
              <a:rPr lang="en-US" b="1" dirty="0">
                <a:solidFill>
                  <a:schemeClr val="bg2">
                    <a:lumMod val="75000"/>
                  </a:schemeClr>
                </a:solidFill>
                <a:cs typeface="Arial" panose="020B0604020202020204" pitchFamily="34" charset="0"/>
              </a:rPr>
            </a:br>
            <a:br>
              <a:rPr lang="en-US" b="1" dirty="0">
                <a:solidFill>
                  <a:schemeClr val="bg2">
                    <a:lumMod val="75000"/>
                  </a:schemeClr>
                </a:solidFill>
                <a:cs typeface="Arial" panose="020B0604020202020204" pitchFamily="34" charset="0"/>
              </a:rPr>
            </a:br>
            <a:endParaRPr lang="en-US" b="1" dirty="0">
              <a:solidFill>
                <a:schemeClr val="bg2">
                  <a:lumMod val="75000"/>
                </a:schemeClr>
              </a:solidFill>
              <a:cs typeface="Arial" panose="020B0604020202020204" pitchFamily="34"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264158604"/>
              </p:ext>
            </p:extLst>
          </p:nvPr>
        </p:nvGraphicFramePr>
        <p:xfrm>
          <a:off x="457200" y="2819400"/>
          <a:ext cx="5791200" cy="342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7010400" y="1295400"/>
            <a:ext cx="4876800" cy="5847755"/>
          </a:xfrm>
          <a:prstGeom prst="rect">
            <a:avLst/>
          </a:prstGeom>
        </p:spPr>
        <p:txBody>
          <a:bodyPr wrap="square">
            <a:spAutoFit/>
          </a:bodyPr>
          <a:lstStyle/>
          <a:p>
            <a:endParaRPr lang="en-US" sz="3400" b="1" dirty="0">
              <a:solidFill>
                <a:schemeClr val="bg2">
                  <a:lumMod val="75000"/>
                </a:schemeClr>
              </a:solidFill>
              <a:latin typeface="+mj-lt"/>
              <a:cs typeface="Arial" panose="020B0604020202020204" pitchFamily="34" charset="0"/>
            </a:endParaRPr>
          </a:p>
          <a:p>
            <a:endParaRPr lang="en-US" sz="3400" b="1" dirty="0">
              <a:solidFill>
                <a:schemeClr val="bg2">
                  <a:lumMod val="75000"/>
                </a:schemeClr>
              </a:solidFill>
              <a:latin typeface="+mj-lt"/>
              <a:cs typeface="Arial" panose="020B0604020202020204" pitchFamily="34" charset="0"/>
            </a:endParaRPr>
          </a:p>
          <a:p>
            <a:endParaRPr lang="en-US" sz="3400" b="1" dirty="0">
              <a:solidFill>
                <a:schemeClr val="bg2">
                  <a:lumMod val="75000"/>
                </a:schemeClr>
              </a:solidFill>
              <a:latin typeface="+mj-lt"/>
              <a:cs typeface="Arial" panose="020B0604020202020204" pitchFamily="34" charset="0"/>
            </a:endParaRPr>
          </a:p>
          <a:p>
            <a:r>
              <a:rPr lang="en-US" sz="3400" b="1" dirty="0">
                <a:solidFill>
                  <a:schemeClr val="bg2">
                    <a:lumMod val="75000"/>
                  </a:schemeClr>
                </a:solidFill>
                <a:latin typeface="+mj-lt"/>
                <a:cs typeface="Arial" panose="020B0604020202020204" pitchFamily="34" charset="0"/>
              </a:rPr>
              <a:t>The U.S. became the world's largest economy through the development </a:t>
            </a:r>
          </a:p>
          <a:p>
            <a:r>
              <a:rPr lang="en-US" sz="3400" b="1" dirty="0">
                <a:solidFill>
                  <a:schemeClr val="bg2">
                    <a:lumMod val="75000"/>
                  </a:schemeClr>
                </a:solidFill>
                <a:latin typeface="+mj-lt"/>
                <a:cs typeface="Arial" panose="020B0604020202020204" pitchFamily="34" charset="0"/>
              </a:rPr>
              <a:t>of diverse domestic supply chains.</a:t>
            </a:r>
          </a:p>
          <a:p>
            <a:r>
              <a:rPr lang="en-US" sz="3400" b="1" dirty="0">
                <a:solidFill>
                  <a:schemeClr val="bg2">
                    <a:lumMod val="75000"/>
                  </a:schemeClr>
                </a:solidFill>
                <a:latin typeface="+mj-lt"/>
                <a:cs typeface="Arial" panose="020B0604020202020204" pitchFamily="34" charset="0"/>
              </a:rPr>
              <a:t> </a:t>
            </a:r>
            <a:br>
              <a:rPr lang="en-US" sz="3400" b="1" dirty="0">
                <a:solidFill>
                  <a:schemeClr val="bg2">
                    <a:lumMod val="75000"/>
                  </a:schemeClr>
                </a:solidFill>
                <a:cs typeface="Arial" panose="020B0604020202020204" pitchFamily="34" charset="0"/>
              </a:rPr>
            </a:br>
            <a:endParaRPr lang="en-US" sz="3400" dirty="0"/>
          </a:p>
        </p:txBody>
      </p:sp>
    </p:spTree>
    <p:extLst>
      <p:ext uri="{BB962C8B-B14F-4D97-AF65-F5344CB8AC3E}">
        <p14:creationId xmlns:p14="http://schemas.microsoft.com/office/powerpoint/2010/main" val="1827431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4876800" cy="6477000"/>
          </a:xfrm>
        </p:spPr>
        <p:txBody>
          <a:bodyPr/>
          <a:lstStyle/>
          <a:p>
            <a:r>
              <a:rPr lang="en-US" dirty="0">
                <a:solidFill>
                  <a:schemeClr val="bg2">
                    <a:lumMod val="75000"/>
                  </a:schemeClr>
                </a:solidFill>
              </a:rPr>
              <a:t>Offshoring crucial supply chains puts   a stranglehold on economic growth and job creation, squeezing the life out of communities and putting the security of entire nations at risk. </a:t>
            </a:r>
            <a:br>
              <a:rPr lang="en-US" dirty="0">
                <a:solidFill>
                  <a:schemeClr val="bg2">
                    <a:lumMod val="75000"/>
                  </a:schemeClr>
                </a:solidFill>
              </a:rPr>
            </a:br>
            <a:br>
              <a:rPr lang="en-US" dirty="0">
                <a:solidFill>
                  <a:schemeClr val="bg2">
                    <a:lumMod val="75000"/>
                  </a:schemeClr>
                </a:solidFill>
              </a:rPr>
            </a:br>
            <a:endParaRPr lang="en-US" dirty="0">
              <a:solidFill>
                <a:schemeClr val="bg2">
                  <a:lumMod val="75000"/>
                </a:schemeClr>
              </a:solidFill>
            </a:endParaRPr>
          </a:p>
        </p:txBody>
      </p:sp>
      <p:pic>
        <p:nvPicPr>
          <p:cNvPr id="5" name="Picture Placeholder 4" descr="... Law With International Implications) | Global Supply Chain Law Blog"/>
          <p:cNvPicPr>
            <a:picLocks noGrp="1" noChangeAspect="1"/>
          </p:cNvPicPr>
          <p:nvPr>
            <p:ph type="pic" idx="1"/>
          </p:nvPr>
        </p:nvPicPr>
        <p:blipFill>
          <a:blip r:embed="rId2">
            <a:extLst>
              <a:ext uri="{28A0092B-C50C-407E-A947-70E740481C1C}">
                <a14:useLocalDpi xmlns:a14="http://schemas.microsoft.com/office/drawing/2010/main" val="0"/>
              </a:ext>
            </a:extLst>
          </a:blip>
          <a:srcRect l="6657" r="6657"/>
          <a:stretch>
            <a:fillRect/>
          </a:stretch>
        </p:blipFill>
        <p:spPr>
          <a:xfrm>
            <a:off x="5334000" y="304800"/>
            <a:ext cx="6553200" cy="5943600"/>
          </a:xfrm>
        </p:spPr>
      </p:pic>
    </p:spTree>
    <p:extLst>
      <p:ext uri="{BB962C8B-B14F-4D97-AF65-F5344CB8AC3E}">
        <p14:creationId xmlns:p14="http://schemas.microsoft.com/office/powerpoint/2010/main" val="2521986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5562600" cy="6172200"/>
          </a:xfrm>
        </p:spPr>
        <p:txBody>
          <a:bodyPr>
            <a:normAutofit/>
          </a:bodyPr>
          <a:lstStyle/>
          <a:p>
            <a:br>
              <a:rPr lang="en-US" sz="2400" b="1" dirty="0">
                <a:solidFill>
                  <a:schemeClr val="bg2">
                    <a:lumMod val="75000"/>
                  </a:schemeClr>
                </a:solidFill>
                <a:latin typeface="+mn-lt"/>
              </a:rPr>
            </a:br>
            <a:br>
              <a:rPr lang="en-US" sz="2400" b="1" dirty="0">
                <a:solidFill>
                  <a:schemeClr val="bg2">
                    <a:lumMod val="75000"/>
                  </a:schemeClr>
                </a:solidFill>
                <a:latin typeface="+mn-lt"/>
              </a:rPr>
            </a:br>
            <a:br>
              <a:rPr lang="en-US" sz="2400" b="1" dirty="0">
                <a:solidFill>
                  <a:schemeClr val="bg2">
                    <a:lumMod val="75000"/>
                  </a:schemeClr>
                </a:solidFill>
                <a:latin typeface="+mn-lt"/>
              </a:rPr>
            </a:br>
            <a:br>
              <a:rPr lang="en-US" sz="2400" b="1" dirty="0">
                <a:solidFill>
                  <a:schemeClr val="bg2">
                    <a:lumMod val="75000"/>
                  </a:schemeClr>
                </a:solidFill>
                <a:latin typeface="+mn-lt"/>
              </a:rPr>
            </a:br>
            <a:r>
              <a:rPr lang="en-US" sz="2400" b="1" dirty="0">
                <a:solidFill>
                  <a:schemeClr val="bg2">
                    <a:lumMod val="75000"/>
                  </a:schemeClr>
                </a:solidFill>
                <a:latin typeface="+mn-lt"/>
              </a:rPr>
              <a:t>TPP offers little increased access to six TPP partner countries</a:t>
            </a:r>
            <a:r>
              <a:rPr lang="en-US" sz="2400" b="1" i="1" dirty="0">
                <a:solidFill>
                  <a:schemeClr val="bg2">
                    <a:lumMod val="75000"/>
                  </a:schemeClr>
                </a:solidFill>
                <a:latin typeface="+mn-lt"/>
              </a:rPr>
              <a:t>—Mexico, Canada, Peru, Chile, Australia and Singapore</a:t>
            </a:r>
            <a:r>
              <a:rPr lang="en-US" sz="2400" b="1" dirty="0">
                <a:solidFill>
                  <a:schemeClr val="bg2">
                    <a:lumMod val="75000"/>
                  </a:schemeClr>
                </a:solidFill>
                <a:latin typeface="+mn-lt"/>
              </a:rPr>
              <a:t>—that  already have trade deals with the United States.</a:t>
            </a:r>
            <a:br>
              <a:rPr lang="en-US" sz="2400" b="1" dirty="0">
                <a:solidFill>
                  <a:schemeClr val="bg2">
                    <a:lumMod val="75000"/>
                  </a:schemeClr>
                </a:solidFill>
                <a:latin typeface="+mn-lt"/>
              </a:rPr>
            </a:br>
            <a:br>
              <a:rPr lang="en-US" sz="2400" b="1" dirty="0">
                <a:solidFill>
                  <a:schemeClr val="bg2">
                    <a:lumMod val="75000"/>
                  </a:schemeClr>
                </a:solidFill>
                <a:latin typeface="+mn-lt"/>
              </a:rPr>
            </a:br>
            <a:r>
              <a:rPr lang="en-US" sz="2400" b="1" dirty="0">
                <a:solidFill>
                  <a:schemeClr val="bg2">
                    <a:lumMod val="75000"/>
                  </a:schemeClr>
                </a:solidFill>
                <a:latin typeface="+mn-lt"/>
              </a:rPr>
              <a:t>Of the remaining five who would be "new" trading partners, </a:t>
            </a:r>
            <a:r>
              <a:rPr lang="en-US" sz="2400" b="1" i="1" dirty="0">
                <a:solidFill>
                  <a:schemeClr val="bg2">
                    <a:lumMod val="75000"/>
                  </a:schemeClr>
                </a:solidFill>
                <a:latin typeface="+mn-lt"/>
              </a:rPr>
              <a:t>four—Brunei, Vietnam, New Zealand and Malaysia</a:t>
            </a:r>
            <a:r>
              <a:rPr lang="en-US" sz="2400" b="1" dirty="0">
                <a:solidFill>
                  <a:schemeClr val="bg2">
                    <a:lumMod val="75000"/>
                  </a:schemeClr>
                </a:solidFill>
                <a:latin typeface="+mn-lt"/>
              </a:rPr>
              <a:t>—are very small. </a:t>
            </a:r>
            <a:br>
              <a:rPr lang="en-US" sz="2400" b="1" dirty="0">
                <a:solidFill>
                  <a:schemeClr val="bg2">
                    <a:lumMod val="75000"/>
                  </a:schemeClr>
                </a:solidFill>
                <a:latin typeface="+mn-lt"/>
              </a:rPr>
            </a:br>
            <a:br>
              <a:rPr lang="en-US" sz="2400" b="1" dirty="0">
                <a:solidFill>
                  <a:schemeClr val="bg2">
                    <a:lumMod val="75000"/>
                  </a:schemeClr>
                </a:solidFill>
                <a:latin typeface="+mn-lt"/>
              </a:rPr>
            </a:br>
            <a:r>
              <a:rPr lang="en-US" sz="2400" b="1" i="1" dirty="0">
                <a:solidFill>
                  <a:schemeClr val="bg2">
                    <a:lumMod val="75000"/>
                  </a:schemeClr>
                </a:solidFill>
                <a:latin typeface="+mn-lt"/>
              </a:rPr>
              <a:t>Japan, </a:t>
            </a:r>
            <a:r>
              <a:rPr lang="en-US" sz="2400" b="1" dirty="0">
                <a:solidFill>
                  <a:schemeClr val="bg2">
                    <a:lumMod val="75000"/>
                  </a:schemeClr>
                </a:solidFill>
                <a:latin typeface="+mn-lt"/>
              </a:rPr>
              <a:t>the largest, has already cut tariffs by more than 2.5% over the course of a few decades. Though Japan imposes no tariffs on auto imports, the combined market share of foreign cars sold in Japan represents just 6% of all cars sold there. That number has remained steady for 30 years. </a:t>
            </a:r>
            <a:br>
              <a:rPr lang="en-US" sz="2400" b="1" dirty="0">
                <a:solidFill>
                  <a:schemeClr val="bg2">
                    <a:lumMod val="75000"/>
                  </a:schemeClr>
                </a:solidFill>
                <a:latin typeface="+mn-lt"/>
              </a:rPr>
            </a:br>
            <a:endParaRPr lang="en-US" sz="2800" dirty="0">
              <a:solidFill>
                <a:schemeClr val="bg2">
                  <a:lumMod val="75000"/>
                </a:schemeClr>
              </a:solidFill>
            </a:endParaRPr>
          </a:p>
        </p:txBody>
      </p:sp>
      <p:pic>
        <p:nvPicPr>
          <p:cNvPr id="7" name="Picture 6" descr="... Is the Foundation of all Future Trade Deals | The New Republic"/>
          <p:cNvPicPr>
            <a:picLocks noChangeAspect="1"/>
          </p:cNvPicPr>
          <p:nvPr/>
        </p:nvPicPr>
        <p:blipFill rotWithShape="1">
          <a:blip r:embed="rId2">
            <a:extLst>
              <a:ext uri="{28A0092B-C50C-407E-A947-70E740481C1C}">
                <a14:useLocalDpi xmlns:a14="http://schemas.microsoft.com/office/drawing/2010/main" val="0"/>
              </a:ext>
            </a:extLst>
          </a:blip>
          <a:srcRect l="3337" t="1399" r="4473" b="5818"/>
          <a:stretch/>
        </p:blipFill>
        <p:spPr>
          <a:xfrm>
            <a:off x="6324600" y="533400"/>
            <a:ext cx="5334000" cy="5486400"/>
          </a:xfrm>
          <a:prstGeom prst="rect">
            <a:avLst/>
          </a:prstGeom>
        </p:spPr>
      </p:pic>
    </p:spTree>
    <p:extLst>
      <p:ext uri="{BB962C8B-B14F-4D97-AF65-F5344CB8AC3E}">
        <p14:creationId xmlns:p14="http://schemas.microsoft.com/office/powerpoint/2010/main" val="184368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12192000" cy="1066800"/>
          </a:xfrm>
        </p:spPr>
        <p:txBody>
          <a:bodyPr/>
          <a:lstStyle/>
          <a:p>
            <a:r>
              <a:rPr lang="en-US" sz="3600" b="1" dirty="0">
                <a:solidFill>
                  <a:srgbClr val="4E7F53"/>
                </a:solidFill>
              </a:rPr>
              <a:t>	</a:t>
            </a:r>
            <a:br>
              <a:rPr lang="en-US" sz="3600" b="1" dirty="0">
                <a:solidFill>
                  <a:srgbClr val="4E7F53"/>
                </a:solidFill>
              </a:rPr>
            </a:br>
            <a:r>
              <a:rPr lang="en-US" sz="3600" b="1" dirty="0">
                <a:solidFill>
                  <a:srgbClr val="4E7F53"/>
                </a:solidFill>
              </a:rPr>
              <a:t>   </a:t>
            </a:r>
            <a:r>
              <a:rPr lang="en-US" sz="3200" b="1" dirty="0">
                <a:solidFill>
                  <a:srgbClr val="4E7F53"/>
                </a:solidFill>
              </a:rPr>
              <a:t>USITC Report: No Economic Upside to the TPP</a:t>
            </a:r>
            <a:endParaRPr lang="en-US" sz="3200" dirty="0"/>
          </a:p>
        </p:txBody>
      </p:sp>
      <p:graphicFrame>
        <p:nvGraphicFramePr>
          <p:cNvPr id="9" name="Diagram 8"/>
          <p:cNvGraphicFramePr/>
          <p:nvPr/>
        </p:nvGraphicFramePr>
        <p:xfrm>
          <a:off x="381000" y="2590800"/>
          <a:ext cx="11239500" cy="396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p:cNvSpPr txBox="1"/>
          <p:nvPr/>
        </p:nvSpPr>
        <p:spPr>
          <a:xfrm>
            <a:off x="381000" y="1143000"/>
            <a:ext cx="11430000" cy="120032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chemeClr val="bg2">
                    <a:lumMod val="90000"/>
                  </a:schemeClr>
                </a:solidFill>
                <a:effectLst/>
                <a:uLnTx/>
                <a:uFillTx/>
              </a:rPr>
              <a:t>The U.S. International Trade Commission, a government agency, recently released a survey report in which they concluded that  by 2032, TPP would not measurably increase the GDP, would cause virtually no income growth, and would have even less impact on jobs. </a:t>
            </a:r>
          </a:p>
        </p:txBody>
      </p:sp>
    </p:spTree>
    <p:extLst>
      <p:ext uri="{BB962C8B-B14F-4D97-AF65-F5344CB8AC3E}">
        <p14:creationId xmlns:p14="http://schemas.microsoft.com/office/powerpoint/2010/main" val="3883775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1"/>
            <a:ext cx="10972800" cy="685800"/>
          </a:xfrm>
        </p:spPr>
        <p:txBody>
          <a:bodyPr>
            <a:normAutofit/>
          </a:bodyPr>
          <a:lstStyle/>
          <a:p>
            <a:r>
              <a:rPr lang="en-US" sz="4000" b="1" dirty="0"/>
              <a:t>Harriet Heywood, Call Host Team</a:t>
            </a:r>
          </a:p>
        </p:txBody>
      </p:sp>
      <p:sp>
        <p:nvSpPr>
          <p:cNvPr id="3" name="Content Placeholder 2"/>
          <p:cNvSpPr>
            <a:spLocks noGrp="1"/>
          </p:cNvSpPr>
          <p:nvPr>
            <p:ph type="body" idx="1"/>
          </p:nvPr>
        </p:nvSpPr>
        <p:spPr>
          <a:xfrm>
            <a:off x="381000" y="2166434"/>
            <a:ext cx="6172200" cy="3802443"/>
          </a:xfrm>
        </p:spPr>
        <p:txBody>
          <a:bodyPr/>
          <a:lstStyle/>
          <a:p>
            <a:pPr marL="0" indent="0">
              <a:buNone/>
            </a:pPr>
            <a:r>
              <a:rPr lang="en-US" b="1" dirty="0">
                <a:solidFill>
                  <a:schemeClr val="tx2">
                    <a:lumMod val="75000"/>
                  </a:schemeClr>
                </a:solidFill>
                <a:latin typeface="+mj-lt"/>
              </a:rPr>
              <a:t>Email: </a:t>
            </a:r>
            <a:r>
              <a:rPr lang="en-US" sz="2400" b="1" dirty="0">
                <a:solidFill>
                  <a:srgbClr val="C00000"/>
                </a:solidFill>
                <a:latin typeface="Arial Black" panose="020B0A04020102020204" pitchFamily="34" charset="0"/>
                <a:hlinkClick r:id="rId2"/>
              </a:rPr>
              <a:t>harrietheywood@gmail.com</a:t>
            </a:r>
          </a:p>
          <a:p>
            <a:pPr marL="0" indent="0">
              <a:buNone/>
            </a:pPr>
            <a:endParaRPr lang="en-US" b="1" dirty="0">
              <a:solidFill>
                <a:srgbClr val="404040"/>
              </a:solidFill>
              <a:latin typeface="Arial Black" panose="020B0A04020102020204" pitchFamily="34" charset="0"/>
              <a:hlinkClick r:id="rId2"/>
            </a:endParaRPr>
          </a:p>
          <a:p>
            <a:r>
              <a:rPr lang="en-US" sz="3200" b="1" dirty="0">
                <a:solidFill>
                  <a:schemeClr val="bg2">
                    <a:lumMod val="75000"/>
                  </a:schemeClr>
                </a:solidFill>
                <a:latin typeface="+mj-lt"/>
              </a:rPr>
              <a:t>Call Co-Organizer</a:t>
            </a:r>
          </a:p>
          <a:p>
            <a:r>
              <a:rPr lang="en-US" sz="3200" b="1" dirty="0">
                <a:solidFill>
                  <a:schemeClr val="bg2">
                    <a:lumMod val="75000"/>
                  </a:schemeClr>
                </a:solidFill>
                <a:latin typeface="+mj-lt"/>
              </a:rPr>
              <a:t>Florida State Leader People Demanding Action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34400" y="1143000"/>
            <a:ext cx="2875065" cy="347472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26119" y="4800600"/>
            <a:ext cx="1983346" cy="1532758"/>
          </a:xfrm>
          <a:prstGeom prst="rect">
            <a:avLst/>
          </a:prstGeom>
        </p:spPr>
      </p:pic>
    </p:spTree>
    <p:extLst>
      <p:ext uri="{BB962C8B-B14F-4D97-AF65-F5344CB8AC3E}">
        <p14:creationId xmlns:p14="http://schemas.microsoft.com/office/powerpoint/2010/main" val="3691952874"/>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12192000" cy="1066800"/>
          </a:xfrm>
        </p:spPr>
        <p:txBody>
          <a:bodyPr/>
          <a:lstStyle/>
          <a:p>
            <a:r>
              <a:rPr lang="en-US" sz="3600" b="1" dirty="0">
                <a:solidFill>
                  <a:srgbClr val="4E7F53"/>
                </a:solidFill>
              </a:rPr>
              <a:t>	</a:t>
            </a:r>
            <a:br>
              <a:rPr lang="en-US" sz="3600" b="1" dirty="0">
                <a:solidFill>
                  <a:srgbClr val="4E7F53"/>
                </a:solidFill>
              </a:rPr>
            </a:br>
            <a:r>
              <a:rPr lang="en-US" sz="3600" b="1" dirty="0">
                <a:solidFill>
                  <a:srgbClr val="4E7F53"/>
                </a:solidFill>
              </a:rPr>
              <a:t>   </a:t>
            </a:r>
            <a:r>
              <a:rPr lang="en-US" sz="3200" b="1" dirty="0">
                <a:solidFill>
                  <a:srgbClr val="4E7F53"/>
                </a:solidFill>
              </a:rPr>
              <a:t>USITC: Manufacturing Supply Chains will decline</a:t>
            </a:r>
            <a:endParaRPr lang="en-US" sz="3200" dirty="0"/>
          </a:p>
        </p:txBody>
      </p:sp>
      <p:graphicFrame>
        <p:nvGraphicFramePr>
          <p:cNvPr id="9" name="Diagram 8"/>
          <p:cNvGraphicFramePr/>
          <p:nvPr>
            <p:extLst>
              <p:ext uri="{D42A27DB-BD31-4B8C-83A1-F6EECF244321}">
                <p14:modId xmlns:p14="http://schemas.microsoft.com/office/powerpoint/2010/main" val="169071665"/>
              </p:ext>
            </p:extLst>
          </p:nvPr>
        </p:nvGraphicFramePr>
        <p:xfrm>
          <a:off x="381000" y="2590800"/>
          <a:ext cx="11239500" cy="396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p:cNvSpPr txBox="1"/>
          <p:nvPr/>
        </p:nvSpPr>
        <p:spPr>
          <a:xfrm>
            <a:off x="381000" y="1143000"/>
            <a:ext cx="11430000" cy="138499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chemeClr val="tx1">
                    <a:lumMod val="75000"/>
                  </a:schemeClr>
                </a:solidFill>
                <a:effectLst/>
                <a:uLnTx/>
                <a:uFillTx/>
              </a:rPr>
              <a:t>By 2032, the USITC concluded, TPP would increase the manufacturing trade deficit, reduce manufacturing output, and drive</a:t>
            </a:r>
            <a:r>
              <a:rPr kumimoji="0" lang="en-US" sz="2800" b="1" i="0" u="none" strike="noStrike" kern="0" cap="none" spc="0" normalizeH="0" noProof="0" dirty="0">
                <a:ln>
                  <a:noFill/>
                </a:ln>
                <a:solidFill>
                  <a:schemeClr val="tx1">
                    <a:lumMod val="75000"/>
                  </a:schemeClr>
                </a:solidFill>
                <a:effectLst/>
                <a:uLnTx/>
                <a:uFillTx/>
              </a:rPr>
              <a:t> the decline of manufacturing supply chains</a:t>
            </a:r>
            <a:r>
              <a:rPr kumimoji="0" lang="en-US" sz="2800" b="1" i="0" u="none" strike="noStrike" kern="0" cap="none" spc="0" normalizeH="0" baseline="0" noProof="0" dirty="0">
                <a:ln>
                  <a:noFill/>
                </a:ln>
                <a:solidFill>
                  <a:schemeClr val="tx1">
                    <a:lumMod val="75000"/>
                  </a:schemeClr>
                </a:solidFill>
                <a:effectLst/>
                <a:uLnTx/>
                <a:uFillTx/>
              </a:rPr>
              <a:t>. </a:t>
            </a:r>
          </a:p>
        </p:txBody>
      </p:sp>
    </p:spTree>
    <p:extLst>
      <p:ext uri="{BB962C8B-B14F-4D97-AF65-F5344CB8AC3E}">
        <p14:creationId xmlns:p14="http://schemas.microsoft.com/office/powerpoint/2010/main" val="132033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USITC Projections: Agriculture</a:t>
            </a:r>
          </a:p>
        </p:txBody>
      </p:sp>
      <p:sp>
        <p:nvSpPr>
          <p:cNvPr id="3" name="Text Placeholder 2"/>
          <p:cNvSpPr>
            <a:spLocks noGrp="1"/>
          </p:cNvSpPr>
          <p:nvPr>
            <p:ph type="body" idx="1"/>
          </p:nvPr>
        </p:nvSpPr>
        <p:spPr/>
        <p:txBody>
          <a:bodyPr>
            <a:normAutofit/>
          </a:bodyPr>
          <a:lstStyle/>
          <a:p>
            <a:r>
              <a:rPr lang="en-US" sz="3200" b="1" dirty="0">
                <a:solidFill>
                  <a:schemeClr val="bg2">
                    <a:lumMod val="75000"/>
                  </a:schemeClr>
                </a:solidFill>
              </a:rPr>
              <a:t>Only modest growth expected in the food and Ag trade balance—less than $4.5 billion/yr.</a:t>
            </a:r>
          </a:p>
          <a:p>
            <a:r>
              <a:rPr lang="en-US" sz="3200" b="1" dirty="0">
                <a:solidFill>
                  <a:schemeClr val="bg2">
                    <a:lumMod val="75000"/>
                  </a:schemeClr>
                </a:solidFill>
              </a:rPr>
              <a:t>There will be clear winners and losers in the industry.</a:t>
            </a:r>
          </a:p>
          <a:p>
            <a:r>
              <a:rPr lang="en-US" sz="3200" b="1" dirty="0">
                <a:solidFill>
                  <a:schemeClr val="bg2">
                    <a:lumMod val="75000"/>
                  </a:schemeClr>
                </a:solidFill>
              </a:rPr>
              <a:t>Losers: sugar, rice, wheat, corn, seafood.</a:t>
            </a:r>
          </a:p>
          <a:p>
            <a:r>
              <a:rPr lang="en-US" sz="3200" b="1" dirty="0">
                <a:solidFill>
                  <a:schemeClr val="bg2">
                    <a:lumMod val="75000"/>
                  </a:schemeClr>
                </a:solidFill>
              </a:rPr>
              <a:t>Winner: beef.</a:t>
            </a:r>
          </a:p>
        </p:txBody>
      </p:sp>
    </p:spTree>
    <p:extLst>
      <p:ext uri="{BB962C8B-B14F-4D97-AF65-F5344CB8AC3E}">
        <p14:creationId xmlns:p14="http://schemas.microsoft.com/office/powerpoint/2010/main" val="4084377682"/>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USITC Projections: Service Sector</a:t>
            </a:r>
          </a:p>
        </p:txBody>
      </p:sp>
      <p:sp>
        <p:nvSpPr>
          <p:cNvPr id="3" name="Text Placeholder 2"/>
          <p:cNvSpPr>
            <a:spLocks noGrp="1"/>
          </p:cNvSpPr>
          <p:nvPr>
            <p:ph type="body" idx="1"/>
          </p:nvPr>
        </p:nvSpPr>
        <p:spPr/>
        <p:txBody>
          <a:bodyPr>
            <a:normAutofit/>
          </a:bodyPr>
          <a:lstStyle/>
          <a:p>
            <a:r>
              <a:rPr lang="en-US" sz="3200" b="1" dirty="0">
                <a:solidFill>
                  <a:schemeClr val="bg2">
                    <a:lumMod val="75000"/>
                  </a:schemeClr>
                </a:solidFill>
              </a:rPr>
              <a:t>Service sector jobs outnumber manufacturing in every country.</a:t>
            </a:r>
          </a:p>
          <a:p>
            <a:r>
              <a:rPr lang="en-US" sz="3200" b="1" dirty="0">
                <a:solidFill>
                  <a:schemeClr val="bg2">
                    <a:lumMod val="75000"/>
                  </a:schemeClr>
                </a:solidFill>
              </a:rPr>
              <a:t>The number of "tradeable services" is inconsequential, relative to the whole.</a:t>
            </a:r>
          </a:p>
          <a:p>
            <a:r>
              <a:rPr lang="en-US" sz="3200" b="1" dirty="0">
                <a:solidFill>
                  <a:schemeClr val="bg2">
                    <a:lumMod val="75000"/>
                  </a:schemeClr>
                </a:solidFill>
              </a:rPr>
              <a:t>Services include tourism (hospitality and food service), business services, and royalties and licensing fees.</a:t>
            </a:r>
          </a:p>
          <a:p>
            <a:r>
              <a:rPr lang="en-US" sz="3200" b="1" dirty="0">
                <a:solidFill>
                  <a:schemeClr val="bg2">
                    <a:lumMod val="75000"/>
                  </a:schemeClr>
                </a:solidFill>
              </a:rPr>
              <a:t>Others include financial, communications, and wholesale/retail</a:t>
            </a:r>
          </a:p>
        </p:txBody>
      </p:sp>
    </p:spTree>
    <p:extLst>
      <p:ext uri="{BB962C8B-B14F-4D97-AF65-F5344CB8AC3E}">
        <p14:creationId xmlns:p14="http://schemas.microsoft.com/office/powerpoint/2010/main" val="4149805751"/>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USTIC: When the State gets involved</a:t>
            </a:r>
          </a:p>
        </p:txBody>
      </p:sp>
      <p:sp>
        <p:nvSpPr>
          <p:cNvPr id="3" name="Text Placeholder 2"/>
          <p:cNvSpPr>
            <a:spLocks noGrp="1"/>
          </p:cNvSpPr>
          <p:nvPr>
            <p:ph type="body" idx="1"/>
          </p:nvPr>
        </p:nvSpPr>
        <p:spPr>
          <a:xfrm>
            <a:off x="838200" y="1825625"/>
            <a:ext cx="10210800" cy="4351338"/>
          </a:xfrm>
        </p:spPr>
        <p:txBody>
          <a:bodyPr/>
          <a:lstStyle/>
          <a:p>
            <a:r>
              <a:rPr lang="en-US" sz="2400" b="1" dirty="0">
                <a:solidFill>
                  <a:schemeClr val="tx1">
                    <a:lumMod val="75000"/>
                  </a:schemeClr>
                </a:solidFill>
              </a:rPr>
              <a:t>Government subsidies: China subsidizes it's industries, making it impossible or U.S. companies to compete.</a:t>
            </a:r>
          </a:p>
          <a:p>
            <a:r>
              <a:rPr lang="en-US" sz="2400" b="1" dirty="0">
                <a:solidFill>
                  <a:schemeClr val="tx1">
                    <a:lumMod val="75000"/>
                  </a:schemeClr>
                </a:solidFill>
              </a:rPr>
              <a:t>Vietnam:  follows the China model. More than 33% of Vietnam's companies are state-owned businesses, subsidized to gain an advantage in domestic and international markets.</a:t>
            </a:r>
          </a:p>
          <a:p>
            <a:r>
              <a:rPr lang="en-US" sz="2400" b="1" dirty="0">
                <a:solidFill>
                  <a:schemeClr val="tx1">
                    <a:lumMod val="75000"/>
                  </a:schemeClr>
                </a:solidFill>
              </a:rPr>
              <a:t>Bending the rules </a:t>
            </a:r>
            <a:r>
              <a:rPr lang="en-US" sz="2400" b="1" i="1" dirty="0">
                <a:solidFill>
                  <a:schemeClr val="tx1">
                    <a:lumMod val="75000"/>
                  </a:schemeClr>
                </a:solidFill>
              </a:rPr>
              <a:t>(of origin): </a:t>
            </a:r>
            <a:r>
              <a:rPr lang="en-US" sz="2400" b="1" dirty="0">
                <a:solidFill>
                  <a:schemeClr val="tx1">
                    <a:lumMod val="75000"/>
                  </a:schemeClr>
                </a:solidFill>
              </a:rPr>
              <a:t>free-riders gain unfair market access by routing products through trading partner nations with only minor changes—receiving the privileges of a trading partner without making concessions.</a:t>
            </a:r>
          </a:p>
          <a:p>
            <a:r>
              <a:rPr lang="en-US" sz="2400" b="1" dirty="0">
                <a:solidFill>
                  <a:schemeClr val="tx1">
                    <a:lumMod val="75000"/>
                  </a:schemeClr>
                </a:solidFill>
              </a:rPr>
              <a:t>Tariff cuts v. trade performance: USTR Michael Froman talks of 18,000 tariff cuts, yet no substantive proof exists to support his assertion that the net impact will be positive for the U.S.</a:t>
            </a:r>
          </a:p>
          <a:p>
            <a:endParaRPr lang="en-US" dirty="0"/>
          </a:p>
          <a:p>
            <a:endParaRPr lang="en-US" dirty="0"/>
          </a:p>
          <a:p>
            <a:endParaRPr lang="en-US" dirty="0"/>
          </a:p>
        </p:txBody>
      </p:sp>
    </p:spTree>
    <p:extLst>
      <p:ext uri="{BB962C8B-B14F-4D97-AF65-F5344CB8AC3E}">
        <p14:creationId xmlns:p14="http://schemas.microsoft.com/office/powerpoint/2010/main" val="4241951850"/>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U.S. is "writing the rules on trade"</a:t>
            </a:r>
          </a:p>
        </p:txBody>
      </p:sp>
      <p:sp>
        <p:nvSpPr>
          <p:cNvPr id="3" name="Text Placeholder 2"/>
          <p:cNvSpPr>
            <a:spLocks noGrp="1"/>
          </p:cNvSpPr>
          <p:nvPr>
            <p:ph type="body" idx="1"/>
          </p:nvPr>
        </p:nvSpPr>
        <p:spPr>
          <a:xfrm>
            <a:off x="838200" y="1825625"/>
            <a:ext cx="9372600" cy="4351338"/>
          </a:xfrm>
        </p:spPr>
        <p:txBody>
          <a:bodyPr/>
          <a:lstStyle/>
          <a:p>
            <a:r>
              <a:rPr lang="en-US" sz="2800" b="1" dirty="0">
                <a:solidFill>
                  <a:schemeClr val="tx1">
                    <a:lumMod val="75000"/>
                  </a:schemeClr>
                </a:solidFill>
              </a:rPr>
              <a:t>Non-quantifiable assertion by USTR Michael Froman.</a:t>
            </a:r>
          </a:p>
          <a:p>
            <a:r>
              <a:rPr lang="en-US" sz="2800" b="1" dirty="0">
                <a:solidFill>
                  <a:schemeClr val="tx1">
                    <a:lumMod val="75000"/>
                  </a:schemeClr>
                </a:solidFill>
              </a:rPr>
              <a:t>U.S. did not write TPP, but made many concessions to get it completed.</a:t>
            </a:r>
          </a:p>
          <a:p>
            <a:r>
              <a:rPr lang="en-US" sz="2800" b="1" dirty="0">
                <a:solidFill>
                  <a:schemeClr val="tx1">
                    <a:lumMod val="75000"/>
                  </a:schemeClr>
                </a:solidFill>
              </a:rPr>
              <a:t>Russia and China both joined the U.S.-driven WTO but don't follow the rules.</a:t>
            </a:r>
          </a:p>
          <a:p>
            <a:r>
              <a:rPr lang="en-US" sz="2800" b="1" dirty="0">
                <a:solidFill>
                  <a:schemeClr val="tx1">
                    <a:lumMod val="75000"/>
                  </a:schemeClr>
                </a:solidFill>
              </a:rPr>
              <a:t>All TPP countries are subject to WTO rules.</a:t>
            </a:r>
          </a:p>
          <a:p>
            <a:endParaRPr lang="en-US" dirty="0"/>
          </a:p>
          <a:p>
            <a:pPr marL="0" indent="0">
              <a:buNone/>
            </a:pPr>
            <a:endParaRPr lang="en-US" dirty="0"/>
          </a:p>
        </p:txBody>
      </p:sp>
    </p:spTree>
    <p:extLst>
      <p:ext uri="{BB962C8B-B14F-4D97-AF65-F5344CB8AC3E}">
        <p14:creationId xmlns:p14="http://schemas.microsoft.com/office/powerpoint/2010/main" val="1770485454"/>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10515600" cy="914400"/>
          </a:xfrm>
        </p:spPr>
        <p:txBody>
          <a:bodyPr/>
          <a:lstStyle/>
          <a:p>
            <a:pPr algn="ctr"/>
            <a:r>
              <a:rPr lang="en-US" dirty="0"/>
              <a:t>The TPP threatens U.S. National Security</a:t>
            </a:r>
          </a:p>
        </p:txBody>
      </p:sp>
      <p:sp>
        <p:nvSpPr>
          <p:cNvPr id="3" name="Content Placeholder 2"/>
          <p:cNvSpPr>
            <a:spLocks noGrp="1"/>
          </p:cNvSpPr>
          <p:nvPr>
            <p:ph idx="1"/>
          </p:nvPr>
        </p:nvSpPr>
        <p:spPr>
          <a:xfrm>
            <a:off x="838200" y="1143000"/>
            <a:ext cx="10515600" cy="5033963"/>
          </a:xfrm>
        </p:spPr>
        <p:txBody>
          <a:bodyPr>
            <a:normAutofit/>
          </a:bodyPr>
          <a:lstStyle/>
          <a:p>
            <a:endParaRPr lang="en-US" sz="800" b="1" dirty="0">
              <a:solidFill>
                <a:schemeClr val="tx1">
                  <a:lumMod val="75000"/>
                </a:schemeClr>
              </a:solidFill>
            </a:endParaRPr>
          </a:p>
          <a:p>
            <a:r>
              <a:rPr lang="en-US" sz="2400" b="1" dirty="0">
                <a:solidFill>
                  <a:schemeClr val="tx1">
                    <a:lumMod val="75000"/>
                  </a:schemeClr>
                </a:solidFill>
              </a:rPr>
              <a:t>Not one of TPP's 30 chapters addresses national security.</a:t>
            </a:r>
          </a:p>
          <a:p>
            <a:r>
              <a:rPr lang="en-US" sz="2400" b="1" dirty="0">
                <a:solidFill>
                  <a:schemeClr val="tx1">
                    <a:lumMod val="75000"/>
                  </a:schemeClr>
                </a:solidFill>
              </a:rPr>
              <a:t>The U.S. has mutual defense treaties with some of the TPP countries.</a:t>
            </a:r>
          </a:p>
          <a:p>
            <a:r>
              <a:rPr lang="en-US" sz="2400" b="1" dirty="0">
                <a:solidFill>
                  <a:schemeClr val="tx1">
                    <a:lumMod val="75000"/>
                  </a:schemeClr>
                </a:solidFill>
              </a:rPr>
              <a:t>Fast Track Trade Promotion Authority explicitly states that promoting global supply chains is a goal, and TPP delivers.</a:t>
            </a:r>
          </a:p>
          <a:p>
            <a:r>
              <a:rPr lang="en-US" sz="2400" b="1" dirty="0">
                <a:solidFill>
                  <a:schemeClr val="tx1">
                    <a:lumMod val="75000"/>
                  </a:schemeClr>
                </a:solidFill>
              </a:rPr>
              <a:t>Globalizing supply chains (offshoring production) is dangerous. </a:t>
            </a:r>
          </a:p>
          <a:p>
            <a:r>
              <a:rPr lang="en-US" sz="2400" b="1" dirty="0">
                <a:solidFill>
                  <a:schemeClr val="tx1">
                    <a:lumMod val="75000"/>
                  </a:schemeClr>
                </a:solidFill>
              </a:rPr>
              <a:t>Domestic supply chains provide our jobs and military industrial technology. </a:t>
            </a:r>
          </a:p>
          <a:p>
            <a:r>
              <a:rPr lang="en-US" sz="2400" b="1" dirty="0">
                <a:solidFill>
                  <a:schemeClr val="tx1">
                    <a:lumMod val="75000"/>
                  </a:schemeClr>
                </a:solidFill>
              </a:rPr>
              <a:t>A Pentagon report spotlights the crisis in domestic sources' military technology due to a shrinking manufacturing base here. </a:t>
            </a:r>
          </a:p>
          <a:p>
            <a:r>
              <a:rPr lang="en-US" sz="2400" b="1" dirty="0">
                <a:solidFill>
                  <a:schemeClr val="tx1">
                    <a:lumMod val="75000"/>
                  </a:schemeClr>
                </a:solidFill>
              </a:rPr>
              <a:t>Brigadier General John Adams (ret.) wrote in the Hill that globalizing supply chains via TPP is a direct threat to national security. </a:t>
            </a:r>
          </a:p>
        </p:txBody>
      </p:sp>
    </p:spTree>
    <p:extLst>
      <p:ext uri="{BB962C8B-B14F-4D97-AF65-F5344CB8AC3E}">
        <p14:creationId xmlns:p14="http://schemas.microsoft.com/office/powerpoint/2010/main" val="3573120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The goal for now, and later</a:t>
            </a:r>
          </a:p>
        </p:txBody>
      </p:sp>
      <p:sp>
        <p:nvSpPr>
          <p:cNvPr id="3" name="Text Placeholder 2"/>
          <p:cNvSpPr>
            <a:spLocks noGrp="1"/>
          </p:cNvSpPr>
          <p:nvPr>
            <p:ph type="body" idx="1"/>
          </p:nvPr>
        </p:nvSpPr>
        <p:spPr/>
        <p:txBody>
          <a:bodyPr/>
          <a:lstStyle/>
          <a:p>
            <a:pPr lvl="0">
              <a:buClr>
                <a:srgbClr val="4E7F53"/>
              </a:buClr>
              <a:defRPr sz="1800">
                <a:solidFill>
                  <a:srgbClr val="000000"/>
                </a:solidFill>
              </a:defRPr>
            </a:pPr>
            <a:r>
              <a:rPr lang="en-US" sz="3600" b="1" dirty="0">
                <a:solidFill>
                  <a:srgbClr val="EFEFEF">
                    <a:lumMod val="50000"/>
                  </a:srgbClr>
                </a:solidFill>
              </a:rPr>
              <a:t>Stop Congressional approval of TPP</a:t>
            </a:r>
          </a:p>
          <a:p>
            <a:pPr lvl="0">
              <a:buClr>
                <a:srgbClr val="4E7F53"/>
              </a:buClr>
              <a:defRPr sz="1800">
                <a:solidFill>
                  <a:srgbClr val="000000"/>
                </a:solidFill>
              </a:defRPr>
            </a:pPr>
            <a:r>
              <a:rPr lang="en-US" sz="3600" b="1" dirty="0">
                <a:solidFill>
                  <a:srgbClr val="EFEFEF">
                    <a:lumMod val="50000"/>
                  </a:srgbClr>
                </a:solidFill>
              </a:rPr>
              <a:t>Work toward sustained economic growth through strong domestic supply chains that engage businesses of all sizes as stakeholders.</a:t>
            </a:r>
          </a:p>
          <a:p>
            <a:pPr lvl="0">
              <a:buClr>
                <a:srgbClr val="4E7F53"/>
              </a:buClr>
              <a:defRPr sz="1800">
                <a:solidFill>
                  <a:srgbClr val="000000"/>
                </a:solidFill>
              </a:defRPr>
            </a:pPr>
            <a:r>
              <a:rPr lang="en-US" sz="3600" b="1" dirty="0">
                <a:solidFill>
                  <a:srgbClr val="EFEFEF">
                    <a:lumMod val="50000"/>
                  </a:srgbClr>
                </a:solidFill>
              </a:rPr>
              <a:t>Develop and implement a national strategy to win the international competition to keep jobs and profits here in the U.S.</a:t>
            </a:r>
          </a:p>
          <a:p>
            <a:endParaRPr lang="en-US" dirty="0"/>
          </a:p>
        </p:txBody>
      </p:sp>
    </p:spTree>
    <p:extLst>
      <p:ext uri="{BB962C8B-B14F-4D97-AF65-F5344CB8AC3E}">
        <p14:creationId xmlns:p14="http://schemas.microsoft.com/office/powerpoint/2010/main" val="530615708"/>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0" y="3352800"/>
            <a:ext cx="3781425" cy="1508760"/>
          </a:xfrm>
        </p:spPr>
        <p:txBody>
          <a:bodyPr/>
          <a:lstStyle/>
          <a:p>
            <a:br>
              <a:rPr lang="en-US" dirty="0"/>
            </a:br>
            <a:br>
              <a:rPr lang="en-US" dirty="0"/>
            </a:br>
            <a:br>
              <a:rPr lang="en-US" dirty="0"/>
            </a:br>
            <a:r>
              <a:rPr lang="en-US" sz="2400" dirty="0"/>
              <a:t>Michael Stumo </a:t>
            </a:r>
            <a:br>
              <a:rPr lang="en-US" sz="2400" dirty="0"/>
            </a:br>
            <a:r>
              <a:rPr lang="en-US" sz="2400" dirty="0"/>
              <a:t>Coalition for </a:t>
            </a:r>
            <a:br>
              <a:rPr lang="en-US" sz="2400" dirty="0"/>
            </a:br>
            <a:r>
              <a:rPr lang="en-US" sz="2400" dirty="0"/>
              <a:t>a Prosperous </a:t>
            </a:r>
            <a:r>
              <a:rPr lang="en-US" sz="2400" b="1" dirty="0"/>
              <a:t>Am</a:t>
            </a:r>
            <a:r>
              <a:rPr lang="en-US" sz="2400" dirty="0"/>
              <a:t>erica</a:t>
            </a:r>
          </a:p>
        </p:txBody>
      </p:sp>
      <p:pic>
        <p:nvPicPr>
          <p:cNvPr id="10" name="Content Placeholder 9" descr="Michael Stumo – Coalition for a Prosperous America | Econom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29600" y="373380"/>
            <a:ext cx="2267712" cy="2834640"/>
          </a:xfrm>
        </p:spPr>
      </p:pic>
      <p:pic>
        <p:nvPicPr>
          <p:cNvPr id="11" name="Picture 10" descr="Coalition For a Prosperous Americ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91737" y="4419600"/>
            <a:ext cx="1792942" cy="18288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3" name="Picture 2"/>
          <p:cNvPicPr>
            <a:picLocks noChangeAspect="1"/>
          </p:cNvPicPr>
          <p:nvPr/>
        </p:nvPicPr>
        <p:blipFill>
          <a:blip r:embed="rId4"/>
          <a:stretch>
            <a:fillRect/>
          </a:stretch>
        </p:blipFill>
        <p:spPr>
          <a:xfrm>
            <a:off x="860219" y="1591310"/>
            <a:ext cx="2497530" cy="310896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6292" y="335280"/>
            <a:ext cx="6229350" cy="927100"/>
          </a:xfrm>
          <a:prstGeom prst="rect">
            <a:avLst/>
          </a:prstGeom>
        </p:spPr>
      </p:pic>
      <p:sp>
        <p:nvSpPr>
          <p:cNvPr id="5" name="TextBox 4"/>
          <p:cNvSpPr txBox="1"/>
          <p:nvPr/>
        </p:nvSpPr>
        <p:spPr>
          <a:xfrm>
            <a:off x="2819400" y="2286000"/>
            <a:ext cx="5257800" cy="1569660"/>
          </a:xfrm>
          <a:prstGeom prst="rect">
            <a:avLst/>
          </a:prstGeom>
          <a:noFill/>
        </p:spPr>
        <p:txBody>
          <a:bodyPr wrap="square" rtlCol="0">
            <a:spAutoFit/>
          </a:bodyPr>
          <a:lstStyle/>
          <a:p>
            <a:r>
              <a:rPr lang="en-US" sz="4000" dirty="0">
                <a:latin typeface="+mj-lt"/>
              </a:rPr>
              <a:t>	</a:t>
            </a:r>
            <a:r>
              <a:rPr lang="en-US" sz="9600" dirty="0">
                <a:latin typeface="+mj-lt"/>
              </a:rPr>
              <a:t>Q &amp; A </a:t>
            </a:r>
          </a:p>
        </p:txBody>
      </p:sp>
      <p:sp>
        <p:nvSpPr>
          <p:cNvPr id="7" name="TextBox 6"/>
          <p:cNvSpPr txBox="1"/>
          <p:nvPr/>
        </p:nvSpPr>
        <p:spPr>
          <a:xfrm>
            <a:off x="216292" y="5029200"/>
            <a:ext cx="4812908" cy="830997"/>
          </a:xfrm>
          <a:prstGeom prst="rect">
            <a:avLst/>
          </a:prstGeom>
          <a:noFill/>
        </p:spPr>
        <p:txBody>
          <a:bodyPr wrap="square" rtlCol="0">
            <a:spAutoFit/>
          </a:bodyPr>
          <a:lstStyle/>
          <a:p>
            <a:r>
              <a:rPr lang="en-US" sz="2400" dirty="0">
                <a:solidFill>
                  <a:schemeClr val="tx2">
                    <a:lumMod val="50000"/>
                  </a:schemeClr>
                </a:solidFill>
                <a:latin typeface="+mj-lt"/>
              </a:rPr>
              <a:t>Michele Nash-Hoff</a:t>
            </a:r>
          </a:p>
          <a:p>
            <a:r>
              <a:rPr lang="en-US" sz="2400" dirty="0">
                <a:solidFill>
                  <a:schemeClr val="tx2">
                    <a:lumMod val="50000"/>
                  </a:schemeClr>
                </a:solidFill>
                <a:latin typeface="+mj-lt"/>
              </a:rPr>
              <a:t>American Jobs Alliance</a:t>
            </a:r>
          </a:p>
        </p:txBody>
      </p:sp>
    </p:spTree>
    <p:extLst>
      <p:ext uri="{BB962C8B-B14F-4D97-AF65-F5344CB8AC3E}">
        <p14:creationId xmlns:p14="http://schemas.microsoft.com/office/powerpoint/2010/main" val="2383139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4130674"/>
          </a:xfrm>
        </p:spPr>
        <p:txBody>
          <a:bodyPr>
            <a:normAutofit/>
          </a:bodyPr>
          <a:lstStyle/>
          <a:p>
            <a:r>
              <a:rPr lang="en-US" sz="8000" dirty="0"/>
              <a:t>Thanks </a:t>
            </a:r>
            <a:br>
              <a:rPr lang="en-US" sz="8000" dirty="0"/>
            </a:br>
            <a:r>
              <a:rPr lang="en-US" sz="8000" dirty="0"/>
              <a:t>and </a:t>
            </a:r>
            <a:br>
              <a:rPr lang="en-US" sz="8000" dirty="0"/>
            </a:br>
            <a:r>
              <a:rPr lang="en-US" sz="8000" dirty="0"/>
              <a:t>Wrap-Up</a:t>
            </a:r>
          </a:p>
        </p:txBody>
      </p:sp>
      <p:pic>
        <p:nvPicPr>
          <p:cNvPr id="3" name="Picture 2"/>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
                    </a14:imgEffect>
                    <a14:imgEffect>
                      <a14:brightnessContrast bright="25000"/>
                    </a14:imgEffect>
                  </a14:imgLayer>
                </a14:imgProps>
              </a:ext>
            </a:extLst>
          </a:blip>
          <a:srcRect t="455" r="5724" b="6724"/>
          <a:stretch/>
        </p:blipFill>
        <p:spPr>
          <a:xfrm>
            <a:off x="9077016" y="737257"/>
            <a:ext cx="2531054" cy="32004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85557" y="4309788"/>
            <a:ext cx="2022513" cy="1828800"/>
          </a:xfrm>
          <a:prstGeom prst="rect">
            <a:avLst/>
          </a:prstGeom>
        </p:spPr>
      </p:pic>
    </p:spTree>
    <p:extLst>
      <p:ext uri="{BB962C8B-B14F-4D97-AF65-F5344CB8AC3E}">
        <p14:creationId xmlns:p14="http://schemas.microsoft.com/office/powerpoint/2010/main" val="2529840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10800" y="4751567"/>
            <a:ext cx="1820261" cy="1645920"/>
          </a:xfrm>
          <a:prstGeom prst="rect">
            <a:avLst/>
          </a:prstGeom>
        </p:spPr>
      </p:pic>
      <p:sp>
        <p:nvSpPr>
          <p:cNvPr id="2" name="Title 1"/>
          <p:cNvSpPr>
            <a:spLocks noGrp="1"/>
          </p:cNvSpPr>
          <p:nvPr>
            <p:ph type="title"/>
          </p:nvPr>
        </p:nvSpPr>
        <p:spPr>
          <a:xfrm>
            <a:off x="1371600" y="-304800"/>
            <a:ext cx="10820400" cy="990600"/>
          </a:xfrm>
        </p:spPr>
        <p:txBody>
          <a:bodyPr>
            <a:normAutofit/>
          </a:bodyPr>
          <a:lstStyle/>
          <a:p>
            <a:r>
              <a:rPr lang="en-US" sz="2800" dirty="0">
                <a:solidFill>
                  <a:schemeClr val="tx2">
                    <a:lumMod val="50000"/>
                  </a:schemeClr>
                </a:solidFill>
              </a:rPr>
              <a:t>Stopping TPP in the Lame Duck </a:t>
            </a:r>
          </a:p>
        </p:txBody>
      </p:sp>
      <p:sp>
        <p:nvSpPr>
          <p:cNvPr id="3" name="Text Placeholder 2"/>
          <p:cNvSpPr>
            <a:spLocks noGrp="1"/>
          </p:cNvSpPr>
          <p:nvPr>
            <p:ph type="body" idx="1"/>
          </p:nvPr>
        </p:nvSpPr>
        <p:spPr>
          <a:xfrm>
            <a:off x="304800" y="685800"/>
            <a:ext cx="9906000" cy="4724400"/>
          </a:xfrm>
        </p:spPr>
        <p:txBody>
          <a:bodyPr/>
          <a:lstStyle/>
          <a:p>
            <a:pPr marL="0" indent="0">
              <a:buNone/>
            </a:pPr>
            <a:r>
              <a:rPr lang="en-US" dirty="0">
                <a:solidFill>
                  <a:schemeClr val="bg2">
                    <a:lumMod val="75000"/>
                  </a:schemeClr>
                </a:solidFill>
              </a:rPr>
              <a:t>Keeping the TPP at bay this fall will require a Herculean effort—but it's not impossible. The more the president talks about what a sure thing it is, the more convinced I am that he's worried. And he should be. </a:t>
            </a:r>
          </a:p>
          <a:p>
            <a:pPr>
              <a:buFontTx/>
              <a:buChar char="-"/>
            </a:pPr>
            <a:r>
              <a:rPr lang="en-US" dirty="0">
                <a:solidFill>
                  <a:schemeClr val="bg2">
                    <a:lumMod val="75000"/>
                  </a:schemeClr>
                </a:solidFill>
              </a:rPr>
              <a:t>Consider this strategy as one to add to your arsenal for the upcoming fight:  With only a simple majority needed to pass TPP, we must leave no stone unturned. Who knows what Congress is thinking? This is not a typical September. Maybe hearing from a contingent of local business owners would make a difference in the current climate. </a:t>
            </a:r>
          </a:p>
          <a:p>
            <a:pPr>
              <a:buFontTx/>
              <a:buChar char="-"/>
            </a:pPr>
            <a:r>
              <a:rPr lang="en-US" dirty="0">
                <a:solidFill>
                  <a:schemeClr val="bg2">
                    <a:lumMod val="75000"/>
                  </a:schemeClr>
                </a:solidFill>
              </a:rPr>
              <a:t>Reach out to your local businesses, business groups, fraternal organizations and churches. Explain what's at stake. I've found people who work in manufacturing, B2B sales or supply chain management are more informed about TPP than people might realize. Even if by some chance they haven't heard about TPP, if you stick to economics and don't preach social justice, most people are curious enough to engage.</a:t>
            </a:r>
          </a:p>
          <a:p>
            <a:pPr>
              <a:buFontTx/>
              <a:buChar char="-"/>
            </a:pPr>
            <a:r>
              <a:rPr lang="en-US" dirty="0">
                <a:solidFill>
                  <a:schemeClr val="bg2">
                    <a:lumMod val="75000"/>
                  </a:schemeClr>
                </a:solidFill>
              </a:rPr>
              <a:t>Ask a local business leader for a time slot at an event, so you can share information to refute what they may have heard about TPP from the National Chamber of Commerce, the Business Roundtable, USTR Michael Froman, Commerce Secretary Penny Pritzker, and President Obama on their latest round of TPP selling tours</a:t>
            </a:r>
          </a:p>
          <a:p>
            <a:pPr>
              <a:buFontTx/>
              <a:buChar char="-"/>
            </a:pPr>
            <a:r>
              <a:rPr lang="en-US" dirty="0">
                <a:solidFill>
                  <a:schemeClr val="bg2">
                    <a:lumMod val="75000"/>
                  </a:schemeClr>
                </a:solidFill>
              </a:rPr>
              <a:t>Talk to conservatives, moderates, and the politically apathetic. We need all hands on deck. </a:t>
            </a:r>
            <a:r>
              <a:rPr lang="en-US" dirty="0">
                <a:solidFill>
                  <a:schemeClr val="bg2">
                    <a:lumMod val="75000"/>
                  </a:schemeClr>
                </a:solidFill>
                <a:sym typeface="Wingdings" panose="05000000000000000000" pitchFamily="2" charset="2"/>
              </a:rPr>
              <a:t></a:t>
            </a:r>
          </a:p>
          <a:p>
            <a:pPr marL="0" indent="0">
              <a:buNone/>
            </a:pPr>
            <a:r>
              <a:rPr lang="en-US" dirty="0">
                <a:solidFill>
                  <a:schemeClr val="bg2">
                    <a:lumMod val="75000"/>
                  </a:schemeClr>
                </a:solidFill>
                <a:sym typeface="Wingdings" panose="05000000000000000000" pitchFamily="2" charset="2"/>
              </a:rPr>
              <a:t> In Solidarity, - LW</a:t>
            </a:r>
            <a:endParaRPr lang="en-US" dirty="0">
              <a:solidFill>
                <a:schemeClr val="bg2">
                  <a:lumMod val="75000"/>
                </a:schemeClr>
              </a:solidFill>
            </a:endParaRPr>
          </a:p>
          <a:p>
            <a:pPr>
              <a:buFontTx/>
              <a:buChar char="-"/>
            </a:pPr>
            <a:endParaRPr lang="en-US" dirty="0">
              <a:solidFill>
                <a:schemeClr val="bg2">
                  <a:lumMod val="75000"/>
                </a:schemeClr>
              </a:solidFill>
            </a:endParaRPr>
          </a:p>
        </p:txBody>
      </p:sp>
    </p:spTree>
    <p:extLst>
      <p:ext uri="{BB962C8B-B14F-4D97-AF65-F5344CB8AC3E}">
        <p14:creationId xmlns:p14="http://schemas.microsoft.com/office/powerpoint/2010/main" val="44818556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1"/>
            <a:ext cx="10972800" cy="685800"/>
          </a:xfrm>
        </p:spPr>
        <p:txBody>
          <a:bodyPr>
            <a:normAutofit/>
          </a:bodyPr>
          <a:lstStyle/>
          <a:p>
            <a:r>
              <a:rPr lang="en-US" sz="4000" b="1" dirty="0"/>
              <a:t>Mara Cohen, Call Host Team</a:t>
            </a:r>
          </a:p>
        </p:txBody>
      </p:sp>
      <p:sp>
        <p:nvSpPr>
          <p:cNvPr id="3" name="Content Placeholder 2"/>
          <p:cNvSpPr>
            <a:spLocks noGrp="1"/>
          </p:cNvSpPr>
          <p:nvPr>
            <p:ph type="body" idx="1"/>
          </p:nvPr>
        </p:nvSpPr>
        <p:spPr>
          <a:xfrm>
            <a:off x="381000" y="2166434"/>
            <a:ext cx="6172200" cy="3802443"/>
          </a:xfrm>
        </p:spPr>
        <p:txBody>
          <a:bodyPr/>
          <a:lstStyle/>
          <a:p>
            <a:pPr marL="0" indent="0">
              <a:buNone/>
            </a:pPr>
            <a:r>
              <a:rPr lang="en-US" sz="2400" b="1" dirty="0">
                <a:solidFill>
                  <a:schemeClr val="tx2">
                    <a:lumMod val="75000"/>
                  </a:schemeClr>
                </a:solidFill>
              </a:rPr>
              <a:t>Email: </a:t>
            </a:r>
            <a:r>
              <a:rPr lang="en-US" sz="2400" b="1" dirty="0">
                <a:hlinkClick r:id="rId2"/>
              </a:rPr>
              <a:t>marajai51@gmail.com</a:t>
            </a:r>
            <a:endParaRPr lang="en-US" sz="2400" b="1" dirty="0"/>
          </a:p>
          <a:p>
            <a:pPr marL="0" indent="0">
              <a:buNone/>
            </a:pPr>
            <a:endParaRPr lang="en-US" b="1" dirty="0">
              <a:solidFill>
                <a:schemeClr val="tx2">
                  <a:lumMod val="75000"/>
                </a:schemeClr>
              </a:solidFill>
              <a:latin typeface="+mj-lt"/>
            </a:endParaRPr>
          </a:p>
          <a:p>
            <a:r>
              <a:rPr lang="en-US" sz="3200" b="1" dirty="0">
                <a:solidFill>
                  <a:schemeClr val="bg2">
                    <a:lumMod val="75000"/>
                  </a:schemeClr>
                </a:solidFill>
              </a:rPr>
              <a:t>End Mass Criminalization Team</a:t>
            </a:r>
          </a:p>
          <a:p>
            <a:r>
              <a:rPr lang="en-US" sz="3200" b="1" dirty="0">
                <a:solidFill>
                  <a:schemeClr val="bg2">
                    <a:lumMod val="75000"/>
                  </a:schemeClr>
                </a:solidFill>
              </a:rPr>
              <a:t>Agitator Radio</a:t>
            </a:r>
          </a:p>
          <a:p>
            <a:r>
              <a:rPr lang="en-US" sz="3200" b="1" dirty="0">
                <a:solidFill>
                  <a:schemeClr val="bg2">
                    <a:lumMod val="75000"/>
                  </a:schemeClr>
                </a:solidFill>
              </a:rPr>
              <a:t>Organizers’ Resource Hub</a:t>
            </a:r>
          </a:p>
          <a:p>
            <a:pPr marL="0" indent="0">
              <a:buNone/>
            </a:pPr>
            <a:r>
              <a:rPr lang="en-US" sz="3200" b="1" dirty="0">
                <a:solidFill>
                  <a:schemeClr val="bg2">
                    <a:lumMod val="75000"/>
                  </a:schemeClr>
                </a:solidFill>
              </a:rPr>
              <a:t>  People Demanding Action</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26119" y="4800600"/>
            <a:ext cx="1983346" cy="1532758"/>
          </a:xfrm>
          <a:prstGeom prst="rect">
            <a:avLst/>
          </a:prstGeom>
        </p:spPr>
      </p:pic>
      <p:pic>
        <p:nvPicPr>
          <p:cNvPr id="6" name="Picture 5"/>
          <p:cNvPicPr>
            <a:picLocks noChangeAspect="1"/>
          </p:cNvPicPr>
          <p:nvPr/>
        </p:nvPicPr>
        <p:blipFill rotWithShape="1">
          <a:blip r:embed="rId4" cstate="print">
            <a:lum bright="26000"/>
            <a:extLst>
              <a:ext uri="{28A0092B-C50C-407E-A947-70E740481C1C}">
                <a14:useLocalDpi xmlns:a14="http://schemas.microsoft.com/office/drawing/2010/main" val="0"/>
              </a:ext>
            </a:extLst>
          </a:blip>
          <a:srcRect/>
          <a:stretch/>
        </p:blipFill>
        <p:spPr>
          <a:xfrm>
            <a:off x="7451642" y="1287780"/>
            <a:ext cx="3972110" cy="3291840"/>
          </a:xfrm>
          <a:prstGeom prst="rect">
            <a:avLst/>
          </a:prstGeom>
        </p:spPr>
      </p:pic>
    </p:spTree>
    <p:extLst>
      <p:ext uri="{BB962C8B-B14F-4D97-AF65-F5344CB8AC3E}">
        <p14:creationId xmlns:p14="http://schemas.microsoft.com/office/powerpoint/2010/main" val="216835049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1"/>
            <a:ext cx="10972800" cy="685800"/>
          </a:xfrm>
        </p:spPr>
        <p:txBody>
          <a:bodyPr>
            <a:normAutofit/>
          </a:bodyPr>
          <a:lstStyle/>
          <a:p>
            <a:r>
              <a:rPr lang="en-US" sz="4000" b="1" dirty="0"/>
              <a:t>Tom Hocking, Call Host Team </a:t>
            </a:r>
          </a:p>
        </p:txBody>
      </p:sp>
      <p:sp>
        <p:nvSpPr>
          <p:cNvPr id="3" name="Content Placeholder 2"/>
          <p:cNvSpPr>
            <a:spLocks noGrp="1"/>
          </p:cNvSpPr>
          <p:nvPr>
            <p:ph type="body" idx="1"/>
          </p:nvPr>
        </p:nvSpPr>
        <p:spPr>
          <a:xfrm>
            <a:off x="381000" y="2166434"/>
            <a:ext cx="6172200" cy="3802443"/>
          </a:xfrm>
        </p:spPr>
        <p:txBody>
          <a:bodyPr/>
          <a:lstStyle/>
          <a:p>
            <a:pPr marL="0" indent="0">
              <a:buNone/>
            </a:pPr>
            <a:r>
              <a:rPr lang="en-US" b="1" dirty="0">
                <a:solidFill>
                  <a:schemeClr val="tx2">
                    <a:lumMod val="75000"/>
                  </a:schemeClr>
                </a:solidFill>
                <a:latin typeface="+mj-lt"/>
              </a:rPr>
              <a:t>Email: </a:t>
            </a:r>
            <a:r>
              <a:rPr lang="en-US" sz="2400" b="1" dirty="0">
                <a:solidFill>
                  <a:srgbClr val="C00000"/>
                </a:solidFill>
                <a:latin typeface="Arial Black" panose="020B0A04020102020204" pitchFamily="34" charset="0"/>
                <a:hlinkClick r:id="rId2"/>
              </a:rPr>
              <a:t>TWHocking@Gmail.com</a:t>
            </a:r>
          </a:p>
          <a:p>
            <a:r>
              <a:rPr lang="en-US" sz="3200" b="1" dirty="0">
                <a:solidFill>
                  <a:schemeClr val="bg2">
                    <a:lumMod val="75000"/>
                  </a:schemeClr>
                </a:solidFill>
              </a:rPr>
              <a:t> Pre/Post Call Technical Questions</a:t>
            </a:r>
          </a:p>
          <a:p>
            <a:r>
              <a:rPr lang="en-US" sz="3200" b="1" dirty="0">
                <a:solidFill>
                  <a:schemeClr val="bg2">
                    <a:lumMod val="75000"/>
                  </a:schemeClr>
                </a:solidFill>
              </a:rPr>
              <a:t> General Information </a:t>
            </a:r>
          </a:p>
          <a:p>
            <a:r>
              <a:rPr lang="en-US" sz="3200" b="1" dirty="0">
                <a:solidFill>
                  <a:schemeClr val="bg2">
                    <a:lumMod val="75000"/>
                  </a:schemeClr>
                </a:solidFill>
              </a:rPr>
              <a:t> Global TPP Team Facebook </a:t>
            </a:r>
          </a:p>
          <a:p>
            <a:r>
              <a:rPr lang="en-US" sz="3200" b="1" dirty="0">
                <a:solidFill>
                  <a:schemeClr val="bg2">
                    <a:lumMod val="75000"/>
                  </a:schemeClr>
                </a:solidFill>
              </a:rPr>
              <a:t> Page Administrator 	</a:t>
            </a:r>
            <a:r>
              <a:rPr lang="en-US" sz="3200" b="1" dirty="0">
                <a:solidFill>
                  <a:schemeClr val="bg1"/>
                </a:solidFill>
              </a:rPr>
              <a:t>	</a:t>
            </a:r>
            <a:r>
              <a:rPr lang="en-US" sz="3200" b="1" dirty="0">
                <a:solidFill>
                  <a:schemeClr val="accent5">
                    <a:lumMod val="75000"/>
                  </a:schemeClr>
                </a:solidFill>
              </a:rPr>
              <a:t>										</a:t>
            </a:r>
            <a:endParaRPr lang="en-US" sz="3200" b="1" dirty="0">
              <a:solidFill>
                <a:schemeClr val="bg2">
                  <a:lumMod val="75000"/>
                </a:schemeClr>
              </a:solidFill>
              <a:latin typeface="+mj-lt"/>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62233" y="4771580"/>
            <a:ext cx="1983346" cy="1532758"/>
          </a:xfrm>
          <a:prstGeom prst="rect">
            <a:avLst/>
          </a:prstGeom>
        </p:spPr>
      </p:pic>
      <p:pic>
        <p:nvPicPr>
          <p:cNvPr id="6" name="Picture 5"/>
          <p:cNvPicPr>
            <a:picLocks noChangeAspect="1"/>
          </p:cNvPicPr>
          <p:nvPr/>
        </p:nvPicPr>
        <p:blipFill>
          <a:blip r:embed="rId4"/>
          <a:stretch>
            <a:fillRect/>
          </a:stretch>
        </p:blipFill>
        <p:spPr>
          <a:xfrm>
            <a:off x="8111396" y="1444560"/>
            <a:ext cx="2947435" cy="2949261"/>
          </a:xfrm>
          <a:prstGeom prst="rect">
            <a:avLst/>
          </a:prstGeom>
        </p:spPr>
      </p:pic>
    </p:spTree>
    <p:extLst>
      <p:ext uri="{BB962C8B-B14F-4D97-AF65-F5344CB8AC3E}">
        <p14:creationId xmlns:p14="http://schemas.microsoft.com/office/powerpoint/2010/main" val="103777374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3071" y="1857059"/>
            <a:ext cx="3305491" cy="3305491"/>
          </a:xfrm>
          <a:prstGeom prst="rect">
            <a:avLst/>
          </a:prstGeom>
        </p:spPr>
      </p:pic>
      <p:sp>
        <p:nvSpPr>
          <p:cNvPr id="4" name="Rectangle 3"/>
          <p:cNvSpPr/>
          <p:nvPr/>
        </p:nvSpPr>
        <p:spPr>
          <a:xfrm>
            <a:off x="609600" y="1847534"/>
            <a:ext cx="6781800" cy="3970318"/>
          </a:xfrm>
          <a:prstGeom prst="rect">
            <a:avLst/>
          </a:prstGeom>
        </p:spPr>
        <p:txBody>
          <a:bodyPr wrap="square">
            <a:spAutoFit/>
          </a:bodyPr>
          <a:lstStyle/>
          <a:p>
            <a:pPr>
              <a:buClr>
                <a:schemeClr val="tx2">
                  <a:lumMod val="50000"/>
                </a:schemeClr>
              </a:buClr>
            </a:pPr>
            <a:r>
              <a:rPr lang="en-US" sz="3600" dirty="0">
                <a:solidFill>
                  <a:schemeClr val="tx2">
                    <a:lumMod val="75000"/>
                  </a:schemeClr>
                </a:solidFill>
              </a:rPr>
              <a:t>Email: </a:t>
            </a:r>
            <a:r>
              <a:rPr lang="en-US" sz="3600" dirty="0">
                <a:solidFill>
                  <a:schemeClr val="accent5">
                    <a:lumMod val="75000"/>
                  </a:schemeClr>
                </a:solidFill>
                <a:hlinkClick r:id="rId3"/>
              </a:rPr>
              <a:t>LindaJBrewster@msn.com</a:t>
            </a:r>
            <a:br>
              <a:rPr lang="en-US" sz="2400" dirty="0">
                <a:solidFill>
                  <a:schemeClr val="accent5">
                    <a:lumMod val="75000"/>
                  </a:schemeClr>
                </a:solidFill>
                <a:hlinkClick r:id="rId3"/>
              </a:rPr>
            </a:br>
            <a:br>
              <a:rPr lang="en-US" sz="2400" dirty="0">
                <a:solidFill>
                  <a:schemeClr val="accent5">
                    <a:lumMod val="75000"/>
                  </a:schemeClr>
                </a:solidFill>
                <a:hlinkClick r:id="rId3"/>
              </a:rPr>
            </a:br>
            <a:br>
              <a:rPr lang="en-US" sz="2400" b="1" dirty="0">
                <a:solidFill>
                  <a:schemeClr val="accent5">
                    <a:lumMod val="75000"/>
                  </a:schemeClr>
                </a:solidFill>
                <a:latin typeface="Arial Black" panose="020B0A04020102020204" pitchFamily="34" charset="0"/>
              </a:rPr>
            </a:br>
            <a:endParaRPr lang="en-US" sz="2400" b="1" dirty="0">
              <a:solidFill>
                <a:schemeClr val="accent5">
                  <a:lumMod val="75000"/>
                </a:schemeClr>
              </a:solidFill>
              <a:latin typeface="Arial Black" panose="020B0A04020102020204" pitchFamily="34" charset="0"/>
            </a:endParaRPr>
          </a:p>
          <a:p>
            <a:pPr marL="571500" indent="-571500">
              <a:buClr>
                <a:schemeClr val="tx2">
                  <a:lumMod val="50000"/>
                </a:schemeClr>
              </a:buClr>
              <a:buFont typeface="Arial" panose="020B0604020202020204" pitchFamily="34" charset="0"/>
              <a:buChar char="•"/>
            </a:pPr>
            <a:r>
              <a:rPr lang="en-US" sz="3600" b="1" dirty="0">
                <a:solidFill>
                  <a:schemeClr val="bg2">
                    <a:lumMod val="75000"/>
                  </a:schemeClr>
                </a:solidFill>
              </a:rPr>
              <a:t>Call Planning </a:t>
            </a:r>
          </a:p>
          <a:p>
            <a:pPr marL="571500" indent="-571500">
              <a:buClr>
                <a:schemeClr val="tx2">
                  <a:lumMod val="50000"/>
                </a:schemeClr>
              </a:buClr>
              <a:buFont typeface="Arial" panose="020B0604020202020204" pitchFamily="34" charset="0"/>
              <a:buChar char="•"/>
            </a:pPr>
            <a:r>
              <a:rPr lang="en-US" sz="3600" b="1" dirty="0">
                <a:solidFill>
                  <a:schemeClr val="bg2">
                    <a:lumMod val="75000"/>
                  </a:schemeClr>
                </a:solidFill>
              </a:rPr>
              <a:t>Information and event sharing</a:t>
            </a:r>
          </a:p>
          <a:p>
            <a:pPr marL="571500" indent="-571500">
              <a:buClr>
                <a:schemeClr val="tx2">
                  <a:lumMod val="50000"/>
                </a:schemeClr>
              </a:buClr>
              <a:buFont typeface="Arial" panose="020B0604020202020204" pitchFamily="34" charset="0"/>
              <a:buChar char="•"/>
            </a:pPr>
            <a:r>
              <a:rPr lang="en-US" sz="3600" b="1" dirty="0">
                <a:solidFill>
                  <a:schemeClr val="bg2">
                    <a:lumMod val="75000"/>
                  </a:schemeClr>
                </a:solidFill>
              </a:rPr>
              <a:t>MoveOn Organizer (WA)</a:t>
            </a:r>
            <a:br>
              <a:rPr lang="en-US" sz="3600" b="1" dirty="0">
                <a:solidFill>
                  <a:schemeClr val="bg2">
                    <a:lumMod val="75000"/>
                  </a:schemeClr>
                </a:solidFill>
              </a:rPr>
            </a:br>
            <a:endParaRPr lang="en-US" sz="3600" b="1" dirty="0">
              <a:solidFill>
                <a:schemeClr val="bg2">
                  <a:lumMod val="75000"/>
                </a:schemeClr>
              </a:solidFill>
            </a:endParaRPr>
          </a:p>
        </p:txBody>
      </p:sp>
      <p:sp>
        <p:nvSpPr>
          <p:cNvPr id="5" name="Title 4"/>
          <p:cNvSpPr>
            <a:spLocks noGrp="1"/>
          </p:cNvSpPr>
          <p:nvPr>
            <p:ph type="title"/>
          </p:nvPr>
        </p:nvSpPr>
        <p:spPr>
          <a:xfrm>
            <a:off x="609600" y="612775"/>
            <a:ext cx="10744200" cy="964355"/>
          </a:xfrm>
        </p:spPr>
        <p:txBody>
          <a:bodyPr>
            <a:normAutofit/>
          </a:bodyPr>
          <a:lstStyle/>
          <a:p>
            <a:r>
              <a:rPr lang="en-US" sz="4000" b="1" dirty="0"/>
              <a:t>Linda Brewster, Call Planning Team</a:t>
            </a:r>
          </a:p>
        </p:txBody>
      </p:sp>
    </p:spTree>
    <p:extLst>
      <p:ext uri="{BB962C8B-B14F-4D97-AF65-F5344CB8AC3E}">
        <p14:creationId xmlns:p14="http://schemas.microsoft.com/office/powerpoint/2010/main" val="1224278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1412" y="1417320"/>
            <a:ext cx="8001000" cy="2667000"/>
          </a:xfrm>
        </p:spPr>
        <p:txBody>
          <a:bodyPr/>
          <a:lstStyle/>
          <a:p>
            <a:br>
              <a:rPr lang="en-US" dirty="0"/>
            </a:br>
            <a:r>
              <a:rPr lang="en-US" sz="4000" dirty="0">
                <a:solidFill>
                  <a:schemeClr val="bg2">
                    <a:lumMod val="75000"/>
                  </a:schemeClr>
                </a:solidFill>
              </a:rPr>
              <a:t>SPECIAL GUEST: </a:t>
            </a:r>
            <a:br>
              <a:rPr lang="en-US" sz="4000" dirty="0">
                <a:solidFill>
                  <a:schemeClr val="bg2">
                    <a:lumMod val="75000"/>
                  </a:schemeClr>
                </a:solidFill>
              </a:rPr>
            </a:br>
            <a:br>
              <a:rPr lang="en-US" sz="4000" dirty="0"/>
            </a:br>
            <a:r>
              <a:rPr lang="en-US" sz="4000" dirty="0"/>
              <a:t>Michele Nash-Hoff</a:t>
            </a:r>
            <a:br>
              <a:rPr lang="en-US" sz="4000" dirty="0"/>
            </a:br>
            <a:r>
              <a:rPr lang="en-US" sz="4000" dirty="0"/>
              <a:t>National Board Director</a:t>
            </a:r>
            <a:br>
              <a:rPr lang="en-US" sz="4000" dirty="0"/>
            </a:br>
            <a:r>
              <a:rPr lang="en-US" sz="4000" dirty="0"/>
              <a:t>American Jobs Alliance</a:t>
            </a:r>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1066800"/>
            <a:ext cx="2939147" cy="3657600"/>
          </a:xfr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200" y="5105400"/>
            <a:ext cx="6229350" cy="927100"/>
          </a:xfrm>
          <a:prstGeom prst="rect">
            <a:avLst/>
          </a:prstGeom>
        </p:spPr>
      </p:pic>
    </p:spTree>
    <p:extLst>
      <p:ext uri="{BB962C8B-B14F-4D97-AF65-F5344CB8AC3E}">
        <p14:creationId xmlns:p14="http://schemas.microsoft.com/office/powerpoint/2010/main" val="517500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t>TPP Partner Countries</a:t>
            </a:r>
            <a:r>
              <a:rPr lang="en-US" sz="4400" dirty="0"/>
              <a:t>	</a:t>
            </a:r>
          </a:p>
        </p:txBody>
      </p:sp>
      <p:sp>
        <p:nvSpPr>
          <p:cNvPr id="3" name="Content Placeholder 2"/>
          <p:cNvSpPr>
            <a:spLocks noGrp="1"/>
          </p:cNvSpPr>
          <p:nvPr>
            <p:ph idx="1"/>
          </p:nvPr>
        </p:nvSpPr>
        <p:spPr>
          <a:xfrm>
            <a:off x="2209800" y="1828800"/>
            <a:ext cx="8382000" cy="3355975"/>
          </a:xfrm>
        </p:spPr>
        <p:txBody>
          <a:bodyPr numCol="2"/>
          <a:lstStyle/>
          <a:p>
            <a:pPr lvl="1"/>
            <a:r>
              <a:rPr lang="en-US" sz="2800" dirty="0">
                <a:solidFill>
                  <a:schemeClr val="bg2">
                    <a:lumMod val="75000"/>
                  </a:schemeClr>
                </a:solidFill>
              </a:rPr>
              <a:t>Australia</a:t>
            </a:r>
          </a:p>
          <a:p>
            <a:pPr lvl="1"/>
            <a:r>
              <a:rPr lang="en-US" sz="2800" dirty="0">
                <a:solidFill>
                  <a:schemeClr val="bg2">
                    <a:lumMod val="75000"/>
                  </a:schemeClr>
                </a:solidFill>
              </a:rPr>
              <a:t> Brunei</a:t>
            </a:r>
          </a:p>
          <a:p>
            <a:pPr lvl="1"/>
            <a:r>
              <a:rPr lang="en-US" sz="2800" dirty="0">
                <a:solidFill>
                  <a:schemeClr val="bg2">
                    <a:lumMod val="75000"/>
                  </a:schemeClr>
                </a:solidFill>
              </a:rPr>
              <a:t> Canada</a:t>
            </a:r>
          </a:p>
          <a:p>
            <a:pPr lvl="1"/>
            <a:r>
              <a:rPr lang="en-US" sz="2800" dirty="0">
                <a:solidFill>
                  <a:schemeClr val="bg2">
                    <a:lumMod val="75000"/>
                  </a:schemeClr>
                </a:solidFill>
              </a:rPr>
              <a:t> Chile</a:t>
            </a:r>
          </a:p>
          <a:p>
            <a:pPr lvl="1"/>
            <a:r>
              <a:rPr lang="en-US" sz="2800" dirty="0">
                <a:solidFill>
                  <a:schemeClr val="bg2">
                    <a:lumMod val="75000"/>
                  </a:schemeClr>
                </a:solidFill>
              </a:rPr>
              <a:t> Japan</a:t>
            </a:r>
          </a:p>
          <a:p>
            <a:pPr lvl="1"/>
            <a:r>
              <a:rPr lang="en-US" sz="2800" dirty="0">
                <a:solidFill>
                  <a:schemeClr val="bg2">
                    <a:lumMod val="75000"/>
                  </a:schemeClr>
                </a:solidFill>
              </a:rPr>
              <a:t> Malaysia</a:t>
            </a:r>
          </a:p>
          <a:p>
            <a:pPr lvl="1"/>
            <a:r>
              <a:rPr lang="en-US" sz="2800" dirty="0">
                <a:solidFill>
                  <a:schemeClr val="bg2">
                    <a:lumMod val="75000"/>
                  </a:schemeClr>
                </a:solidFill>
              </a:rPr>
              <a:t> Mexico</a:t>
            </a:r>
          </a:p>
          <a:p>
            <a:pPr lvl="1"/>
            <a:r>
              <a:rPr lang="en-US" sz="2800" dirty="0">
                <a:solidFill>
                  <a:schemeClr val="bg2">
                    <a:lumMod val="75000"/>
                  </a:schemeClr>
                </a:solidFill>
              </a:rPr>
              <a:t> New Zealand</a:t>
            </a:r>
          </a:p>
          <a:p>
            <a:pPr lvl="1"/>
            <a:r>
              <a:rPr lang="en-US" sz="2400" dirty="0">
                <a:solidFill>
                  <a:schemeClr val="bg2">
                    <a:lumMod val="75000"/>
                  </a:schemeClr>
                </a:solidFill>
              </a:rPr>
              <a:t> </a:t>
            </a:r>
            <a:r>
              <a:rPr lang="en-US" sz="2800" dirty="0">
                <a:solidFill>
                  <a:schemeClr val="bg2">
                    <a:lumMod val="75000"/>
                  </a:schemeClr>
                </a:solidFill>
              </a:rPr>
              <a:t>Peru</a:t>
            </a:r>
          </a:p>
          <a:p>
            <a:pPr lvl="1"/>
            <a:r>
              <a:rPr lang="en-US" sz="2800" dirty="0">
                <a:solidFill>
                  <a:schemeClr val="bg2">
                    <a:lumMod val="75000"/>
                  </a:schemeClr>
                </a:solidFill>
              </a:rPr>
              <a:t> Singapore</a:t>
            </a:r>
          </a:p>
          <a:p>
            <a:pPr lvl="1"/>
            <a:r>
              <a:rPr lang="en-US" sz="2800" dirty="0">
                <a:solidFill>
                  <a:schemeClr val="bg2">
                    <a:lumMod val="75000"/>
                  </a:schemeClr>
                </a:solidFill>
              </a:rPr>
              <a:t> United States</a:t>
            </a:r>
          </a:p>
          <a:p>
            <a:pPr lvl="1"/>
            <a:r>
              <a:rPr lang="en-US" sz="2800" dirty="0">
                <a:solidFill>
                  <a:schemeClr val="bg2">
                    <a:lumMod val="75000"/>
                  </a:schemeClr>
                </a:solidFill>
              </a:rPr>
              <a:t> Vietnam</a:t>
            </a:r>
            <a:endParaRPr lang="en-US" dirty="0">
              <a:solidFill>
                <a:schemeClr val="bg2">
                  <a:lumMod val="75000"/>
                </a:schemeClr>
              </a:solidFill>
            </a:endParaRPr>
          </a:p>
        </p:txBody>
      </p:sp>
      <p:sp>
        <p:nvSpPr>
          <p:cNvPr id="8" name="Rectangle 7"/>
          <p:cNvSpPr/>
          <p:nvPr/>
        </p:nvSpPr>
        <p:spPr>
          <a:xfrm>
            <a:off x="990600" y="5180059"/>
            <a:ext cx="10591800" cy="954107"/>
          </a:xfrm>
          <a:prstGeom prst="rect">
            <a:avLst/>
          </a:prstGeom>
        </p:spPr>
        <p:txBody>
          <a:bodyPr wrap="square">
            <a:spAutoFit/>
          </a:bodyPr>
          <a:lstStyle/>
          <a:p>
            <a:r>
              <a:rPr lang="en-US" sz="2800" b="1" dirty="0">
                <a:solidFill>
                  <a:schemeClr val="bg2">
                    <a:lumMod val="75000"/>
                  </a:schemeClr>
                </a:solidFill>
              </a:rPr>
              <a:t>TPP is a “docking” agreement. Once in place, other countries can join without further negotiation. </a:t>
            </a:r>
          </a:p>
        </p:txBody>
      </p:sp>
    </p:spTree>
    <p:extLst>
      <p:ext uri="{BB962C8B-B14F-4D97-AF65-F5344CB8AC3E}">
        <p14:creationId xmlns:p14="http://schemas.microsoft.com/office/powerpoint/2010/main" val="682195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ITY SKETCH 16X9">
  <a:themeElements>
    <a:clrScheme name="Custom 9">
      <a:dk1>
        <a:srgbClr val="2C3F4D"/>
      </a:dk1>
      <a:lt1>
        <a:srgbClr val="EFEFEF"/>
      </a:lt1>
      <a:dk2>
        <a:srgbClr val="D7D7D7"/>
      </a:dk2>
      <a:lt2>
        <a:srgbClr val="C3DAC5"/>
      </a:lt2>
      <a:accent1>
        <a:srgbClr val="4E7F53"/>
      </a:accent1>
      <a:accent2>
        <a:srgbClr val="858585"/>
      </a:accent2>
      <a:accent3>
        <a:srgbClr val="8DB992"/>
      </a:accent3>
      <a:accent4>
        <a:srgbClr val="4E7F53"/>
      </a:accent4>
      <a:accent5>
        <a:srgbClr val="E67370"/>
      </a:accent5>
      <a:accent6>
        <a:srgbClr val="7F7F7F"/>
      </a:accent6>
      <a:hlink>
        <a:srgbClr val="0070C0"/>
      </a:hlink>
      <a:folHlink>
        <a:srgbClr val="C00000"/>
      </a:folHlink>
    </a:clrScheme>
    <a:fontScheme name="Custom 2">
      <a:majorFont>
        <a:latin typeface="Arial Black"/>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839827B5-A90F-45DE-9A48-E01BF3AFCC9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Business office city sketch presentation background (widescreen)</Template>
  <TotalTime>0</TotalTime>
  <Words>3384</Words>
  <Application>Microsoft Office PowerPoint</Application>
  <PresentationFormat>Widescreen</PresentationFormat>
  <Paragraphs>331</Paragraphs>
  <Slides>49</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49</vt:i4>
      </vt:variant>
    </vt:vector>
  </HeadingPairs>
  <TitlesOfParts>
    <vt:vector size="59" baseType="lpstr">
      <vt:lpstr>Arial</vt:lpstr>
      <vt:lpstr>Arial Black</vt:lpstr>
      <vt:lpstr>Arial Narrow</vt:lpstr>
      <vt:lpstr>Calibri</vt:lpstr>
      <vt:lpstr>Century Schoolbook</vt:lpstr>
      <vt:lpstr>Copperplate</vt:lpstr>
      <vt:lpstr>Tahoma</vt:lpstr>
      <vt:lpstr>Times New Roman</vt:lpstr>
      <vt:lpstr>Wingdings</vt:lpstr>
      <vt:lpstr>CITY SKETCH 16X9</vt:lpstr>
      <vt:lpstr>    The Trans-Pacific Partnership:      BAD for American Business </vt:lpstr>
      <vt:lpstr> Elizabeth Warren, Communications Director People Demanding Action</vt:lpstr>
      <vt:lpstr> </vt:lpstr>
      <vt:lpstr>Harriet Heywood, Call Host Team</vt:lpstr>
      <vt:lpstr>Mara Cohen, Call Host Team</vt:lpstr>
      <vt:lpstr>Tom Hocking, Call Host Team </vt:lpstr>
      <vt:lpstr>Linda Brewster, Call Planning Team</vt:lpstr>
      <vt:lpstr> SPECIAL GUEST:   Michele Nash-Hoff National Board Director American Jobs Alliance</vt:lpstr>
      <vt:lpstr>TPP Partner Countries </vt:lpstr>
      <vt:lpstr>PowerPoint Presentation</vt:lpstr>
      <vt:lpstr>Fast Track and the "Rubber Stamp"</vt:lpstr>
      <vt:lpstr>Past Trade Agreements Have Enabled  Trade Cheating and Mercantilism</vt:lpstr>
      <vt:lpstr>The Effect of Past "FreeTrade" Agreements</vt:lpstr>
      <vt:lpstr>PowerPoint Presentation</vt:lpstr>
      <vt:lpstr>Industries Lost</vt:lpstr>
      <vt:lpstr>Free Trade for who? At what real cost?</vt:lpstr>
      <vt:lpstr>  Korea Free Trade Agreement: A One Way Street</vt:lpstr>
      <vt:lpstr> TPP Would Accelerate U.S. Job Loss </vt:lpstr>
      <vt:lpstr> Offshoring: proven threat to National Security</vt:lpstr>
      <vt:lpstr>  TPP Will Drive Down U. S. Wages</vt:lpstr>
      <vt:lpstr>    TPP is a Threat to U.S. Independence</vt:lpstr>
      <vt:lpstr>TPP creates a parallel legal universe—and a home court disadvantage for U.S. businesses</vt:lpstr>
      <vt:lpstr>PowerPoint Presentation</vt:lpstr>
      <vt:lpstr>The TPP Changes Intellectual Property Rules</vt:lpstr>
      <vt:lpstr>    The TPP is 2,000+ pages long.  What could possibly be missing?</vt:lpstr>
      <vt:lpstr>Currency Manipulation</vt:lpstr>
      <vt:lpstr>Border Adjustable Taxes (aka VATs)</vt:lpstr>
      <vt:lpstr>TPP Partners' Government Subsidies</vt:lpstr>
      <vt:lpstr>What exactly IS Product Dumping?</vt:lpstr>
      <vt:lpstr> The TPP will Increase Trans Shipping</vt:lpstr>
      <vt:lpstr>The TPP and Immigration</vt:lpstr>
      <vt:lpstr> The TPP Will Reduce Reshoring</vt:lpstr>
      <vt:lpstr>PowerPoint Presentation</vt:lpstr>
      <vt:lpstr> SPECIAL GUEST:   Michael Stumo, CEO  Coalition for a Prosperous America</vt:lpstr>
      <vt:lpstr>TPP's Goal of Globalizing Supply Chains   Spells Kiss of Death for U.S. Manufacturing</vt:lpstr>
      <vt:lpstr>Domestic supply chain ecosystems are the lifeblood of an economy, producing:   </vt:lpstr>
      <vt:lpstr>Offshoring crucial supply chains puts   a stranglehold on economic growth and job creation, squeezing the life out of communities and putting the security of entire nations at risk.   </vt:lpstr>
      <vt:lpstr>    TPP offers little increased access to six TPP partner countries—Mexico, Canada, Peru, Chile, Australia and Singapore—that  already have trade deals with the United States.  Of the remaining five who would be "new" trading partners, four—Brunei, Vietnam, New Zealand and Malaysia—are very small.   Japan, the largest, has already cut tariffs by more than 2.5% over the course of a few decades. Though Japan imposes no tariffs on auto imports, the combined market share of foreign cars sold in Japan represents just 6% of all cars sold there. That number has remained steady for 30 years.  </vt:lpstr>
      <vt:lpstr>     USITC Report: No Economic Upside to the TPP</vt:lpstr>
      <vt:lpstr>     USITC: Manufacturing Supply Chains will decline</vt:lpstr>
      <vt:lpstr>USITC Projections: Agriculture</vt:lpstr>
      <vt:lpstr>USITC Projections: Service Sector</vt:lpstr>
      <vt:lpstr>   USTIC: When the State gets involved</vt:lpstr>
      <vt:lpstr>The U.S. is "writing the rules on trade"</vt:lpstr>
      <vt:lpstr>The TPP threatens U.S. National Security</vt:lpstr>
      <vt:lpstr>The goal for now, and later</vt:lpstr>
      <vt:lpstr>   Michael Stumo  Coalition for  a Prosperous America</vt:lpstr>
      <vt:lpstr>Thanks  and  Wrap-Up</vt:lpstr>
      <vt:lpstr>Stopping TPP in the Lame Duck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2016-09-10T23:48:53Z</dcterms:created>
  <dcterms:modified xsi:type="dcterms:W3CDTF">2016-09-12T01:05:49Z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TC030310109991</vt:lpwstr>
  </property>
</Properties>
</file>