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slideLayouts/slideLayout38.xml" ContentType="application/vnd.openxmlformats-officedocument.presentationml.slideLayout+xml"/>
  <Override PartName="/ppt/theme/theme3.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95" r:id="rId2"/>
    <p:sldMasterId id="2147483697" r:id="rId3"/>
    <p:sldMasterId id="2147483753" r:id="rId4"/>
  </p:sldMasterIdLst>
  <p:notesMasterIdLst>
    <p:notesMasterId r:id="rId54"/>
  </p:notesMasterIdLst>
  <p:sldIdLst>
    <p:sldId id="298" r:id="rId5"/>
    <p:sldId id="299" r:id="rId6"/>
    <p:sldId id="300" r:id="rId7"/>
    <p:sldId id="301" r:id="rId8"/>
    <p:sldId id="302" r:id="rId9"/>
    <p:sldId id="303" r:id="rId10"/>
    <p:sldId id="304" r:id="rId11"/>
    <p:sldId id="306" r:id="rId12"/>
    <p:sldId id="307" r:id="rId13"/>
    <p:sldId id="308" r:id="rId14"/>
    <p:sldId id="315" r:id="rId15"/>
    <p:sldId id="309" r:id="rId16"/>
    <p:sldId id="310" r:id="rId17"/>
    <p:sldId id="311" r:id="rId18"/>
    <p:sldId id="312" r:id="rId19"/>
    <p:sldId id="316" r:id="rId20"/>
    <p:sldId id="317" r:id="rId21"/>
    <p:sldId id="318" r:id="rId22"/>
    <p:sldId id="319" r:id="rId23"/>
    <p:sldId id="314" r:id="rId24"/>
    <p:sldId id="256" r:id="rId25"/>
    <p:sldId id="285" r:id="rId26"/>
    <p:sldId id="262" r:id="rId27"/>
    <p:sldId id="287" r:id="rId28"/>
    <p:sldId id="288" r:id="rId29"/>
    <p:sldId id="289" r:id="rId30"/>
    <p:sldId id="290" r:id="rId31"/>
    <p:sldId id="297" r:id="rId32"/>
    <p:sldId id="296" r:id="rId33"/>
    <p:sldId id="295" r:id="rId34"/>
    <p:sldId id="294" r:id="rId35"/>
    <p:sldId id="293" r:id="rId36"/>
    <p:sldId id="279" r:id="rId37"/>
    <p:sldId id="264" r:id="rId38"/>
    <p:sldId id="286" r:id="rId39"/>
    <p:sldId id="265" r:id="rId40"/>
    <p:sldId id="258" r:id="rId41"/>
    <p:sldId id="266" r:id="rId42"/>
    <p:sldId id="267" r:id="rId43"/>
    <p:sldId id="271" r:id="rId44"/>
    <p:sldId id="268" r:id="rId45"/>
    <p:sldId id="272" r:id="rId46"/>
    <p:sldId id="282" r:id="rId47"/>
    <p:sldId id="283" r:id="rId48"/>
    <p:sldId id="273" r:id="rId49"/>
    <p:sldId id="274" r:id="rId50"/>
    <p:sldId id="292" r:id="rId51"/>
    <p:sldId id="275" r:id="rId52"/>
    <p:sldId id="313" r:id="rId5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112" autoAdjust="0"/>
    <p:restoredTop sz="94660"/>
  </p:normalViewPr>
  <p:slideViewPr>
    <p:cSldViewPr snapToGrid="0" snapToObjects="1">
      <p:cViewPr varScale="1">
        <p:scale>
          <a:sx n="84" d="100"/>
          <a:sy n="84" d="100"/>
        </p:scale>
        <p:origin x="826" y="77"/>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slideMaster" Target="slideMasters/slideMaster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6717087-2899-3F44-92DB-AC020726D644}" type="datetimeFigureOut">
              <a:t>9/20/2015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837AC44-18AA-F147-80F5-32923B539487}" type="slidenum">
              <a:t>‹#›</a:t>
            </a:fld>
            <a:endParaRPr lang="en-US" dirty="0"/>
          </a:p>
        </p:txBody>
      </p:sp>
    </p:spTree>
    <p:extLst>
      <p:ext uri="{BB962C8B-B14F-4D97-AF65-F5344CB8AC3E}">
        <p14:creationId xmlns:p14="http://schemas.microsoft.com/office/powerpoint/2010/main" val="188361862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PH" dirty="0"/>
              <a:t>15,000 people still die every day and 17 infants under the age of five die every minute mostly due to preventable causes such as the lack of basic health services </a:t>
            </a:r>
            <a:endParaRPr lang="en-US" dirty="0"/>
          </a:p>
          <a:p>
            <a:endParaRPr lang="en-US" dirty="0"/>
          </a:p>
          <a:p>
            <a:r>
              <a:rPr lang="en-US" dirty="0"/>
              <a:t>Yop 1% own 40%, next 9% own 45%</a:t>
            </a:r>
          </a:p>
          <a:p>
            <a:endParaRPr lang="en-US" dirty="0"/>
          </a:p>
          <a:p>
            <a:r>
              <a:rPr lang="en-US" dirty="0"/>
              <a:t>3 of 9 planetary boundaries already breached: climate; nitrogen,</a:t>
            </a:r>
            <a:r>
              <a:rPr lang="en-US" baseline="0" dirty="0"/>
              <a:t> biodiversity loss (at the level of a 6</a:t>
            </a:r>
            <a:r>
              <a:rPr lang="en-US" baseline="30000" dirty="0"/>
              <a:t>th</a:t>
            </a:r>
            <a:r>
              <a:rPr lang="en-US" baseline="0" dirty="0"/>
              <a:t> mass extinction)</a:t>
            </a:r>
            <a:endParaRPr lang="en-US" dirty="0"/>
          </a:p>
        </p:txBody>
      </p:sp>
      <p:sp>
        <p:nvSpPr>
          <p:cNvPr id="4" name="Slide Number Placeholder 3"/>
          <p:cNvSpPr>
            <a:spLocks noGrp="1"/>
          </p:cNvSpPr>
          <p:nvPr>
            <p:ph type="sldNum" sz="quarter" idx="10"/>
          </p:nvPr>
        </p:nvSpPr>
        <p:spPr/>
        <p:txBody>
          <a:bodyPr/>
          <a:lstStyle/>
          <a:p>
            <a:fld id="{C837AC44-18AA-F147-80F5-32923B539487}" type="slidenum">
              <a:t>23</a:t>
            </a:fld>
            <a:endParaRPr lang="en-US" dirty="0"/>
          </a:p>
        </p:txBody>
      </p:sp>
    </p:spTree>
    <p:extLst>
      <p:ext uri="{BB962C8B-B14F-4D97-AF65-F5344CB8AC3E}">
        <p14:creationId xmlns:p14="http://schemas.microsoft.com/office/powerpoint/2010/main" val="31939592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…by making it appear that capitalist</a:t>
            </a:r>
            <a:r>
              <a:rPr lang="en-US" baseline="0" dirty="0"/>
              <a:t> growth is possible and reconcilable with equality and environmental sustainability</a:t>
            </a:r>
            <a:endParaRPr lang="en-US" dirty="0"/>
          </a:p>
        </p:txBody>
      </p:sp>
      <p:sp>
        <p:nvSpPr>
          <p:cNvPr id="4" name="Slide Number Placeholder 3"/>
          <p:cNvSpPr>
            <a:spLocks noGrp="1"/>
          </p:cNvSpPr>
          <p:nvPr>
            <p:ph type="sldNum" sz="quarter" idx="10"/>
          </p:nvPr>
        </p:nvSpPr>
        <p:spPr/>
        <p:txBody>
          <a:bodyPr/>
          <a:lstStyle/>
          <a:p>
            <a:fld id="{6704C10D-7064-1949-8A9A-AB8F8A02F898}" type="slidenum">
              <a:rPr lang="en-US"/>
              <a:t>48</a:t>
            </a:fld>
            <a:endParaRPr lang="en-US" dirty="0"/>
          </a:p>
        </p:txBody>
      </p:sp>
    </p:spTree>
    <p:extLst>
      <p:ext uri="{BB962C8B-B14F-4D97-AF65-F5344CB8AC3E}">
        <p14:creationId xmlns:p14="http://schemas.microsoft.com/office/powerpoint/2010/main" val="10308161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climate</a:t>
            </a:r>
            <a:r>
              <a:rPr lang="en-US" baseline="0" dirty="0"/>
              <a:t> crisis is just one although certainly the most serious of environmental crises we are facing.</a:t>
            </a:r>
            <a:endParaRPr lang="en-US" dirty="0"/>
          </a:p>
          <a:p>
            <a:endParaRPr lang="en-US" dirty="0"/>
          </a:p>
          <a:p>
            <a:r>
              <a:rPr lang="en-US" dirty="0"/>
              <a:t>We are approaching 400ppm when safe space is 350ppm for CO2. </a:t>
            </a:r>
            <a:r>
              <a:rPr lang="en-US" sz="1200" kern="1200" dirty="0" smtClean="0">
                <a:solidFill>
                  <a:schemeClr val="tx1"/>
                </a:solidFill>
                <a:latin typeface="+mn-lt"/>
                <a:ea typeface="+mn-ea"/>
                <a:cs typeface="+mn-cs"/>
              </a:rPr>
              <a:t>James Hansen, director of NASA's Goddard Institute for Space Studies in New York, says we passed the danger threshold more than 20 years ago, we haven't yet experienced all the warming from that amount of CO</a:t>
            </a:r>
            <a:r>
              <a:rPr lang="en-US" sz="1200" kern="1200" baseline="-25000" dirty="0" smtClean="0">
                <a:solidFill>
                  <a:schemeClr val="tx1"/>
                </a:solidFill>
                <a:latin typeface="+mn-lt"/>
                <a:ea typeface="+mn-ea"/>
                <a:cs typeface="+mn-cs"/>
              </a:rPr>
              <a:t>2</a:t>
            </a:r>
            <a:r>
              <a:rPr lang="en-US" sz="1200" kern="1200" baseline="0" dirty="0" smtClean="0">
                <a:solidFill>
                  <a:schemeClr val="tx1"/>
                </a:solidFill>
                <a:latin typeface="+mn-lt"/>
                <a:ea typeface="+mn-ea"/>
                <a:cs typeface="+mn-cs"/>
              </a:rPr>
              <a:t>, not by a long chalk.</a:t>
            </a:r>
          </a:p>
          <a:p>
            <a:r>
              <a:rPr lang="en-US" sz="1200" kern="1200" baseline="0" dirty="0" smtClean="0">
                <a:solidFill>
                  <a:schemeClr val="tx1"/>
                </a:solidFill>
                <a:latin typeface="+mn-lt"/>
                <a:ea typeface="+mn-ea"/>
                <a:cs typeface="+mn-cs"/>
              </a:rPr>
              <a:t>Every degree of warming caused directly by CO</a:t>
            </a:r>
            <a:r>
              <a:rPr lang="en-US" sz="1200" kern="1200" baseline="-25000" dirty="0" smtClean="0">
                <a:solidFill>
                  <a:schemeClr val="tx1"/>
                </a:solidFill>
                <a:latin typeface="+mn-lt"/>
                <a:ea typeface="+mn-ea"/>
                <a:cs typeface="+mn-cs"/>
              </a:rPr>
              <a:t>2</a:t>
            </a:r>
            <a:r>
              <a:rPr lang="en-US" sz="1200" kern="1200" baseline="0" dirty="0" smtClean="0">
                <a:solidFill>
                  <a:schemeClr val="tx1"/>
                </a:solidFill>
                <a:latin typeface="+mn-lt"/>
                <a:ea typeface="+mn-ea"/>
                <a:cs typeface="+mn-cs"/>
              </a:rPr>
              <a:t> is amplified by feedback processes.</a:t>
            </a:r>
            <a:endParaRPr lang="en-US" dirty="0"/>
          </a:p>
          <a:p>
            <a:endParaRPr lang="en-US" dirty="0"/>
          </a:p>
          <a:p>
            <a:r>
              <a:rPr lang="en-US" sz="1200" kern="1200" dirty="0" smtClean="0">
                <a:solidFill>
                  <a:schemeClr val="tx1"/>
                </a:solidFill>
                <a:latin typeface="+mn-lt"/>
                <a:ea typeface="+mn-ea"/>
                <a:cs typeface="+mn-cs"/>
              </a:rPr>
              <a:t>They put the current extinction rate at more than 100 extinctions per million species per year, and rising. That compares with a natural "background" extinction rate of around 0.3. Up to 30 per cent of all mammal, bird and amphibian species will be threatened with extinction this century. Current rates may even mirror those of the "big five" mass extinctions of the past half-billion years, including the meteorite strike that did for the dinosaurs. </a:t>
            </a:r>
          </a:p>
          <a:p>
            <a:endParaRPr lang="en-US" sz="1200" kern="1200" dirty="0" smtClean="0">
              <a:solidFill>
                <a:schemeClr val="tx1"/>
              </a:solidFill>
              <a:latin typeface="+mn-lt"/>
              <a:ea typeface="+mn-ea"/>
              <a:cs typeface="+mn-cs"/>
            </a:endParaRPr>
          </a:p>
          <a:p>
            <a:endParaRPr lang="en-US" dirty="0"/>
          </a:p>
          <a:p>
            <a:r>
              <a:rPr lang="en-US" dirty="0"/>
              <a:t>Grabbing too</a:t>
            </a:r>
            <a:r>
              <a:rPr lang="en-US" baseline="0" dirty="0"/>
              <a:t> much nitrogen from the atmosphere for industrial fertilizers and poisoning our rivers and soils with it</a:t>
            </a:r>
            <a:endParaRPr lang="en-US" dirty="0"/>
          </a:p>
          <a:p>
            <a:endParaRPr lang="en-US" dirty="0"/>
          </a:p>
        </p:txBody>
      </p:sp>
      <p:sp>
        <p:nvSpPr>
          <p:cNvPr id="4" name="Slide Number Placeholder 3"/>
          <p:cNvSpPr>
            <a:spLocks noGrp="1"/>
          </p:cNvSpPr>
          <p:nvPr>
            <p:ph type="sldNum" sz="quarter" idx="10"/>
          </p:nvPr>
        </p:nvSpPr>
        <p:spPr/>
        <p:txBody>
          <a:bodyPr/>
          <a:lstStyle/>
          <a:p>
            <a:fld id="{147FF4D3-AEB5-414E-B041-ED7162BBD893}" type="slidenum">
              <a:t>26</a:t>
            </a:fld>
            <a:endParaRPr lang="en-US" dirty="0"/>
          </a:p>
        </p:txBody>
      </p:sp>
    </p:spTree>
    <p:extLst>
      <p:ext uri="{BB962C8B-B14F-4D97-AF65-F5344CB8AC3E}">
        <p14:creationId xmlns:p14="http://schemas.microsoft.com/office/powerpoint/2010/main" val="1100484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Along with credit default swaps and other exotic instruments, the total notional derivatives value is about $1.5 quadrillion – about 20% more than in 2008, beyond what anyone can conceive, let alone control if unexpected turmoil strikes.</a:t>
            </a:r>
            <a:endParaRPr lang="en-US" dirty="0"/>
          </a:p>
        </p:txBody>
      </p:sp>
      <p:sp>
        <p:nvSpPr>
          <p:cNvPr id="4" name="Slide Number Placeholder 3"/>
          <p:cNvSpPr>
            <a:spLocks noGrp="1"/>
          </p:cNvSpPr>
          <p:nvPr>
            <p:ph type="sldNum" sz="quarter" idx="10"/>
          </p:nvPr>
        </p:nvSpPr>
        <p:spPr/>
        <p:txBody>
          <a:bodyPr/>
          <a:lstStyle/>
          <a:p>
            <a:fld id="{93A81C31-1B3D-994A-A0DF-0546EB2DC576}" type="slidenum">
              <a:t>29</a:t>
            </a:fld>
            <a:endParaRPr lang="en-US" dirty="0"/>
          </a:p>
        </p:txBody>
      </p:sp>
    </p:spTree>
    <p:extLst>
      <p:ext uri="{BB962C8B-B14F-4D97-AF65-F5344CB8AC3E}">
        <p14:creationId xmlns:p14="http://schemas.microsoft.com/office/powerpoint/2010/main" val="14245058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1" kern="1200" dirty="0" smtClean="0">
                <a:solidFill>
                  <a:schemeClr val="tx1"/>
                </a:solidFill>
                <a:effectLst/>
                <a:latin typeface="+mn-lt"/>
                <a:ea typeface="+mn-ea"/>
                <a:cs typeface="+mn-cs"/>
              </a:rPr>
              <a:t>The growth of the national security state</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pPr marL="171450" lvl="0" indent="-171450">
              <a:buFont typeface="Arial"/>
              <a:buChar char="•"/>
            </a:pPr>
            <a:r>
              <a:rPr lang="en-US" sz="1200" kern="1200" dirty="0" smtClean="0">
                <a:solidFill>
                  <a:schemeClr val="tx1"/>
                </a:solidFill>
                <a:effectLst/>
                <a:latin typeface="+mn-lt"/>
                <a:ea typeface="+mn-ea"/>
                <a:cs typeface="+mn-cs"/>
              </a:rPr>
              <a:t>Continuing backlash of Assange (Wikileaks) and Snowden (NSA) exposés, other whistleblowers</a:t>
            </a:r>
          </a:p>
          <a:p>
            <a:pPr marL="171450" lvl="0" indent="-171450">
              <a:buFont typeface="Arial"/>
              <a:buChar char="•"/>
            </a:pPr>
            <a:r>
              <a:rPr lang="en-US" sz="1200" kern="1200" dirty="0" smtClean="0">
                <a:solidFill>
                  <a:schemeClr val="tx1"/>
                </a:solidFill>
                <a:effectLst/>
                <a:latin typeface="+mn-lt"/>
                <a:ea typeface="+mn-ea"/>
                <a:cs typeface="+mn-cs"/>
              </a:rPr>
              <a:t>US Senate report on CIA torture, which is especially damning because Obama wants to whitewash it to avoid expanding the Senate investigation to include his own killer-drone program (also run by the CIA)</a:t>
            </a:r>
          </a:p>
          <a:p>
            <a:pPr marL="171450" lvl="0" indent="-171450">
              <a:buFont typeface="Arial"/>
              <a:buChar char="•"/>
            </a:pPr>
            <a:r>
              <a:rPr lang="en-US" sz="1200" kern="1200" dirty="0" smtClean="0">
                <a:solidFill>
                  <a:schemeClr val="tx1"/>
                </a:solidFill>
                <a:effectLst/>
                <a:latin typeface="+mn-lt"/>
                <a:ea typeface="+mn-ea"/>
                <a:cs typeface="+mn-cs"/>
              </a:rPr>
              <a:t>Joint report by Amnesty International, HRW says US drone killings could be classified as war crimes</a:t>
            </a:r>
          </a:p>
          <a:p>
            <a:pPr marL="171450" lvl="0" indent="-171450">
              <a:buFont typeface="Arial"/>
              <a:buChar char="•"/>
            </a:pPr>
            <a:r>
              <a:rPr lang="en-US" sz="1200" kern="1200" dirty="0" smtClean="0">
                <a:solidFill>
                  <a:schemeClr val="tx1"/>
                </a:solidFill>
                <a:effectLst/>
                <a:latin typeface="+mn-lt"/>
                <a:ea typeface="+mn-ea"/>
                <a:cs typeface="+mn-cs"/>
              </a:rPr>
              <a:t>Growing issue of killings of unarmed civilians by police</a:t>
            </a:r>
          </a:p>
          <a:p>
            <a:pPr marL="171450" lvl="0" indent="-171450">
              <a:buFont typeface="Arial"/>
              <a:buChar char="•"/>
            </a:pPr>
            <a:r>
              <a:rPr lang="en-US" sz="1200" kern="1200" dirty="0" smtClean="0">
                <a:solidFill>
                  <a:schemeClr val="tx1"/>
                </a:solidFill>
                <a:effectLst/>
                <a:latin typeface="+mn-lt"/>
                <a:ea typeface="+mn-ea"/>
                <a:cs typeface="+mn-cs"/>
              </a:rPr>
              <a:t>Recent report of UN Commission on Human Rights on human rights situation in the US: criminalization of homelessness</a:t>
            </a:r>
          </a:p>
          <a:p>
            <a:pPr marL="171450" lvl="0" indent="-171450">
              <a:buFont typeface="Arial"/>
              <a:buChar char="•"/>
            </a:pPr>
            <a:r>
              <a:rPr lang="en-US" sz="1200" kern="1200" dirty="0" smtClean="0">
                <a:solidFill>
                  <a:schemeClr val="tx1"/>
                </a:solidFill>
                <a:effectLst/>
                <a:latin typeface="+mn-lt"/>
                <a:ea typeface="+mn-ea"/>
                <a:cs typeface="+mn-cs"/>
              </a:rPr>
              <a:t>New repressive anti-protest laws in the guise of anti-terrorism, national security: recent US legislation; Gag Law (Ley Mordaza) in Spain </a:t>
            </a:r>
          </a:p>
          <a:p>
            <a:pPr marL="171450" lvl="0" indent="-171450">
              <a:buFont typeface="Arial"/>
              <a:buChar char="•"/>
            </a:pPr>
            <a:r>
              <a:rPr lang="en-US" sz="1200" kern="1200" dirty="0" smtClean="0">
                <a:solidFill>
                  <a:schemeClr val="tx1"/>
                </a:solidFill>
                <a:effectLst/>
                <a:latin typeface="+mn-lt"/>
                <a:ea typeface="+mn-ea"/>
                <a:cs typeface="+mn-cs"/>
              </a:rPr>
              <a:t>Exposé of mainstream media as ruling-class propaganda tool </a:t>
            </a:r>
          </a:p>
          <a:p>
            <a:pPr marL="171450" lvl="0" indent="-171450">
              <a:buFont typeface="Arial"/>
              <a:buChar char="•"/>
            </a:pPr>
            <a:r>
              <a:rPr lang="en-US" sz="1200" kern="1200" dirty="0" smtClean="0">
                <a:solidFill>
                  <a:schemeClr val="tx1"/>
                </a:solidFill>
                <a:effectLst/>
                <a:latin typeface="+mn-lt"/>
                <a:ea typeface="+mn-ea"/>
                <a:cs typeface="+mn-cs"/>
              </a:rPr>
              <a:t>In response to global criticism, US ruling elite insists on “American exceptionalism”</a:t>
            </a:r>
          </a:p>
          <a:p>
            <a:pPr marL="171450" lvl="0" indent="-171450">
              <a:buFont typeface="Arial"/>
              <a:buChar char="•"/>
            </a:pPr>
            <a:r>
              <a:rPr lang="en-US" sz="1200" kern="1200" dirty="0" smtClean="0">
                <a:solidFill>
                  <a:schemeClr val="tx1"/>
                </a:solidFill>
                <a:effectLst/>
                <a:latin typeface="+mn-lt"/>
                <a:ea typeface="+mn-ea"/>
                <a:cs typeface="+mn-cs"/>
              </a:rPr>
              <a:t>Emergency rule (period-delimited, indefinite) in developing countries – Egypt, Thailand</a:t>
            </a:r>
          </a:p>
          <a:p>
            <a:pPr marL="0" indent="0">
              <a:buFont typeface="Arial"/>
              <a:buNone/>
            </a:pPr>
            <a:endParaRPr lang="en-US" dirty="0"/>
          </a:p>
        </p:txBody>
      </p:sp>
      <p:sp>
        <p:nvSpPr>
          <p:cNvPr id="4" name="Slide Number Placeholder 3"/>
          <p:cNvSpPr>
            <a:spLocks noGrp="1"/>
          </p:cNvSpPr>
          <p:nvPr>
            <p:ph type="sldNum" sz="quarter" idx="10"/>
          </p:nvPr>
        </p:nvSpPr>
        <p:spPr/>
        <p:txBody>
          <a:bodyPr/>
          <a:lstStyle/>
          <a:p>
            <a:fld id="{E855ED2B-EC1A-0846-BC16-D6CB8AD31A2A}" type="slidenum">
              <a:rPr lang="en-US" smtClean="0"/>
              <a:pPr/>
              <a:t>31</a:t>
            </a:fld>
            <a:endParaRPr lang="en-US" dirty="0"/>
          </a:p>
        </p:txBody>
      </p:sp>
    </p:spTree>
    <p:extLst>
      <p:ext uri="{BB962C8B-B14F-4D97-AF65-F5344CB8AC3E}">
        <p14:creationId xmlns:p14="http://schemas.microsoft.com/office/powerpoint/2010/main" val="31538095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1" kern="1200" dirty="0" smtClean="0">
                <a:solidFill>
                  <a:schemeClr val="tx1"/>
                </a:solidFill>
                <a:effectLst/>
                <a:latin typeface="+mn-lt"/>
                <a:ea typeface="+mn-ea"/>
                <a:cs typeface="+mn-cs"/>
              </a:rPr>
              <a:t>Increasing US military presence worldwide</a:t>
            </a:r>
            <a:endParaRPr lang="en-US" sz="1200" kern="1200" dirty="0" smtClean="0">
              <a:solidFill>
                <a:schemeClr val="tx1"/>
              </a:solidFill>
              <a:effectLst/>
              <a:latin typeface="+mn-lt"/>
              <a:ea typeface="+mn-ea"/>
              <a:cs typeface="+mn-cs"/>
            </a:endParaRPr>
          </a:p>
          <a:p>
            <a:pPr marL="171450" lvl="0" indent="-171450">
              <a:buFont typeface="Arial"/>
              <a:buChar char="•"/>
            </a:pPr>
            <a:r>
              <a:rPr lang="en-US" sz="1200" kern="1200" dirty="0" smtClean="0">
                <a:solidFill>
                  <a:schemeClr val="tx1"/>
                </a:solidFill>
                <a:effectLst/>
                <a:latin typeface="+mn-lt"/>
                <a:ea typeface="+mn-ea"/>
                <a:cs typeface="+mn-cs"/>
              </a:rPr>
              <a:t>In Africa: US Special Forces in Nigeria. AFRICOM expanding its stealthy presence in Niger, Mali, South Sudan, Ethiopia, CAR, etc.</a:t>
            </a:r>
          </a:p>
          <a:p>
            <a:pPr marL="171450" lvl="0" indent="-171450">
              <a:buFont typeface="Arial"/>
              <a:buChar char="•"/>
            </a:pPr>
            <a:r>
              <a:rPr lang="en-US" sz="1200" kern="1200" dirty="0" smtClean="0">
                <a:solidFill>
                  <a:schemeClr val="tx1"/>
                </a:solidFill>
                <a:effectLst/>
                <a:latin typeface="+mn-lt"/>
                <a:ea typeface="+mn-ea"/>
                <a:cs typeface="+mn-cs"/>
              </a:rPr>
              <a:t>Continuing pivot to East Asia</a:t>
            </a:r>
          </a:p>
          <a:p>
            <a:endParaRPr lang="en-US" sz="1200" kern="1200" dirty="0" smtClean="0">
              <a:solidFill>
                <a:schemeClr val="tx1"/>
              </a:solidFill>
              <a:effectLst/>
              <a:latin typeface="+mn-lt"/>
              <a:ea typeface="+mn-ea"/>
              <a:cs typeface="+mn-cs"/>
            </a:endParaRPr>
          </a:p>
          <a:p>
            <a:r>
              <a:rPr lang="en-US" sz="1200" b="1" i="1" kern="1200" dirty="0" smtClean="0">
                <a:solidFill>
                  <a:schemeClr val="tx1"/>
                </a:solidFill>
                <a:effectLst/>
                <a:latin typeface="+mn-lt"/>
                <a:ea typeface="+mn-ea"/>
                <a:cs typeface="+mn-cs"/>
              </a:rPr>
              <a:t>Trends in military spending as of 2013</a:t>
            </a:r>
            <a:endParaRPr lang="en-US" sz="1200" kern="1200" dirty="0" smtClean="0">
              <a:solidFill>
                <a:schemeClr val="tx1"/>
              </a:solidFill>
              <a:effectLst/>
              <a:latin typeface="+mn-lt"/>
              <a:ea typeface="+mn-ea"/>
              <a:cs typeface="+mn-cs"/>
            </a:endParaRPr>
          </a:p>
          <a:p>
            <a:pPr marL="171450" lvl="0" indent="-171450">
              <a:buFont typeface="Arial"/>
              <a:buChar char="•"/>
            </a:pPr>
            <a:r>
              <a:rPr lang="en-US" sz="1200" kern="1200" dirty="0" smtClean="0">
                <a:solidFill>
                  <a:schemeClr val="tx1"/>
                </a:solidFill>
                <a:effectLst/>
                <a:latin typeface="+mn-lt"/>
                <a:ea typeface="+mn-ea"/>
                <a:cs typeface="+mn-cs"/>
              </a:rPr>
              <a:t>Total global military expenditure in 2013: $1747 billion.</a:t>
            </a:r>
          </a:p>
          <a:p>
            <a:pPr marL="171450" lvl="0" indent="-171450">
              <a:buFont typeface="Arial"/>
              <a:buChar char="•"/>
            </a:pPr>
            <a:r>
              <a:rPr lang="en-US" sz="1200" kern="1200" dirty="0" smtClean="0">
                <a:solidFill>
                  <a:schemeClr val="tx1"/>
                </a:solidFill>
                <a:effectLst/>
                <a:latin typeface="+mn-lt"/>
                <a:ea typeface="+mn-ea"/>
                <a:cs typeface="+mn-cs"/>
              </a:rPr>
              <a:t>Military spending fell in the West—North America, Western and Central Europe, and Oceani</a:t>
            </a:r>
            <a:r>
              <a:rPr lang="en-US" dirty="0" smtClean="0"/>
              <a:t>a, but increased in all other </a:t>
            </a:r>
            <a:r>
              <a:rPr lang="en-US" sz="1200" kern="1200" dirty="0" smtClean="0">
                <a:solidFill>
                  <a:schemeClr val="tx1"/>
                </a:solidFill>
                <a:effectLst/>
                <a:latin typeface="+mn-lt"/>
                <a:ea typeface="+mn-ea"/>
                <a:cs typeface="+mn-cs"/>
              </a:rPr>
              <a:t>regions</a:t>
            </a:r>
          </a:p>
          <a:p>
            <a:pPr marL="171450" lvl="0" indent="-171450">
              <a:buFont typeface="Arial"/>
              <a:buChar char="•"/>
            </a:pPr>
            <a:r>
              <a:rPr lang="en-US" sz="1200" kern="1200" dirty="0" smtClean="0">
                <a:solidFill>
                  <a:schemeClr val="tx1"/>
                </a:solidFill>
                <a:effectLst/>
                <a:latin typeface="+mn-lt"/>
                <a:ea typeface="+mn-ea"/>
                <a:cs typeface="+mn-cs"/>
              </a:rPr>
              <a:t>The five biggest spenders in 2013: US, China, Russia, Saudi Arabia, France.</a:t>
            </a:r>
          </a:p>
          <a:p>
            <a:pPr marL="171450" lvl="0" indent="-171450">
              <a:buFont typeface="Arial"/>
              <a:buChar char="•"/>
            </a:pPr>
            <a:endParaRPr lang="en-US" sz="1200" kern="1200" dirty="0" smtClean="0">
              <a:solidFill>
                <a:schemeClr val="tx1"/>
              </a:solidFill>
              <a:effectLst/>
              <a:latin typeface="+mn-lt"/>
              <a:ea typeface="+mn-ea"/>
              <a:cs typeface="+mn-cs"/>
            </a:endParaRPr>
          </a:p>
          <a:p>
            <a:pPr marL="171450" lvl="0" indent="-171450">
              <a:buFont typeface="Arial"/>
              <a:buChar char="•"/>
            </a:pPr>
            <a:endParaRPr lang="en-US" sz="1200" kern="1200" dirty="0">
              <a:solidFill>
                <a:schemeClr val="tx1"/>
              </a:solidFill>
              <a:effectLst/>
              <a:latin typeface="+mn-lt"/>
              <a:ea typeface="+mn-ea"/>
              <a:cs typeface="+mn-cs"/>
            </a:endParaRPr>
          </a:p>
          <a:p>
            <a:pPr marL="171450" lvl="0" indent="-171450">
              <a:buFont typeface="Arial"/>
              <a:buChar char="•"/>
            </a:pPr>
            <a:endParaRPr lang="en-US" sz="1200" kern="1200" dirty="0">
              <a:solidFill>
                <a:schemeClr val="tx1"/>
              </a:solidFill>
              <a:effectLst/>
              <a:latin typeface="+mn-lt"/>
              <a:ea typeface="+mn-ea"/>
              <a:cs typeface="+mn-cs"/>
            </a:endParaRPr>
          </a:p>
          <a:p>
            <a:pPr marL="171450" lvl="0" indent="-171450">
              <a:buFont typeface="Arial"/>
              <a:buChar char="•"/>
            </a:pPr>
            <a:endParaRPr lang="en-US" sz="1200" kern="1200" dirty="0" smtClean="0">
              <a:solidFill>
                <a:schemeClr val="tx1"/>
              </a:solidFill>
              <a:effectLst/>
              <a:latin typeface="+mn-lt"/>
              <a:ea typeface="+mn-ea"/>
              <a:cs typeface="+mn-cs"/>
            </a:endParaRPr>
          </a:p>
          <a:p>
            <a:r>
              <a:rPr lang="en-US" sz="1200" b="1" i="1" kern="1200" dirty="0" smtClean="0">
                <a:solidFill>
                  <a:schemeClr val="tx1"/>
                </a:solidFill>
                <a:effectLst/>
                <a:latin typeface="+mn-lt"/>
                <a:ea typeface="+mn-ea"/>
                <a:cs typeface="+mn-cs"/>
              </a:rPr>
              <a:t>Wars of aggression, proxy wars</a:t>
            </a:r>
            <a:endParaRPr lang="en-US" sz="1200" kern="1200" dirty="0" smtClean="0">
              <a:solidFill>
                <a:schemeClr val="tx1"/>
              </a:solidFill>
              <a:effectLst/>
              <a:latin typeface="+mn-lt"/>
              <a:ea typeface="+mn-ea"/>
              <a:cs typeface="+mn-cs"/>
            </a:endParaRPr>
          </a:p>
          <a:p>
            <a:pPr marL="171450" lvl="0" indent="-171450">
              <a:buFont typeface="Arial"/>
              <a:buChar char="•"/>
            </a:pPr>
            <a:r>
              <a:rPr lang="en-US" sz="1200" kern="1200" dirty="0" smtClean="0">
                <a:solidFill>
                  <a:schemeClr val="tx1"/>
                </a:solidFill>
                <a:effectLst/>
                <a:latin typeface="+mn-lt"/>
                <a:ea typeface="+mn-ea"/>
                <a:cs typeface="+mn-cs"/>
              </a:rPr>
              <a:t>In 248 documented armed conflicts after World War II, the US started 201, killing 30 million, the bulk of them children (more that what the Nazis killed during Third-Reich Europe.) </a:t>
            </a:r>
          </a:p>
          <a:p>
            <a:pPr marL="171450" lvl="0" indent="-171450">
              <a:buFont typeface="Arial"/>
              <a:buChar char="•"/>
            </a:pPr>
            <a:r>
              <a:rPr lang="en-US" sz="1200" kern="1200" dirty="0" smtClean="0">
                <a:solidFill>
                  <a:schemeClr val="tx1"/>
                </a:solidFill>
                <a:effectLst/>
                <a:latin typeface="+mn-lt"/>
                <a:ea typeface="+mn-ea"/>
                <a:cs typeface="+mn-cs"/>
              </a:rPr>
              <a:t>Imperialist use of mercenary armies (e.g. in Syria, Ukraine)</a:t>
            </a:r>
          </a:p>
          <a:p>
            <a:r>
              <a:rPr lang="en-US" sz="1200" kern="1200" dirty="0" smtClean="0">
                <a:solidFill>
                  <a:schemeClr val="tx1"/>
                </a:solidFill>
                <a:effectLst/>
                <a:latin typeface="+mn-lt"/>
                <a:ea typeface="+mn-ea"/>
                <a:cs typeface="+mn-cs"/>
              </a:rPr>
              <a:t> </a:t>
            </a:r>
          </a:p>
          <a:p>
            <a:r>
              <a:rPr lang="en-US" sz="1200" b="1" i="1" kern="1200" dirty="0" smtClean="0">
                <a:solidFill>
                  <a:schemeClr val="tx1"/>
                </a:solidFill>
                <a:effectLst/>
                <a:latin typeface="+mn-lt"/>
                <a:ea typeface="+mn-ea"/>
                <a:cs typeface="+mn-cs"/>
              </a:rPr>
              <a:t>Increasing factors for world war</a:t>
            </a:r>
            <a:endParaRPr lang="en-US" sz="1200" kern="1200" dirty="0" smtClean="0">
              <a:solidFill>
                <a:schemeClr val="tx1"/>
              </a:solidFill>
              <a:effectLst/>
              <a:latin typeface="+mn-lt"/>
              <a:ea typeface="+mn-ea"/>
              <a:cs typeface="+mn-cs"/>
            </a:endParaRPr>
          </a:p>
          <a:p>
            <a:pPr marL="171450" lvl="0" indent="-171450">
              <a:buFont typeface="Arial"/>
              <a:buChar char="•"/>
            </a:pPr>
            <a:r>
              <a:rPr lang="en-US" sz="1200" kern="1200" dirty="0" smtClean="0">
                <a:solidFill>
                  <a:schemeClr val="tx1"/>
                </a:solidFill>
                <a:effectLst/>
                <a:latin typeface="+mn-lt"/>
                <a:ea typeface="+mn-ea"/>
                <a:cs typeface="+mn-cs"/>
              </a:rPr>
              <a:t>Increasing polarization between US-EU (NATO) and Russia-China (SCO)</a:t>
            </a:r>
          </a:p>
          <a:p>
            <a:pPr marL="171450" lvl="0" indent="-171450">
              <a:buFont typeface="Arial"/>
              <a:buChar char="•"/>
            </a:pPr>
            <a:r>
              <a:rPr lang="en-US" sz="1200" kern="1200" dirty="0" smtClean="0">
                <a:solidFill>
                  <a:schemeClr val="tx1"/>
                </a:solidFill>
                <a:effectLst/>
                <a:latin typeface="+mn-lt"/>
                <a:ea typeface="+mn-ea"/>
                <a:cs typeface="+mn-cs"/>
              </a:rPr>
              <a:t>Increasingly bellicose talk by US-NATO vs its adversaries (esp Russia)</a:t>
            </a:r>
          </a:p>
          <a:p>
            <a:pPr marL="171450" lvl="0" indent="-171450">
              <a:buFont typeface="Arial"/>
              <a:buChar char="•"/>
            </a:pPr>
            <a:r>
              <a:rPr lang="en-US" sz="1200" kern="1200" dirty="0" smtClean="0">
                <a:solidFill>
                  <a:schemeClr val="tx1"/>
                </a:solidFill>
                <a:effectLst/>
                <a:latin typeface="+mn-lt"/>
                <a:ea typeface="+mn-ea"/>
                <a:cs typeface="+mn-cs"/>
              </a:rPr>
              <a:t>Movement towards deployment of tactical nukes in Europe</a:t>
            </a:r>
          </a:p>
          <a:p>
            <a:pPr marL="171450" lvl="0" indent="-171450">
              <a:buFont typeface="Arial"/>
              <a:buChar char="•"/>
            </a:pPr>
            <a:r>
              <a:rPr lang="en-US" sz="1200" kern="1200" dirty="0" smtClean="0">
                <a:solidFill>
                  <a:schemeClr val="tx1"/>
                </a:solidFill>
                <a:effectLst/>
                <a:latin typeface="+mn-lt"/>
                <a:ea typeface="+mn-ea"/>
                <a:cs typeface="+mn-cs"/>
              </a:rPr>
              <a:t>Flashpoints: Ukraine, Middle East (Syria, Iran, Israel-Palestine), East Asia (Korean peninsula, territorial disputes), proxy wars and internal civil strife in Africa</a:t>
            </a:r>
          </a:p>
          <a:p>
            <a:pPr marL="171450" lvl="0" indent="-171450">
              <a:buFont typeface="Arial"/>
              <a:buChar char="•"/>
            </a:pPr>
            <a:endParaRPr lang="en-US" sz="1200" kern="1200" dirty="0" smtClean="0">
              <a:solidFill>
                <a:schemeClr val="tx1"/>
              </a:solidFill>
              <a:effectLst/>
              <a:latin typeface="+mn-lt"/>
              <a:ea typeface="+mn-ea"/>
              <a:cs typeface="+mn-cs"/>
            </a:endParaRPr>
          </a:p>
          <a:p>
            <a:pPr marL="171450" indent="-171450">
              <a:buFont typeface="Arial"/>
              <a:buChar char="•"/>
            </a:pPr>
            <a:endParaRPr lang="en-US" sz="1200" kern="1200" dirty="0" smtClean="0">
              <a:solidFill>
                <a:schemeClr val="tx1"/>
              </a:solidFill>
              <a:effectLst/>
              <a:latin typeface="+mn-lt"/>
              <a:ea typeface="+mn-ea"/>
              <a:cs typeface="+mn-cs"/>
            </a:endParaRPr>
          </a:p>
          <a:p>
            <a:pPr marL="171450" indent="-171450">
              <a:buFont typeface="Arial"/>
              <a:buChar char="•"/>
            </a:pPr>
            <a:endParaRPr lang="en-US" dirty="0"/>
          </a:p>
        </p:txBody>
      </p:sp>
      <p:sp>
        <p:nvSpPr>
          <p:cNvPr id="4" name="Slide Number Placeholder 3"/>
          <p:cNvSpPr>
            <a:spLocks noGrp="1"/>
          </p:cNvSpPr>
          <p:nvPr>
            <p:ph type="sldNum" sz="quarter" idx="10"/>
          </p:nvPr>
        </p:nvSpPr>
        <p:spPr/>
        <p:txBody>
          <a:bodyPr/>
          <a:lstStyle/>
          <a:p>
            <a:fld id="{E855ED2B-EC1A-0846-BC16-D6CB8AD31A2A}" type="slidenum">
              <a:rPr lang="en-US" smtClean="0"/>
              <a:pPr/>
              <a:t>32</a:t>
            </a:fld>
            <a:endParaRPr lang="en-US" dirty="0"/>
          </a:p>
        </p:txBody>
      </p:sp>
    </p:spTree>
    <p:extLst>
      <p:ext uri="{BB962C8B-B14F-4D97-AF65-F5344CB8AC3E}">
        <p14:creationId xmlns:p14="http://schemas.microsoft.com/office/powerpoint/2010/main" val="31538095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So from the business point of view, this goal is about integrating geographically and economically isolated small farmers, many of whom are women, into the global value chains of transnational corporations (TNCs). TNCs like Nestle for instance would go from country to country contracting with small farmers for the production and supply of coffee or soy.  The terms and conditions are typically determined unilaterally by the TNC: what seed variety to use; what inputs are going to go into the land; when crops are going to be delivered; what production methods are used; how much will be paid, and so on, often in very detrimental terms and conditions for smallholder farmers. As a result, many small farmers’ gross incomes are increasing but their net incomes are decreasing because of rising costs of seeds and production inputs supplied by other TNCs. Just three companies control over half of global commercial sales of seeds, of which about a quarter are sales of genetically engineered seeds.</a:t>
            </a:r>
          </a:p>
          <a:p>
            <a:r>
              <a:rPr lang="en-US" sz="1200" kern="1200" dirty="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C837AC44-18AA-F147-80F5-32923B539487}" type="slidenum">
              <a:t>41</a:t>
            </a:fld>
            <a:endParaRPr lang="en-US" dirty="0"/>
          </a:p>
        </p:txBody>
      </p:sp>
    </p:spTree>
    <p:extLst>
      <p:ext uri="{BB962C8B-B14F-4D97-AF65-F5344CB8AC3E}">
        <p14:creationId xmlns:p14="http://schemas.microsoft.com/office/powerpoint/2010/main" val="28581525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OWG</a:t>
            </a:r>
            <a:r>
              <a:rPr lang="en-US" baseline="0" dirty="0"/>
              <a:t> talks about right to water; and improving access to services.  But there is ongoing trends towards more privatization of social services; cutbacks in social spending both in North and the South.  E.g. the remaining specialized public hospitals being privatized</a:t>
            </a:r>
          </a:p>
          <a:p>
            <a:pPr marL="171450" indent="-171450">
              <a:buFontTx/>
              <a:buChar char="-"/>
            </a:pPr>
            <a:r>
              <a:rPr lang="en-US" baseline="0" dirty="0"/>
              <a:t>OWG talks about a global partnership for development but unequal and unfair trade rules prevail and are being expanded and reinforced by the WTO and so-called 21</a:t>
            </a:r>
            <a:r>
              <a:rPr lang="en-US" baseline="30000" dirty="0"/>
              <a:t>st</a:t>
            </a:r>
            <a:r>
              <a:rPr lang="en-US" baseline="0" dirty="0"/>
              <a:t> century trade agreements.  Bali agreement produced deal on trade facilitation that eases entry of imports from rich countries in the south</a:t>
            </a:r>
          </a:p>
          <a:p>
            <a:pPr marL="171450" indent="-171450">
              <a:buFontTx/>
              <a:buChar char="-"/>
            </a:pPr>
            <a:endParaRPr lang="en-US" baseline="0" dirty="0"/>
          </a:p>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6704C10D-7064-1949-8A9A-AB8F8A02F898}" type="slidenum">
              <a:rPr lang="en-US"/>
              <a:t>45</a:t>
            </a:fld>
            <a:endParaRPr lang="en-US" dirty="0"/>
          </a:p>
        </p:txBody>
      </p:sp>
    </p:spTree>
    <p:extLst>
      <p:ext uri="{BB962C8B-B14F-4D97-AF65-F5344CB8AC3E}">
        <p14:creationId xmlns:p14="http://schemas.microsoft.com/office/powerpoint/2010/main" val="14125787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baseline="0" dirty="0"/>
              <a:t>OWG and all other reports </a:t>
            </a:r>
            <a:r>
              <a:rPr lang="en-US" baseline="0" dirty="0" smtClean="0"/>
              <a:t>stress </a:t>
            </a:r>
            <a:r>
              <a:rPr lang="en-US" baseline="0" dirty="0"/>
              <a:t>the role and contribution of PS in sus dev but trend of </a:t>
            </a:r>
            <a:r>
              <a:rPr lang="en-US" baseline="0" dirty="0" smtClean="0"/>
              <a:t>investment </a:t>
            </a:r>
            <a:r>
              <a:rPr lang="en-US" baseline="0" dirty="0"/>
              <a:t>deregulation ongoing, e.g. destruction caused by mining and extractive industries still go on with impunity  </a:t>
            </a:r>
          </a:p>
          <a:p>
            <a:pPr marL="171450" indent="-171450">
              <a:buFontTx/>
              <a:buChar char="-"/>
            </a:pPr>
            <a:r>
              <a:rPr lang="en-US" baseline="0" dirty="0"/>
              <a:t>Related to this is the growing trend of TNCs suing states, e.g. Philip Morris versus Uruguay health regulation</a:t>
            </a:r>
          </a:p>
          <a:p>
            <a:pPr marL="171450" indent="-171450">
              <a:buFontTx/>
              <a:buChar char="-"/>
            </a:pPr>
            <a:r>
              <a:rPr lang="en-US" baseline="0" dirty="0"/>
              <a:t>Payment for ecosystem services</a:t>
            </a:r>
          </a:p>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6704C10D-7064-1949-8A9A-AB8F8A02F898}" type="slidenum">
              <a:rPr lang="en-US"/>
              <a:t>46</a:t>
            </a:fld>
            <a:endParaRPr lang="en-US" dirty="0"/>
          </a:p>
        </p:txBody>
      </p:sp>
    </p:spTree>
    <p:extLst>
      <p:ext uri="{BB962C8B-B14F-4D97-AF65-F5344CB8AC3E}">
        <p14:creationId xmlns:p14="http://schemas.microsoft.com/office/powerpoint/2010/main" val="39813422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Para maigpawan </a:t>
            </a:r>
            <a:r>
              <a:rPr lang="en-US" dirty="0" err="1"/>
              <a:t>ang</a:t>
            </a:r>
            <a:r>
              <a:rPr lang="en-US" dirty="0"/>
              <a:t> </a:t>
            </a:r>
            <a:r>
              <a:rPr lang="en-US" dirty="0" smtClean="0"/>
              <a:t>crisis</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93A81C31-1B3D-994A-A0DF-0546EB2DC576}" type="slidenum">
              <a:t>47</a:t>
            </a:fld>
            <a:endParaRPr lang="en-US" dirty="0"/>
          </a:p>
        </p:txBody>
      </p:sp>
    </p:spTree>
    <p:extLst>
      <p:ext uri="{BB962C8B-B14F-4D97-AF65-F5344CB8AC3E}">
        <p14:creationId xmlns:p14="http://schemas.microsoft.com/office/powerpoint/2010/main" val="330691292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email">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2130425"/>
            <a:ext cx="7772400" cy="1470025"/>
          </a:xfrm>
          <a:prstGeom prst="rect">
            <a:avLst/>
          </a:prstGeom>
        </p:spPr>
        <p:txBody>
          <a:bodyPr/>
          <a:lstStyle>
            <a:lvl1pPr>
              <a:defRPr baseline="0">
                <a:latin typeface="Rockwell"/>
                <a:cs typeface="Rockwell"/>
              </a:defRPr>
            </a:lvl1pPr>
          </a:lstStyle>
          <a:p>
            <a:r>
              <a:rPr lang="en-US" dirty="0" err="1" smtClean="0"/>
              <a:t>Title</a:t>
            </a:r>
            <a:endParaRPr lang="en-PH" dirty="0"/>
          </a:p>
        </p:txBody>
      </p:sp>
      <p:sp>
        <p:nvSpPr>
          <p:cNvPr id="3" name="Subtitle 2"/>
          <p:cNvSpPr>
            <a:spLocks noGrp="1"/>
          </p:cNvSpPr>
          <p:nvPr>
            <p:ph type="subTitle" idx="1" hasCustomPrompt="1"/>
          </p:nvPr>
        </p:nvSpPr>
        <p:spPr>
          <a:xfrm>
            <a:off x="1371600" y="3886200"/>
            <a:ext cx="6400800" cy="1752600"/>
          </a:xfrm>
          <a:prstGeom prst="rect">
            <a:avLst/>
          </a:prstGeom>
        </p:spPr>
        <p:txBody>
          <a:bodyPr/>
          <a:lstStyle>
            <a:lvl1pPr marL="0" indent="0" algn="ctr">
              <a:buNone/>
              <a:defRPr baseline="0">
                <a:solidFill>
                  <a:schemeClr val="tx1">
                    <a:tint val="75000"/>
                  </a:schemeClr>
                </a:solidFill>
                <a:latin typeface="Rockwell"/>
                <a:cs typeface="Rockwe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IBON International| Date</a:t>
            </a:r>
            <a:endParaRPr lang="en-PH"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12_Inside slide">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a:xfrm>
            <a:off x="685800" y="6569075"/>
            <a:ext cx="2895600" cy="365125"/>
          </a:xfrm>
          <a:prstGeom prst="rect">
            <a:avLst/>
          </a:prstGeom>
        </p:spPr>
        <p:txBody>
          <a:bodyPr/>
          <a:lstStyle>
            <a:lvl1pPr>
              <a:defRPr sz="1600" baseline="0">
                <a:solidFill>
                  <a:schemeClr val="bg1">
                    <a:lumMod val="85000"/>
                  </a:schemeClr>
                </a:solidFill>
              </a:defRPr>
            </a:lvl1pPr>
          </a:lstStyle>
          <a:p>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13_Inside slide">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a:xfrm>
            <a:off x="685800" y="6569075"/>
            <a:ext cx="2895600" cy="365125"/>
          </a:xfrm>
          <a:prstGeom prst="rect">
            <a:avLst/>
          </a:prstGeom>
        </p:spPr>
        <p:txBody>
          <a:bodyPr/>
          <a:lstStyle>
            <a:lvl1pPr>
              <a:defRPr sz="1600" baseline="0">
                <a:solidFill>
                  <a:schemeClr val="bg1">
                    <a:lumMod val="85000"/>
                  </a:schemeClr>
                </a:solidFill>
              </a:defRPr>
            </a:lvl1pPr>
          </a:lstStyle>
          <a:p>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4_Inside slide">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a:xfrm>
            <a:off x="685800" y="6569075"/>
            <a:ext cx="2895600" cy="365125"/>
          </a:xfrm>
          <a:prstGeom prst="rect">
            <a:avLst/>
          </a:prstGeom>
        </p:spPr>
        <p:txBody>
          <a:bodyPr/>
          <a:lstStyle>
            <a:lvl1pPr>
              <a:defRPr sz="1600" baseline="0">
                <a:solidFill>
                  <a:schemeClr val="bg1">
                    <a:lumMod val="85000"/>
                  </a:schemeClr>
                </a:solidFill>
              </a:defRPr>
            </a:lvl1pPr>
          </a:lstStyle>
          <a:p>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15_Inside slide">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a:xfrm>
            <a:off x="685800" y="6569075"/>
            <a:ext cx="2895600" cy="365125"/>
          </a:xfrm>
          <a:prstGeom prst="rect">
            <a:avLst/>
          </a:prstGeom>
        </p:spPr>
        <p:txBody>
          <a:bodyPr/>
          <a:lstStyle>
            <a:lvl1pPr>
              <a:defRPr sz="1600" baseline="0">
                <a:solidFill>
                  <a:schemeClr val="bg1">
                    <a:lumMod val="85000"/>
                  </a:schemeClr>
                </a:solidFill>
              </a:defRPr>
            </a:lvl1pPr>
          </a:lstStyle>
          <a:p>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17_Inside slide">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a:xfrm>
            <a:off x="685800" y="6569075"/>
            <a:ext cx="2895600" cy="365125"/>
          </a:xfrm>
          <a:prstGeom prst="rect">
            <a:avLst/>
          </a:prstGeom>
        </p:spPr>
        <p:txBody>
          <a:bodyPr/>
          <a:lstStyle>
            <a:lvl1pPr>
              <a:defRPr sz="1600" baseline="0">
                <a:solidFill>
                  <a:schemeClr val="bg1">
                    <a:lumMod val="85000"/>
                  </a:schemeClr>
                </a:solidFill>
              </a:defRPr>
            </a:lvl1pPr>
          </a:lstStyle>
          <a:p>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18_Inside slide">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a:xfrm>
            <a:off x="685800" y="6569075"/>
            <a:ext cx="2895600" cy="365125"/>
          </a:xfrm>
          <a:prstGeom prst="rect">
            <a:avLst/>
          </a:prstGeom>
        </p:spPr>
        <p:txBody>
          <a:bodyPr/>
          <a:lstStyle>
            <a:lvl1pPr>
              <a:defRPr sz="1600" baseline="0">
                <a:solidFill>
                  <a:schemeClr val="bg1">
                    <a:lumMod val="85000"/>
                  </a:schemeClr>
                </a:solidFill>
              </a:defRPr>
            </a:lvl1pPr>
          </a:lstStyle>
          <a:p>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19_Inside slide">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a:xfrm>
            <a:off x="685800" y="6569075"/>
            <a:ext cx="2895600" cy="365125"/>
          </a:xfrm>
          <a:prstGeom prst="rect">
            <a:avLst/>
          </a:prstGeom>
        </p:spPr>
        <p:txBody>
          <a:bodyPr/>
          <a:lstStyle>
            <a:lvl1pPr>
              <a:defRPr sz="1600" baseline="0">
                <a:solidFill>
                  <a:schemeClr val="bg1">
                    <a:lumMod val="85000"/>
                  </a:schemeClr>
                </a:solidFill>
              </a:defRPr>
            </a:lvl1pPr>
          </a:lstStyle>
          <a:p>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20_Inside slide">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a:xfrm>
            <a:off x="685800" y="6569075"/>
            <a:ext cx="2895600" cy="365125"/>
          </a:xfrm>
          <a:prstGeom prst="rect">
            <a:avLst/>
          </a:prstGeom>
        </p:spPr>
        <p:txBody>
          <a:bodyPr/>
          <a:lstStyle>
            <a:lvl1pPr>
              <a:defRPr sz="1600" baseline="0">
                <a:solidFill>
                  <a:schemeClr val="bg1">
                    <a:lumMod val="85000"/>
                  </a:schemeClr>
                </a:solidFill>
              </a:defRPr>
            </a:lvl1pPr>
          </a:lstStyle>
          <a:p>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21_Inside slide">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a:xfrm>
            <a:off x="685800" y="6569075"/>
            <a:ext cx="2895600" cy="365125"/>
          </a:xfrm>
          <a:prstGeom prst="rect">
            <a:avLst/>
          </a:prstGeom>
        </p:spPr>
        <p:txBody>
          <a:bodyPr/>
          <a:lstStyle>
            <a:lvl1pPr>
              <a:defRPr sz="1600" baseline="0">
                <a:solidFill>
                  <a:schemeClr val="bg1">
                    <a:lumMod val="85000"/>
                  </a:schemeClr>
                </a:solidFill>
              </a:defRPr>
            </a:lvl1pPr>
          </a:lstStyle>
          <a:p>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22_Inside slide">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a:xfrm>
            <a:off x="685800" y="6569075"/>
            <a:ext cx="2895600" cy="365125"/>
          </a:xfrm>
          <a:prstGeom prst="rect">
            <a:avLst/>
          </a:prstGeom>
        </p:spPr>
        <p:txBody>
          <a:bodyPr/>
          <a:lstStyle>
            <a:lvl1pPr>
              <a:defRPr sz="1600" baseline="0">
                <a:solidFill>
                  <a:schemeClr val="bg1">
                    <a:lumMod val="85000"/>
                  </a:schemeClr>
                </a:solidFill>
              </a:defRPr>
            </a:lvl1pPr>
          </a:lstStyle>
          <a:p>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Inside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74638"/>
            <a:ext cx="8229600" cy="1143000"/>
          </a:xfrm>
          <a:prstGeom prst="rect">
            <a:avLst/>
          </a:prstGeom>
        </p:spPr>
        <p:txBody>
          <a:bodyPr/>
          <a:lstStyle>
            <a:lvl1pPr>
              <a:defRPr>
                <a:latin typeface="Rockwell"/>
                <a:cs typeface="Rockwell"/>
              </a:defRPr>
            </a:lvl1pPr>
          </a:lstStyle>
          <a:p>
            <a:r>
              <a:rPr lang="en-US" dirty="0" err="1" smtClean="0"/>
              <a:t>Kunyari</a:t>
            </a:r>
            <a:r>
              <a:rPr lang="en-US" dirty="0" smtClean="0"/>
              <a:t> </a:t>
            </a:r>
            <a:r>
              <a:rPr lang="en-US" dirty="0" err="1" smtClean="0"/>
              <a:t>ito</a:t>
            </a:r>
            <a:r>
              <a:rPr lang="en-US" dirty="0" smtClean="0"/>
              <a:t> </a:t>
            </a:r>
            <a:r>
              <a:rPr lang="en-US" dirty="0" err="1" smtClean="0"/>
              <a:t>ang</a:t>
            </a:r>
            <a:r>
              <a:rPr lang="en-US" dirty="0" smtClean="0"/>
              <a:t> </a:t>
            </a:r>
            <a:r>
              <a:rPr lang="en-US" dirty="0" err="1" smtClean="0"/>
              <a:t>unang</a:t>
            </a:r>
            <a:r>
              <a:rPr lang="en-US" dirty="0" smtClean="0"/>
              <a:t> slide </a:t>
            </a:r>
            <a:r>
              <a:rPr lang="en-US" dirty="0" err="1" smtClean="0"/>
              <a:t>ko</a:t>
            </a:r>
            <a:endParaRPr lang="en-PH" dirty="0"/>
          </a:p>
        </p:txBody>
      </p:sp>
      <p:sp>
        <p:nvSpPr>
          <p:cNvPr id="3" name="Content Placeholder 2"/>
          <p:cNvSpPr>
            <a:spLocks noGrp="1"/>
          </p:cNvSpPr>
          <p:nvPr>
            <p:ph sz="half" idx="1" hasCustomPrompt="1"/>
          </p:nvPr>
        </p:nvSpPr>
        <p:spPr>
          <a:xfrm rot="20625912">
            <a:off x="412943" y="2018137"/>
            <a:ext cx="4038600" cy="3530229"/>
          </a:xfrm>
          <a:prstGeom prst="rect">
            <a:avLst/>
          </a:prstGeom>
        </p:spPr>
        <p:txBody>
          <a:bodyPr/>
          <a:lstStyle>
            <a:lvl1pPr>
              <a:buNone/>
              <a:defRPr sz="2800" baseline="0">
                <a:latin typeface="Rockwell"/>
                <a:cs typeface="Rockwell"/>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err="1" smtClean="0"/>
              <a:t>Dito</a:t>
            </a:r>
            <a:r>
              <a:rPr lang="en-US" dirty="0" smtClean="0"/>
              <a:t> </a:t>
            </a:r>
            <a:r>
              <a:rPr lang="en-US" dirty="0" err="1" smtClean="0"/>
              <a:t>maglagay</a:t>
            </a:r>
            <a:r>
              <a:rPr lang="en-US" dirty="0" smtClean="0"/>
              <a:t> </a:t>
            </a:r>
            <a:r>
              <a:rPr lang="en-US" dirty="0" err="1" smtClean="0"/>
              <a:t>ng</a:t>
            </a:r>
            <a:r>
              <a:rPr lang="en-US" dirty="0" smtClean="0"/>
              <a:t> image </a:t>
            </a:r>
            <a:r>
              <a:rPr lang="en-US" dirty="0" err="1" smtClean="0"/>
              <a:t>na</a:t>
            </a:r>
            <a:r>
              <a:rPr lang="en-US" dirty="0" smtClean="0"/>
              <a:t> </a:t>
            </a:r>
            <a:r>
              <a:rPr lang="en-US" dirty="0" err="1" smtClean="0"/>
              <a:t>nais</a:t>
            </a:r>
            <a:r>
              <a:rPr lang="en-US" dirty="0" smtClean="0"/>
              <a:t> </a:t>
            </a:r>
            <a:r>
              <a:rPr lang="en-US" dirty="0" err="1" smtClean="0"/>
              <a:t>gamitin</a:t>
            </a:r>
            <a:endParaRPr lang="en-PH" dirty="0"/>
          </a:p>
        </p:txBody>
      </p:sp>
      <p:sp>
        <p:nvSpPr>
          <p:cNvPr id="6" name="Footer Placeholder 5"/>
          <p:cNvSpPr>
            <a:spLocks noGrp="1"/>
          </p:cNvSpPr>
          <p:nvPr>
            <p:ph type="ftr" sz="quarter" idx="11"/>
          </p:nvPr>
        </p:nvSpPr>
        <p:spPr>
          <a:xfrm>
            <a:off x="685800" y="6569075"/>
            <a:ext cx="2895600" cy="365125"/>
          </a:xfrm>
          <a:prstGeom prst="rect">
            <a:avLst/>
          </a:prstGeom>
        </p:spPr>
        <p:txBody>
          <a:bodyPr/>
          <a:lstStyle>
            <a:lvl1pPr>
              <a:defRPr sz="1600" baseline="0">
                <a:solidFill>
                  <a:schemeClr val="bg1">
                    <a:lumMod val="85000"/>
                  </a:schemeClr>
                </a:solidFill>
              </a:defRPr>
            </a:lvl1pPr>
          </a:lstStyle>
          <a:p>
            <a:endParaRPr lang="en-US" dirty="0"/>
          </a:p>
        </p:txBody>
      </p:sp>
      <p:sp>
        <p:nvSpPr>
          <p:cNvPr id="9" name="Text Placeholder 8"/>
          <p:cNvSpPr>
            <a:spLocks noGrp="1"/>
          </p:cNvSpPr>
          <p:nvPr>
            <p:ph type="body" sz="quarter" idx="13" hasCustomPrompt="1"/>
          </p:nvPr>
        </p:nvSpPr>
        <p:spPr>
          <a:xfrm>
            <a:off x="4800600" y="1600200"/>
            <a:ext cx="3886200" cy="4495800"/>
          </a:xfrm>
          <a:prstGeom prst="rect">
            <a:avLst/>
          </a:prstGeom>
        </p:spPr>
        <p:txBody>
          <a:bodyPr/>
          <a:lstStyle>
            <a:lvl1pPr>
              <a:defRPr>
                <a:latin typeface="Rockwell"/>
                <a:cs typeface="Rockwell"/>
              </a:defRPr>
            </a:lvl1pPr>
            <a:lvl2pPr>
              <a:defRPr>
                <a:latin typeface="Rockwell"/>
                <a:cs typeface="Rockwell"/>
              </a:defRPr>
            </a:lvl2pPr>
            <a:lvl3pPr>
              <a:defRPr>
                <a:latin typeface="Rockwell"/>
                <a:cs typeface="Rockwell"/>
              </a:defRPr>
            </a:lvl3pPr>
            <a:lvl4pPr>
              <a:defRPr>
                <a:latin typeface="Rockwell"/>
                <a:cs typeface="Rockwell"/>
              </a:defRPr>
            </a:lvl4pPr>
            <a:lvl5pPr>
              <a:defRPr>
                <a:latin typeface="Rockwell"/>
                <a:cs typeface="Rockwell"/>
              </a:defRPr>
            </a:lvl5pPr>
          </a:lstStyle>
          <a:p>
            <a:pPr lvl="0"/>
            <a:r>
              <a:rPr lang="en-US" dirty="0" smtClean="0"/>
              <a:t>Sana </a:t>
            </a:r>
            <a:r>
              <a:rPr lang="en-US" dirty="0" err="1" smtClean="0"/>
              <a:t>umubra</a:t>
            </a:r>
            <a:endParaRPr lang="en-US" dirty="0" smtClean="0"/>
          </a:p>
          <a:p>
            <a:pPr lvl="1"/>
            <a:r>
              <a:rPr lang="en-US" dirty="0" err="1" smtClean="0"/>
              <a:t>Kasi</a:t>
            </a:r>
            <a:r>
              <a:rPr lang="en-US" dirty="0" smtClean="0"/>
              <a:t> </a:t>
            </a:r>
            <a:r>
              <a:rPr lang="en-US" dirty="0" err="1" smtClean="0"/>
              <a:t>di</a:t>
            </a:r>
            <a:r>
              <a:rPr lang="en-US" dirty="0" smtClean="0"/>
              <a:t> pa </a:t>
            </a:r>
            <a:r>
              <a:rPr lang="en-US" dirty="0" err="1" smtClean="0"/>
              <a:t>umuubra</a:t>
            </a:r>
            <a:endParaRPr lang="en-US" dirty="0" smtClean="0"/>
          </a:p>
          <a:p>
            <a:pPr lvl="2"/>
            <a:r>
              <a:rPr lang="en-US" dirty="0" err="1" smtClean="0"/>
              <a:t>abangan</a:t>
            </a:r>
            <a:endParaRPr lang="en-US" dirty="0" smtClean="0"/>
          </a:p>
          <a:p>
            <a:pPr lvl="3"/>
            <a:r>
              <a:rPr lang="en-US" dirty="0" err="1" smtClean="0"/>
              <a:t>Ang</a:t>
            </a:r>
            <a:r>
              <a:rPr lang="en-US" dirty="0" smtClean="0"/>
              <a:t> </a:t>
            </a:r>
            <a:r>
              <a:rPr lang="en-US" dirty="0" err="1" smtClean="0"/>
              <a:t>alin</a:t>
            </a:r>
            <a:endParaRPr lang="en-US" dirty="0" smtClean="0"/>
          </a:p>
          <a:p>
            <a:pPr lvl="4"/>
            <a:r>
              <a:rPr lang="en-US" dirty="0" err="1" smtClean="0"/>
              <a:t>Ang</a:t>
            </a:r>
            <a:r>
              <a:rPr lang="en-US" dirty="0" smtClean="0"/>
              <a:t> </a:t>
            </a:r>
            <a:r>
              <a:rPr lang="en-US" dirty="0" err="1" smtClean="0"/>
              <a:t>susunod</a:t>
            </a:r>
            <a:r>
              <a:rPr lang="en-US" dirty="0" smtClean="0"/>
              <a:t> </a:t>
            </a:r>
            <a:r>
              <a:rPr lang="en-US" dirty="0" err="1" smtClean="0"/>
              <a:t>na</a:t>
            </a:r>
            <a:r>
              <a:rPr lang="en-US" dirty="0" smtClean="0"/>
              <a:t> slide</a:t>
            </a:r>
            <a:endParaRPr lang="en-PH"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23_Inside slide">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a:xfrm>
            <a:off x="685800" y="6569075"/>
            <a:ext cx="2895600" cy="365125"/>
          </a:xfrm>
          <a:prstGeom prst="rect">
            <a:avLst/>
          </a:prstGeom>
        </p:spPr>
        <p:txBody>
          <a:bodyPr/>
          <a:lstStyle>
            <a:lvl1pPr>
              <a:defRPr sz="1600" baseline="0">
                <a:solidFill>
                  <a:schemeClr val="bg1">
                    <a:lumMod val="85000"/>
                  </a:schemeClr>
                </a:solidFill>
              </a:defRPr>
            </a:lvl1pPr>
          </a:lstStyle>
          <a:p>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24_Inside slide">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a:xfrm>
            <a:off x="685800" y="6569075"/>
            <a:ext cx="2895600" cy="365125"/>
          </a:xfrm>
          <a:prstGeom prst="rect">
            <a:avLst/>
          </a:prstGeom>
        </p:spPr>
        <p:txBody>
          <a:bodyPr/>
          <a:lstStyle>
            <a:lvl1pPr>
              <a:defRPr sz="1600" baseline="0">
                <a:solidFill>
                  <a:schemeClr val="bg1">
                    <a:lumMod val="85000"/>
                  </a:schemeClr>
                </a:solidFill>
              </a:defRPr>
            </a:lvl1pPr>
          </a:lstStyle>
          <a:p>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25_Inside slide">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a:xfrm>
            <a:off x="685800" y="6569075"/>
            <a:ext cx="2895600" cy="365125"/>
          </a:xfrm>
          <a:prstGeom prst="rect">
            <a:avLst/>
          </a:prstGeom>
        </p:spPr>
        <p:txBody>
          <a:bodyPr/>
          <a:lstStyle>
            <a:lvl1pPr>
              <a:defRPr sz="1600" baseline="0">
                <a:solidFill>
                  <a:schemeClr val="bg1">
                    <a:lumMod val="85000"/>
                  </a:schemeClr>
                </a:solidFill>
              </a:defRPr>
            </a:lvl1pPr>
          </a:lstStyle>
          <a:p>
            <a:endParaRPr 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26_Inside slide">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a:xfrm>
            <a:off x="685800" y="6569075"/>
            <a:ext cx="2895600" cy="365125"/>
          </a:xfrm>
          <a:prstGeom prst="rect">
            <a:avLst/>
          </a:prstGeom>
        </p:spPr>
        <p:txBody>
          <a:bodyPr/>
          <a:lstStyle>
            <a:lvl1pPr>
              <a:defRPr sz="1600" baseline="0">
                <a:solidFill>
                  <a:schemeClr val="bg1">
                    <a:lumMod val="85000"/>
                  </a:schemeClr>
                </a:solidFill>
              </a:defRPr>
            </a:lvl1pPr>
          </a:lstStyle>
          <a:p>
            <a:endParaRPr 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27_Inside slide">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a:xfrm>
            <a:off x="685800" y="6569075"/>
            <a:ext cx="2895600" cy="365125"/>
          </a:xfrm>
          <a:prstGeom prst="rect">
            <a:avLst/>
          </a:prstGeom>
        </p:spPr>
        <p:txBody>
          <a:bodyPr/>
          <a:lstStyle>
            <a:lvl1pPr>
              <a:defRPr sz="1600" baseline="0">
                <a:solidFill>
                  <a:schemeClr val="bg1">
                    <a:lumMod val="85000"/>
                  </a:schemeClr>
                </a:solidFill>
              </a:defRPr>
            </a:lvl1pPr>
          </a:lstStyle>
          <a:p>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28_Inside slide">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a:xfrm>
            <a:off x="685800" y="6569075"/>
            <a:ext cx="2895600" cy="365125"/>
          </a:xfrm>
          <a:prstGeom prst="rect">
            <a:avLst/>
          </a:prstGeom>
        </p:spPr>
        <p:txBody>
          <a:bodyPr/>
          <a:lstStyle>
            <a:lvl1pPr>
              <a:defRPr sz="1600" baseline="0">
                <a:solidFill>
                  <a:schemeClr val="bg1">
                    <a:lumMod val="85000"/>
                  </a:schemeClr>
                </a:solidFill>
              </a:defRPr>
            </a:lvl1pPr>
          </a:lstStyle>
          <a:p>
            <a:endParaRPr 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29_Inside slide">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a:xfrm>
            <a:off x="685800" y="6569075"/>
            <a:ext cx="2895600" cy="365125"/>
          </a:xfrm>
          <a:prstGeom prst="rect">
            <a:avLst/>
          </a:prstGeom>
        </p:spPr>
        <p:txBody>
          <a:bodyPr/>
          <a:lstStyle>
            <a:lvl1pPr>
              <a:defRPr sz="1600" baseline="0">
                <a:solidFill>
                  <a:schemeClr val="bg1">
                    <a:lumMod val="85000"/>
                  </a:schemeClr>
                </a:solidFill>
              </a:defRPr>
            </a:lvl1pPr>
          </a:lstStyle>
          <a:p>
            <a:endParaRPr 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34_Inside slide">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a:xfrm>
            <a:off x="685800" y="6569075"/>
            <a:ext cx="2895600" cy="365125"/>
          </a:xfrm>
          <a:prstGeom prst="rect">
            <a:avLst/>
          </a:prstGeom>
        </p:spPr>
        <p:txBody>
          <a:bodyPr/>
          <a:lstStyle>
            <a:lvl1pPr>
              <a:defRPr sz="1600" baseline="0">
                <a:solidFill>
                  <a:schemeClr val="bg1">
                    <a:lumMod val="85000"/>
                  </a:schemeClr>
                </a:solidFill>
              </a:defRPr>
            </a:lvl1pPr>
          </a:lstStyle>
          <a:p>
            <a:endParaRPr 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6_Inside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74638"/>
            <a:ext cx="8229600" cy="1143000"/>
          </a:xfrm>
          <a:prstGeom prst="rect">
            <a:avLst/>
          </a:prstGeom>
        </p:spPr>
        <p:txBody>
          <a:bodyPr/>
          <a:lstStyle>
            <a:lvl1pPr>
              <a:defRPr/>
            </a:lvl1pPr>
          </a:lstStyle>
          <a:p>
            <a:r>
              <a:rPr lang="en-US" dirty="0" err="1" smtClean="0"/>
              <a:t>Kunyari</a:t>
            </a:r>
            <a:r>
              <a:rPr lang="en-US" dirty="0" smtClean="0"/>
              <a:t> </a:t>
            </a:r>
            <a:r>
              <a:rPr lang="en-US" dirty="0" err="1" smtClean="0"/>
              <a:t>ito</a:t>
            </a:r>
            <a:r>
              <a:rPr lang="en-US" dirty="0" smtClean="0"/>
              <a:t> </a:t>
            </a:r>
            <a:r>
              <a:rPr lang="en-US" dirty="0" err="1" smtClean="0"/>
              <a:t>ang</a:t>
            </a:r>
            <a:r>
              <a:rPr lang="en-US" dirty="0" smtClean="0"/>
              <a:t> </a:t>
            </a:r>
            <a:r>
              <a:rPr lang="en-US" dirty="0" err="1" smtClean="0"/>
              <a:t>unang</a:t>
            </a:r>
            <a:r>
              <a:rPr lang="en-US" dirty="0" smtClean="0"/>
              <a:t> slide </a:t>
            </a:r>
            <a:r>
              <a:rPr lang="en-US" dirty="0" err="1" smtClean="0"/>
              <a:t>ko</a:t>
            </a:r>
            <a:endParaRPr lang="en-PH" dirty="0"/>
          </a:p>
        </p:txBody>
      </p:sp>
      <p:sp>
        <p:nvSpPr>
          <p:cNvPr id="3" name="Content Placeholder 2"/>
          <p:cNvSpPr>
            <a:spLocks noGrp="1"/>
          </p:cNvSpPr>
          <p:nvPr>
            <p:ph sz="half" idx="1" hasCustomPrompt="1"/>
          </p:nvPr>
        </p:nvSpPr>
        <p:spPr>
          <a:xfrm rot="20625965">
            <a:off x="412943" y="2018137"/>
            <a:ext cx="4038600" cy="3530229"/>
          </a:xfrm>
          <a:prstGeom prst="rect">
            <a:avLst/>
          </a:prstGeom>
        </p:spPr>
        <p:txBody>
          <a:bodyPr/>
          <a:lstStyle>
            <a:lvl1pPr>
              <a:buNone/>
              <a:defRPr sz="2800" baseline="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err="1" smtClean="0"/>
              <a:t>Dito</a:t>
            </a:r>
            <a:r>
              <a:rPr lang="en-US" dirty="0" smtClean="0"/>
              <a:t> </a:t>
            </a:r>
            <a:r>
              <a:rPr lang="en-US" dirty="0" err="1" smtClean="0"/>
              <a:t>maglagay</a:t>
            </a:r>
            <a:r>
              <a:rPr lang="en-US" dirty="0" smtClean="0"/>
              <a:t> </a:t>
            </a:r>
            <a:r>
              <a:rPr lang="en-US" dirty="0" err="1" smtClean="0"/>
              <a:t>ng</a:t>
            </a:r>
            <a:r>
              <a:rPr lang="en-US" dirty="0" smtClean="0"/>
              <a:t> image </a:t>
            </a:r>
            <a:r>
              <a:rPr lang="en-US" dirty="0" err="1" smtClean="0"/>
              <a:t>na</a:t>
            </a:r>
            <a:r>
              <a:rPr lang="en-US" dirty="0" smtClean="0"/>
              <a:t> </a:t>
            </a:r>
            <a:r>
              <a:rPr lang="en-US" dirty="0" err="1" smtClean="0"/>
              <a:t>nais</a:t>
            </a:r>
            <a:r>
              <a:rPr lang="en-US" dirty="0" smtClean="0"/>
              <a:t> </a:t>
            </a:r>
            <a:r>
              <a:rPr lang="en-US" dirty="0" err="1" smtClean="0"/>
              <a:t>gamitin</a:t>
            </a:r>
            <a:endParaRPr lang="en-PH" dirty="0"/>
          </a:p>
        </p:txBody>
      </p:sp>
      <p:sp>
        <p:nvSpPr>
          <p:cNvPr id="6" name="Footer Placeholder 5"/>
          <p:cNvSpPr>
            <a:spLocks noGrp="1"/>
          </p:cNvSpPr>
          <p:nvPr>
            <p:ph type="ftr" sz="quarter" idx="11"/>
          </p:nvPr>
        </p:nvSpPr>
        <p:spPr>
          <a:xfrm>
            <a:off x="685800" y="6569075"/>
            <a:ext cx="2895600" cy="365125"/>
          </a:xfrm>
          <a:prstGeom prst="rect">
            <a:avLst/>
          </a:prstGeom>
        </p:spPr>
        <p:txBody>
          <a:bodyPr/>
          <a:lstStyle>
            <a:lvl1pPr>
              <a:defRPr sz="1600" baseline="0">
                <a:solidFill>
                  <a:schemeClr val="bg1">
                    <a:lumMod val="85000"/>
                  </a:schemeClr>
                </a:solidFill>
              </a:defRPr>
            </a:lvl1pPr>
          </a:lstStyle>
          <a:p>
            <a:endParaRPr lang="en-US" dirty="0"/>
          </a:p>
        </p:txBody>
      </p:sp>
      <p:sp>
        <p:nvSpPr>
          <p:cNvPr id="9" name="Text Placeholder 8"/>
          <p:cNvSpPr>
            <a:spLocks noGrp="1"/>
          </p:cNvSpPr>
          <p:nvPr>
            <p:ph type="body" sz="quarter" idx="13" hasCustomPrompt="1"/>
          </p:nvPr>
        </p:nvSpPr>
        <p:spPr>
          <a:xfrm>
            <a:off x="4800600" y="1600200"/>
            <a:ext cx="3886200" cy="4495800"/>
          </a:xfrm>
          <a:prstGeom prst="rect">
            <a:avLst/>
          </a:prstGeom>
        </p:spPr>
        <p:txBody>
          <a:bodyPr/>
          <a:lstStyle>
            <a:lvl1pPr>
              <a:defRPr/>
            </a:lvl1pPr>
            <a:lvl2pPr>
              <a:defRPr/>
            </a:lvl2pPr>
            <a:lvl3pPr>
              <a:defRPr/>
            </a:lvl3pPr>
            <a:lvl4pPr>
              <a:defRPr/>
            </a:lvl4pPr>
            <a:lvl5pPr>
              <a:defRPr/>
            </a:lvl5pPr>
          </a:lstStyle>
          <a:p>
            <a:pPr lvl="0"/>
            <a:r>
              <a:rPr lang="en-US" dirty="0" smtClean="0"/>
              <a:t>Sana </a:t>
            </a:r>
            <a:r>
              <a:rPr lang="en-US" dirty="0" err="1" smtClean="0"/>
              <a:t>umubra</a:t>
            </a:r>
            <a:endParaRPr lang="en-US" dirty="0" smtClean="0"/>
          </a:p>
          <a:p>
            <a:pPr lvl="1"/>
            <a:r>
              <a:rPr lang="en-US" dirty="0" err="1" smtClean="0"/>
              <a:t>Kasi</a:t>
            </a:r>
            <a:r>
              <a:rPr lang="en-US" dirty="0" smtClean="0"/>
              <a:t> </a:t>
            </a:r>
            <a:r>
              <a:rPr lang="en-US" dirty="0" err="1" smtClean="0"/>
              <a:t>di</a:t>
            </a:r>
            <a:r>
              <a:rPr lang="en-US" dirty="0" smtClean="0"/>
              <a:t> pa </a:t>
            </a:r>
            <a:r>
              <a:rPr lang="en-US" dirty="0" err="1" smtClean="0"/>
              <a:t>umuubra</a:t>
            </a:r>
            <a:endParaRPr lang="en-US" dirty="0" smtClean="0"/>
          </a:p>
          <a:p>
            <a:pPr lvl="2"/>
            <a:r>
              <a:rPr lang="en-US" dirty="0" err="1" smtClean="0"/>
              <a:t>abangan</a:t>
            </a:r>
            <a:endParaRPr lang="en-US" dirty="0" smtClean="0"/>
          </a:p>
          <a:p>
            <a:pPr lvl="3"/>
            <a:r>
              <a:rPr lang="en-US" dirty="0" err="1" smtClean="0"/>
              <a:t>Ang</a:t>
            </a:r>
            <a:r>
              <a:rPr lang="en-US" dirty="0" smtClean="0"/>
              <a:t> </a:t>
            </a:r>
            <a:r>
              <a:rPr lang="en-US" dirty="0" err="1" smtClean="0"/>
              <a:t>alin</a:t>
            </a:r>
            <a:endParaRPr lang="en-US" dirty="0" smtClean="0"/>
          </a:p>
          <a:p>
            <a:pPr lvl="4"/>
            <a:r>
              <a:rPr lang="en-US" dirty="0" err="1" smtClean="0"/>
              <a:t>Ang</a:t>
            </a:r>
            <a:r>
              <a:rPr lang="en-US" dirty="0" smtClean="0"/>
              <a:t> </a:t>
            </a:r>
            <a:r>
              <a:rPr lang="en-US" dirty="0" err="1" smtClean="0"/>
              <a:t>susunod</a:t>
            </a:r>
            <a:r>
              <a:rPr lang="en-US" dirty="0" smtClean="0"/>
              <a:t> </a:t>
            </a:r>
            <a:r>
              <a:rPr lang="en-US" dirty="0" err="1" smtClean="0"/>
              <a:t>na</a:t>
            </a:r>
            <a:r>
              <a:rPr lang="en-US" dirty="0" smtClean="0"/>
              <a:t> slide</a:t>
            </a:r>
            <a:endParaRPr lang="en-PH"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7_Inside slide">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a:xfrm>
            <a:off x="685800" y="6569075"/>
            <a:ext cx="2895600" cy="365125"/>
          </a:xfrm>
          <a:prstGeom prst="rect">
            <a:avLst/>
          </a:prstGeom>
        </p:spPr>
        <p:txBody>
          <a:bodyPr/>
          <a:lstStyle>
            <a:lvl1pPr>
              <a:defRPr sz="1600" baseline="0">
                <a:solidFill>
                  <a:schemeClr val="bg1">
                    <a:lumMod val="85000"/>
                  </a:schemeClr>
                </a:solidFill>
              </a:defRPr>
            </a:lvl1pPr>
          </a:lstStyle>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lvl1pPr>
              <a:defRPr>
                <a:latin typeface="Rockwell"/>
                <a:cs typeface="Rockwell"/>
              </a:defRPr>
            </a:lvl1pPr>
          </a:lstStyle>
          <a:p>
            <a:r>
              <a:rPr lang="en-US"/>
              <a:t>Click to edit Master title style</a:t>
            </a:r>
          </a:p>
        </p:txBody>
      </p:sp>
      <p:sp>
        <p:nvSpPr>
          <p:cNvPr id="4" name="Content Placeholder 3"/>
          <p:cNvSpPr>
            <a:spLocks noGrp="1"/>
          </p:cNvSpPr>
          <p:nvPr>
            <p:ph sz="quarter" idx="10"/>
          </p:nvPr>
        </p:nvSpPr>
        <p:spPr>
          <a:xfrm>
            <a:off x="457200" y="1712913"/>
            <a:ext cx="8229600" cy="4537075"/>
          </a:xfrm>
          <a:prstGeom prst="rect">
            <a:avLst/>
          </a:prstGeom>
        </p:spPr>
        <p:txBody>
          <a:bodyPr vert="horz"/>
          <a:lstStyle>
            <a:lvl1pPr>
              <a:defRPr>
                <a:latin typeface="Rockwell"/>
                <a:cs typeface="Rockwell"/>
              </a:defRPr>
            </a:lvl1pPr>
            <a:lvl2pPr>
              <a:defRPr>
                <a:latin typeface="Rockwell"/>
                <a:cs typeface="Rockwell"/>
              </a:defRPr>
            </a:lvl2pPr>
            <a:lvl3pPr>
              <a:defRPr>
                <a:latin typeface="Rockwell"/>
                <a:cs typeface="Rockwell"/>
              </a:defRPr>
            </a:lvl3pPr>
            <a:lvl4pPr>
              <a:defRPr>
                <a:latin typeface="Rockwell"/>
                <a:cs typeface="Rockwell"/>
              </a:defRPr>
            </a:lvl4pPr>
            <a:lvl5pPr>
              <a:defRPr>
                <a:latin typeface="Rockwell"/>
                <a:cs typeface="Rockwe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8073700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cSld name="8_Inside slide">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a:xfrm>
            <a:off x="685800" y="6569075"/>
            <a:ext cx="2895600" cy="365125"/>
          </a:xfrm>
          <a:prstGeom prst="rect">
            <a:avLst/>
          </a:prstGeom>
        </p:spPr>
        <p:txBody>
          <a:bodyPr/>
          <a:lstStyle>
            <a:lvl1pPr>
              <a:defRPr sz="1600" baseline="0">
                <a:solidFill>
                  <a:schemeClr val="bg1">
                    <a:lumMod val="85000"/>
                  </a:schemeClr>
                </a:solidFill>
              </a:defRPr>
            </a:lvl1pPr>
          </a:lstStyle>
          <a:p>
            <a:endParaRPr lang="en-US"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cSld name="9_Inside slide">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a:xfrm>
            <a:off x="685800" y="6569075"/>
            <a:ext cx="2895600" cy="365125"/>
          </a:xfrm>
          <a:prstGeom prst="rect">
            <a:avLst/>
          </a:prstGeom>
        </p:spPr>
        <p:txBody>
          <a:bodyPr/>
          <a:lstStyle>
            <a:lvl1pPr>
              <a:defRPr sz="1600" baseline="0">
                <a:solidFill>
                  <a:schemeClr val="bg1">
                    <a:lumMod val="85000"/>
                  </a:schemeClr>
                </a:solidFill>
              </a:defRPr>
            </a:lvl1pPr>
          </a:lstStyle>
          <a:p>
            <a:endParaRPr lang="en-US"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cSld name="10_Inside slide">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a:xfrm>
            <a:off x="685800" y="6569075"/>
            <a:ext cx="2895600" cy="365125"/>
          </a:xfrm>
          <a:prstGeom prst="rect">
            <a:avLst/>
          </a:prstGeom>
        </p:spPr>
        <p:txBody>
          <a:bodyPr/>
          <a:lstStyle>
            <a:lvl1pPr>
              <a:defRPr sz="1600" baseline="0">
                <a:solidFill>
                  <a:schemeClr val="bg1">
                    <a:lumMod val="85000"/>
                  </a:schemeClr>
                </a:solidFill>
              </a:defRPr>
            </a:lvl1pPr>
          </a:lstStyle>
          <a:p>
            <a:endParaRPr lang="en-US"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cSld name="31_Inside slide">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a:xfrm>
            <a:off x="685800" y="6569075"/>
            <a:ext cx="2895600" cy="365125"/>
          </a:xfrm>
          <a:prstGeom prst="rect">
            <a:avLst/>
          </a:prstGeom>
        </p:spPr>
        <p:txBody>
          <a:bodyPr/>
          <a:lstStyle>
            <a:lvl1pPr>
              <a:defRPr sz="1600" baseline="0">
                <a:solidFill>
                  <a:schemeClr val="bg1">
                    <a:lumMod val="85000"/>
                  </a:schemeClr>
                </a:solidFill>
              </a:defRPr>
            </a:lvl1pPr>
          </a:lstStyle>
          <a:p>
            <a:endParaRPr lang="en-US"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cSld name="32_Inside slide">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a:xfrm>
            <a:off x="685800" y="6569075"/>
            <a:ext cx="2895600" cy="365125"/>
          </a:xfrm>
          <a:prstGeom prst="rect">
            <a:avLst/>
          </a:prstGeom>
        </p:spPr>
        <p:txBody>
          <a:bodyPr/>
          <a:lstStyle>
            <a:lvl1pPr>
              <a:defRPr sz="1600" baseline="0">
                <a:solidFill>
                  <a:schemeClr val="bg1">
                    <a:lumMod val="85000"/>
                  </a:schemeClr>
                </a:solidFill>
              </a:defRPr>
            </a:lvl1pPr>
          </a:lstStyle>
          <a:p>
            <a:endParaRPr lang="en-US"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cSld name="33_Inside slide">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a:xfrm>
            <a:off x="685800" y="6569075"/>
            <a:ext cx="2895600" cy="365125"/>
          </a:xfrm>
          <a:prstGeom prst="rect">
            <a:avLst/>
          </a:prstGeom>
        </p:spPr>
        <p:txBody>
          <a:bodyPr/>
          <a:lstStyle>
            <a:lvl1pPr>
              <a:defRPr sz="1600" baseline="0">
                <a:solidFill>
                  <a:schemeClr val="bg1">
                    <a:lumMod val="85000"/>
                  </a:schemeClr>
                </a:solidFill>
              </a:defRPr>
            </a:lvl1pPr>
          </a:lstStyle>
          <a:p>
            <a:endParaRPr lang="en-US"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a:prstGeom prst="rect">
            <a:avLst/>
          </a:prstGeo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935480"/>
            <a:ext cx="8229600" cy="4389120"/>
          </a:xfrm>
          <a:prstGeom prst="rect">
            <a:avLst/>
          </a:prstGeo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806BD60-3AC9-47EB-AE54-F2334C841669}" type="datetimeFigureOut">
              <a:rPr lang="en-US" smtClean="0"/>
              <a:pPr/>
              <a:t>9/20/2015</a:t>
            </a:fld>
            <a:endParaRPr lang="en-US" dirty="0"/>
          </a:p>
        </p:txBody>
      </p:sp>
      <p:sp>
        <p:nvSpPr>
          <p:cNvPr id="5" name="Footer Placeholder 4"/>
          <p:cNvSpPr>
            <a:spLocks noGrp="1"/>
          </p:cNvSpPr>
          <p:nvPr>
            <p:ph type="ftr" sz="quarter" idx="11"/>
          </p:nvPr>
        </p:nvSpPr>
        <p:spPr>
          <a:xfrm>
            <a:off x="2667000" y="6356350"/>
            <a:ext cx="33528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7924800" y="6356350"/>
            <a:ext cx="762000" cy="365125"/>
          </a:xfrm>
          <a:prstGeom prst="rect">
            <a:avLst/>
          </a:prstGeom>
        </p:spPr>
        <p:txBody>
          <a:bodyPr/>
          <a:lstStyle/>
          <a:p>
            <a:fld id="{C22C51BC-1B20-4D7C-9431-2FF86F6FD7C2}" type="slidenum">
              <a:rPr lang="en-US" smtClean="0"/>
              <a:pPr/>
              <a:t>‹#›</a:t>
            </a:fld>
            <a:endParaRPr lang="en-US" dirty="0"/>
          </a:p>
        </p:txBody>
      </p:sp>
    </p:spTree>
    <p:extLst>
      <p:ext uri="{BB962C8B-B14F-4D97-AF65-F5344CB8AC3E}">
        <p14:creationId xmlns:p14="http://schemas.microsoft.com/office/powerpoint/2010/main" val="57614776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Inside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74638"/>
            <a:ext cx="8229600" cy="1143000"/>
          </a:xfrm>
          <a:prstGeom prst="rect">
            <a:avLst/>
          </a:prstGeom>
        </p:spPr>
        <p:txBody>
          <a:bodyPr/>
          <a:lstStyle>
            <a:lvl1pPr>
              <a:defRPr/>
            </a:lvl1pPr>
          </a:lstStyle>
          <a:p>
            <a:r>
              <a:rPr lang="en-US" dirty="0" err="1" smtClean="0"/>
              <a:t>Kunyari</a:t>
            </a:r>
            <a:r>
              <a:rPr lang="en-US" dirty="0" smtClean="0"/>
              <a:t> </a:t>
            </a:r>
            <a:r>
              <a:rPr lang="en-US" dirty="0" err="1" smtClean="0"/>
              <a:t>ito</a:t>
            </a:r>
            <a:r>
              <a:rPr lang="en-US" dirty="0" smtClean="0"/>
              <a:t> </a:t>
            </a:r>
            <a:r>
              <a:rPr lang="en-US" dirty="0" err="1" smtClean="0"/>
              <a:t>ang</a:t>
            </a:r>
            <a:r>
              <a:rPr lang="en-US" dirty="0" smtClean="0"/>
              <a:t> </a:t>
            </a:r>
            <a:r>
              <a:rPr lang="en-US" dirty="0" err="1" smtClean="0"/>
              <a:t>unang</a:t>
            </a:r>
            <a:r>
              <a:rPr lang="en-US" dirty="0" smtClean="0"/>
              <a:t> slide </a:t>
            </a:r>
            <a:r>
              <a:rPr lang="en-US" dirty="0" err="1" smtClean="0"/>
              <a:t>ko</a:t>
            </a:r>
            <a:endParaRPr lang="en-PH" dirty="0"/>
          </a:p>
        </p:txBody>
      </p:sp>
      <p:sp>
        <p:nvSpPr>
          <p:cNvPr id="3" name="Content Placeholder 2"/>
          <p:cNvSpPr>
            <a:spLocks noGrp="1"/>
          </p:cNvSpPr>
          <p:nvPr>
            <p:ph sz="half" idx="1" hasCustomPrompt="1"/>
          </p:nvPr>
        </p:nvSpPr>
        <p:spPr>
          <a:xfrm rot="20625965">
            <a:off x="412943" y="2018137"/>
            <a:ext cx="4038600" cy="3530229"/>
          </a:xfrm>
          <a:prstGeom prst="rect">
            <a:avLst/>
          </a:prstGeom>
        </p:spPr>
        <p:txBody>
          <a:bodyPr/>
          <a:lstStyle>
            <a:lvl1pPr>
              <a:buNone/>
              <a:defRPr sz="2800" baseline="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err="1" smtClean="0"/>
              <a:t>Dito</a:t>
            </a:r>
            <a:r>
              <a:rPr lang="en-US" dirty="0" smtClean="0"/>
              <a:t> </a:t>
            </a:r>
            <a:r>
              <a:rPr lang="en-US" dirty="0" err="1" smtClean="0"/>
              <a:t>maglagay</a:t>
            </a:r>
            <a:r>
              <a:rPr lang="en-US" dirty="0" smtClean="0"/>
              <a:t> </a:t>
            </a:r>
            <a:r>
              <a:rPr lang="en-US" dirty="0" err="1" smtClean="0"/>
              <a:t>ng</a:t>
            </a:r>
            <a:r>
              <a:rPr lang="en-US" dirty="0" smtClean="0"/>
              <a:t> image </a:t>
            </a:r>
            <a:r>
              <a:rPr lang="en-US" dirty="0" err="1" smtClean="0"/>
              <a:t>na</a:t>
            </a:r>
            <a:r>
              <a:rPr lang="en-US" dirty="0" smtClean="0"/>
              <a:t> </a:t>
            </a:r>
            <a:r>
              <a:rPr lang="en-US" dirty="0" err="1" smtClean="0"/>
              <a:t>nais</a:t>
            </a:r>
            <a:r>
              <a:rPr lang="en-US" dirty="0" smtClean="0"/>
              <a:t> </a:t>
            </a:r>
            <a:r>
              <a:rPr lang="en-US" dirty="0" err="1" smtClean="0"/>
              <a:t>gamitin</a:t>
            </a:r>
            <a:endParaRPr lang="en-PH" dirty="0"/>
          </a:p>
        </p:txBody>
      </p:sp>
      <p:sp>
        <p:nvSpPr>
          <p:cNvPr id="6" name="Footer Placeholder 5"/>
          <p:cNvSpPr>
            <a:spLocks noGrp="1"/>
          </p:cNvSpPr>
          <p:nvPr>
            <p:ph type="ftr" sz="quarter" idx="11"/>
          </p:nvPr>
        </p:nvSpPr>
        <p:spPr>
          <a:xfrm>
            <a:off x="685800" y="6569075"/>
            <a:ext cx="2895600" cy="365125"/>
          </a:xfrm>
          <a:prstGeom prst="rect">
            <a:avLst/>
          </a:prstGeom>
        </p:spPr>
        <p:txBody>
          <a:bodyPr/>
          <a:lstStyle>
            <a:lvl1pPr>
              <a:defRPr sz="1600" baseline="0">
                <a:solidFill>
                  <a:schemeClr val="bg1">
                    <a:lumMod val="85000"/>
                  </a:schemeClr>
                </a:solidFill>
              </a:defRPr>
            </a:lvl1pPr>
          </a:lstStyle>
          <a:p>
            <a:r>
              <a:rPr lang="en-US" dirty="0" smtClean="0"/>
              <a:t>www.ibon.org-</a:t>
            </a:r>
            <a:endParaRPr lang="en-PH" dirty="0"/>
          </a:p>
        </p:txBody>
      </p:sp>
      <p:sp>
        <p:nvSpPr>
          <p:cNvPr id="9" name="Text Placeholder 8"/>
          <p:cNvSpPr>
            <a:spLocks noGrp="1"/>
          </p:cNvSpPr>
          <p:nvPr>
            <p:ph type="body" sz="quarter" idx="13" hasCustomPrompt="1"/>
          </p:nvPr>
        </p:nvSpPr>
        <p:spPr>
          <a:xfrm>
            <a:off x="4800600" y="1600200"/>
            <a:ext cx="3886200" cy="4495800"/>
          </a:xfrm>
          <a:prstGeom prst="rect">
            <a:avLst/>
          </a:prstGeom>
        </p:spPr>
        <p:txBody>
          <a:bodyPr/>
          <a:lstStyle>
            <a:lvl1pPr>
              <a:defRPr/>
            </a:lvl1pPr>
            <a:lvl2pPr>
              <a:defRPr/>
            </a:lvl2pPr>
            <a:lvl3pPr>
              <a:defRPr/>
            </a:lvl3pPr>
            <a:lvl4pPr>
              <a:defRPr/>
            </a:lvl4pPr>
            <a:lvl5pPr>
              <a:defRPr/>
            </a:lvl5pPr>
          </a:lstStyle>
          <a:p>
            <a:pPr lvl="0"/>
            <a:r>
              <a:rPr lang="en-US" dirty="0" smtClean="0"/>
              <a:t>Sana </a:t>
            </a:r>
            <a:r>
              <a:rPr lang="en-US" dirty="0" err="1" smtClean="0"/>
              <a:t>umubra</a:t>
            </a:r>
            <a:endParaRPr lang="en-US" dirty="0" smtClean="0"/>
          </a:p>
          <a:p>
            <a:pPr lvl="1"/>
            <a:r>
              <a:rPr lang="en-US" dirty="0" err="1" smtClean="0"/>
              <a:t>Kasi</a:t>
            </a:r>
            <a:r>
              <a:rPr lang="en-US" dirty="0" smtClean="0"/>
              <a:t> </a:t>
            </a:r>
            <a:r>
              <a:rPr lang="en-US" dirty="0" err="1" smtClean="0"/>
              <a:t>di</a:t>
            </a:r>
            <a:r>
              <a:rPr lang="en-US" dirty="0" smtClean="0"/>
              <a:t> pa </a:t>
            </a:r>
            <a:r>
              <a:rPr lang="en-US" dirty="0" err="1" smtClean="0"/>
              <a:t>umuubra</a:t>
            </a:r>
            <a:endParaRPr lang="en-US" dirty="0" smtClean="0"/>
          </a:p>
          <a:p>
            <a:pPr lvl="2"/>
            <a:r>
              <a:rPr lang="en-US" dirty="0" err="1" smtClean="0"/>
              <a:t>abangan</a:t>
            </a:r>
            <a:endParaRPr lang="en-US" dirty="0" smtClean="0"/>
          </a:p>
          <a:p>
            <a:pPr lvl="3"/>
            <a:r>
              <a:rPr lang="en-US" dirty="0" err="1" smtClean="0"/>
              <a:t>Ang</a:t>
            </a:r>
            <a:r>
              <a:rPr lang="en-US" dirty="0" smtClean="0"/>
              <a:t> </a:t>
            </a:r>
            <a:r>
              <a:rPr lang="en-US" dirty="0" err="1" smtClean="0"/>
              <a:t>alin</a:t>
            </a:r>
            <a:endParaRPr lang="en-US" dirty="0" smtClean="0"/>
          </a:p>
          <a:p>
            <a:pPr lvl="4"/>
            <a:r>
              <a:rPr lang="en-US" dirty="0" err="1" smtClean="0"/>
              <a:t>Ang</a:t>
            </a:r>
            <a:r>
              <a:rPr lang="en-US" dirty="0" smtClean="0"/>
              <a:t> </a:t>
            </a:r>
            <a:r>
              <a:rPr lang="en-US" dirty="0" err="1" smtClean="0"/>
              <a:t>susunod</a:t>
            </a:r>
            <a:r>
              <a:rPr lang="en-US" dirty="0" smtClean="0"/>
              <a:t> </a:t>
            </a:r>
            <a:r>
              <a:rPr lang="en-US" dirty="0" err="1" smtClean="0"/>
              <a:t>na</a:t>
            </a:r>
            <a:r>
              <a:rPr lang="en-US" dirty="0" smtClean="0"/>
              <a:t> slide</a:t>
            </a:r>
            <a:endParaRPr lang="en-PH" dirty="0"/>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End slide">
    <p:bg>
      <p:bgPr>
        <a:blipFill dpi="0" rotWithShape="1">
          <a:blip r:embed="rId2" cstate="email">
            <a:lum/>
          </a:blip>
          <a:srcRect/>
          <a:stretch>
            <a:fillRect/>
          </a:stretch>
        </a:blip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0" y="2667000"/>
            <a:ext cx="9144000" cy="914400"/>
          </a:xfrm>
          <a:prstGeom prst="rect">
            <a:avLst/>
          </a:prstGeom>
        </p:spPr>
        <p:txBody>
          <a:bodyPr/>
          <a:lstStyle>
            <a:lvl2pPr algn="ctr">
              <a:buNone/>
              <a:defRPr sz="3600" i="1" baseline="0">
                <a:solidFill>
                  <a:schemeClr val="accent6">
                    <a:lumMod val="50000"/>
                  </a:schemeClr>
                </a:solidFill>
                <a:latin typeface="Franklin Gothic Demi" pitchFamily="34" charset="0"/>
              </a:defRPr>
            </a:lvl2pPr>
          </a:lstStyle>
          <a:p>
            <a:pPr lvl="1"/>
            <a:r>
              <a:rPr lang="en-US" dirty="0" err="1" smtClean="0"/>
              <a:t>Maraming</a:t>
            </a:r>
            <a:r>
              <a:rPr lang="en-US" dirty="0" smtClean="0"/>
              <a:t> </a:t>
            </a:r>
            <a:r>
              <a:rPr lang="en-US" dirty="0" err="1" smtClean="0"/>
              <a:t>salamat</a:t>
            </a:r>
            <a:r>
              <a:rPr lang="en-US" dirty="0" smtClean="0"/>
              <a:t> </a:t>
            </a:r>
            <a:r>
              <a:rPr lang="en-US" dirty="0" err="1" smtClean="0"/>
              <a:t>po</a:t>
            </a:r>
            <a:r>
              <a:rPr lang="en-US" dirty="0" smtClean="0"/>
              <a:t>!</a:t>
            </a:r>
            <a:endParaRPr lang="en-PH" dirty="0"/>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7339228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End slide">
    <p:bg>
      <p:bgPr>
        <a:blipFill dpi="0" rotWithShape="1">
          <a:blip r:embed="rId2" cstate="email">
            <a:lum/>
          </a:blip>
          <a:srcRect/>
          <a:stretch>
            <a:fillRect/>
          </a:stretch>
        </a:blip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0" y="2667000"/>
            <a:ext cx="9144000" cy="914400"/>
          </a:xfrm>
          <a:prstGeom prst="rect">
            <a:avLst/>
          </a:prstGeom>
        </p:spPr>
        <p:txBody>
          <a:bodyPr/>
          <a:lstStyle>
            <a:lvl2pPr algn="ctr">
              <a:buNone/>
              <a:defRPr sz="3600" i="1" baseline="0">
                <a:solidFill>
                  <a:schemeClr val="accent6">
                    <a:lumMod val="50000"/>
                  </a:schemeClr>
                </a:solidFill>
                <a:latin typeface="Rockwell"/>
                <a:cs typeface="Rockwell"/>
              </a:defRPr>
            </a:lvl2pPr>
          </a:lstStyle>
          <a:p>
            <a:pPr lvl="1"/>
            <a:r>
              <a:rPr lang="en-US" dirty="0" err="1" smtClean="0"/>
              <a:t>Thank you!</a:t>
            </a:r>
            <a:endParaRPr lang="en-PH"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5894102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212555517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3068914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8965260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85717742"/>
      </p:ext>
    </p:extLst>
  </p:cSld>
  <p:clrMapOvr>
    <a:masterClrMapping/>
  </p:clrMapOvr>
  <p:transition>
    <p:fade thruBlk="1"/>
  </p:transition>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9495549"/>
      </p:ext>
    </p:extLst>
  </p:cSld>
  <p:clrMapOvr>
    <a:masterClrMapping/>
  </p:clrMapOvr>
  <p:transition>
    <p:fade thruBlk="1"/>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90405040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Drag picture to placeholder or click icon to add</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43650259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0103555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304800"/>
            <a:ext cx="2133600" cy="6172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304800"/>
            <a:ext cx="6248400" cy="6172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624684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fld id="{EA1D77B5-38A7-554D-96DF-478D837CBB4C}" type="datetimeFigureOut">
              <a:t>9/20/2015</a:t>
            </a:fld>
            <a:endParaRPr lang="en-US" dirty="0"/>
          </a:p>
        </p:txBody>
      </p:sp>
      <p:sp>
        <p:nvSpPr>
          <p:cNvPr id="3"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endParaRPr lang="en-US" dirty="0"/>
          </a:p>
        </p:txBody>
      </p:sp>
      <p:sp>
        <p:nvSpPr>
          <p:cNvPr id="4" name="Rectangle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fld id="{F5F6E5CF-06A9-7E48-A5EA-A4B1E16A60B6}" type="slidenum">
              <a:t>‹#›</a:t>
            </a:fld>
            <a:endParaRPr lang="en-US" dirty="0"/>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lvl1pPr>
              <a:defRPr>
                <a:latin typeface="Rockwell"/>
                <a:cs typeface="Rockwell"/>
              </a:defRPr>
            </a:lvl1pPr>
          </a:lstStyle>
          <a:p>
            <a:r>
              <a:rPr lang="en-US"/>
              <a:t>Click to edit Master title style</a:t>
            </a:r>
          </a:p>
        </p:txBody>
      </p:sp>
      <p:sp>
        <p:nvSpPr>
          <p:cNvPr id="4" name="Content Placeholder 3"/>
          <p:cNvSpPr>
            <a:spLocks noGrp="1"/>
          </p:cNvSpPr>
          <p:nvPr>
            <p:ph sz="quarter" idx="10"/>
          </p:nvPr>
        </p:nvSpPr>
        <p:spPr>
          <a:xfrm>
            <a:off x="457200" y="1712913"/>
            <a:ext cx="8229600" cy="4537075"/>
          </a:xfrm>
          <a:prstGeom prst="rect">
            <a:avLst/>
          </a:prstGeom>
        </p:spPr>
        <p:txBody>
          <a:bodyPr vert="horz"/>
          <a:lstStyle>
            <a:lvl1pPr>
              <a:defRPr>
                <a:latin typeface="Rockwell"/>
                <a:cs typeface="Rockwell"/>
              </a:defRPr>
            </a:lvl1pPr>
            <a:lvl2pPr>
              <a:defRPr>
                <a:latin typeface="Rockwell"/>
                <a:cs typeface="Rockwell"/>
              </a:defRPr>
            </a:lvl2pPr>
            <a:lvl3pPr>
              <a:defRPr>
                <a:latin typeface="Rockwell"/>
                <a:cs typeface="Rockwell"/>
              </a:defRPr>
            </a:lvl3pPr>
            <a:lvl4pPr>
              <a:defRPr>
                <a:latin typeface="Rockwell"/>
                <a:cs typeface="Rockwell"/>
              </a:defRPr>
            </a:lvl4pPr>
            <a:lvl5pPr>
              <a:defRPr>
                <a:latin typeface="Rockwell"/>
                <a:cs typeface="Rockwe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8073700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x">
  <p:cSld name="Default">
    <p:spTree>
      <p:nvGrpSpPr>
        <p:cNvPr id="1" name=""/>
        <p:cNvGrpSpPr/>
        <p:nvPr/>
      </p:nvGrpSpPr>
      <p:grpSpPr>
        <a:xfrm>
          <a:off x="0" y="0"/>
          <a:ext cx="0" cy="0"/>
          <a:chOff x="0" y="0"/>
          <a:chExt cx="0" cy="0"/>
        </a:xfrm>
      </p:grpSpPr>
      <p:grpSp>
        <p:nvGrpSpPr>
          <p:cNvPr id="55" name="Group 55"/>
          <p:cNvGrpSpPr/>
          <p:nvPr/>
        </p:nvGrpSpPr>
        <p:grpSpPr>
          <a:xfrm>
            <a:off x="-1" y="1584324"/>
            <a:ext cx="9144002" cy="44452"/>
            <a:chOff x="0" y="0"/>
            <a:chExt cx="9144000" cy="44450"/>
          </a:xfrm>
        </p:grpSpPr>
        <p:sp>
          <p:nvSpPr>
            <p:cNvPr id="53" name="Shape 53"/>
            <p:cNvSpPr/>
            <p:nvPr/>
          </p:nvSpPr>
          <p:spPr>
            <a:xfrm>
              <a:off x="-1" y="42863"/>
              <a:ext cx="9144002" cy="1588"/>
            </a:xfrm>
            <a:prstGeom prst="line">
              <a:avLst/>
            </a:prstGeom>
            <a:noFill/>
            <a:ln w="88900" cap="flat">
              <a:solidFill>
                <a:srgbClr val="004BA9"/>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dirty="0"/>
            </a:p>
          </p:txBody>
        </p:sp>
        <p:sp>
          <p:nvSpPr>
            <p:cNvPr id="54" name="Shape 54"/>
            <p:cNvSpPr/>
            <p:nvPr/>
          </p:nvSpPr>
          <p:spPr>
            <a:xfrm>
              <a:off x="-1" y="-1"/>
              <a:ext cx="9144002" cy="1589"/>
            </a:xfrm>
            <a:prstGeom prst="line">
              <a:avLst/>
            </a:prstGeom>
            <a:noFill/>
            <a:ln w="6350" cap="flat">
              <a:solidFill>
                <a:srgbClr val="000000"/>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dirty="0"/>
            </a:p>
          </p:txBody>
        </p:sp>
      </p:grpSp>
      <p:sp>
        <p:nvSpPr>
          <p:cNvPr id="56" name="Shape 56"/>
          <p:cNvSpPr>
            <a:spLocks noGrp="1"/>
          </p:cNvSpPr>
          <p:nvPr>
            <p:ph type="title"/>
          </p:nvPr>
        </p:nvSpPr>
        <p:spPr>
          <a:prstGeom prst="rect">
            <a:avLst/>
          </a:prstGeom>
        </p:spPr>
        <p:txBody>
          <a:bodyPr/>
          <a:lstStyle/>
          <a:p>
            <a:pPr lvl="0">
              <a:defRPr sz="1800"/>
            </a:pPr>
            <a:r>
              <a:rPr sz="4800"/>
              <a:t>Click to edit Master title style</a:t>
            </a:r>
          </a:p>
        </p:txBody>
      </p:sp>
      <p:sp>
        <p:nvSpPr>
          <p:cNvPr id="57" name="Shape 57"/>
          <p:cNvSpPr>
            <a:spLocks noGrp="1"/>
          </p:cNvSpPr>
          <p:nvPr>
            <p:ph type="body" idx="1"/>
          </p:nvPr>
        </p:nvSpPr>
        <p:spPr>
          <a:prstGeom prst="rect">
            <a:avLst/>
          </a:prstGeom>
        </p:spPr>
        <p:txBody>
          <a:bodyPr/>
          <a:lstStyle/>
          <a:p>
            <a:pPr lvl="0">
              <a:defRPr sz="1800"/>
            </a:pPr>
            <a:r>
              <a:rPr sz="2400"/>
              <a:t>Click to edit Master text styles</a:t>
            </a:r>
          </a:p>
          <a:p>
            <a:pPr lvl="1">
              <a:defRPr sz="1800"/>
            </a:pPr>
            <a:r>
              <a:rPr sz="2400"/>
              <a:t>Second level</a:t>
            </a:r>
          </a:p>
          <a:p>
            <a:pPr lvl="2">
              <a:defRPr sz="1800"/>
            </a:pPr>
            <a:r>
              <a:rPr sz="2400"/>
              <a:t>Third level</a:t>
            </a:r>
          </a:p>
          <a:p>
            <a:pPr lvl="3">
              <a:defRPr sz="1800"/>
            </a:pPr>
            <a:r>
              <a:rPr sz="2400"/>
              <a:t>Fourth level</a:t>
            </a:r>
          </a:p>
          <a:p>
            <a:pPr lvl="4">
              <a:defRPr sz="1800"/>
            </a:pPr>
            <a:r>
              <a:rPr sz="2400"/>
              <a:t>Fifth level</a:t>
            </a:r>
          </a:p>
        </p:txBody>
      </p:sp>
      <p:sp>
        <p:nvSpPr>
          <p:cNvPr id="58" name="Shape 58"/>
          <p:cNvSpPr>
            <a:spLocks noGrp="1"/>
          </p:cNvSpPr>
          <p:nvPr>
            <p:ph type="sldNum" sz="quarter" idx="2"/>
          </p:nvPr>
        </p:nvSpPr>
        <p:spPr>
          <a:xfrm>
            <a:off x="4267200" y="6404292"/>
            <a:ext cx="609600" cy="269241"/>
          </a:xfrm>
          <a:prstGeom prst="rect">
            <a:avLst/>
          </a:prstGeom>
        </p:spPr>
        <p:txBody>
          <a:bodyPr/>
          <a:lstStyle/>
          <a:p>
            <a:pPr lvl="0"/>
            <a:fld id="{86CB4B4D-7CA3-9044-876B-883B54F8677D}" type="slidenum">
              <a:t>‹#›</a:t>
            </a:fld>
            <a:endParaRPr dirty="0"/>
          </a:p>
        </p:txBody>
      </p:sp>
    </p:spTree>
    <p:extLst>
      <p:ext uri="{BB962C8B-B14F-4D97-AF65-F5344CB8AC3E}">
        <p14:creationId xmlns:p14="http://schemas.microsoft.com/office/powerpoint/2010/main" val="186633606"/>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p:cSld name="2_Inside slide">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a:xfrm>
            <a:off x="685800" y="6569075"/>
            <a:ext cx="2895600" cy="365125"/>
          </a:xfrm>
          <a:prstGeom prst="rect">
            <a:avLst/>
          </a:prstGeom>
        </p:spPr>
        <p:txBody>
          <a:bodyPr/>
          <a:lstStyle>
            <a:lvl1pPr>
              <a:defRPr sz="1600" baseline="0">
                <a:solidFill>
                  <a:schemeClr val="bg1">
                    <a:lumMod val="85000"/>
                  </a:schemeClr>
                </a:solidFill>
              </a:defRPr>
            </a:lvl1pPr>
          </a:lstStyle>
          <a:p>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3_Inside slide">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a:xfrm>
            <a:off x="685800" y="6569075"/>
            <a:ext cx="2895600" cy="365125"/>
          </a:xfrm>
          <a:prstGeom prst="rect">
            <a:avLst/>
          </a:prstGeom>
        </p:spPr>
        <p:txBody>
          <a:bodyPr/>
          <a:lstStyle>
            <a:lvl1pPr>
              <a:defRPr sz="1600" baseline="0">
                <a:solidFill>
                  <a:schemeClr val="bg1">
                    <a:lumMod val="85000"/>
                  </a:schemeClr>
                </a:solidFill>
              </a:defRPr>
            </a:lvl1pPr>
          </a:lstStyle>
          <a:p>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5_Inside slide">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a:xfrm>
            <a:off x="685800" y="6569075"/>
            <a:ext cx="2895600" cy="365125"/>
          </a:xfrm>
          <a:prstGeom prst="rect">
            <a:avLst/>
          </a:prstGeom>
        </p:spPr>
        <p:txBody>
          <a:bodyPr/>
          <a:lstStyle>
            <a:lvl1pPr>
              <a:defRPr sz="1600" baseline="0">
                <a:solidFill>
                  <a:schemeClr val="bg1">
                    <a:lumMod val="85000"/>
                  </a:schemeClr>
                </a:solidFill>
              </a:defRPr>
            </a:lvl1pPr>
          </a:lstStyle>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11_Inside slide">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a:xfrm>
            <a:off x="685800" y="6569075"/>
            <a:ext cx="2895600" cy="365125"/>
          </a:xfrm>
          <a:prstGeom prst="rect">
            <a:avLst/>
          </a:prstGeom>
        </p:spPr>
        <p:txBody>
          <a:bodyPr/>
          <a:lstStyle>
            <a:lvl1pPr>
              <a:defRPr sz="1600" baseline="0">
                <a:solidFill>
                  <a:schemeClr val="bg1">
                    <a:lumMod val="85000"/>
                  </a:schemeClr>
                </a:solidFill>
              </a:defRPr>
            </a:lvl1p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37.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3.xml"/><Relationship Id="rId1" Type="http://schemas.openxmlformats.org/officeDocument/2006/relationships/slideLayout" Target="../slideLayouts/slideLayout3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6.xml"/><Relationship Id="rId13" Type="http://schemas.openxmlformats.org/officeDocument/2006/relationships/slideLayout" Target="../slideLayouts/slideLayout51.xml"/><Relationship Id="rId18" Type="http://schemas.openxmlformats.org/officeDocument/2006/relationships/image" Target="../media/image5.png"/><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slideLayout" Target="../slideLayouts/slideLayout50.xml"/><Relationship Id="rId17" Type="http://schemas.openxmlformats.org/officeDocument/2006/relationships/image" Target="../media/image4.png"/><Relationship Id="rId2" Type="http://schemas.openxmlformats.org/officeDocument/2006/relationships/slideLayout" Target="../slideLayouts/slideLayout40.xml"/><Relationship Id="rId16" Type="http://schemas.openxmlformats.org/officeDocument/2006/relationships/oleObject" Target="../embeddings/oleObject1.bin"/><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5" Type="http://schemas.openxmlformats.org/officeDocument/2006/relationships/vmlDrawing" Target="../drawings/vmlDrawing1.vml"/><Relationship Id="rId10" Type="http://schemas.openxmlformats.org/officeDocument/2006/relationships/slideLayout" Target="../slideLayouts/slideLayout48.xml"/><Relationship Id="rId19" Type="http://schemas.openxmlformats.org/officeDocument/2006/relationships/image" Target="../media/image6.png"/><Relationship Id="rId4" Type="http://schemas.openxmlformats.org/officeDocument/2006/relationships/slideLayout" Target="../slideLayouts/slideLayout42.xml"/><Relationship Id="rId9" Type="http://schemas.openxmlformats.org/officeDocument/2006/relationships/slideLayout" Target="../slideLayouts/slideLayout47.xml"/><Relationship Id="rId1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8" cstate="email">
            <a:lum/>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1" r:id="rId1"/>
    <p:sldLayoutId id="2147483662" r:id="rId2"/>
    <p:sldLayoutId id="2147483699"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 id="2147483678" r:id="rId19"/>
    <p:sldLayoutId id="2147483679" r:id="rId20"/>
    <p:sldLayoutId id="2147483680" r:id="rId21"/>
    <p:sldLayoutId id="2147483681" r:id="rId22"/>
    <p:sldLayoutId id="2147483682" r:id="rId23"/>
    <p:sldLayoutId id="2147483683" r:id="rId24"/>
    <p:sldLayoutId id="2147483684" r:id="rId25"/>
    <p:sldLayoutId id="2147483685" r:id="rId26"/>
    <p:sldLayoutId id="2147483686" r:id="rId27"/>
    <p:sldLayoutId id="2147483687" r:id="rId28"/>
    <p:sldLayoutId id="2147483688" r:id="rId29"/>
    <p:sldLayoutId id="2147483689" r:id="rId30"/>
    <p:sldLayoutId id="2147483690" r:id="rId31"/>
    <p:sldLayoutId id="2147483691" r:id="rId32"/>
    <p:sldLayoutId id="2147483692" r:id="rId33"/>
    <p:sldLayoutId id="2147483693" r:id="rId34"/>
    <p:sldLayoutId id="2147483694" r:id="rId35"/>
    <p:sldLayoutId id="2147483700" r:id="rId36"/>
  </p:sldLayoutIdLst>
  <p:txStyles>
    <p:titleStyle>
      <a:lvl1pPr algn="ctr" defTabSz="914400" rtl="0" eaLnBrk="1" latinLnBrk="0" hangingPunct="1">
        <a:spcBef>
          <a:spcPct val="0"/>
        </a:spcBef>
        <a:buNone/>
        <a:defRPr sz="4400" kern="1200" baseline="0">
          <a:solidFill>
            <a:schemeClr val="accent6">
              <a:lumMod val="50000"/>
            </a:schemeClr>
          </a:solidFill>
          <a:latin typeface="Franklin Gothic Demi"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baseline="0">
          <a:solidFill>
            <a:schemeClr val="tx1"/>
          </a:solidFill>
          <a:latin typeface="Franklin Gothic Medium"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Franklin Gothic Medium"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Franklin Gothic Medium"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Franklin Gothic Medium"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Franklin Gothic Medium"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cstate="email">
            <a:lum/>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96" r:id="rId1"/>
  </p:sldLayoutIdLst>
  <p:txStyles>
    <p:titleStyle>
      <a:lvl1pPr algn="ctr" defTabSz="914400" rtl="0" eaLnBrk="1" latinLnBrk="0" hangingPunct="1">
        <a:spcBef>
          <a:spcPct val="0"/>
        </a:spcBef>
        <a:buNone/>
        <a:defRPr sz="4400" kern="1200" baseline="0">
          <a:solidFill>
            <a:schemeClr val="accent6">
              <a:lumMod val="50000"/>
            </a:schemeClr>
          </a:solidFill>
          <a:latin typeface="Franklin Gothic Demi"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baseline="0">
          <a:solidFill>
            <a:schemeClr val="tx1"/>
          </a:solidFill>
          <a:latin typeface="Franklin Gothic Medium"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Franklin Gothic Medium"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Franklin Gothic Medium"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Franklin Gothic Medium"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Franklin Gothic Medium"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cstate="email">
            <a:lum/>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98" r:id="rId1"/>
  </p:sldLayoutIdLst>
  <p:txStyles>
    <p:titleStyle>
      <a:lvl1pPr algn="ctr" defTabSz="914400" rtl="0" eaLnBrk="1" latinLnBrk="0" hangingPunct="1">
        <a:spcBef>
          <a:spcPct val="0"/>
        </a:spcBef>
        <a:buNone/>
        <a:defRPr sz="4400" kern="1200" baseline="0">
          <a:solidFill>
            <a:schemeClr val="accent6">
              <a:lumMod val="50000"/>
            </a:schemeClr>
          </a:solidFill>
          <a:latin typeface="Franklin Gothic Demi"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baseline="0">
          <a:solidFill>
            <a:schemeClr val="tx1"/>
          </a:solidFill>
          <a:latin typeface="Franklin Gothic Medium"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Franklin Gothic Medium"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Franklin Gothic Medium"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Franklin Gothic Medium"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Franklin Gothic Medium"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8194" name="Object 2"/>
          <p:cNvGraphicFramePr>
            <a:graphicFrameLocks noChangeAspect="1"/>
          </p:cNvGraphicFramePr>
          <p:nvPr/>
        </p:nvGraphicFramePr>
        <p:xfrm>
          <a:off x="0" y="0"/>
          <a:ext cx="9144000" cy="6858000"/>
        </p:xfrm>
        <a:graphic>
          <a:graphicData uri="http://schemas.openxmlformats.org/presentationml/2006/ole">
            <mc:AlternateContent xmlns:mc="http://schemas.openxmlformats.org/markup-compatibility/2006">
              <mc:Choice xmlns:v="urn:schemas-microsoft-com:vml" Requires="v">
                <p:oleObj spid="_x0000_s2109" name="Photo Editor Photo" r:id="rId16" imgW="9523810" imgH="7144747" progId="MSPhotoEd.3">
                  <p:embed/>
                </p:oleObj>
              </mc:Choice>
              <mc:Fallback>
                <p:oleObj name="Photo Editor Photo" r:id="rId16" imgW="9523810" imgH="7144747" progId="MSPhotoEd.3">
                  <p:embed/>
                  <p:pic>
                    <p:nvPicPr>
                      <p:cNvPr id="0" name=""/>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8195" name="Rectangle 3"/>
          <p:cNvSpPr>
            <a:spLocks noGrp="1" noChangeArrowheads="1"/>
          </p:cNvSpPr>
          <p:nvPr>
            <p:ph type="body" idx="1"/>
          </p:nvPr>
        </p:nvSpPr>
        <p:spPr bwMode="auto">
          <a:xfrm>
            <a:off x="457200" y="1600200"/>
            <a:ext cx="8229600" cy="4876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199" name="Rectangle 7"/>
          <p:cNvSpPr>
            <a:spLocks noChangeArrowheads="1"/>
          </p:cNvSpPr>
          <p:nvPr/>
        </p:nvSpPr>
        <p:spPr bwMode="auto">
          <a:xfrm>
            <a:off x="0" y="0"/>
            <a:ext cx="9144000" cy="1295400"/>
          </a:xfrm>
          <a:prstGeom prst="rect">
            <a:avLst/>
          </a:prstGeom>
          <a:solidFill>
            <a:srgbClr val="BAB872"/>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dirty="0"/>
          </a:p>
        </p:txBody>
      </p:sp>
      <p:sp>
        <p:nvSpPr>
          <p:cNvPr id="8200" name="Rectangle 8"/>
          <p:cNvSpPr>
            <a:spLocks noGrp="1" noChangeArrowheads="1"/>
          </p:cNvSpPr>
          <p:nvPr>
            <p:ph type="title"/>
          </p:nvPr>
        </p:nvSpPr>
        <p:spPr bwMode="auto">
          <a:xfrm>
            <a:off x="457200" y="304800"/>
            <a:ext cx="8534400" cy="1066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8203" name="Line 11"/>
          <p:cNvSpPr>
            <a:spLocks noChangeShapeType="1"/>
          </p:cNvSpPr>
          <p:nvPr/>
        </p:nvSpPr>
        <p:spPr bwMode="auto">
          <a:xfrm>
            <a:off x="1371600" y="0"/>
            <a:ext cx="0" cy="1295400"/>
          </a:xfrm>
          <a:prstGeom prst="line">
            <a:avLst/>
          </a:prstGeom>
          <a:noFill/>
          <a:ln w="28575">
            <a:solidFill>
              <a:srgbClr val="AFAD5B"/>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dirty="0"/>
          </a:p>
        </p:txBody>
      </p:sp>
      <p:sp>
        <p:nvSpPr>
          <p:cNvPr id="8204" name="Line 12"/>
          <p:cNvSpPr>
            <a:spLocks noChangeShapeType="1"/>
          </p:cNvSpPr>
          <p:nvPr/>
        </p:nvSpPr>
        <p:spPr bwMode="auto">
          <a:xfrm>
            <a:off x="0" y="1295400"/>
            <a:ext cx="9144000" cy="0"/>
          </a:xfrm>
          <a:prstGeom prst="line">
            <a:avLst/>
          </a:prstGeom>
          <a:noFill/>
          <a:ln w="28575">
            <a:solidFill>
              <a:srgbClr val="AFAD5B"/>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dirty="0"/>
          </a:p>
        </p:txBody>
      </p:sp>
    </p:spTree>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59" r:id="rId6"/>
    <p:sldLayoutId id="2147483760" r:id="rId7"/>
    <p:sldLayoutId id="2147483761" r:id="rId8"/>
    <p:sldLayoutId id="2147483762" r:id="rId9"/>
    <p:sldLayoutId id="2147483763" r:id="rId10"/>
    <p:sldLayoutId id="2147483764" r:id="rId11"/>
    <p:sldLayoutId id="2147483765" r:id="rId12"/>
    <p:sldLayoutId id="2147483766" r:id="rId13"/>
  </p:sldLayoutIdLs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 calcmode="lin" valueType="num">
                                      <p:cBhvr>
                                        <p:cTn id="7" dur="1000" fill="hold"/>
                                        <p:tgtEl>
                                          <p:spTgt spid="8195">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8195">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8195">
                                            <p:txEl>
                                              <p:pRg st="0" end="0"/>
                                            </p:txEl>
                                          </p:spTgt>
                                        </p:tgtEl>
                                      </p:cBhvr>
                                    </p:animEffect>
                                  </p:childTnLst>
                                </p:cTn>
                              </p:par>
                            </p:childTnLst>
                          </p:cTn>
                        </p:par>
                        <p:par>
                          <p:cTn id="10" fill="hold" nodeType="afterGroup">
                            <p:stCondLst>
                              <p:cond delay="1000"/>
                            </p:stCondLst>
                            <p:childTnLst>
                              <p:par>
                                <p:cTn id="11" presetID="29" presetClass="entr" presetSubtype="0" fill="hold" grpId="0" nodeType="afterEffect">
                                  <p:stCondLst>
                                    <p:cond delay="0"/>
                                  </p:stCondLst>
                                  <p:childTnLst>
                                    <p:set>
                                      <p:cBhvr>
                                        <p:cTn id="12" dur="1" fill="hold">
                                          <p:stCondLst>
                                            <p:cond delay="0"/>
                                          </p:stCondLst>
                                        </p:cTn>
                                        <p:tgtEl>
                                          <p:spTgt spid="8195">
                                            <p:txEl>
                                              <p:pRg st="1" end="1"/>
                                            </p:txEl>
                                          </p:spTgt>
                                        </p:tgtEl>
                                        <p:attrNameLst>
                                          <p:attrName>style.visibility</p:attrName>
                                        </p:attrNameLst>
                                      </p:cBhvr>
                                      <p:to>
                                        <p:strVal val="visible"/>
                                      </p:to>
                                    </p:set>
                                    <p:anim calcmode="lin" valueType="num">
                                      <p:cBhvr>
                                        <p:cTn id="13" dur="1000" fill="hold"/>
                                        <p:tgtEl>
                                          <p:spTgt spid="8195">
                                            <p:txEl>
                                              <p:pRg st="1" end="1"/>
                                            </p:txEl>
                                          </p:spTgt>
                                        </p:tgtEl>
                                        <p:attrNameLst>
                                          <p:attrName>ppt_x</p:attrName>
                                        </p:attrNameLst>
                                      </p:cBhvr>
                                      <p:tavLst>
                                        <p:tav tm="0">
                                          <p:val>
                                            <p:strVal val="#ppt_x-.2"/>
                                          </p:val>
                                        </p:tav>
                                        <p:tav tm="100000">
                                          <p:val>
                                            <p:strVal val="#ppt_x"/>
                                          </p:val>
                                        </p:tav>
                                      </p:tavLst>
                                    </p:anim>
                                    <p:anim calcmode="lin" valueType="num">
                                      <p:cBhvr>
                                        <p:cTn id="14" dur="1000" fill="hold"/>
                                        <p:tgtEl>
                                          <p:spTgt spid="8195">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5" dur="1000"/>
                                        <p:tgtEl>
                                          <p:spTgt spid="8195">
                                            <p:txEl>
                                              <p:pRg st="1" end="1"/>
                                            </p:txEl>
                                          </p:spTgt>
                                        </p:tgtEl>
                                      </p:cBhvr>
                                    </p:animEffect>
                                  </p:childTnLst>
                                </p:cTn>
                              </p:par>
                            </p:childTnLst>
                          </p:cTn>
                        </p:par>
                        <p:par>
                          <p:cTn id="16" fill="hold" nodeType="afterGroup">
                            <p:stCondLst>
                              <p:cond delay="2000"/>
                            </p:stCondLst>
                            <p:childTnLst>
                              <p:par>
                                <p:cTn id="17" presetID="29" presetClass="entr" presetSubtype="0" fill="hold" grpId="0" nodeType="afterEffect">
                                  <p:stCondLst>
                                    <p:cond delay="0"/>
                                  </p:stCondLst>
                                  <p:childTnLst>
                                    <p:set>
                                      <p:cBhvr>
                                        <p:cTn id="18" dur="1" fill="hold">
                                          <p:stCondLst>
                                            <p:cond delay="0"/>
                                          </p:stCondLst>
                                        </p:cTn>
                                        <p:tgtEl>
                                          <p:spTgt spid="8195">
                                            <p:txEl>
                                              <p:pRg st="2" end="2"/>
                                            </p:txEl>
                                          </p:spTgt>
                                        </p:tgtEl>
                                        <p:attrNameLst>
                                          <p:attrName>style.visibility</p:attrName>
                                        </p:attrNameLst>
                                      </p:cBhvr>
                                      <p:to>
                                        <p:strVal val="visible"/>
                                      </p:to>
                                    </p:set>
                                    <p:anim calcmode="lin" valueType="num">
                                      <p:cBhvr>
                                        <p:cTn id="19" dur="1000" fill="hold"/>
                                        <p:tgtEl>
                                          <p:spTgt spid="8195">
                                            <p:txEl>
                                              <p:pRg st="2" end="2"/>
                                            </p:txEl>
                                          </p:spTgt>
                                        </p:tgtEl>
                                        <p:attrNameLst>
                                          <p:attrName>ppt_x</p:attrName>
                                        </p:attrNameLst>
                                      </p:cBhvr>
                                      <p:tavLst>
                                        <p:tav tm="0">
                                          <p:val>
                                            <p:strVal val="#ppt_x-.2"/>
                                          </p:val>
                                        </p:tav>
                                        <p:tav tm="100000">
                                          <p:val>
                                            <p:strVal val="#ppt_x"/>
                                          </p:val>
                                        </p:tav>
                                      </p:tavLst>
                                    </p:anim>
                                    <p:anim calcmode="lin" valueType="num">
                                      <p:cBhvr>
                                        <p:cTn id="20" dur="1000" fill="hold"/>
                                        <p:tgtEl>
                                          <p:spTgt spid="8195">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1" dur="1000"/>
                                        <p:tgtEl>
                                          <p:spTgt spid="8195">
                                            <p:txEl>
                                              <p:pRg st="2" end="2"/>
                                            </p:txEl>
                                          </p:spTgt>
                                        </p:tgtEl>
                                      </p:cBhvr>
                                    </p:animEffect>
                                  </p:childTnLst>
                                </p:cTn>
                              </p:par>
                            </p:childTnLst>
                          </p:cTn>
                        </p:par>
                        <p:par>
                          <p:cTn id="22" fill="hold" nodeType="afterGroup">
                            <p:stCondLst>
                              <p:cond delay="3000"/>
                            </p:stCondLst>
                            <p:childTnLst>
                              <p:par>
                                <p:cTn id="23" presetID="29" presetClass="entr" presetSubtype="0" fill="hold" grpId="0" nodeType="afterEffect">
                                  <p:stCondLst>
                                    <p:cond delay="0"/>
                                  </p:stCondLst>
                                  <p:childTnLst>
                                    <p:set>
                                      <p:cBhvr>
                                        <p:cTn id="24" dur="1" fill="hold">
                                          <p:stCondLst>
                                            <p:cond delay="0"/>
                                          </p:stCondLst>
                                        </p:cTn>
                                        <p:tgtEl>
                                          <p:spTgt spid="8195">
                                            <p:txEl>
                                              <p:pRg st="3" end="3"/>
                                            </p:txEl>
                                          </p:spTgt>
                                        </p:tgtEl>
                                        <p:attrNameLst>
                                          <p:attrName>style.visibility</p:attrName>
                                        </p:attrNameLst>
                                      </p:cBhvr>
                                      <p:to>
                                        <p:strVal val="visible"/>
                                      </p:to>
                                    </p:set>
                                    <p:anim calcmode="lin" valueType="num">
                                      <p:cBhvr>
                                        <p:cTn id="25" dur="1000" fill="hold"/>
                                        <p:tgtEl>
                                          <p:spTgt spid="8195">
                                            <p:txEl>
                                              <p:pRg st="3" end="3"/>
                                            </p:txEl>
                                          </p:spTgt>
                                        </p:tgtEl>
                                        <p:attrNameLst>
                                          <p:attrName>ppt_x</p:attrName>
                                        </p:attrNameLst>
                                      </p:cBhvr>
                                      <p:tavLst>
                                        <p:tav tm="0">
                                          <p:val>
                                            <p:strVal val="#ppt_x-.2"/>
                                          </p:val>
                                        </p:tav>
                                        <p:tav tm="100000">
                                          <p:val>
                                            <p:strVal val="#ppt_x"/>
                                          </p:val>
                                        </p:tav>
                                      </p:tavLst>
                                    </p:anim>
                                    <p:anim calcmode="lin" valueType="num">
                                      <p:cBhvr>
                                        <p:cTn id="26" dur="1000" fill="hold"/>
                                        <p:tgtEl>
                                          <p:spTgt spid="8195">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27" dur="1000"/>
                                        <p:tgtEl>
                                          <p:spTgt spid="8195">
                                            <p:txEl>
                                              <p:pRg st="3" end="3"/>
                                            </p:txEl>
                                          </p:spTgt>
                                        </p:tgtEl>
                                      </p:cBhvr>
                                    </p:animEffect>
                                  </p:childTnLst>
                                </p:cTn>
                              </p:par>
                            </p:childTnLst>
                          </p:cTn>
                        </p:par>
                        <p:par>
                          <p:cTn id="28" fill="hold" nodeType="afterGroup">
                            <p:stCondLst>
                              <p:cond delay="4000"/>
                            </p:stCondLst>
                            <p:childTnLst>
                              <p:par>
                                <p:cTn id="29" presetID="29" presetClass="entr" presetSubtype="0" fill="hold" grpId="0" nodeType="afterEffect">
                                  <p:stCondLst>
                                    <p:cond delay="0"/>
                                  </p:stCondLst>
                                  <p:childTnLst>
                                    <p:set>
                                      <p:cBhvr>
                                        <p:cTn id="30" dur="1" fill="hold">
                                          <p:stCondLst>
                                            <p:cond delay="0"/>
                                          </p:stCondLst>
                                        </p:cTn>
                                        <p:tgtEl>
                                          <p:spTgt spid="8195">
                                            <p:txEl>
                                              <p:pRg st="4" end="4"/>
                                            </p:txEl>
                                          </p:spTgt>
                                        </p:tgtEl>
                                        <p:attrNameLst>
                                          <p:attrName>style.visibility</p:attrName>
                                        </p:attrNameLst>
                                      </p:cBhvr>
                                      <p:to>
                                        <p:strVal val="visible"/>
                                      </p:to>
                                    </p:set>
                                    <p:anim calcmode="lin" valueType="num">
                                      <p:cBhvr>
                                        <p:cTn id="31" dur="1000" fill="hold"/>
                                        <p:tgtEl>
                                          <p:spTgt spid="8195">
                                            <p:txEl>
                                              <p:pRg st="4" end="4"/>
                                            </p:txEl>
                                          </p:spTgt>
                                        </p:tgtEl>
                                        <p:attrNameLst>
                                          <p:attrName>ppt_x</p:attrName>
                                        </p:attrNameLst>
                                      </p:cBhvr>
                                      <p:tavLst>
                                        <p:tav tm="0">
                                          <p:val>
                                            <p:strVal val="#ppt_x-.2"/>
                                          </p:val>
                                        </p:tav>
                                        <p:tav tm="100000">
                                          <p:val>
                                            <p:strVal val="#ppt_x"/>
                                          </p:val>
                                        </p:tav>
                                      </p:tavLst>
                                    </p:anim>
                                    <p:anim calcmode="lin" valueType="num">
                                      <p:cBhvr>
                                        <p:cTn id="32" dur="1000" fill="hold"/>
                                        <p:tgtEl>
                                          <p:spTgt spid="8195">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33" dur="1000"/>
                                        <p:tgtEl>
                                          <p:spTgt spid="819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p:tmplLst>
          <p:tmpl lvl="1">
            <p:tnLst>
              <p:par>
                <p:cTn presetID="29" presetClass="entr" presetSubtype="0" fill="hold" nodeType="afterEffect">
                  <p:stCondLst>
                    <p:cond delay="0"/>
                  </p:stCondLst>
                  <p:childTnLst>
                    <p:set>
                      <p:cBhvr>
                        <p:cTn dur="1" fill="hold">
                          <p:stCondLst>
                            <p:cond delay="0"/>
                          </p:stCondLst>
                        </p:cTn>
                        <p:tgtEl>
                          <p:spTgt spid="8195"/>
                        </p:tgtEl>
                        <p:attrNameLst>
                          <p:attrName>style.visibility</p:attrName>
                        </p:attrNameLst>
                      </p:cBhvr>
                      <p:to>
                        <p:strVal val="visible"/>
                      </p:to>
                    </p:set>
                    <p:anim calcmode="lin" valueType="num">
                      <p:cBhvr>
                        <p:cTn dur="1000" fill="hold"/>
                        <p:tgtEl>
                          <p:spTgt spid="8195"/>
                        </p:tgtEl>
                        <p:attrNameLst>
                          <p:attrName>ppt_x</p:attrName>
                        </p:attrNameLst>
                      </p:cBhvr>
                      <p:tavLst>
                        <p:tav tm="0">
                          <p:val>
                            <p:strVal val="#ppt_x-.2"/>
                          </p:val>
                        </p:tav>
                        <p:tav tm="100000">
                          <p:val>
                            <p:strVal val="#ppt_x"/>
                          </p:val>
                        </p:tav>
                      </p:tavLst>
                    </p:anim>
                    <p:anim calcmode="lin" valueType="num">
                      <p:cBhvr>
                        <p:cTn dur="1000" fill="hold"/>
                        <p:tgtEl>
                          <p:spTgt spid="8195"/>
                        </p:tgtEl>
                        <p:attrNameLst>
                          <p:attrName>ppt_y</p:attrName>
                        </p:attrNameLst>
                      </p:cBhvr>
                      <p:tavLst>
                        <p:tav tm="0">
                          <p:val>
                            <p:strVal val="#ppt_y"/>
                          </p:val>
                        </p:tav>
                        <p:tav tm="100000">
                          <p:val>
                            <p:strVal val="#ppt_y"/>
                          </p:val>
                        </p:tav>
                      </p:tavLst>
                    </p:anim>
                    <p:animEffect transition="in" filter="wipe(right)" prLst="gradientSize: 0.1">
                      <p:cBhvr>
                        <p:cTn dur="1000"/>
                        <p:tgtEl>
                          <p:spTgt spid="8195"/>
                        </p:tgtEl>
                      </p:cBhvr>
                    </p:animEffect>
                  </p:childTnLst>
                </p:cTn>
              </p:par>
            </p:tnLst>
          </p:tmpl>
          <p:tmpl lvl="2">
            <p:tnLst>
              <p:par>
                <p:cTn presetID="29" presetClass="entr" presetSubtype="0" fill="hold" nodeType="afterEffect">
                  <p:stCondLst>
                    <p:cond delay="0"/>
                  </p:stCondLst>
                  <p:childTnLst>
                    <p:set>
                      <p:cBhvr>
                        <p:cTn dur="1" fill="hold">
                          <p:stCondLst>
                            <p:cond delay="0"/>
                          </p:stCondLst>
                        </p:cTn>
                        <p:tgtEl>
                          <p:spTgt spid="8195"/>
                        </p:tgtEl>
                        <p:attrNameLst>
                          <p:attrName>style.visibility</p:attrName>
                        </p:attrNameLst>
                      </p:cBhvr>
                      <p:to>
                        <p:strVal val="visible"/>
                      </p:to>
                    </p:set>
                    <p:anim calcmode="lin" valueType="num">
                      <p:cBhvr>
                        <p:cTn dur="1000" fill="hold"/>
                        <p:tgtEl>
                          <p:spTgt spid="8195"/>
                        </p:tgtEl>
                        <p:attrNameLst>
                          <p:attrName>ppt_x</p:attrName>
                        </p:attrNameLst>
                      </p:cBhvr>
                      <p:tavLst>
                        <p:tav tm="0">
                          <p:val>
                            <p:strVal val="#ppt_x-.2"/>
                          </p:val>
                        </p:tav>
                        <p:tav tm="100000">
                          <p:val>
                            <p:strVal val="#ppt_x"/>
                          </p:val>
                        </p:tav>
                      </p:tavLst>
                    </p:anim>
                    <p:anim calcmode="lin" valueType="num">
                      <p:cBhvr>
                        <p:cTn dur="1000" fill="hold"/>
                        <p:tgtEl>
                          <p:spTgt spid="8195"/>
                        </p:tgtEl>
                        <p:attrNameLst>
                          <p:attrName>ppt_y</p:attrName>
                        </p:attrNameLst>
                      </p:cBhvr>
                      <p:tavLst>
                        <p:tav tm="0">
                          <p:val>
                            <p:strVal val="#ppt_y"/>
                          </p:val>
                        </p:tav>
                        <p:tav tm="100000">
                          <p:val>
                            <p:strVal val="#ppt_y"/>
                          </p:val>
                        </p:tav>
                      </p:tavLst>
                    </p:anim>
                    <p:animEffect transition="in" filter="wipe(right)" prLst="gradientSize: 0.1">
                      <p:cBhvr>
                        <p:cTn dur="1000"/>
                        <p:tgtEl>
                          <p:spTgt spid="8195"/>
                        </p:tgtEl>
                      </p:cBhvr>
                    </p:animEffect>
                  </p:childTnLst>
                </p:cTn>
              </p:par>
            </p:tnLst>
          </p:tmpl>
          <p:tmpl lvl="3">
            <p:tnLst>
              <p:par>
                <p:cTn presetID="29" presetClass="entr" presetSubtype="0" fill="hold" nodeType="afterEffect">
                  <p:stCondLst>
                    <p:cond delay="0"/>
                  </p:stCondLst>
                  <p:childTnLst>
                    <p:set>
                      <p:cBhvr>
                        <p:cTn dur="1" fill="hold">
                          <p:stCondLst>
                            <p:cond delay="0"/>
                          </p:stCondLst>
                        </p:cTn>
                        <p:tgtEl>
                          <p:spTgt spid="8195"/>
                        </p:tgtEl>
                        <p:attrNameLst>
                          <p:attrName>style.visibility</p:attrName>
                        </p:attrNameLst>
                      </p:cBhvr>
                      <p:to>
                        <p:strVal val="visible"/>
                      </p:to>
                    </p:set>
                    <p:anim calcmode="lin" valueType="num">
                      <p:cBhvr>
                        <p:cTn dur="1000" fill="hold"/>
                        <p:tgtEl>
                          <p:spTgt spid="8195"/>
                        </p:tgtEl>
                        <p:attrNameLst>
                          <p:attrName>ppt_x</p:attrName>
                        </p:attrNameLst>
                      </p:cBhvr>
                      <p:tavLst>
                        <p:tav tm="0">
                          <p:val>
                            <p:strVal val="#ppt_x-.2"/>
                          </p:val>
                        </p:tav>
                        <p:tav tm="100000">
                          <p:val>
                            <p:strVal val="#ppt_x"/>
                          </p:val>
                        </p:tav>
                      </p:tavLst>
                    </p:anim>
                    <p:anim calcmode="lin" valueType="num">
                      <p:cBhvr>
                        <p:cTn dur="1000" fill="hold"/>
                        <p:tgtEl>
                          <p:spTgt spid="8195"/>
                        </p:tgtEl>
                        <p:attrNameLst>
                          <p:attrName>ppt_y</p:attrName>
                        </p:attrNameLst>
                      </p:cBhvr>
                      <p:tavLst>
                        <p:tav tm="0">
                          <p:val>
                            <p:strVal val="#ppt_y"/>
                          </p:val>
                        </p:tav>
                        <p:tav tm="100000">
                          <p:val>
                            <p:strVal val="#ppt_y"/>
                          </p:val>
                        </p:tav>
                      </p:tavLst>
                    </p:anim>
                    <p:animEffect transition="in" filter="wipe(right)" prLst="gradientSize: 0.1">
                      <p:cBhvr>
                        <p:cTn dur="1000"/>
                        <p:tgtEl>
                          <p:spTgt spid="8195"/>
                        </p:tgtEl>
                      </p:cBhvr>
                    </p:animEffect>
                  </p:childTnLst>
                </p:cTn>
              </p:par>
            </p:tnLst>
          </p:tmpl>
          <p:tmpl lvl="4">
            <p:tnLst>
              <p:par>
                <p:cTn presetID="29" presetClass="entr" presetSubtype="0" fill="hold" nodeType="afterEffect">
                  <p:stCondLst>
                    <p:cond delay="0"/>
                  </p:stCondLst>
                  <p:childTnLst>
                    <p:set>
                      <p:cBhvr>
                        <p:cTn dur="1" fill="hold">
                          <p:stCondLst>
                            <p:cond delay="0"/>
                          </p:stCondLst>
                        </p:cTn>
                        <p:tgtEl>
                          <p:spTgt spid="8195"/>
                        </p:tgtEl>
                        <p:attrNameLst>
                          <p:attrName>style.visibility</p:attrName>
                        </p:attrNameLst>
                      </p:cBhvr>
                      <p:to>
                        <p:strVal val="visible"/>
                      </p:to>
                    </p:set>
                    <p:anim calcmode="lin" valueType="num">
                      <p:cBhvr>
                        <p:cTn dur="1000" fill="hold"/>
                        <p:tgtEl>
                          <p:spTgt spid="8195"/>
                        </p:tgtEl>
                        <p:attrNameLst>
                          <p:attrName>ppt_x</p:attrName>
                        </p:attrNameLst>
                      </p:cBhvr>
                      <p:tavLst>
                        <p:tav tm="0">
                          <p:val>
                            <p:strVal val="#ppt_x-.2"/>
                          </p:val>
                        </p:tav>
                        <p:tav tm="100000">
                          <p:val>
                            <p:strVal val="#ppt_x"/>
                          </p:val>
                        </p:tav>
                      </p:tavLst>
                    </p:anim>
                    <p:anim calcmode="lin" valueType="num">
                      <p:cBhvr>
                        <p:cTn dur="1000" fill="hold"/>
                        <p:tgtEl>
                          <p:spTgt spid="8195"/>
                        </p:tgtEl>
                        <p:attrNameLst>
                          <p:attrName>ppt_y</p:attrName>
                        </p:attrNameLst>
                      </p:cBhvr>
                      <p:tavLst>
                        <p:tav tm="0">
                          <p:val>
                            <p:strVal val="#ppt_y"/>
                          </p:val>
                        </p:tav>
                        <p:tav tm="100000">
                          <p:val>
                            <p:strVal val="#ppt_y"/>
                          </p:val>
                        </p:tav>
                      </p:tavLst>
                    </p:anim>
                    <p:animEffect transition="in" filter="wipe(right)" prLst="gradientSize: 0.1">
                      <p:cBhvr>
                        <p:cTn dur="1000"/>
                        <p:tgtEl>
                          <p:spTgt spid="8195"/>
                        </p:tgtEl>
                      </p:cBhvr>
                    </p:animEffect>
                  </p:childTnLst>
                </p:cTn>
              </p:par>
            </p:tnLst>
          </p:tmpl>
          <p:tmpl lvl="5">
            <p:tnLst>
              <p:par>
                <p:cTn presetID="29" presetClass="entr" presetSubtype="0" fill="hold" nodeType="afterEffect">
                  <p:stCondLst>
                    <p:cond delay="0"/>
                  </p:stCondLst>
                  <p:childTnLst>
                    <p:set>
                      <p:cBhvr>
                        <p:cTn dur="1" fill="hold">
                          <p:stCondLst>
                            <p:cond delay="0"/>
                          </p:stCondLst>
                        </p:cTn>
                        <p:tgtEl>
                          <p:spTgt spid="8195"/>
                        </p:tgtEl>
                        <p:attrNameLst>
                          <p:attrName>style.visibility</p:attrName>
                        </p:attrNameLst>
                      </p:cBhvr>
                      <p:to>
                        <p:strVal val="visible"/>
                      </p:to>
                    </p:set>
                    <p:anim calcmode="lin" valueType="num">
                      <p:cBhvr>
                        <p:cTn dur="1000" fill="hold"/>
                        <p:tgtEl>
                          <p:spTgt spid="8195"/>
                        </p:tgtEl>
                        <p:attrNameLst>
                          <p:attrName>ppt_x</p:attrName>
                        </p:attrNameLst>
                      </p:cBhvr>
                      <p:tavLst>
                        <p:tav tm="0">
                          <p:val>
                            <p:strVal val="#ppt_x-.2"/>
                          </p:val>
                        </p:tav>
                        <p:tav tm="100000">
                          <p:val>
                            <p:strVal val="#ppt_x"/>
                          </p:val>
                        </p:tav>
                      </p:tavLst>
                    </p:anim>
                    <p:anim calcmode="lin" valueType="num">
                      <p:cBhvr>
                        <p:cTn dur="1000" fill="hold"/>
                        <p:tgtEl>
                          <p:spTgt spid="8195"/>
                        </p:tgtEl>
                        <p:attrNameLst>
                          <p:attrName>ppt_y</p:attrName>
                        </p:attrNameLst>
                      </p:cBhvr>
                      <p:tavLst>
                        <p:tav tm="0">
                          <p:val>
                            <p:strVal val="#ppt_y"/>
                          </p:val>
                        </p:tav>
                        <p:tav tm="100000">
                          <p:val>
                            <p:strVal val="#ppt_y"/>
                          </p:val>
                        </p:tav>
                      </p:tavLst>
                    </p:anim>
                    <p:animEffect transition="in" filter="wipe(right)" prLst="gradientSize: 0.1">
                      <p:cBhvr>
                        <p:cTn dur="1000"/>
                        <p:tgtEl>
                          <p:spTgt spid="8195"/>
                        </p:tgtEl>
                      </p:cBhvr>
                    </p:animEffect>
                  </p:childTnLst>
                </p:cTn>
              </p:par>
            </p:tnLst>
          </p:tmpl>
        </p:tmplLst>
      </p:bldP>
    </p:bldLst>
  </p:timing>
  <p:txStyles>
    <p:titleStyle>
      <a:lvl1pPr algn="r" rtl="0" eaLnBrk="1" fontAlgn="base" hangingPunct="1">
        <a:lnSpc>
          <a:spcPct val="80000"/>
        </a:lnSpc>
        <a:spcBef>
          <a:spcPct val="0"/>
        </a:spcBef>
        <a:spcAft>
          <a:spcPct val="0"/>
        </a:spcAft>
        <a:defRPr sz="4000">
          <a:solidFill>
            <a:srgbClr val="CC0000"/>
          </a:solidFill>
          <a:effectLst>
            <a:outerShdw blurRad="38100" dist="38100" dir="2700000" algn="tl">
              <a:srgbClr val="DDDDDD"/>
            </a:outerShdw>
          </a:effectLst>
          <a:latin typeface="+mj-lt"/>
          <a:ea typeface="+mj-ea"/>
          <a:cs typeface="+mj-cs"/>
        </a:defRPr>
      </a:lvl1pPr>
      <a:lvl2pPr algn="r" rtl="0" eaLnBrk="1" fontAlgn="base" hangingPunct="1">
        <a:lnSpc>
          <a:spcPct val="80000"/>
        </a:lnSpc>
        <a:spcBef>
          <a:spcPct val="0"/>
        </a:spcBef>
        <a:spcAft>
          <a:spcPct val="0"/>
        </a:spcAft>
        <a:defRPr sz="4000">
          <a:solidFill>
            <a:srgbClr val="CC0000"/>
          </a:solidFill>
          <a:effectLst>
            <a:outerShdw blurRad="38100" dist="38100" dir="2700000" algn="tl">
              <a:srgbClr val="DDDDDD"/>
            </a:outerShdw>
          </a:effectLst>
          <a:latin typeface="Impact" charset="0"/>
          <a:ea typeface="ＭＳ Ｐゴシック" charset="0"/>
        </a:defRPr>
      </a:lvl2pPr>
      <a:lvl3pPr algn="r" rtl="0" eaLnBrk="1" fontAlgn="base" hangingPunct="1">
        <a:lnSpc>
          <a:spcPct val="80000"/>
        </a:lnSpc>
        <a:spcBef>
          <a:spcPct val="0"/>
        </a:spcBef>
        <a:spcAft>
          <a:spcPct val="0"/>
        </a:spcAft>
        <a:defRPr sz="4000">
          <a:solidFill>
            <a:srgbClr val="CC0000"/>
          </a:solidFill>
          <a:effectLst>
            <a:outerShdw blurRad="38100" dist="38100" dir="2700000" algn="tl">
              <a:srgbClr val="DDDDDD"/>
            </a:outerShdw>
          </a:effectLst>
          <a:latin typeface="Impact" charset="0"/>
          <a:ea typeface="ＭＳ Ｐゴシック" charset="0"/>
        </a:defRPr>
      </a:lvl3pPr>
      <a:lvl4pPr algn="r" rtl="0" eaLnBrk="1" fontAlgn="base" hangingPunct="1">
        <a:lnSpc>
          <a:spcPct val="80000"/>
        </a:lnSpc>
        <a:spcBef>
          <a:spcPct val="0"/>
        </a:spcBef>
        <a:spcAft>
          <a:spcPct val="0"/>
        </a:spcAft>
        <a:defRPr sz="4000">
          <a:solidFill>
            <a:srgbClr val="CC0000"/>
          </a:solidFill>
          <a:effectLst>
            <a:outerShdw blurRad="38100" dist="38100" dir="2700000" algn="tl">
              <a:srgbClr val="DDDDDD"/>
            </a:outerShdw>
          </a:effectLst>
          <a:latin typeface="Impact" charset="0"/>
          <a:ea typeface="ＭＳ Ｐゴシック" charset="0"/>
        </a:defRPr>
      </a:lvl4pPr>
      <a:lvl5pPr algn="r" rtl="0" eaLnBrk="1" fontAlgn="base" hangingPunct="1">
        <a:lnSpc>
          <a:spcPct val="80000"/>
        </a:lnSpc>
        <a:spcBef>
          <a:spcPct val="0"/>
        </a:spcBef>
        <a:spcAft>
          <a:spcPct val="0"/>
        </a:spcAft>
        <a:defRPr sz="4000">
          <a:solidFill>
            <a:srgbClr val="CC0000"/>
          </a:solidFill>
          <a:effectLst>
            <a:outerShdw blurRad="38100" dist="38100" dir="2700000" algn="tl">
              <a:srgbClr val="DDDDDD"/>
            </a:outerShdw>
          </a:effectLst>
          <a:latin typeface="Impact" charset="0"/>
          <a:ea typeface="ＭＳ Ｐゴシック" charset="0"/>
        </a:defRPr>
      </a:lvl5pPr>
      <a:lvl6pPr marL="457200" algn="r" rtl="0" eaLnBrk="1" fontAlgn="base" hangingPunct="1">
        <a:lnSpc>
          <a:spcPct val="80000"/>
        </a:lnSpc>
        <a:spcBef>
          <a:spcPct val="0"/>
        </a:spcBef>
        <a:spcAft>
          <a:spcPct val="0"/>
        </a:spcAft>
        <a:defRPr sz="4000">
          <a:solidFill>
            <a:srgbClr val="CC0000"/>
          </a:solidFill>
          <a:effectLst>
            <a:outerShdw blurRad="38100" dist="38100" dir="2700000" algn="tl">
              <a:srgbClr val="DDDDDD"/>
            </a:outerShdw>
          </a:effectLst>
          <a:latin typeface="Impact" charset="0"/>
          <a:ea typeface="ＭＳ Ｐゴシック" charset="0"/>
        </a:defRPr>
      </a:lvl6pPr>
      <a:lvl7pPr marL="914400" algn="r" rtl="0" eaLnBrk="1" fontAlgn="base" hangingPunct="1">
        <a:lnSpc>
          <a:spcPct val="80000"/>
        </a:lnSpc>
        <a:spcBef>
          <a:spcPct val="0"/>
        </a:spcBef>
        <a:spcAft>
          <a:spcPct val="0"/>
        </a:spcAft>
        <a:defRPr sz="4000">
          <a:solidFill>
            <a:srgbClr val="CC0000"/>
          </a:solidFill>
          <a:effectLst>
            <a:outerShdw blurRad="38100" dist="38100" dir="2700000" algn="tl">
              <a:srgbClr val="DDDDDD"/>
            </a:outerShdw>
          </a:effectLst>
          <a:latin typeface="Impact" charset="0"/>
          <a:ea typeface="ＭＳ Ｐゴシック" charset="0"/>
        </a:defRPr>
      </a:lvl7pPr>
      <a:lvl8pPr marL="1371600" algn="r" rtl="0" eaLnBrk="1" fontAlgn="base" hangingPunct="1">
        <a:lnSpc>
          <a:spcPct val="80000"/>
        </a:lnSpc>
        <a:spcBef>
          <a:spcPct val="0"/>
        </a:spcBef>
        <a:spcAft>
          <a:spcPct val="0"/>
        </a:spcAft>
        <a:defRPr sz="4000">
          <a:solidFill>
            <a:srgbClr val="CC0000"/>
          </a:solidFill>
          <a:effectLst>
            <a:outerShdw blurRad="38100" dist="38100" dir="2700000" algn="tl">
              <a:srgbClr val="DDDDDD"/>
            </a:outerShdw>
          </a:effectLst>
          <a:latin typeface="Impact" charset="0"/>
          <a:ea typeface="ＭＳ Ｐゴシック" charset="0"/>
        </a:defRPr>
      </a:lvl8pPr>
      <a:lvl9pPr marL="1828800" algn="r" rtl="0" eaLnBrk="1" fontAlgn="base" hangingPunct="1">
        <a:lnSpc>
          <a:spcPct val="80000"/>
        </a:lnSpc>
        <a:spcBef>
          <a:spcPct val="0"/>
        </a:spcBef>
        <a:spcAft>
          <a:spcPct val="0"/>
        </a:spcAft>
        <a:defRPr sz="4000">
          <a:solidFill>
            <a:srgbClr val="CC0000"/>
          </a:solidFill>
          <a:effectLst>
            <a:outerShdw blurRad="38100" dist="38100" dir="2700000" algn="tl">
              <a:srgbClr val="DDDDDD"/>
            </a:outerShdw>
          </a:effectLst>
          <a:latin typeface="Impact" charset="0"/>
          <a:ea typeface="ＭＳ Ｐゴシック" charset="0"/>
        </a:defRPr>
      </a:lvl9pPr>
    </p:titleStyle>
    <p:bodyStyle>
      <a:lvl1pPr marL="457200" indent="-457200" algn="l" rtl="0" eaLnBrk="1" fontAlgn="base" hangingPunct="1">
        <a:spcBef>
          <a:spcPct val="20000"/>
        </a:spcBef>
        <a:spcAft>
          <a:spcPct val="0"/>
        </a:spcAft>
        <a:buSzPct val="75000"/>
        <a:buBlip>
          <a:blip r:embed="rId18"/>
        </a:buBlip>
        <a:defRPr sz="2800">
          <a:solidFill>
            <a:schemeClr val="tx1"/>
          </a:solidFill>
          <a:latin typeface="+mn-lt"/>
          <a:ea typeface="+mn-ea"/>
          <a:cs typeface="+mn-cs"/>
        </a:defRPr>
      </a:lvl1pPr>
      <a:lvl2pPr marL="1031875" indent="-460375" algn="l" rtl="0" eaLnBrk="1" fontAlgn="base" hangingPunct="1">
        <a:spcBef>
          <a:spcPct val="20000"/>
        </a:spcBef>
        <a:spcAft>
          <a:spcPct val="0"/>
        </a:spcAft>
        <a:buSzPct val="75000"/>
        <a:buBlip>
          <a:blip r:embed="rId19"/>
        </a:buBlip>
        <a:defRPr sz="2800">
          <a:solidFill>
            <a:schemeClr val="tx1"/>
          </a:solidFill>
          <a:latin typeface="+mn-lt"/>
          <a:ea typeface="+mn-ea"/>
        </a:defRPr>
      </a:lvl2pPr>
      <a:lvl3pPr marL="1606550" indent="-460375" algn="l" rtl="0" eaLnBrk="1" fontAlgn="base" hangingPunct="1">
        <a:spcBef>
          <a:spcPct val="20000"/>
        </a:spcBef>
        <a:spcAft>
          <a:spcPct val="0"/>
        </a:spcAft>
        <a:buSzPct val="75000"/>
        <a:buBlip>
          <a:blip r:embed="rId18"/>
        </a:buBlip>
        <a:defRPr sz="2800">
          <a:solidFill>
            <a:schemeClr val="tx1"/>
          </a:solidFill>
          <a:latin typeface="+mn-lt"/>
          <a:ea typeface="+mn-ea"/>
        </a:defRPr>
      </a:lvl3pPr>
      <a:lvl4pPr marL="2168525" indent="-447675" algn="l" rtl="0" eaLnBrk="1" fontAlgn="base" hangingPunct="1">
        <a:spcBef>
          <a:spcPct val="20000"/>
        </a:spcBef>
        <a:spcAft>
          <a:spcPct val="0"/>
        </a:spcAft>
        <a:buSzPct val="75000"/>
        <a:buBlip>
          <a:blip r:embed="rId19"/>
        </a:buBlip>
        <a:defRPr sz="2800">
          <a:solidFill>
            <a:schemeClr val="tx1"/>
          </a:solidFill>
          <a:latin typeface="+mn-lt"/>
          <a:ea typeface="+mn-ea"/>
        </a:defRPr>
      </a:lvl4pPr>
      <a:lvl5pPr marL="2743200" indent="-460375" algn="l" rtl="0" eaLnBrk="1" fontAlgn="base" hangingPunct="1">
        <a:spcBef>
          <a:spcPct val="20000"/>
        </a:spcBef>
        <a:spcAft>
          <a:spcPct val="0"/>
        </a:spcAft>
        <a:buSzPct val="75000"/>
        <a:buBlip>
          <a:blip r:embed="rId18"/>
        </a:buBlip>
        <a:defRPr sz="2800">
          <a:solidFill>
            <a:schemeClr val="tx1"/>
          </a:solidFill>
          <a:latin typeface="+mn-lt"/>
          <a:ea typeface="+mn-ea"/>
        </a:defRPr>
      </a:lvl5pPr>
      <a:lvl6pPr marL="3200400" indent="-460375" algn="l" rtl="0" eaLnBrk="1" fontAlgn="base" hangingPunct="1">
        <a:spcBef>
          <a:spcPct val="20000"/>
        </a:spcBef>
        <a:spcAft>
          <a:spcPct val="0"/>
        </a:spcAft>
        <a:buSzPct val="75000"/>
        <a:buBlip>
          <a:blip r:embed="rId18"/>
        </a:buBlip>
        <a:defRPr sz="2800">
          <a:solidFill>
            <a:schemeClr val="tx1"/>
          </a:solidFill>
          <a:latin typeface="+mn-lt"/>
          <a:ea typeface="+mn-ea"/>
        </a:defRPr>
      </a:lvl6pPr>
      <a:lvl7pPr marL="3657600" indent="-460375" algn="l" rtl="0" eaLnBrk="1" fontAlgn="base" hangingPunct="1">
        <a:spcBef>
          <a:spcPct val="20000"/>
        </a:spcBef>
        <a:spcAft>
          <a:spcPct val="0"/>
        </a:spcAft>
        <a:buSzPct val="75000"/>
        <a:buBlip>
          <a:blip r:embed="rId18"/>
        </a:buBlip>
        <a:defRPr sz="2800">
          <a:solidFill>
            <a:schemeClr val="tx1"/>
          </a:solidFill>
          <a:latin typeface="+mn-lt"/>
          <a:ea typeface="+mn-ea"/>
        </a:defRPr>
      </a:lvl7pPr>
      <a:lvl8pPr marL="4114800" indent="-460375" algn="l" rtl="0" eaLnBrk="1" fontAlgn="base" hangingPunct="1">
        <a:spcBef>
          <a:spcPct val="20000"/>
        </a:spcBef>
        <a:spcAft>
          <a:spcPct val="0"/>
        </a:spcAft>
        <a:buSzPct val="75000"/>
        <a:buBlip>
          <a:blip r:embed="rId18"/>
        </a:buBlip>
        <a:defRPr sz="2800">
          <a:solidFill>
            <a:schemeClr val="tx1"/>
          </a:solidFill>
          <a:latin typeface="+mn-lt"/>
          <a:ea typeface="+mn-ea"/>
        </a:defRPr>
      </a:lvl8pPr>
      <a:lvl9pPr marL="4572000" indent="-460375" algn="l" rtl="0" eaLnBrk="1" fontAlgn="base" hangingPunct="1">
        <a:spcBef>
          <a:spcPct val="20000"/>
        </a:spcBef>
        <a:spcAft>
          <a:spcPct val="0"/>
        </a:spcAft>
        <a:buSzPct val="75000"/>
        <a:buBlip>
          <a:blip r:embed="rId18"/>
        </a:buBlip>
        <a:defRPr sz="28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1.xml"/></Relationships>
</file>

<file path=ppt/slides/_rels/slide10.xml.rels><?xml version="1.0" encoding="UTF-8" standalone="yes"?>
<Relationships xmlns="http://schemas.openxmlformats.org/package/2006/relationships"><Relationship Id="rId3" Type="http://schemas.openxmlformats.org/officeDocument/2006/relationships/hyperlink" Target="https://www.facebook.com/groups/GlobalTPPTeam" TargetMode="External"/><Relationship Id="rId2" Type="http://schemas.openxmlformats.org/officeDocument/2006/relationships/hyperlink" Target="mailto:Cdrake@aflcio.org" TargetMode="External"/><Relationship Id="rId1" Type="http://schemas.openxmlformats.org/officeDocument/2006/relationships/slideLayout" Target="../slideLayouts/slideLayout51.xml"/><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12.xml.rels><?xml version="1.0" encoding="UTF-8" standalone="yes"?>
<Relationships xmlns="http://schemas.openxmlformats.org/package/2006/relationships"><Relationship Id="rId3" Type="http://schemas.openxmlformats.org/officeDocument/2006/relationships/hyperlink" Target="http://www.popularresistance.org/" TargetMode="External"/><Relationship Id="rId2" Type="http://schemas.openxmlformats.org/officeDocument/2006/relationships/hyperlink" Target="https://www.facebook.com/groups/GlobalTPPTeam" TargetMode="External"/><Relationship Id="rId1" Type="http://schemas.openxmlformats.org/officeDocument/2006/relationships/slideLayout" Target="../slideLayouts/slideLayout51.xml"/><Relationship Id="rId6" Type="http://schemas.openxmlformats.org/officeDocument/2006/relationships/image" Target="../media/image19.png"/><Relationship Id="rId5" Type="http://schemas.openxmlformats.org/officeDocument/2006/relationships/hyperlink" Target="mailto:Mackenzie@popularresistance.org" TargetMode="External"/><Relationship Id="rId4" Type="http://schemas.openxmlformats.org/officeDocument/2006/relationships/hyperlink" Target="http://www.flushthetpp.org/"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mailto:susiechasnoff@gmail.com" TargetMode="External"/><Relationship Id="rId1" Type="http://schemas.openxmlformats.org/officeDocument/2006/relationships/slideLayout" Target="../slideLayouts/slideLayout51.xml"/><Relationship Id="rId6" Type="http://schemas.openxmlformats.org/officeDocument/2006/relationships/hyperlink" Target="http://tpp.intoxvs.info/" TargetMode="External"/><Relationship Id="rId5" Type="http://schemas.openxmlformats.org/officeDocument/2006/relationships/hyperlink" Target="https://www.facebook.com/StopTPP.TTIP.TiSA" TargetMode="External"/><Relationship Id="rId4" Type="http://schemas.openxmlformats.org/officeDocument/2006/relationships/hyperlink" Target="tiny.cc/TPPMediaMarch"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hyperlink" Target="https://www.facebook.com/groups/GlobalTPPTeam" TargetMode="External"/><Relationship Id="rId1" Type="http://schemas.openxmlformats.org/officeDocument/2006/relationships/slideLayout" Target="../slideLayouts/slideLayout51.xml"/></Relationships>
</file>

<file path=ppt/slides/_rels/slide15.xml.rels><?xml version="1.0" encoding="UTF-8" standalone="yes"?>
<Relationships xmlns="http://schemas.openxmlformats.org/package/2006/relationships"><Relationship Id="rId3" Type="http://schemas.openxmlformats.org/officeDocument/2006/relationships/hyperlink" Target="https://www.facebook.com/groups/GlobalTPPTeam" TargetMode="External"/><Relationship Id="rId2" Type="http://schemas.openxmlformats.org/officeDocument/2006/relationships/hyperlink" Target="mailto:adam@tradejustice.net" TargetMode="External"/><Relationship Id="rId1" Type="http://schemas.openxmlformats.org/officeDocument/2006/relationships/slideLayout" Target="../slideLayouts/slideLayout51.xml"/><Relationship Id="rId6" Type="http://schemas.openxmlformats.org/officeDocument/2006/relationships/image" Target="../media/image23.png"/><Relationship Id="rId5" Type="http://schemas.openxmlformats.org/officeDocument/2006/relationships/hyperlink" Target="http://tradejustice.net/events" TargetMode="External"/><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3" Type="http://schemas.openxmlformats.org/officeDocument/2006/relationships/hyperlink" Target="https://www.facebook.com/events/470638076440693/" TargetMode="External"/><Relationship Id="rId2" Type="http://schemas.openxmlformats.org/officeDocument/2006/relationships/hyperlink" Target="https://www.facebook.com/groups/GlobalTPPTeam" TargetMode="External"/><Relationship Id="rId1" Type="http://schemas.openxmlformats.org/officeDocument/2006/relationships/slideLayout" Target="../slideLayouts/slideLayout51.xml"/><Relationship Id="rId6" Type="http://schemas.openxmlformats.org/officeDocument/2006/relationships/image" Target="../media/image23.png"/><Relationship Id="rId5" Type="http://schemas.openxmlformats.org/officeDocument/2006/relationships/hyperlink" Target="http://wetlands-preserve.org/phpUpload/uploads/UN%20Flyer%20Revised.jpg" TargetMode="External"/><Relationship Id="rId4" Type="http://schemas.openxmlformats.org/officeDocument/2006/relationships/hyperlink" Target="https://www.facebook.com/events/934839106589907"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www.facebook.com/events/552365001580164/" TargetMode="External"/><Relationship Id="rId7" Type="http://schemas.openxmlformats.org/officeDocument/2006/relationships/image" Target="../media/image23.png"/><Relationship Id="rId2" Type="http://schemas.openxmlformats.org/officeDocument/2006/relationships/hyperlink" Target="https://www.facebook.com/events/542399309240962/" TargetMode="External"/><Relationship Id="rId1" Type="http://schemas.openxmlformats.org/officeDocument/2006/relationships/slideLayout" Target="../slideLayouts/slideLayout51.xml"/><Relationship Id="rId6" Type="http://schemas.openxmlformats.org/officeDocument/2006/relationships/hyperlink" Target="https://www.facebook.com/events/605326799607175/" TargetMode="External"/><Relationship Id="rId5" Type="http://schemas.openxmlformats.org/officeDocument/2006/relationships/hyperlink" Target="https://www.facebook.com/events/1645879855692160/" TargetMode="External"/><Relationship Id="rId4" Type="http://schemas.openxmlformats.org/officeDocument/2006/relationships/hyperlink" Target="http://wetlands-preserve.org/phpUpload/uploads/UN%20Flyer%20Revised.jpg"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oryza.com/23782/us-rice-industry-opposes-emerging-tpp-deal-japan" TargetMode="External"/><Relationship Id="rId2" Type="http://schemas.openxmlformats.org/officeDocument/2006/relationships/hyperlink" Target="http://www.mintpressnews.com/obama-confident-in-getting-tpp-deal-completed-in-2015/209609" TargetMode="External"/><Relationship Id="rId1" Type="http://schemas.openxmlformats.org/officeDocument/2006/relationships/slideLayout" Target="../slideLayouts/slideLayout51.xml"/><Relationship Id="rId5" Type="http://schemas.openxmlformats.org/officeDocument/2006/relationships/image" Target="../media/image23.png"/><Relationship Id="rId4" Type="http://schemas.openxmlformats.org/officeDocument/2006/relationships/hyperlink" Target="http://blogs.rollcall.com/wgdb/senators-address-china-currency-manipulation-in-tpp/?dcz="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home.bt.com/news/uk-news/trade-policies-are-undermining-uk-aid-efforts-fairtrade-foundation-warns-11364004650007" TargetMode="External"/><Relationship Id="rId2" Type="http://schemas.openxmlformats.org/officeDocument/2006/relationships/hyperlink" Target="https://www.theparliamentmagazine.eu/articles/news/ttip-eu-commission-unveils-replacement-controversial-isds" TargetMode="External"/><Relationship Id="rId1" Type="http://schemas.openxmlformats.org/officeDocument/2006/relationships/slideLayout" Target="../slideLayouts/slideLayout51.xml"/><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mailto:tpp@peopledemandingaction.org" TargetMode="External"/><Relationship Id="rId1" Type="http://schemas.openxmlformats.org/officeDocument/2006/relationships/slideLayout" Target="../slideLayouts/slideLayout51.xml"/><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5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0.xml"/></Relationships>
</file>

<file path=ppt/slides/_rels/slide2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0.xml"/></Relationships>
</file>

<file path=ppt/slides/_rels/slide2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0.xml"/></Relationships>
</file>

<file path=ppt/slides/_rels/slide2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xml"/><Relationship Id="rId1" Type="http://schemas.openxmlformats.org/officeDocument/2006/relationships/slideLayout" Target="../slideLayouts/slideLayout44.xml"/></Relationships>
</file>

<file path=ppt/slides/_rels/slide2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40.xml"/></Relationships>
</file>

<file path=ppt/slides/_rels/slide2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40.xml"/></Relationships>
</file>

<file path=ppt/slides/_rels/slide2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xml"/><Relationship Id="rId1" Type="http://schemas.openxmlformats.org/officeDocument/2006/relationships/slideLayout" Target="../slideLayouts/slideLayout40.xml"/></Relationships>
</file>

<file path=ppt/slides/_rels/slide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hyperlink" Target="http://www.peopledemandingaction.org/downloads/tpp" TargetMode="External"/><Relationship Id="rId1" Type="http://schemas.openxmlformats.org/officeDocument/2006/relationships/slideLayout" Target="../slideLayouts/slideLayout51.xml"/><Relationship Id="rId5" Type="http://schemas.openxmlformats.org/officeDocument/2006/relationships/image" Target="../media/image8.jpeg"/><Relationship Id="rId4" Type="http://schemas.openxmlformats.org/officeDocument/2006/relationships/image" Target="../media/image11.png"/></Relationships>
</file>

<file path=ppt/slides/_rels/slide3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4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0.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0.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0.xml"/></Relationships>
</file>

<file path=ppt/slides/_rels/slide4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9.xml"/><Relationship Id="rId1" Type="http://schemas.openxmlformats.org/officeDocument/2006/relationships/slideLayout" Target="../slideLayouts/slideLayout4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0.xml"/></Relationships>
</file>

<file path=ppt/slides/_rels/slide49.xml.rels><?xml version="1.0" encoding="UTF-8" standalone="yes"?>
<Relationships xmlns="http://schemas.openxmlformats.org/package/2006/relationships"><Relationship Id="rId3" Type="http://schemas.openxmlformats.org/officeDocument/2006/relationships/hyperlink" Target="http://www.iboninternational.org/" TargetMode="External"/><Relationship Id="rId2" Type="http://schemas.openxmlformats.org/officeDocument/2006/relationships/hyperlink" Target="http://bayanusa.org/" TargetMode="External"/><Relationship Id="rId1" Type="http://schemas.openxmlformats.org/officeDocument/2006/relationships/slideLayout" Target="../slideLayouts/slideLayout40.xml"/><Relationship Id="rId4" Type="http://schemas.openxmlformats.org/officeDocument/2006/relationships/image" Target="../media/image24.png"/></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s://www.facebook.com/groups/GlobalTPPTeam" TargetMode="External"/><Relationship Id="rId1" Type="http://schemas.openxmlformats.org/officeDocument/2006/relationships/slideLayout" Target="../slideLayouts/slideLayout51.xml"/></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s://www.facebook.com/groups/GlobalTPPTeam" TargetMode="External"/><Relationship Id="rId1" Type="http://schemas.openxmlformats.org/officeDocument/2006/relationships/slideLayout" Target="../slideLayouts/slideLayout51.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s://www.facebook.com/groups/GlobalTPPTeam" TargetMode="External"/><Relationship Id="rId1" Type="http://schemas.openxmlformats.org/officeDocument/2006/relationships/slideLayout" Target="../slideLayouts/slideLayout51.xml"/></Relationships>
</file>

<file path=ppt/slides/_rels/slide8.xml.rels><?xml version="1.0" encoding="UTF-8" standalone="yes"?>
<Relationships xmlns="http://schemas.openxmlformats.org/package/2006/relationships"><Relationship Id="rId3" Type="http://schemas.openxmlformats.org/officeDocument/2006/relationships/hyperlink" Target="https://www.facebook.com/groups/GlobalTPPTeam" TargetMode="External"/><Relationship Id="rId2" Type="http://schemas.openxmlformats.org/officeDocument/2006/relationships/hyperlink" Target="mailto:oldendorpl@gmail.com" TargetMode="External"/><Relationship Id="rId1" Type="http://schemas.openxmlformats.org/officeDocument/2006/relationships/slideLayout" Target="../slideLayouts/slideLayout51.xml"/><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hyperlink" Target="https://www.facebook.com/groups/GlobalTPPTeam" TargetMode="External"/><Relationship Id="rId1" Type="http://schemas.openxmlformats.org/officeDocument/2006/relationships/slideLayout" Target="../slideLayouts/slideLayout5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latin typeface="Arial Black" panose="020B0A04020102020204" pitchFamily="34" charset="0"/>
              </a:rPr>
              <a:t>Time for Justice/</a:t>
            </a:r>
            <a:br>
              <a:rPr lang="en-US" dirty="0" smtClean="0">
                <a:solidFill>
                  <a:srgbClr val="FF0000"/>
                </a:solidFill>
                <a:latin typeface="Arial Black" panose="020B0A04020102020204" pitchFamily="34" charset="0"/>
              </a:rPr>
            </a:br>
            <a:r>
              <a:rPr lang="en-US" dirty="0" smtClean="0">
                <a:solidFill>
                  <a:srgbClr val="FF0000"/>
                </a:solidFill>
                <a:latin typeface="Arial Black" panose="020B0A04020102020204" pitchFamily="34" charset="0"/>
              </a:rPr>
              <a:t>Time for System Change</a:t>
            </a:r>
            <a:endParaRPr lang="en-US" dirty="0">
              <a:solidFill>
                <a:srgbClr val="FF0000"/>
              </a:solidFill>
              <a:latin typeface="Arial Black" panose="020B0A04020102020204" pitchFamily="34" charset="0"/>
            </a:endParaRPr>
          </a:p>
        </p:txBody>
      </p:sp>
      <p:sp>
        <p:nvSpPr>
          <p:cNvPr id="4" name="Text Placeholder 3"/>
          <p:cNvSpPr>
            <a:spLocks noGrp="1"/>
          </p:cNvSpPr>
          <p:nvPr>
            <p:ph type="body" idx="1"/>
          </p:nvPr>
        </p:nvSpPr>
        <p:spPr>
          <a:xfrm>
            <a:off x="118744" y="1692275"/>
            <a:ext cx="9025255" cy="1004272"/>
          </a:xfrm>
        </p:spPr>
        <p:txBody>
          <a:bodyPr/>
          <a:lstStyle/>
          <a:p>
            <a:pPr marL="0" indent="0" algn="ctr">
              <a:buNone/>
            </a:pPr>
            <a:r>
              <a:rPr lang="en-US" b="1" dirty="0">
                <a:solidFill>
                  <a:srgbClr val="FF0000"/>
                </a:solidFill>
                <a:latin typeface="Corbel"/>
                <a:ea typeface="Corbel"/>
                <a:cs typeface="Corbel"/>
                <a:sym typeface="Corbel"/>
              </a:rPr>
              <a:t>Phone: </a:t>
            </a:r>
            <a:r>
              <a:rPr lang="en-US" dirty="0">
                <a:solidFill>
                  <a:srgbClr val="000000"/>
                </a:solidFill>
                <a:latin typeface="Corbel"/>
                <a:ea typeface="Corbel"/>
                <a:cs typeface="Corbel"/>
                <a:sym typeface="Corbel"/>
              </a:rPr>
              <a:t>605-562-3140 </a:t>
            </a:r>
            <a:r>
              <a:rPr lang="en-US" b="1" dirty="0">
                <a:solidFill>
                  <a:srgbClr val="FF0000"/>
                </a:solidFill>
                <a:latin typeface="Corbel" panose="020B0503020204020204" pitchFamily="34" charset="0"/>
              </a:rPr>
              <a:t>PIN</a:t>
            </a:r>
            <a:r>
              <a:rPr lang="en-US" b="1" dirty="0">
                <a:solidFill>
                  <a:srgbClr val="FF0000"/>
                </a:solidFill>
              </a:rPr>
              <a:t>: </a:t>
            </a:r>
            <a:r>
              <a:rPr lang="en-US" dirty="0">
                <a:solidFill>
                  <a:srgbClr val="000000"/>
                </a:solidFill>
              </a:rPr>
              <a:t>951146#</a:t>
            </a:r>
          </a:p>
          <a:p>
            <a:pPr marL="0" indent="0" algn="ctr">
              <a:buNone/>
            </a:pPr>
            <a:endParaRPr lang="en-US" dirty="0"/>
          </a:p>
        </p:txBody>
      </p:sp>
      <p:sp>
        <p:nvSpPr>
          <p:cNvPr id="6" name="Text Placeholder 2"/>
          <p:cNvSpPr txBox="1">
            <a:spLocks/>
          </p:cNvSpPr>
          <p:nvPr/>
        </p:nvSpPr>
        <p:spPr>
          <a:xfrm>
            <a:off x="4059809" y="5287963"/>
            <a:ext cx="8229600" cy="4800600"/>
          </a:xfrm>
          <a:prstGeom prst="rect">
            <a:avLst/>
          </a:prstGeom>
          <a:ln w="12700">
            <a:miter lim="400000"/>
          </a:ln>
          <a:extLst>
            <a:ext uri="{C572A759-6A51-4108-AA02-DFA0A04FC94B}">
              <ma14:wrappingTextBoxFlag xmlns="" xmlns:ma14="http://schemas.microsoft.com/office/mac/drawingml/2011/main" val="1"/>
            </a:ext>
          </a:extLst>
        </p:spPr>
        <p:txBody>
          <a:bodyPr lIns="45719" rIns="45719"/>
          <a:lstStyle>
            <a:lvl1pPr marL="342900" indent="-342900">
              <a:spcBef>
                <a:spcPts val="500"/>
              </a:spcBef>
              <a:buClr>
                <a:srgbClr val="FFB91D"/>
              </a:buClr>
              <a:buSzPct val="90000"/>
              <a:buFont typeface="Wingdings"/>
              <a:buChar char="●"/>
              <a:defRPr sz="2400">
                <a:latin typeface="Corbel"/>
                <a:ea typeface="Corbel"/>
                <a:cs typeface="Corbel"/>
                <a:sym typeface="Corbel"/>
              </a:defRPr>
            </a:lvl1pPr>
            <a:lvl2pPr marL="716395" indent="-367145">
              <a:spcBef>
                <a:spcPts val="500"/>
              </a:spcBef>
              <a:buClr>
                <a:srgbClr val="FFB91D"/>
              </a:buClr>
              <a:buSzPct val="90000"/>
              <a:buFont typeface="Wingdings"/>
              <a:buChar char="●"/>
              <a:defRPr sz="2400">
                <a:latin typeface="Corbel"/>
                <a:ea typeface="Corbel"/>
                <a:cs typeface="Corbel"/>
                <a:sym typeface="Corbel"/>
              </a:defRPr>
            </a:lvl2pPr>
            <a:lvl3pPr marL="1104900" indent="-419100">
              <a:spcBef>
                <a:spcPts val="500"/>
              </a:spcBef>
              <a:buClr>
                <a:srgbClr val="FFB91D"/>
              </a:buClr>
              <a:buSzPct val="90000"/>
              <a:buFont typeface="Wingdings"/>
              <a:buChar char="●"/>
              <a:defRPr sz="2400">
                <a:latin typeface="Corbel"/>
                <a:ea typeface="Corbel"/>
                <a:cs typeface="Corbel"/>
                <a:sym typeface="Corbel"/>
              </a:defRPr>
            </a:lvl3pPr>
            <a:lvl4pPr marL="1483783" indent="-448733">
              <a:spcBef>
                <a:spcPts val="500"/>
              </a:spcBef>
              <a:buClr>
                <a:srgbClr val="FFB91D"/>
              </a:buClr>
              <a:buSzPct val="90000"/>
              <a:buFont typeface="Wingdings"/>
              <a:buChar char="●"/>
              <a:defRPr sz="2400">
                <a:latin typeface="Corbel"/>
                <a:ea typeface="Corbel"/>
                <a:cs typeface="Corbel"/>
                <a:sym typeface="Corbel"/>
              </a:defRPr>
            </a:lvl4pPr>
            <a:lvl5pPr marL="1837266" indent="-465666">
              <a:spcBef>
                <a:spcPts val="500"/>
              </a:spcBef>
              <a:buClr>
                <a:srgbClr val="FFB91D"/>
              </a:buClr>
              <a:buSzPct val="90000"/>
              <a:buFont typeface="Wingdings"/>
              <a:buChar char="●"/>
              <a:defRPr sz="2400">
                <a:latin typeface="Corbel"/>
                <a:ea typeface="Corbel"/>
                <a:cs typeface="Corbel"/>
                <a:sym typeface="Corbel"/>
              </a:defRPr>
            </a:lvl5pPr>
            <a:lvl6pPr marL="2294466" indent="-465666">
              <a:spcBef>
                <a:spcPts val="500"/>
              </a:spcBef>
              <a:buClr>
                <a:srgbClr val="FFB91D"/>
              </a:buClr>
              <a:buSzPct val="90000"/>
              <a:buFont typeface="Wingdings"/>
              <a:buChar char="•"/>
              <a:defRPr sz="2400">
                <a:latin typeface="Corbel"/>
                <a:ea typeface="Corbel"/>
                <a:cs typeface="Corbel"/>
                <a:sym typeface="Corbel"/>
              </a:defRPr>
            </a:lvl6pPr>
            <a:lvl7pPr marL="2751666" indent="-465666">
              <a:spcBef>
                <a:spcPts val="500"/>
              </a:spcBef>
              <a:buClr>
                <a:srgbClr val="FFB91D"/>
              </a:buClr>
              <a:buSzPct val="90000"/>
              <a:buFont typeface="Wingdings"/>
              <a:buChar char="•"/>
              <a:defRPr sz="2400">
                <a:latin typeface="Corbel"/>
                <a:ea typeface="Corbel"/>
                <a:cs typeface="Corbel"/>
                <a:sym typeface="Corbel"/>
              </a:defRPr>
            </a:lvl7pPr>
            <a:lvl8pPr marL="3208866" indent="-465666">
              <a:spcBef>
                <a:spcPts val="500"/>
              </a:spcBef>
              <a:buClr>
                <a:srgbClr val="FFB91D"/>
              </a:buClr>
              <a:buSzPct val="90000"/>
              <a:buFont typeface="Wingdings"/>
              <a:buChar char="•"/>
              <a:defRPr sz="2400">
                <a:latin typeface="Corbel"/>
                <a:ea typeface="Corbel"/>
                <a:cs typeface="Corbel"/>
                <a:sym typeface="Corbel"/>
              </a:defRPr>
            </a:lvl8pPr>
            <a:lvl9pPr marL="3666066" indent="-465666">
              <a:spcBef>
                <a:spcPts val="500"/>
              </a:spcBef>
              <a:buClr>
                <a:srgbClr val="FFB91D"/>
              </a:buClr>
              <a:buSzPct val="90000"/>
              <a:buFont typeface="Wingdings"/>
              <a:buChar char="•"/>
              <a:defRPr sz="2400">
                <a:latin typeface="Corbel"/>
                <a:ea typeface="Corbel"/>
                <a:cs typeface="Corbel"/>
                <a:sym typeface="Corbel"/>
              </a:defRPr>
            </a:lvl9pPr>
          </a:lstStyle>
          <a:p>
            <a:pPr marL="0" indent="0" defTabSz="914400">
              <a:buFont typeface="Wingdings"/>
              <a:buNone/>
            </a:pPr>
            <a:endParaRPr lang="en-US" dirty="0"/>
          </a:p>
        </p:txBody>
      </p:sp>
      <p:sp>
        <p:nvSpPr>
          <p:cNvPr id="5" name="TextBox 4"/>
          <p:cNvSpPr txBox="1"/>
          <p:nvPr/>
        </p:nvSpPr>
        <p:spPr>
          <a:xfrm>
            <a:off x="1229360" y="2127824"/>
            <a:ext cx="6990080" cy="1107994"/>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1" hangingPunct="0">
              <a:lnSpc>
                <a:spcPct val="100000"/>
              </a:lnSpc>
              <a:spcBef>
                <a:spcPts val="0"/>
              </a:spcBef>
              <a:spcAft>
                <a:spcPts val="0"/>
              </a:spcAft>
              <a:buClrTx/>
              <a:buSzTx/>
              <a:buFontTx/>
              <a:buNone/>
              <a:tabLst/>
            </a:pPr>
            <a:endParaRPr kumimoji="0" lang="en-US" sz="2400" b="0" i="0" u="none" strike="noStrike" cap="none" spc="0" normalizeH="0" baseline="0" dirty="0">
              <a:ln>
                <a:noFill/>
              </a:ln>
              <a:solidFill>
                <a:srgbClr val="000000"/>
              </a:solidFill>
              <a:effectLst/>
              <a:uFillTx/>
              <a:latin typeface="Corbel"/>
              <a:ea typeface="Corbel"/>
              <a:cs typeface="Corbel"/>
              <a:sym typeface="Corbel"/>
            </a:endParaRPr>
          </a:p>
          <a:p>
            <a:pPr marL="0" marR="0" indent="0" algn="ctr" defTabSz="457200" rtl="0" fontAlgn="auto" latinLnBrk="1" hangingPunct="0">
              <a:lnSpc>
                <a:spcPct val="100000"/>
              </a:lnSpc>
              <a:spcBef>
                <a:spcPts val="0"/>
              </a:spcBef>
              <a:spcAft>
                <a:spcPts val="0"/>
              </a:spcAft>
              <a:buClrTx/>
              <a:buSzTx/>
              <a:buFontTx/>
              <a:buNone/>
              <a:tabLst/>
            </a:pPr>
            <a:r>
              <a:rPr lang="en-US" dirty="0" smtClean="0">
                <a:solidFill>
                  <a:srgbClr val="000000"/>
                </a:solidFill>
              </a:rPr>
              <a:t/>
            </a:r>
            <a:br>
              <a:rPr lang="en-US" dirty="0" smtClean="0">
                <a:solidFill>
                  <a:srgbClr val="000000"/>
                </a:solidFill>
              </a:rPr>
            </a:br>
            <a:endParaRPr kumimoji="0" lang="en-US" sz="2400" b="0" i="0" u="none" strike="noStrike" cap="none" spc="0" normalizeH="0" baseline="0" dirty="0">
              <a:ln>
                <a:noFill/>
              </a:ln>
              <a:solidFill>
                <a:srgbClr val="000000"/>
              </a:solidFill>
              <a:effectLst/>
              <a:uFillTx/>
              <a:latin typeface="Corbel"/>
              <a:ea typeface="Corbel"/>
              <a:cs typeface="Corbel"/>
              <a:sym typeface="Corbel"/>
            </a:endParaRPr>
          </a:p>
        </p:txBody>
      </p:sp>
      <p:sp>
        <p:nvSpPr>
          <p:cNvPr id="3" name="TextBox 2"/>
          <p:cNvSpPr txBox="1"/>
          <p:nvPr/>
        </p:nvSpPr>
        <p:spPr>
          <a:xfrm>
            <a:off x="118744" y="5167914"/>
            <a:ext cx="8919182" cy="1477325"/>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rtl="0" latinLnBrk="1" hangingPunct="0"/>
            <a:endParaRPr lang="en-US" sz="1800" b="1" dirty="0" smtClean="0">
              <a:solidFill>
                <a:srgbClr val="000000"/>
              </a:solidFill>
            </a:endParaRPr>
          </a:p>
          <a:p>
            <a:pPr algn="ctr" rtl="0" latinLnBrk="1" hangingPunct="0"/>
            <a:r>
              <a:rPr lang="en-US" sz="1800" b="1" dirty="0" smtClean="0">
                <a:solidFill>
                  <a:srgbClr val="0070C0"/>
                </a:solidFill>
                <a:latin typeface="Arial Black" panose="020B0A04020102020204" pitchFamily="34" charset="0"/>
              </a:rPr>
              <a:t>Speakers:</a:t>
            </a:r>
            <a:r>
              <a:rPr lang="en-US" sz="1800" b="1" dirty="0" smtClean="0">
                <a:solidFill>
                  <a:srgbClr val="FFC000"/>
                </a:solidFill>
                <a:latin typeface="Arial Black" panose="020B0A04020102020204" pitchFamily="34" charset="0"/>
              </a:rPr>
              <a:t> </a:t>
            </a:r>
          </a:p>
          <a:p>
            <a:pPr algn="ctr" rtl="0" latinLnBrk="1" hangingPunct="0"/>
            <a:r>
              <a:rPr lang="en-US" sz="1800" b="1" dirty="0" smtClean="0">
                <a:solidFill>
                  <a:srgbClr val="000000"/>
                </a:solidFill>
              </a:rPr>
              <a:t>Paul L. Quintos, IBON International; Celeste Drake, AFL-CIO</a:t>
            </a:r>
            <a:endParaRPr lang="en-US" sz="1800" b="1" dirty="0">
              <a:solidFill>
                <a:srgbClr val="000000"/>
              </a:solidFill>
            </a:endParaRPr>
          </a:p>
          <a:p>
            <a:pPr algn="ctr" rtl="0" latinLnBrk="1" hangingPunct="0"/>
            <a:r>
              <a:rPr lang="en-US" sz="1800" b="1" dirty="0" smtClean="0">
                <a:solidFill>
                  <a:srgbClr val="000000"/>
                </a:solidFill>
              </a:rPr>
              <a:t>Mackenzie McDonald Wilkins, Popular </a:t>
            </a:r>
            <a:r>
              <a:rPr lang="en-US" b="1" dirty="0" smtClean="0">
                <a:solidFill>
                  <a:srgbClr val="000000"/>
                </a:solidFill>
              </a:rPr>
              <a:t>Resistance, </a:t>
            </a:r>
            <a:br>
              <a:rPr lang="en-US" b="1" dirty="0" smtClean="0">
                <a:solidFill>
                  <a:srgbClr val="000000"/>
                </a:solidFill>
              </a:rPr>
            </a:br>
            <a:r>
              <a:rPr lang="en-US" sz="1800" b="1" dirty="0" smtClean="0">
                <a:solidFill>
                  <a:srgbClr val="000000"/>
                </a:solidFill>
              </a:rPr>
              <a:t>Adam </a:t>
            </a:r>
            <a:r>
              <a:rPr lang="en-US" sz="1800" b="1" dirty="0" smtClean="0">
                <a:solidFill>
                  <a:srgbClr val="000000"/>
                </a:solidFill>
              </a:rPr>
              <a:t>Weissman, TradeJustice; </a:t>
            </a:r>
            <a:r>
              <a:rPr lang="en-US" sz="1800" b="1" dirty="0" smtClean="0">
                <a:solidFill>
                  <a:srgbClr val="000000"/>
                </a:solidFill>
              </a:rPr>
              <a:t>Harriet </a:t>
            </a:r>
            <a:r>
              <a:rPr lang="en-US" sz="1800" b="1" dirty="0" smtClean="0">
                <a:solidFill>
                  <a:srgbClr val="000000"/>
                </a:solidFill>
              </a:rPr>
              <a:t>Heywood, MoveOn, FL</a:t>
            </a:r>
            <a:endParaRPr kumimoji="0" lang="en-US" sz="1800" b="1" i="0" u="none" strike="noStrike" cap="none" spc="0" normalizeH="0" baseline="0" dirty="0">
              <a:ln>
                <a:noFill/>
              </a:ln>
              <a:solidFill>
                <a:srgbClr val="000000"/>
              </a:solidFill>
              <a:effectLst/>
              <a:uFillTx/>
              <a:sym typeface="Corbel"/>
            </a:endParaRPr>
          </a:p>
        </p:txBody>
      </p:sp>
      <p:pic>
        <p:nvPicPr>
          <p:cNvPr id="8" name="Picture 7"/>
          <p:cNvPicPr>
            <a:picLocks noChangeAspect="1"/>
          </p:cNvPicPr>
          <p:nvPr/>
        </p:nvPicPr>
        <p:blipFill>
          <a:blip r:embed="rId2"/>
          <a:stretch>
            <a:fillRect/>
          </a:stretch>
        </p:blipFill>
        <p:spPr>
          <a:xfrm>
            <a:off x="2075592" y="2696547"/>
            <a:ext cx="5113205" cy="2813691"/>
          </a:xfrm>
          <a:prstGeom prst="rect">
            <a:avLst/>
          </a:prstGeom>
        </p:spPr>
      </p:pic>
    </p:spTree>
    <p:extLst>
      <p:ext uri="{BB962C8B-B14F-4D97-AF65-F5344CB8AC3E}">
        <p14:creationId xmlns:p14="http://schemas.microsoft.com/office/powerpoint/2010/main" val="1710269103"/>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Call Planning Team</a:t>
            </a:r>
            <a:endParaRPr lang="en-US" b="1" dirty="0">
              <a:solidFill>
                <a:srgbClr val="FF0000"/>
              </a:solidFill>
            </a:endParaRPr>
          </a:p>
        </p:txBody>
      </p:sp>
      <p:sp>
        <p:nvSpPr>
          <p:cNvPr id="3" name="Content Placeholder 2"/>
          <p:cNvSpPr>
            <a:spLocks noGrp="1"/>
          </p:cNvSpPr>
          <p:nvPr>
            <p:ph type="body" idx="1"/>
          </p:nvPr>
        </p:nvSpPr>
        <p:spPr/>
        <p:txBody>
          <a:bodyPr/>
          <a:lstStyle/>
          <a:p>
            <a:pPr marL="0" indent="0">
              <a:buNone/>
            </a:pPr>
            <a:r>
              <a:rPr lang="en-US" sz="3200" b="1" dirty="0" smtClean="0"/>
              <a:t>Celeste Drake</a:t>
            </a:r>
            <a:r>
              <a:rPr lang="en-US" b="1" dirty="0" smtClean="0"/>
              <a:t/>
            </a:r>
            <a:br>
              <a:rPr lang="en-US" b="1" dirty="0" smtClean="0"/>
            </a:br>
            <a:r>
              <a:rPr lang="en-US" sz="2400" u="sng" dirty="0">
                <a:solidFill>
                  <a:srgbClr val="92D050"/>
                </a:solidFill>
                <a:latin typeface="Arial Black" panose="020B0A04020102020204" pitchFamily="34" charset="0"/>
                <a:hlinkClick r:id="rId2"/>
              </a:rPr>
              <a:t>Cdrake@aflcio.org</a:t>
            </a:r>
            <a:endParaRPr lang="en-US" sz="2400" u="sng" dirty="0">
              <a:solidFill>
                <a:srgbClr val="92D050"/>
              </a:solidFill>
              <a:latin typeface="Arial Black" panose="020B0A04020102020204" pitchFamily="34" charset="0"/>
            </a:endParaRPr>
          </a:p>
          <a:p>
            <a:pPr marL="0" indent="0">
              <a:buNone/>
            </a:pPr>
            <a:endParaRPr lang="en-US" b="1" dirty="0" smtClean="0">
              <a:solidFill>
                <a:srgbClr val="404040"/>
              </a:solidFill>
              <a:latin typeface="Arial Black" panose="020B0A04020102020204" pitchFamily="34" charset="0"/>
              <a:hlinkClick r:id="rId3"/>
            </a:endParaRPr>
          </a:p>
          <a:p>
            <a:pPr marL="0" indent="0">
              <a:buNone/>
            </a:pPr>
            <a:endParaRPr lang="en-US" b="1" dirty="0">
              <a:solidFill>
                <a:srgbClr val="404040"/>
              </a:solidFill>
              <a:latin typeface="Arial Black" panose="020B0A04020102020204" pitchFamily="34" charset="0"/>
              <a:hlinkClick r:id="rId3"/>
            </a:endParaRPr>
          </a:p>
          <a:p>
            <a:r>
              <a:rPr lang="en-US" sz="2800" dirty="0" smtClean="0"/>
              <a:t>Call Planning Team</a:t>
            </a:r>
          </a:p>
          <a:p>
            <a:r>
              <a:rPr lang="en-US" sz="2800" dirty="0" smtClean="0"/>
              <a:t>Trade and Globalization Policy Specialist, AFL-CIO</a:t>
            </a:r>
          </a:p>
          <a:p>
            <a:r>
              <a:rPr lang="en-US" sz="2800" dirty="0" smtClean="0"/>
              <a:t>Legislative </a:t>
            </a:r>
            <a:r>
              <a:rPr lang="en-US" sz="2800" dirty="0" smtClean="0"/>
              <a:t>Actions</a:t>
            </a:r>
          </a:p>
          <a:p>
            <a:r>
              <a:rPr lang="en-US" sz="2800" dirty="0" smtClean="0"/>
              <a:t>TPP Negotiation Updates</a:t>
            </a:r>
          </a:p>
        </p:txBody>
      </p:sp>
      <p:pic>
        <p:nvPicPr>
          <p:cNvPr id="5" name="Picture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531429" y="1692275"/>
            <a:ext cx="2019036" cy="2294359"/>
          </a:xfrm>
          <a:prstGeom prst="rect">
            <a:avLst/>
          </a:prstGeom>
          <a:effectLst/>
        </p:spPr>
      </p:pic>
    </p:spTree>
    <p:extLst>
      <p:ext uri="{BB962C8B-B14F-4D97-AF65-F5344CB8AC3E}">
        <p14:creationId xmlns:p14="http://schemas.microsoft.com/office/powerpoint/2010/main" val="7480662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Call Planning Team</a:t>
            </a:r>
            <a:endParaRPr lang="en-US" b="1" dirty="0">
              <a:solidFill>
                <a:srgbClr val="FF0000"/>
              </a:solidFill>
            </a:endParaRPr>
          </a:p>
        </p:txBody>
      </p:sp>
      <p:sp>
        <p:nvSpPr>
          <p:cNvPr id="3" name="Content Placeholder 2"/>
          <p:cNvSpPr>
            <a:spLocks noGrp="1"/>
          </p:cNvSpPr>
          <p:nvPr>
            <p:ph type="body" idx="1"/>
          </p:nvPr>
        </p:nvSpPr>
        <p:spPr/>
        <p:txBody>
          <a:bodyPr/>
          <a:lstStyle/>
          <a:p>
            <a:r>
              <a:rPr lang="en-US" dirty="0"/>
              <a:t>UN Human Rights Report condemns </a:t>
            </a:r>
            <a:r>
              <a:rPr lang="en-US" dirty="0" smtClean="0"/>
              <a:t>ISDS</a:t>
            </a:r>
          </a:p>
          <a:p>
            <a:r>
              <a:rPr lang="en-US" dirty="0"/>
              <a:t>TPP negotiation dates over the next 2 weeks</a:t>
            </a:r>
            <a:r>
              <a:rPr lang="en-US" dirty="0" smtClean="0"/>
              <a:t>:</a:t>
            </a:r>
          </a:p>
          <a:p>
            <a:pPr lvl="1"/>
            <a:r>
              <a:rPr lang="en-US" sz="2400" dirty="0"/>
              <a:t>September 21-5 TPP market access talks between US, Japan, Canada, Mexico, in San </a:t>
            </a:r>
            <a:r>
              <a:rPr lang="en-US" sz="2400" dirty="0" smtClean="0"/>
              <a:t>Francisco</a:t>
            </a:r>
          </a:p>
          <a:p>
            <a:pPr lvl="1"/>
            <a:r>
              <a:rPr lang="en-US" sz="2400" dirty="0"/>
              <a:t>September 26-30: if market access agreed, TPP negotiators meet in Atlanta, Georgia-POSSIBLY </a:t>
            </a:r>
            <a:r>
              <a:rPr lang="en-US" sz="2400" dirty="0" smtClean="0"/>
              <a:t>NY</a:t>
            </a:r>
          </a:p>
          <a:p>
            <a:pPr lvl="1"/>
            <a:r>
              <a:rPr lang="en-US" sz="2400" dirty="0"/>
              <a:t>September 30-October 4: TPP trade Ministers meet in Atlanta to </a:t>
            </a:r>
            <a:r>
              <a:rPr lang="en-US" sz="2400" dirty="0" smtClean="0"/>
              <a:t>finalize </a:t>
            </a:r>
            <a:r>
              <a:rPr lang="en-US" sz="2400" dirty="0"/>
              <a:t>the deal-POSSIBLY NY</a:t>
            </a:r>
            <a:endParaRPr lang="en-US" sz="2400" dirty="0" smtClean="0"/>
          </a:p>
        </p:txBody>
      </p:sp>
    </p:spTree>
    <p:extLst>
      <p:ext uri="{BB962C8B-B14F-4D97-AF65-F5344CB8AC3E}">
        <p14:creationId xmlns:p14="http://schemas.microsoft.com/office/powerpoint/2010/main" val="2141822966"/>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Mackenzie McDonald Wilkins</a:t>
            </a:r>
            <a:endParaRPr lang="en-US" b="1" dirty="0">
              <a:solidFill>
                <a:srgbClr val="FF0000"/>
              </a:solidFill>
            </a:endParaRPr>
          </a:p>
        </p:txBody>
      </p:sp>
      <p:sp>
        <p:nvSpPr>
          <p:cNvPr id="3" name="Content Placeholder 2"/>
          <p:cNvSpPr>
            <a:spLocks noGrp="1"/>
          </p:cNvSpPr>
          <p:nvPr>
            <p:ph type="body" idx="1"/>
          </p:nvPr>
        </p:nvSpPr>
        <p:spPr/>
        <p:txBody>
          <a:bodyPr/>
          <a:lstStyle/>
          <a:p>
            <a:endParaRPr lang="en-US" b="1" dirty="0">
              <a:solidFill>
                <a:srgbClr val="404040"/>
              </a:solidFill>
              <a:latin typeface="Arial Black" panose="020B0A04020102020204" pitchFamily="34" charset="0"/>
              <a:hlinkClick r:id="rId2"/>
            </a:endParaRPr>
          </a:p>
          <a:p>
            <a:r>
              <a:rPr lang="en-US" sz="2800" dirty="0" smtClean="0"/>
              <a:t>Climate and Trade Justice Activist</a:t>
            </a:r>
          </a:p>
          <a:p>
            <a:r>
              <a:rPr lang="en-US" sz="2800" dirty="0" smtClean="0"/>
              <a:t>Popular Resistance</a:t>
            </a:r>
          </a:p>
          <a:p>
            <a:r>
              <a:rPr lang="en-US" sz="2800" dirty="0" smtClean="0"/>
              <a:t>Flush the TPP</a:t>
            </a:r>
          </a:p>
          <a:p>
            <a:endParaRPr lang="en-US" sz="2800" dirty="0"/>
          </a:p>
          <a:p>
            <a:pPr marL="0" indent="0">
              <a:buNone/>
            </a:pPr>
            <a:r>
              <a:rPr lang="en-US" sz="2800" dirty="0" smtClean="0">
                <a:hlinkClick r:id="rId3"/>
              </a:rPr>
              <a:t>www.popularresistance.org</a:t>
            </a:r>
            <a:endParaRPr lang="en-US" sz="2800" dirty="0" smtClean="0"/>
          </a:p>
          <a:p>
            <a:pPr marL="0" indent="0">
              <a:buNone/>
            </a:pPr>
            <a:r>
              <a:rPr lang="en-US" sz="2800" dirty="0" smtClean="0">
                <a:hlinkClick r:id="rId4"/>
              </a:rPr>
              <a:t>www.flushthetpp.org</a:t>
            </a:r>
            <a:r>
              <a:rPr lang="en-US" sz="2800" dirty="0" smtClean="0"/>
              <a:t/>
            </a:r>
            <a:br>
              <a:rPr lang="en-US" sz="2800" dirty="0" smtClean="0"/>
            </a:br>
            <a:endParaRPr lang="en-US" sz="2800" dirty="0" smtClean="0"/>
          </a:p>
          <a:p>
            <a:pPr marL="0" indent="0">
              <a:buNone/>
            </a:pPr>
            <a:r>
              <a:rPr lang="en-US" sz="2400" dirty="0" smtClean="0">
                <a:hlinkClick r:id="rId5"/>
              </a:rPr>
              <a:t>Mackenzie@popularresistance.org</a:t>
            </a:r>
            <a:endParaRPr lang="en-US" sz="2400" dirty="0" smtClean="0"/>
          </a:p>
          <a:p>
            <a:pPr marL="0" indent="0">
              <a:buNone/>
            </a:pPr>
            <a:endParaRPr lang="en-US" sz="2800" dirty="0"/>
          </a:p>
          <a:p>
            <a:pPr marL="0" indent="0">
              <a:buNone/>
            </a:pPr>
            <a:endParaRPr lang="en-US" sz="2800" dirty="0" smtClean="0"/>
          </a:p>
          <a:p>
            <a:pPr marL="0" indent="0">
              <a:buNone/>
            </a:pPr>
            <a:endParaRPr lang="en-US" sz="2800" dirty="0"/>
          </a:p>
          <a:p>
            <a:pPr marL="0" indent="0">
              <a:buNone/>
            </a:pPr>
            <a:endParaRPr lang="en-US" sz="2800" dirty="0"/>
          </a:p>
        </p:txBody>
      </p:sp>
      <p:pic>
        <p:nvPicPr>
          <p:cNvPr id="6" name="Picture 5"/>
          <p:cNvPicPr>
            <a:picLocks noChangeAspect="1"/>
          </p:cNvPicPr>
          <p:nvPr/>
        </p:nvPicPr>
        <p:blipFill>
          <a:blip r:embed="rId6"/>
          <a:stretch>
            <a:fillRect/>
          </a:stretch>
        </p:blipFill>
        <p:spPr>
          <a:xfrm>
            <a:off x="5772896" y="1880616"/>
            <a:ext cx="3181350" cy="3086100"/>
          </a:xfrm>
          <a:prstGeom prst="rect">
            <a:avLst/>
          </a:prstGeom>
        </p:spPr>
      </p:pic>
    </p:spTree>
    <p:extLst>
      <p:ext uri="{BB962C8B-B14F-4D97-AF65-F5344CB8AC3E}">
        <p14:creationId xmlns:p14="http://schemas.microsoft.com/office/powerpoint/2010/main" val="2063135327"/>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Susie Chasnoff</a:t>
            </a:r>
            <a:endParaRPr lang="en-US" b="1" dirty="0">
              <a:solidFill>
                <a:srgbClr val="FF0000"/>
              </a:solidFill>
            </a:endParaRPr>
          </a:p>
        </p:txBody>
      </p:sp>
      <p:sp>
        <p:nvSpPr>
          <p:cNvPr id="3" name="Text Placeholder 2"/>
          <p:cNvSpPr>
            <a:spLocks noGrp="1"/>
          </p:cNvSpPr>
          <p:nvPr>
            <p:ph type="body" idx="1"/>
          </p:nvPr>
        </p:nvSpPr>
        <p:spPr>
          <a:xfrm>
            <a:off x="457200" y="2057400"/>
            <a:ext cx="5811625" cy="2066544"/>
          </a:xfrm>
        </p:spPr>
        <p:txBody>
          <a:bodyPr/>
          <a:lstStyle/>
          <a:p>
            <a:r>
              <a:rPr lang="en-US" dirty="0" smtClean="0"/>
              <a:t>TPP Media Mobilizers</a:t>
            </a:r>
          </a:p>
          <a:p>
            <a:r>
              <a:rPr lang="en-US" dirty="0" smtClean="0"/>
              <a:t>TPP/TTIP/TISA Twitter Storm</a:t>
            </a:r>
            <a:br>
              <a:rPr lang="en-US" dirty="0" smtClean="0"/>
            </a:br>
            <a:r>
              <a:rPr lang="en-US" dirty="0" smtClean="0">
                <a:hlinkClick r:id="rId2"/>
              </a:rPr>
              <a:t>susiechasnoff@gmail.com</a:t>
            </a:r>
            <a:endParaRPr lang="en-US" dirty="0"/>
          </a:p>
        </p:txBody>
      </p:sp>
      <p:pic>
        <p:nvPicPr>
          <p:cNvPr id="7" name="Picture 6"/>
          <p:cNvPicPr>
            <a:picLocks noChangeAspect="1"/>
          </p:cNvPicPr>
          <p:nvPr/>
        </p:nvPicPr>
        <p:blipFill>
          <a:blip r:embed="rId3"/>
          <a:stretch>
            <a:fillRect/>
          </a:stretch>
        </p:blipFill>
        <p:spPr>
          <a:xfrm>
            <a:off x="6511663" y="2300140"/>
            <a:ext cx="2266950" cy="2456615"/>
          </a:xfrm>
          <a:prstGeom prst="rect">
            <a:avLst/>
          </a:prstGeom>
        </p:spPr>
      </p:pic>
      <p:sp>
        <p:nvSpPr>
          <p:cNvPr id="8" name="TextBox 7"/>
          <p:cNvSpPr txBox="1"/>
          <p:nvPr/>
        </p:nvSpPr>
        <p:spPr>
          <a:xfrm>
            <a:off x="160067" y="5026927"/>
            <a:ext cx="8746189" cy="2123656"/>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en-US" dirty="0"/>
              <a:t>Tuesday's Storm: Global Days of Action for Justice &amp; System Change</a:t>
            </a:r>
          </a:p>
          <a:p>
            <a:r>
              <a:rPr lang="en-US" dirty="0"/>
              <a:t>#</a:t>
            </a:r>
            <a:r>
              <a:rPr lang="en-US" dirty="0"/>
              <a:t>FallRising</a:t>
            </a:r>
            <a:r>
              <a:rPr lang="en-US" dirty="0"/>
              <a:t> 2 #</a:t>
            </a:r>
            <a:r>
              <a:rPr lang="en-US" dirty="0"/>
              <a:t>StopTPP</a:t>
            </a:r>
            <a:endParaRPr lang="en-US" dirty="0"/>
          </a:p>
          <a:p>
            <a:pPr latinLnBrk="1" hangingPunct="0"/>
            <a:endParaRPr lang="en-US" b="1" dirty="0" smtClean="0"/>
          </a:p>
          <a:p>
            <a:pPr latinLnBrk="1" hangingPunct="0"/>
            <a:r>
              <a:rPr lang="en-US" b="1" dirty="0" smtClean="0"/>
              <a:t>Twitter Storm </a:t>
            </a:r>
            <a:r>
              <a:rPr lang="en-US" dirty="0" smtClean="0"/>
              <a:t>@ 9pm Eastern: </a:t>
            </a:r>
            <a:r>
              <a:rPr lang="en-US" b="1" dirty="0">
                <a:hlinkClick r:id="rId4" action="ppaction://hlinkfile"/>
              </a:rPr>
              <a:t>tiny.cc/</a:t>
            </a:r>
            <a:r>
              <a:rPr lang="en-US" b="1" dirty="0">
                <a:hlinkClick r:id="rId4" action="ppaction://hlinkfile"/>
              </a:rPr>
              <a:t>TPPMediaMarch</a:t>
            </a:r>
            <a:r>
              <a:rPr lang="en-US" dirty="0">
                <a:hlinkClick r:id="rId5"/>
              </a:rPr>
              <a:t/>
            </a:r>
            <a:br>
              <a:rPr lang="en-US" dirty="0">
                <a:hlinkClick r:id="rId5"/>
              </a:rPr>
            </a:br>
            <a:r>
              <a:rPr lang="en-US" b="1" dirty="0" smtClean="0"/>
              <a:t>Facebook</a:t>
            </a:r>
            <a:r>
              <a:rPr lang="en-US" dirty="0" smtClean="0"/>
              <a:t>: </a:t>
            </a:r>
            <a:r>
              <a:rPr lang="en-US" b="1" dirty="0" smtClean="0">
                <a:hlinkClick r:id="rId5"/>
              </a:rPr>
              <a:t>https</a:t>
            </a:r>
            <a:r>
              <a:rPr lang="en-US" b="1" dirty="0">
                <a:hlinkClick r:id="rId5"/>
              </a:rPr>
              <a:t>://</a:t>
            </a:r>
            <a:r>
              <a:rPr lang="en-US" b="1" dirty="0" smtClean="0">
                <a:hlinkClick r:id="rId5"/>
              </a:rPr>
              <a:t>www.facebook.com/StopTPP.TTIP.TiSA</a:t>
            </a:r>
            <a:endParaRPr lang="en-US" b="1" dirty="0" smtClean="0"/>
          </a:p>
          <a:p>
            <a:pPr latinLnBrk="1" hangingPunct="0"/>
            <a:r>
              <a:rPr lang="en-US" b="1" dirty="0"/>
              <a:t>Website</a:t>
            </a:r>
            <a:r>
              <a:rPr lang="en-US" dirty="0"/>
              <a:t>: </a:t>
            </a:r>
            <a:r>
              <a:rPr lang="en-US" b="1" dirty="0">
                <a:hlinkClick r:id="rId6"/>
              </a:rPr>
              <a:t>http://tpp.intoxvs.info/</a:t>
            </a:r>
            <a:endParaRPr lang="en-US" b="1" dirty="0"/>
          </a:p>
          <a:p>
            <a:pPr marL="0" marR="0" indent="0" algn="l" defTabSz="457200" rtl="0" fontAlgn="auto" latinLnBrk="1" hangingPunct="0">
              <a:lnSpc>
                <a:spcPct val="100000"/>
              </a:lnSpc>
              <a:spcBef>
                <a:spcPts val="0"/>
              </a:spcBef>
              <a:spcAft>
                <a:spcPts val="0"/>
              </a:spcAft>
              <a:buClrTx/>
              <a:buSzTx/>
              <a:buFontTx/>
              <a:buNone/>
              <a:tabLst/>
            </a:pPr>
            <a:endParaRPr kumimoji="0" lang="en-US" sz="2400" b="0" i="0" u="none" strike="noStrike" cap="none" spc="0" normalizeH="0" baseline="0" dirty="0">
              <a:ln>
                <a:noFill/>
              </a:ln>
              <a:solidFill>
                <a:srgbClr val="000000"/>
              </a:solidFill>
              <a:effectLst/>
              <a:uFillTx/>
              <a:latin typeface="Corbel"/>
              <a:ea typeface="Corbel"/>
              <a:cs typeface="Corbel"/>
              <a:sym typeface="Corbel"/>
            </a:endParaRPr>
          </a:p>
        </p:txBody>
      </p:sp>
    </p:spTree>
    <p:extLst>
      <p:ext uri="{BB962C8B-B14F-4D97-AF65-F5344CB8AC3E}">
        <p14:creationId xmlns:p14="http://schemas.microsoft.com/office/powerpoint/2010/main" val="616672315"/>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Call Planning Team</a:t>
            </a:r>
            <a:endParaRPr lang="en-US" b="1" dirty="0">
              <a:solidFill>
                <a:srgbClr val="FF0000"/>
              </a:solidFill>
            </a:endParaRPr>
          </a:p>
        </p:txBody>
      </p:sp>
      <p:sp>
        <p:nvSpPr>
          <p:cNvPr id="3" name="Content Placeholder 2"/>
          <p:cNvSpPr>
            <a:spLocks noGrp="1"/>
          </p:cNvSpPr>
          <p:nvPr>
            <p:ph type="body" idx="1"/>
          </p:nvPr>
        </p:nvSpPr>
        <p:spPr/>
        <p:txBody>
          <a:bodyPr/>
          <a:lstStyle/>
          <a:p>
            <a:pPr marL="0" indent="0">
              <a:buNone/>
            </a:pPr>
            <a:r>
              <a:rPr lang="en-US" sz="3200" b="1" dirty="0" smtClean="0"/>
              <a:t>Harriet Heywood</a:t>
            </a:r>
            <a:r>
              <a:rPr lang="en-US" b="1" dirty="0" smtClean="0"/>
              <a:t/>
            </a:r>
            <a:br>
              <a:rPr lang="en-US" b="1" dirty="0" smtClean="0"/>
            </a:br>
            <a:r>
              <a:rPr lang="en-US" sz="2400" b="1" dirty="0">
                <a:solidFill>
                  <a:srgbClr val="404040"/>
                </a:solidFill>
                <a:latin typeface="Arial Black" panose="020B0A04020102020204" pitchFamily="34" charset="0"/>
                <a:hlinkClick r:id="rId2"/>
              </a:rPr>
              <a:t>harrietheywood@gmail.com</a:t>
            </a:r>
          </a:p>
          <a:p>
            <a:pPr marL="0" indent="0">
              <a:buNone/>
            </a:pPr>
            <a:endParaRPr lang="en-US" b="1" dirty="0">
              <a:solidFill>
                <a:srgbClr val="404040"/>
              </a:solidFill>
              <a:latin typeface="Arial Black" panose="020B0A04020102020204" pitchFamily="34" charset="0"/>
              <a:hlinkClick r:id="rId2"/>
            </a:endParaRPr>
          </a:p>
          <a:p>
            <a:r>
              <a:rPr lang="en-US" sz="2800" dirty="0" smtClean="0"/>
              <a:t>Call Co-Organizer</a:t>
            </a:r>
          </a:p>
          <a:p>
            <a:r>
              <a:rPr lang="en-US" sz="2800" dirty="0" smtClean="0"/>
              <a:t>MoveOn </a:t>
            </a:r>
            <a:r>
              <a:rPr lang="en-US" sz="2800" dirty="0"/>
              <a:t>Regional </a:t>
            </a:r>
            <a:r>
              <a:rPr lang="en-US" sz="2800" dirty="0" smtClean="0"/>
              <a:t>Organizer</a:t>
            </a:r>
            <a:br>
              <a:rPr lang="en-US" sz="2800" dirty="0" smtClean="0"/>
            </a:br>
            <a:r>
              <a:rPr lang="en-US" sz="2800" dirty="0" smtClean="0"/>
              <a:t>(FL)</a:t>
            </a:r>
          </a:p>
          <a:p>
            <a:r>
              <a:rPr lang="en-US" sz="2800" dirty="0" smtClean="0"/>
              <a:t>Update on the Miami TTIP Campaign</a:t>
            </a:r>
            <a:endParaRPr lang="en-US" sz="2800" dirty="0"/>
          </a:p>
        </p:txBody>
      </p:sp>
      <p:pic>
        <p:nvPicPr>
          <p:cNvPr id="5" name="Picture 4" descr="Harriet Heywood.jpg"/>
          <p:cNvPicPr>
            <a:picLocks noChangeAspect="1"/>
          </p:cNvPicPr>
          <p:nvPr/>
        </p:nvPicPr>
        <p:blipFill rotWithShape="1">
          <a:blip r:embed="rId3" cstate="screen">
            <a:extLst>
              <a:ext uri="{28A0092B-C50C-407E-A947-70E740481C1C}">
                <a14:useLocalDpi xmlns:a14="http://schemas.microsoft.com/office/drawing/2010/main"/>
              </a:ext>
            </a:extLst>
          </a:blip>
          <a:srcRect b="-1878"/>
          <a:stretch/>
        </p:blipFill>
        <p:spPr>
          <a:xfrm>
            <a:off x="6228184" y="1916832"/>
            <a:ext cx="2609883" cy="2780275"/>
          </a:xfrm>
          <a:prstGeom prst="rect">
            <a:avLst/>
          </a:prstGeom>
        </p:spPr>
      </p:pic>
    </p:spTree>
    <p:extLst>
      <p:ext uri="{BB962C8B-B14F-4D97-AF65-F5344CB8AC3E}">
        <p14:creationId xmlns:p14="http://schemas.microsoft.com/office/powerpoint/2010/main" val="501024461"/>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Call Planning Team</a:t>
            </a:r>
            <a:endParaRPr lang="en-US" b="1" dirty="0">
              <a:solidFill>
                <a:srgbClr val="FF0000"/>
              </a:solidFill>
            </a:endParaRPr>
          </a:p>
        </p:txBody>
      </p:sp>
      <p:sp>
        <p:nvSpPr>
          <p:cNvPr id="3" name="Content Placeholder 2"/>
          <p:cNvSpPr>
            <a:spLocks noGrp="1"/>
          </p:cNvSpPr>
          <p:nvPr>
            <p:ph type="body" idx="1"/>
          </p:nvPr>
        </p:nvSpPr>
        <p:spPr>
          <a:xfrm>
            <a:off x="457200" y="1600200"/>
            <a:ext cx="8229600" cy="3639312"/>
          </a:xfrm>
        </p:spPr>
        <p:txBody>
          <a:bodyPr/>
          <a:lstStyle/>
          <a:p>
            <a:pPr marL="0" indent="0">
              <a:buNone/>
            </a:pPr>
            <a:r>
              <a:rPr lang="en-US" sz="3200" b="1" dirty="0" smtClean="0"/>
              <a:t>Adam Weissman</a:t>
            </a:r>
            <a:r>
              <a:rPr lang="en-US" b="1" dirty="0" smtClean="0"/>
              <a:t/>
            </a:r>
            <a:br>
              <a:rPr lang="en-US" b="1" dirty="0" smtClean="0"/>
            </a:br>
            <a:r>
              <a:rPr lang="en-US" sz="2400" dirty="0" smtClean="0">
                <a:solidFill>
                  <a:prstClr val="white"/>
                </a:solidFill>
                <a:latin typeface="Arial Black" panose="020B0A04020102020204" pitchFamily="34" charset="0"/>
                <a:hlinkClick r:id="rId2"/>
              </a:rPr>
              <a:t>adam@tradejustice.net</a:t>
            </a:r>
            <a:r>
              <a:rPr lang="en-US" sz="2400" dirty="0" smtClean="0">
                <a:solidFill>
                  <a:prstClr val="white"/>
                </a:solidFill>
                <a:latin typeface="Arial Black" panose="020B0A04020102020204" pitchFamily="34" charset="0"/>
              </a:rPr>
              <a:t/>
            </a:r>
            <a:br>
              <a:rPr lang="en-US" sz="2400" dirty="0" smtClean="0">
                <a:solidFill>
                  <a:prstClr val="white"/>
                </a:solidFill>
                <a:latin typeface="Arial Black" panose="020B0A04020102020204" pitchFamily="34" charset="0"/>
              </a:rPr>
            </a:br>
            <a:r>
              <a:rPr lang="en-US" sz="2400" b="1" dirty="0">
                <a:solidFill>
                  <a:prstClr val="white"/>
                </a:solidFill>
                <a:latin typeface="Arial Black" panose="020B0A04020102020204" pitchFamily="34" charset="0"/>
                <a:hlinkClick r:id="rId3"/>
              </a:rPr>
              <a:t>www.tradejustice.net</a:t>
            </a:r>
            <a:endParaRPr lang="en-US" sz="2400" b="1" dirty="0">
              <a:solidFill>
                <a:srgbClr val="404040"/>
              </a:solidFill>
              <a:latin typeface="Arial Black" panose="020B0A04020102020204" pitchFamily="34" charset="0"/>
              <a:hlinkClick r:id="rId3"/>
            </a:endParaRPr>
          </a:p>
          <a:p>
            <a:endParaRPr lang="en-US" b="1" dirty="0">
              <a:solidFill>
                <a:srgbClr val="404040"/>
              </a:solidFill>
              <a:latin typeface="Arial Black" panose="020B0A04020102020204" pitchFamily="34" charset="0"/>
              <a:hlinkClick r:id="rId3"/>
            </a:endParaRPr>
          </a:p>
          <a:p>
            <a:r>
              <a:rPr lang="en-US" sz="2800" dirty="0" smtClean="0"/>
              <a:t>Call Planning Team</a:t>
            </a:r>
          </a:p>
          <a:p>
            <a:r>
              <a:rPr lang="en-US" sz="2800" dirty="0" smtClean="0"/>
              <a:t>Trade Justice/Global Justice </a:t>
            </a:r>
            <a:br>
              <a:rPr lang="en-US" sz="2800" dirty="0" smtClean="0"/>
            </a:br>
            <a:r>
              <a:rPr lang="en-US" sz="2800" dirty="0" smtClean="0"/>
              <a:t>for Animals and the </a:t>
            </a:r>
            <a:r>
              <a:rPr lang="en-US" sz="2800" dirty="0" smtClean="0"/>
              <a:t/>
            </a:r>
            <a:br>
              <a:rPr lang="en-US" sz="2800" dirty="0" smtClean="0"/>
            </a:br>
            <a:r>
              <a:rPr lang="en-US" sz="2800" dirty="0" smtClean="0"/>
              <a:t>Environment</a:t>
            </a:r>
            <a:endParaRPr lang="en-US" sz="2800" dirty="0"/>
          </a:p>
        </p:txBody>
      </p:sp>
      <p:pic>
        <p:nvPicPr>
          <p:cNvPr id="7" name="Picture 6"/>
          <p:cNvPicPr>
            <a:picLocks noChangeAspect="1"/>
          </p:cNvPicPr>
          <p:nvPr/>
        </p:nvPicPr>
        <p:blipFill>
          <a:blip r:embed="rId4"/>
          <a:stretch>
            <a:fillRect/>
          </a:stretch>
        </p:blipFill>
        <p:spPr>
          <a:xfrm>
            <a:off x="6372200" y="2204864"/>
            <a:ext cx="2229728" cy="2743200"/>
          </a:xfrm>
          <a:prstGeom prst="rect">
            <a:avLst/>
          </a:prstGeom>
        </p:spPr>
      </p:pic>
      <p:sp>
        <p:nvSpPr>
          <p:cNvPr id="4" name="Rectangle 3"/>
          <p:cNvSpPr/>
          <p:nvPr/>
        </p:nvSpPr>
        <p:spPr>
          <a:xfrm>
            <a:off x="599751" y="5368062"/>
            <a:ext cx="6641562" cy="369332"/>
          </a:xfrm>
          <a:prstGeom prst="rect">
            <a:avLst/>
          </a:prstGeom>
        </p:spPr>
        <p:txBody>
          <a:bodyPr wrap="none">
            <a:spAutoFit/>
          </a:bodyPr>
          <a:lstStyle/>
          <a:p>
            <a:r>
              <a:rPr lang="en-US" b="1" dirty="0" smtClean="0"/>
              <a:t>Upcoming Events:</a:t>
            </a:r>
            <a:r>
              <a:rPr lang="en-US" dirty="0" smtClean="0"/>
              <a:t> </a:t>
            </a:r>
            <a:r>
              <a:rPr lang="en-US" b="1" dirty="0" smtClean="0">
                <a:hlinkClick r:id="rId5"/>
              </a:rPr>
              <a:t>http</a:t>
            </a:r>
            <a:r>
              <a:rPr lang="en-US" b="1" dirty="0">
                <a:hlinkClick r:id="rId5"/>
              </a:rPr>
              <a:t>://tradejustice.net/events</a:t>
            </a:r>
            <a:endParaRPr lang="en-US" b="1" dirty="0"/>
          </a:p>
        </p:txBody>
      </p:sp>
      <p:pic>
        <p:nvPicPr>
          <p:cNvPr id="6" name="Picture 5"/>
          <p:cNvPicPr>
            <a:picLocks noChangeAspect="1"/>
          </p:cNvPicPr>
          <p:nvPr/>
        </p:nvPicPr>
        <p:blipFill>
          <a:blip r:embed="rId6"/>
          <a:stretch>
            <a:fillRect/>
          </a:stretch>
        </p:blipFill>
        <p:spPr>
          <a:xfrm>
            <a:off x="6686866" y="5815584"/>
            <a:ext cx="2221675" cy="847154"/>
          </a:xfrm>
          <a:prstGeom prst="rect">
            <a:avLst/>
          </a:prstGeom>
        </p:spPr>
      </p:pic>
    </p:spTree>
    <p:extLst>
      <p:ext uri="{BB962C8B-B14F-4D97-AF65-F5344CB8AC3E}">
        <p14:creationId xmlns:p14="http://schemas.microsoft.com/office/powerpoint/2010/main" val="3926832071"/>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Days of Action for Justice</a:t>
            </a:r>
            <a:br>
              <a:rPr lang="en-US" b="1" dirty="0" smtClean="0">
                <a:solidFill>
                  <a:srgbClr val="FF0000"/>
                </a:solidFill>
              </a:rPr>
            </a:br>
            <a:r>
              <a:rPr lang="en-US" b="1" dirty="0" smtClean="0">
                <a:solidFill>
                  <a:srgbClr val="FF0000"/>
                </a:solidFill>
              </a:rPr>
              <a:t>and System Change</a:t>
            </a:r>
            <a:endParaRPr lang="en-US" b="1" dirty="0">
              <a:solidFill>
                <a:srgbClr val="FF0000"/>
              </a:solidFill>
            </a:endParaRPr>
          </a:p>
        </p:txBody>
      </p:sp>
      <p:sp>
        <p:nvSpPr>
          <p:cNvPr id="3" name="Content Placeholder 2"/>
          <p:cNvSpPr>
            <a:spLocks noGrp="1"/>
          </p:cNvSpPr>
          <p:nvPr>
            <p:ph type="body" idx="1"/>
          </p:nvPr>
        </p:nvSpPr>
        <p:spPr/>
        <p:txBody>
          <a:bodyPr/>
          <a:lstStyle/>
          <a:p>
            <a:pPr marL="0" indent="0">
              <a:buNone/>
            </a:pPr>
            <a:r>
              <a:rPr lang="en-US" sz="2000" b="1" dirty="0"/>
              <a:t>Mobilize for the UN's Sustainable Development Goals Summit</a:t>
            </a:r>
            <a:br>
              <a:rPr lang="en-US" sz="2000" b="1" dirty="0"/>
            </a:br>
            <a:r>
              <a:rPr lang="en-US" sz="2000" b="1" dirty="0"/>
              <a:t>-- expose how the US and other global north nations are pushing neoliberalism and rotten trade deals, not sustainable development!</a:t>
            </a:r>
            <a:endParaRPr lang="en-US" sz="2000" b="1" dirty="0">
              <a:solidFill>
                <a:srgbClr val="404040"/>
              </a:solidFill>
              <a:latin typeface="Arial Black" panose="020B0A04020102020204" pitchFamily="34" charset="0"/>
              <a:hlinkClick r:id="rId2"/>
            </a:endParaRPr>
          </a:p>
          <a:p>
            <a:r>
              <a:rPr lang="en-US" sz="2000" b="1" dirty="0" smtClean="0"/>
              <a:t>Tuesday</a:t>
            </a:r>
            <a:r>
              <a:rPr lang="en-US" sz="2000" b="1" dirty="0"/>
              <a:t>, September 22: </a:t>
            </a:r>
            <a:r>
              <a:rPr lang="en-US" sz="2000" b="1" dirty="0">
                <a:hlinkClick r:id="rId3"/>
              </a:rPr>
              <a:t>TPP Tuesday Night Twitterstorm to Support the Global Days of Action for Justice and System Change</a:t>
            </a:r>
            <a:r>
              <a:rPr lang="en-US" sz="2000" b="1" dirty="0"/>
              <a:t> </a:t>
            </a:r>
            <a:endParaRPr lang="en-US" sz="2000" b="1" dirty="0" smtClean="0"/>
          </a:p>
          <a:p>
            <a:r>
              <a:rPr lang="en-US" sz="2000" b="1" dirty="0"/>
              <a:t>Thursday, September 24: </a:t>
            </a:r>
            <a:r>
              <a:rPr lang="en-US" sz="2000" b="1" dirty="0">
                <a:hlinkClick r:id="rId4"/>
              </a:rPr>
              <a:t>TradeJustice</a:t>
            </a:r>
            <a:r>
              <a:rPr lang="en-US" sz="2000" b="1" dirty="0">
                <a:hlinkClick r:id="rId4"/>
              </a:rPr>
              <a:t> Thursday on Event Horizons Radio w/ Robin </a:t>
            </a:r>
            <a:r>
              <a:rPr lang="en-US" sz="2000" b="1" dirty="0">
                <a:hlinkClick r:id="rId4"/>
              </a:rPr>
              <a:t>Falkov</a:t>
            </a:r>
            <a:r>
              <a:rPr lang="en-US" sz="2000" b="1" dirty="0">
                <a:hlinkClick r:id="rId4"/>
              </a:rPr>
              <a:t> and Adam </a:t>
            </a:r>
            <a:r>
              <a:rPr lang="en-US" sz="2000" b="1" dirty="0">
                <a:hlinkClick r:id="rId4"/>
              </a:rPr>
              <a:t>Weissman</a:t>
            </a:r>
            <a:r>
              <a:rPr lang="en-US" sz="2000" b="1" dirty="0">
                <a:hlinkClick r:id="rId4"/>
              </a:rPr>
              <a:t> w/ special guest organizers from the </a:t>
            </a:r>
            <a:r>
              <a:rPr lang="en-US" sz="2000" b="1" dirty="0">
                <a:hlinkClick r:id="rId3"/>
              </a:rPr>
              <a:t>Global Days of Action for Justice and System Change</a:t>
            </a:r>
            <a:r>
              <a:rPr lang="en-US" sz="2000" b="1" dirty="0"/>
              <a:t> </a:t>
            </a:r>
            <a:endParaRPr lang="en-US" sz="2000" b="1" dirty="0" smtClean="0"/>
          </a:p>
          <a:p>
            <a:r>
              <a:rPr lang="en-US" sz="2000" b="1" dirty="0"/>
              <a:t>Thursday, September 24: </a:t>
            </a:r>
            <a:r>
              <a:rPr lang="en-US" sz="2000" b="1" dirty="0">
                <a:hlinkClick r:id="rId5"/>
              </a:rPr>
              <a:t>Speak Out for Climate Justice</a:t>
            </a:r>
            <a:r>
              <a:rPr lang="en-US" sz="2000" b="1" dirty="0"/>
              <a:t> </a:t>
            </a:r>
            <a:endParaRPr lang="en-US" sz="2000" dirty="0"/>
          </a:p>
        </p:txBody>
      </p:sp>
      <p:pic>
        <p:nvPicPr>
          <p:cNvPr id="6" name="Picture 5"/>
          <p:cNvPicPr>
            <a:picLocks noChangeAspect="1"/>
          </p:cNvPicPr>
          <p:nvPr/>
        </p:nvPicPr>
        <p:blipFill>
          <a:blip r:embed="rId6"/>
          <a:stretch>
            <a:fillRect/>
          </a:stretch>
        </p:blipFill>
        <p:spPr>
          <a:xfrm>
            <a:off x="6595426" y="5858446"/>
            <a:ext cx="2221675" cy="847154"/>
          </a:xfrm>
          <a:prstGeom prst="rect">
            <a:avLst/>
          </a:prstGeom>
        </p:spPr>
      </p:pic>
    </p:spTree>
    <p:extLst>
      <p:ext uri="{BB962C8B-B14F-4D97-AF65-F5344CB8AC3E}">
        <p14:creationId xmlns:p14="http://schemas.microsoft.com/office/powerpoint/2010/main" val="366811401"/>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Days of Action for Justice</a:t>
            </a:r>
            <a:br>
              <a:rPr lang="en-US" b="1" dirty="0" smtClean="0">
                <a:solidFill>
                  <a:srgbClr val="FF0000"/>
                </a:solidFill>
              </a:rPr>
            </a:br>
            <a:r>
              <a:rPr lang="en-US" b="1" dirty="0" smtClean="0">
                <a:solidFill>
                  <a:srgbClr val="FF0000"/>
                </a:solidFill>
              </a:rPr>
              <a:t>and System Change</a:t>
            </a:r>
            <a:endParaRPr lang="en-US" b="1" dirty="0">
              <a:solidFill>
                <a:srgbClr val="FF0000"/>
              </a:solidFill>
            </a:endParaRPr>
          </a:p>
        </p:txBody>
      </p:sp>
      <p:sp>
        <p:nvSpPr>
          <p:cNvPr id="3" name="Content Placeholder 2"/>
          <p:cNvSpPr>
            <a:spLocks noGrp="1"/>
          </p:cNvSpPr>
          <p:nvPr>
            <p:ph type="body" idx="1"/>
          </p:nvPr>
        </p:nvSpPr>
        <p:spPr/>
        <p:txBody>
          <a:bodyPr/>
          <a:lstStyle/>
          <a:p>
            <a:r>
              <a:rPr lang="en-US" sz="2000" b="1" dirty="0" smtClean="0"/>
              <a:t>Friday</a:t>
            </a:r>
            <a:r>
              <a:rPr lang="en-US" sz="2000" b="1" dirty="0"/>
              <a:t>, September 25: </a:t>
            </a:r>
            <a:r>
              <a:rPr lang="en-US" sz="2000" b="1" dirty="0">
                <a:hlinkClick r:id="rId2"/>
              </a:rPr>
              <a:t>Park Slope Food Coop International Trade Education Squad Public Forum</a:t>
            </a:r>
            <a:r>
              <a:rPr lang="en-US" sz="2000" b="1" dirty="0"/>
              <a:t> </a:t>
            </a:r>
            <a:endParaRPr lang="en-US" sz="2000" b="1" dirty="0" smtClean="0"/>
          </a:p>
          <a:p>
            <a:r>
              <a:rPr lang="en-US" sz="2000" b="1" dirty="0"/>
              <a:t>Friday, September 25 - Saturday, September 26: </a:t>
            </a:r>
            <a:r>
              <a:rPr lang="en-US" sz="2000" b="1" dirty="0">
                <a:hlinkClick r:id="rId3"/>
              </a:rPr>
              <a:t>International Tribunal of Conscience on Human Rights, Immigrant Justice, and the Impact of US Policy in Mexico and Central America</a:t>
            </a:r>
            <a:r>
              <a:rPr lang="en-US" sz="2000" b="1" dirty="0"/>
              <a:t> </a:t>
            </a:r>
            <a:endParaRPr lang="en-US" sz="2000" b="1" dirty="0" smtClean="0"/>
          </a:p>
          <a:p>
            <a:r>
              <a:rPr lang="en-US" sz="2000" b="1" dirty="0"/>
              <a:t>Saturday, September 26: </a:t>
            </a:r>
            <a:r>
              <a:rPr lang="en-US" sz="2000" b="1" dirty="0">
                <a:hlinkClick r:id="rId4"/>
              </a:rPr>
              <a:t>March Against Forced Migration and Displacement</a:t>
            </a:r>
            <a:r>
              <a:rPr lang="en-US" sz="2000" b="1" dirty="0"/>
              <a:t> </a:t>
            </a:r>
            <a:endParaRPr lang="en-US" sz="2000" b="1" dirty="0" smtClean="0"/>
          </a:p>
          <a:p>
            <a:r>
              <a:rPr lang="en-US" sz="2000" b="1" dirty="0"/>
              <a:t>Sunday, September 27: </a:t>
            </a:r>
            <a:r>
              <a:rPr lang="en-US" sz="2000" b="1" dirty="0">
                <a:hlinkClick r:id="rId5"/>
              </a:rPr>
              <a:t>People's General Assembly</a:t>
            </a:r>
            <a:r>
              <a:rPr lang="en-US" sz="2000" b="1" dirty="0"/>
              <a:t> </a:t>
            </a:r>
            <a:endParaRPr lang="en-US" sz="2000" b="1" dirty="0" smtClean="0"/>
          </a:p>
          <a:p>
            <a:r>
              <a:rPr lang="en-US" sz="2000" b="1" dirty="0"/>
              <a:t>Monday, September 28: </a:t>
            </a:r>
            <a:r>
              <a:rPr lang="en-US" sz="2000" b="1" dirty="0">
                <a:hlinkClick r:id="rId6"/>
              </a:rPr>
              <a:t>Dialogues for Justice and the Common Good: From the Margins to the Frontlines</a:t>
            </a:r>
            <a:r>
              <a:rPr lang="en-US" sz="2000" b="1" dirty="0"/>
              <a:t> </a:t>
            </a:r>
            <a:endParaRPr lang="en-US" sz="2000" b="1" dirty="0" smtClean="0"/>
          </a:p>
        </p:txBody>
      </p:sp>
      <p:pic>
        <p:nvPicPr>
          <p:cNvPr id="4" name="Picture 3"/>
          <p:cNvPicPr>
            <a:picLocks noChangeAspect="1"/>
          </p:cNvPicPr>
          <p:nvPr/>
        </p:nvPicPr>
        <p:blipFill>
          <a:blip r:embed="rId7"/>
          <a:stretch>
            <a:fillRect/>
          </a:stretch>
        </p:blipFill>
        <p:spPr>
          <a:xfrm>
            <a:off x="6348538" y="5535359"/>
            <a:ext cx="2221675" cy="847154"/>
          </a:xfrm>
          <a:prstGeom prst="rect">
            <a:avLst/>
          </a:prstGeom>
        </p:spPr>
      </p:pic>
    </p:spTree>
    <p:extLst>
      <p:ext uri="{BB962C8B-B14F-4D97-AF65-F5344CB8AC3E}">
        <p14:creationId xmlns:p14="http://schemas.microsoft.com/office/powerpoint/2010/main" val="1606687511"/>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TPP News</a:t>
            </a:r>
            <a:endParaRPr lang="en-US" b="1" dirty="0">
              <a:solidFill>
                <a:srgbClr val="FF0000"/>
              </a:solidFill>
            </a:endParaRPr>
          </a:p>
        </p:txBody>
      </p:sp>
      <p:sp>
        <p:nvSpPr>
          <p:cNvPr id="3" name="Content Placeholder 2"/>
          <p:cNvSpPr>
            <a:spLocks noGrp="1"/>
          </p:cNvSpPr>
          <p:nvPr>
            <p:ph type="body" idx="1"/>
          </p:nvPr>
        </p:nvSpPr>
        <p:spPr/>
        <p:txBody>
          <a:bodyPr/>
          <a:lstStyle/>
          <a:p>
            <a:r>
              <a:rPr lang="en-US" sz="2000" b="1" dirty="0" smtClean="0"/>
              <a:t>Obama Confident in Getting TPP </a:t>
            </a:r>
            <a:r>
              <a:rPr lang="en-US" sz="2000" b="1" dirty="0"/>
              <a:t>Deal Completed in 2015</a:t>
            </a:r>
            <a:br>
              <a:rPr lang="en-US" sz="2000" b="1" dirty="0"/>
            </a:br>
            <a:r>
              <a:rPr lang="en-US" sz="2000" b="1" dirty="0">
                <a:hlinkClick r:id="rId2"/>
              </a:rPr>
              <a:t>http://</a:t>
            </a:r>
            <a:r>
              <a:rPr lang="en-US" sz="2000" b="1" dirty="0" smtClean="0">
                <a:hlinkClick r:id="rId2"/>
              </a:rPr>
              <a:t>www.mintpressnews.com/obama-confident-in-getting-tpp-deal-completed-in-2015/209609</a:t>
            </a:r>
            <a:endParaRPr lang="en-US" sz="2000" b="1" dirty="0" smtClean="0"/>
          </a:p>
          <a:p>
            <a:r>
              <a:rPr lang="en-US" sz="2000" b="1" dirty="0" smtClean="0"/>
              <a:t>US Rice Industry Opposes Emerging TPP Deal </a:t>
            </a:r>
            <a:r>
              <a:rPr lang="en-US" sz="2000" b="1" dirty="0"/>
              <a:t>with Japan</a:t>
            </a:r>
            <a:br>
              <a:rPr lang="en-US" sz="2000" b="1" dirty="0"/>
            </a:br>
            <a:r>
              <a:rPr lang="en-US" sz="2000" b="1" dirty="0">
                <a:hlinkClick r:id="rId3"/>
              </a:rPr>
              <a:t>http://oryza.com/23782/us-rice-industry-opposes-emerging-tpp-deal-japan</a:t>
            </a:r>
            <a:endParaRPr lang="en-US" sz="2000" b="1" dirty="0"/>
          </a:p>
          <a:p>
            <a:r>
              <a:rPr lang="en-US" sz="2000" b="1" dirty="0" smtClean="0"/>
              <a:t>Senators: Address China Currency Manipulation </a:t>
            </a:r>
            <a:r>
              <a:rPr lang="en-US" sz="2000" b="1" dirty="0"/>
              <a:t>in TPP</a:t>
            </a:r>
            <a:br>
              <a:rPr lang="en-US" sz="2000" b="1" dirty="0"/>
            </a:br>
            <a:r>
              <a:rPr lang="en-US" sz="2000" b="1" dirty="0">
                <a:hlinkClick r:id="rId4"/>
              </a:rPr>
              <a:t>http://blogs.rollcall.com/wgdb/senators-address-china-currency-manipulation-in-tpp/?dcz=</a:t>
            </a:r>
            <a:r>
              <a:rPr lang="en-US" sz="2000" b="1" dirty="0" smtClean="0">
                <a:hlinkClick r:id="rId4"/>
              </a:rPr>
              <a:t/>
            </a:r>
            <a:br>
              <a:rPr lang="en-US" sz="2000" b="1" dirty="0" smtClean="0">
                <a:hlinkClick r:id="rId4"/>
              </a:rPr>
            </a:br>
            <a:endParaRPr lang="en-US" sz="2000" b="1" dirty="0" smtClean="0"/>
          </a:p>
        </p:txBody>
      </p:sp>
      <p:pic>
        <p:nvPicPr>
          <p:cNvPr id="4" name="Picture 3"/>
          <p:cNvPicPr>
            <a:picLocks noChangeAspect="1"/>
          </p:cNvPicPr>
          <p:nvPr/>
        </p:nvPicPr>
        <p:blipFill>
          <a:blip r:embed="rId5"/>
          <a:stretch>
            <a:fillRect/>
          </a:stretch>
        </p:blipFill>
        <p:spPr>
          <a:xfrm>
            <a:off x="6348538" y="5535359"/>
            <a:ext cx="2221675" cy="847154"/>
          </a:xfrm>
          <a:prstGeom prst="rect">
            <a:avLst/>
          </a:prstGeom>
        </p:spPr>
      </p:pic>
    </p:spTree>
    <p:extLst>
      <p:ext uri="{BB962C8B-B14F-4D97-AF65-F5344CB8AC3E}">
        <p14:creationId xmlns:p14="http://schemas.microsoft.com/office/powerpoint/2010/main" val="47708733"/>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TTIP</a:t>
            </a:r>
            <a:endParaRPr lang="en-US" b="1" dirty="0">
              <a:solidFill>
                <a:srgbClr val="FF0000"/>
              </a:solidFill>
            </a:endParaRPr>
          </a:p>
        </p:txBody>
      </p:sp>
      <p:sp>
        <p:nvSpPr>
          <p:cNvPr id="3" name="Content Placeholder 2"/>
          <p:cNvSpPr>
            <a:spLocks noGrp="1"/>
          </p:cNvSpPr>
          <p:nvPr>
            <p:ph type="body" idx="1"/>
          </p:nvPr>
        </p:nvSpPr>
        <p:spPr/>
        <p:txBody>
          <a:bodyPr/>
          <a:lstStyle/>
          <a:p>
            <a:r>
              <a:rPr lang="en-US" sz="2000" b="1" dirty="0" smtClean="0"/>
              <a:t>TTIP: EU Commission Unveils Replacement </a:t>
            </a:r>
            <a:r>
              <a:rPr lang="en-US" sz="2000" b="1" dirty="0"/>
              <a:t>for Controversial ISDS</a:t>
            </a:r>
            <a:br>
              <a:rPr lang="en-US" sz="2000" b="1" dirty="0"/>
            </a:br>
            <a:r>
              <a:rPr lang="en-US" sz="2000" b="1" dirty="0">
                <a:hlinkClick r:id="rId2"/>
              </a:rPr>
              <a:t>https://www.theparliamentmagazine.eu/articles/news/ttip-eu-commission-unveils-replacement-controversial-isds</a:t>
            </a:r>
            <a:r>
              <a:rPr lang="en-US" sz="2000" b="1" dirty="0"/>
              <a:t> </a:t>
            </a:r>
            <a:endParaRPr lang="en-US" sz="2000" b="1" dirty="0" smtClean="0"/>
          </a:p>
          <a:p>
            <a:r>
              <a:rPr lang="en-US" sz="2000" b="1" dirty="0" smtClean="0"/>
              <a:t>Trade policies are undermining UK aid efforts </a:t>
            </a:r>
            <a:r>
              <a:rPr lang="en-US" sz="2000" b="1" dirty="0"/>
              <a:t>Fairtrade Foundation warns</a:t>
            </a:r>
            <a:br>
              <a:rPr lang="en-US" sz="2000" b="1" dirty="0"/>
            </a:br>
            <a:r>
              <a:rPr lang="en-US" sz="2000" b="1" dirty="0">
                <a:hlinkClick r:id="rId3"/>
              </a:rPr>
              <a:t>http://home.bt.com/news/uk-news/trade-policies-are-undermining-uk-aid-efforts-fairtrade-foundation-warns-11364004650007</a:t>
            </a:r>
            <a:endParaRPr lang="en-US" sz="2000" b="1" dirty="0" smtClean="0"/>
          </a:p>
        </p:txBody>
      </p:sp>
      <p:pic>
        <p:nvPicPr>
          <p:cNvPr id="4" name="Picture 3"/>
          <p:cNvPicPr>
            <a:picLocks noChangeAspect="1"/>
          </p:cNvPicPr>
          <p:nvPr/>
        </p:nvPicPr>
        <p:blipFill>
          <a:blip r:embed="rId4"/>
          <a:stretch>
            <a:fillRect/>
          </a:stretch>
        </p:blipFill>
        <p:spPr>
          <a:xfrm>
            <a:off x="6348538" y="5535359"/>
            <a:ext cx="2221675" cy="847154"/>
          </a:xfrm>
          <a:prstGeom prst="rect">
            <a:avLst/>
          </a:prstGeom>
        </p:spPr>
      </p:pic>
    </p:spTree>
    <p:extLst>
      <p:ext uri="{BB962C8B-B14F-4D97-AF65-F5344CB8AC3E}">
        <p14:creationId xmlns:p14="http://schemas.microsoft.com/office/powerpoint/2010/main" val="427100418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Introduction and Welcome</a:t>
            </a:r>
            <a:endParaRPr lang="en-US" b="1" dirty="0">
              <a:solidFill>
                <a:srgbClr val="FF0000"/>
              </a:solidFill>
            </a:endParaRPr>
          </a:p>
        </p:txBody>
      </p:sp>
      <p:sp>
        <p:nvSpPr>
          <p:cNvPr id="5" name="Text Placeholder 4"/>
          <p:cNvSpPr>
            <a:spLocks noGrp="1"/>
          </p:cNvSpPr>
          <p:nvPr>
            <p:ph type="body" idx="1"/>
          </p:nvPr>
        </p:nvSpPr>
        <p:spPr/>
        <p:txBody>
          <a:bodyPr/>
          <a:lstStyle/>
          <a:p>
            <a:pPr marL="0" indent="0">
              <a:buNone/>
            </a:pPr>
            <a:r>
              <a:rPr lang="en-US" sz="3600" dirty="0" smtClean="0"/>
              <a:t>Elizabeth Warren</a:t>
            </a:r>
            <a:br>
              <a:rPr lang="en-US" sz="3600" dirty="0" smtClean="0"/>
            </a:br>
            <a:r>
              <a:rPr lang="en-US" sz="3600" dirty="0" smtClean="0"/>
              <a:t>Director of Communications</a:t>
            </a:r>
          </a:p>
          <a:p>
            <a:pPr marL="0" indent="0">
              <a:buNone/>
            </a:pPr>
            <a:r>
              <a:rPr lang="en-US" dirty="0" smtClean="0"/>
              <a:t>People Demanding Action</a:t>
            </a:r>
          </a:p>
          <a:p>
            <a:pPr marL="0" indent="0">
              <a:buNone/>
            </a:pPr>
            <a:r>
              <a:rPr lang="en-US" sz="2400" dirty="0" smtClean="0">
                <a:hlinkClick r:id="rId2"/>
              </a:rPr>
              <a:t>tpp@peopledemandingaction.org</a:t>
            </a:r>
            <a:endParaRPr lang="en-US" sz="2400" dirty="0" smtClean="0"/>
          </a:p>
          <a:p>
            <a:endParaRPr lang="en-US" dirty="0"/>
          </a:p>
          <a:p>
            <a:r>
              <a:rPr lang="en-US" dirty="0" smtClean="0"/>
              <a:t>Welcome!</a:t>
            </a:r>
          </a:p>
          <a:p>
            <a:r>
              <a:rPr lang="en-US" dirty="0" smtClean="0"/>
              <a:t>Call Structure and Norms</a:t>
            </a:r>
          </a:p>
          <a:p>
            <a:r>
              <a:rPr lang="en-US" dirty="0" smtClean="0"/>
              <a:t>Introduction of Host Team and Guest Speakers</a:t>
            </a: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105200" y="5378269"/>
            <a:ext cx="1038800" cy="1098731"/>
          </a:xfrm>
          <a:prstGeom prst="rect">
            <a:avLst/>
          </a:prstGeom>
        </p:spPr>
      </p:pic>
      <p:pic>
        <p:nvPicPr>
          <p:cNvPr id="6" name="Content Placeholder 3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40444" y="1831541"/>
            <a:ext cx="2374641" cy="2739969"/>
          </a:xfrm>
          <a:prstGeom prst="rect">
            <a:avLst/>
          </a:prstGeom>
          <a:ln w="12700">
            <a:miter lim="400000"/>
          </a:ln>
          <a:effectLst>
            <a:softEdge rad="50800"/>
          </a:effectLst>
          <a:extLst>
            <a:ext uri="{C572A759-6A51-4108-AA02-DFA0A04FC94B}">
              <ma14:wrappingTextBoxFlag xmlns="" xmlns:ma14="http://schemas.microsoft.com/office/mac/drawingml/2011/main" val="1"/>
            </a:ext>
          </a:extLst>
        </p:spPr>
      </p:pic>
    </p:spTree>
    <p:extLst>
      <p:ext uri="{BB962C8B-B14F-4D97-AF65-F5344CB8AC3E}">
        <p14:creationId xmlns:p14="http://schemas.microsoft.com/office/powerpoint/2010/main" val="2563182487"/>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Paul L. Quintos</a:t>
            </a:r>
            <a:endParaRPr lang="en-US" b="1" dirty="0">
              <a:solidFill>
                <a:srgbClr val="FF0000"/>
              </a:solidFill>
            </a:endParaRPr>
          </a:p>
        </p:txBody>
      </p:sp>
      <p:sp>
        <p:nvSpPr>
          <p:cNvPr id="3" name="Content Placeholder 2"/>
          <p:cNvSpPr>
            <a:spLocks noGrp="1"/>
          </p:cNvSpPr>
          <p:nvPr>
            <p:ph type="body" idx="1"/>
          </p:nvPr>
        </p:nvSpPr>
        <p:spPr>
          <a:xfrm>
            <a:off x="521208" y="1892808"/>
            <a:ext cx="4568952" cy="4800600"/>
          </a:xfrm>
        </p:spPr>
        <p:txBody>
          <a:bodyPr>
            <a:normAutofit fontScale="62500" lnSpcReduction="20000"/>
          </a:bodyPr>
          <a:lstStyle/>
          <a:p>
            <a:pPr marL="0" indent="0">
              <a:buNone/>
            </a:pPr>
            <a:r>
              <a:rPr lang="en-US" dirty="0"/>
              <a:t>Paul L. Quintos is a </a:t>
            </a:r>
            <a:r>
              <a:rPr lang="en-US" dirty="0"/>
              <a:t>Programme</a:t>
            </a:r>
            <a:r>
              <a:rPr lang="en-US" dirty="0"/>
              <a:t> Manager of IBON International, an international non-governmental organization that promotes new development thinking for economic and social justice through capacity development of people’s movements around the world. Before joining IBON, Mr. Quintos was an organizer and educator in the progressive </a:t>
            </a:r>
            <a:r>
              <a:rPr lang="en-US" dirty="0" smtClean="0"/>
              <a:t>labor </a:t>
            </a:r>
            <a:r>
              <a:rPr lang="en-US" dirty="0"/>
              <a:t>movement in the Philippines for over a decade. He obtained his MSc. in Development Studies from the London School of Economics and Political Science, and has held positions in the academe, in government and in various NGOs. </a:t>
            </a:r>
            <a:r>
              <a:rPr lang="en-US" dirty="0"/>
              <a:t/>
            </a:r>
            <a:br>
              <a:rPr lang="en-US" dirty="0"/>
            </a:br>
            <a:endParaRPr lang="en-US" sz="2000" dirty="0"/>
          </a:p>
        </p:txBody>
      </p:sp>
      <p:pic>
        <p:nvPicPr>
          <p:cNvPr id="4" name="Picture 3"/>
          <p:cNvPicPr>
            <a:picLocks noChangeAspect="1"/>
          </p:cNvPicPr>
          <p:nvPr/>
        </p:nvPicPr>
        <p:blipFill>
          <a:blip r:embed="rId2"/>
          <a:stretch>
            <a:fillRect/>
          </a:stretch>
        </p:blipFill>
        <p:spPr>
          <a:xfrm>
            <a:off x="5394960" y="2157984"/>
            <a:ext cx="3358896" cy="2651760"/>
          </a:xfrm>
          <a:prstGeom prst="rect">
            <a:avLst/>
          </a:prstGeom>
        </p:spPr>
      </p:pic>
    </p:spTree>
    <p:extLst>
      <p:ext uri="{BB962C8B-B14F-4D97-AF65-F5344CB8AC3E}">
        <p14:creationId xmlns:p14="http://schemas.microsoft.com/office/powerpoint/2010/main" val="861721663"/>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46558"/>
            <a:ext cx="7772400" cy="1470025"/>
          </a:xfrm>
        </p:spPr>
        <p:txBody>
          <a:bodyPr/>
          <a:lstStyle/>
          <a:p>
            <a:r>
              <a:rPr lang="en-US" sz="9600" dirty="0"/>
              <a:t>2015</a:t>
            </a:r>
            <a:br>
              <a:rPr lang="en-US" sz="9600" dirty="0"/>
            </a:br>
            <a:r>
              <a:rPr lang="en-US" dirty="0"/>
              <a:t>Time for Justice</a:t>
            </a:r>
            <a:br>
              <a:rPr lang="en-US" dirty="0"/>
            </a:br>
            <a:r>
              <a:rPr lang="en-US" dirty="0"/>
              <a:t>Time for System Change</a:t>
            </a:r>
          </a:p>
        </p:txBody>
      </p:sp>
      <p:sp>
        <p:nvSpPr>
          <p:cNvPr id="3" name="Subtitle 2"/>
          <p:cNvSpPr>
            <a:spLocks noGrp="1"/>
          </p:cNvSpPr>
          <p:nvPr>
            <p:ph type="subTitle" idx="1"/>
          </p:nvPr>
        </p:nvSpPr>
        <p:spPr>
          <a:xfrm>
            <a:off x="1371600" y="4376078"/>
            <a:ext cx="6400800" cy="1262722"/>
          </a:xfrm>
        </p:spPr>
        <p:txBody>
          <a:bodyPr/>
          <a:lstStyle/>
          <a:p>
            <a:r>
              <a:rPr lang="en-US" dirty="0"/>
              <a:t>IBON International</a:t>
            </a:r>
          </a:p>
          <a:p>
            <a:r>
              <a:rPr lang="en-US" dirty="0"/>
              <a:t>2015 Sept. 6</a:t>
            </a:r>
          </a:p>
          <a:p>
            <a:endParaRPr lang="en-US" dirty="0"/>
          </a:p>
        </p:txBody>
      </p:sp>
    </p:spTree>
    <p:extLst>
      <p:ext uri="{BB962C8B-B14F-4D97-AF65-F5344CB8AC3E}">
        <p14:creationId xmlns:p14="http://schemas.microsoft.com/office/powerpoint/2010/main" val="8007038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UN SG </a:t>
            </a:r>
            <a:r>
              <a:rPr lang="en-US" dirty="0"/>
              <a:t>Banki</a:t>
            </a:r>
            <a:r>
              <a:rPr lang="en-US" dirty="0"/>
              <a:t>-moon on the “2030 Agenda for Sustainable Development” </a:t>
            </a:r>
          </a:p>
        </p:txBody>
      </p:sp>
      <p:sp>
        <p:nvSpPr>
          <p:cNvPr id="3" name="Content Placeholder 2"/>
          <p:cNvSpPr>
            <a:spLocks noGrp="1"/>
          </p:cNvSpPr>
          <p:nvPr>
            <p:ph idx="1"/>
          </p:nvPr>
        </p:nvSpPr>
        <p:spPr/>
        <p:txBody>
          <a:bodyPr>
            <a:normAutofit fontScale="92500" lnSpcReduction="10000"/>
          </a:bodyPr>
          <a:lstStyle/>
          <a:p>
            <a:r>
              <a:rPr lang="en-US" dirty="0"/>
              <a:t>“</a:t>
            </a:r>
            <a:r>
              <a:rPr lang="en-US" b="1" dirty="0"/>
              <a:t>Transforming our World: The 2030 Agenda for Sustainable Development</a:t>
            </a:r>
            <a:r>
              <a:rPr lang="en-US" dirty="0"/>
              <a:t>” encompasses a universal, transformative and integrated agenda that </a:t>
            </a:r>
            <a:r>
              <a:rPr lang="en-US" b="1" dirty="0"/>
              <a:t>heralds an historic turning point for our world</a:t>
            </a:r>
            <a:r>
              <a:rPr lang="en-US" dirty="0"/>
              <a:t>. This agreement results from a truly open, inclusive and transparent process. This is the People’s Agenda, </a:t>
            </a:r>
            <a:r>
              <a:rPr lang="en-US" b="1" dirty="0"/>
              <a:t>a plan of action for ending poverty in all its dimensions, irreversibly, everywhere, and leaving no one behind. </a:t>
            </a:r>
            <a:r>
              <a:rPr lang="en-US" dirty="0"/>
              <a:t>It seeks to ensure peace and prosperity, and forge partnerships with people and planet at the core.”</a:t>
            </a:r>
          </a:p>
        </p:txBody>
      </p:sp>
    </p:spTree>
    <p:extLst>
      <p:ext uri="{BB962C8B-B14F-4D97-AF65-F5344CB8AC3E}">
        <p14:creationId xmlns:p14="http://schemas.microsoft.com/office/powerpoint/2010/main" val="8624189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mj-lt"/>
              </a:rPr>
              <a:t>Income Distribution</a:t>
            </a:r>
            <a:endParaRPr lang="en-US" dirty="0">
              <a:latin typeface="+mj-lt"/>
            </a:endParaRPr>
          </a:p>
        </p:txBody>
      </p:sp>
      <p:sp>
        <p:nvSpPr>
          <p:cNvPr id="3" name="Content Placeholder 2"/>
          <p:cNvSpPr>
            <a:spLocks noGrp="1"/>
          </p:cNvSpPr>
          <p:nvPr>
            <p:ph sz="quarter" idx="10"/>
          </p:nvPr>
        </p:nvSpPr>
        <p:spPr>
          <a:xfrm>
            <a:off x="457200" y="1570342"/>
            <a:ext cx="8229600" cy="5026602"/>
          </a:xfrm>
        </p:spPr>
        <p:txBody>
          <a:bodyPr>
            <a:normAutofit fontScale="92500"/>
          </a:bodyPr>
          <a:lstStyle/>
          <a:p>
            <a:r>
              <a:rPr lang="en-US" dirty="0">
                <a:latin typeface="+mn-lt"/>
              </a:rPr>
              <a:t>Amidst multiple crisis of global capitalist system</a:t>
            </a:r>
          </a:p>
          <a:p>
            <a:pPr lvl="1"/>
            <a:r>
              <a:rPr lang="en-US" dirty="0">
                <a:latin typeface="+mn-lt"/>
              </a:rPr>
              <a:t>Economic: massive unemployment, underemployment; “vulnerable employment” now 48%</a:t>
            </a:r>
          </a:p>
          <a:p>
            <a:pPr lvl="1"/>
            <a:r>
              <a:rPr lang="en-US" dirty="0">
                <a:latin typeface="+mn-lt"/>
              </a:rPr>
              <a:t>Social: widening inequalities</a:t>
            </a:r>
          </a:p>
          <a:p>
            <a:pPr lvl="1"/>
            <a:r>
              <a:rPr lang="en-US" dirty="0">
                <a:latin typeface="+mn-lt"/>
              </a:rPr>
              <a:t>Environmental: climate crisis; 3 of 9 planetary boundaries already breached</a:t>
            </a:r>
          </a:p>
          <a:p>
            <a:pPr lvl="1"/>
            <a:r>
              <a:rPr lang="en-US" dirty="0">
                <a:latin typeface="+mn-lt"/>
              </a:rPr>
              <a:t>Increasing monopoly capitalist competition for control of labor, resources, markets (e.g. US Pivot to Asia)</a:t>
            </a:r>
          </a:p>
        </p:txBody>
      </p:sp>
    </p:spTree>
    <p:extLst>
      <p:ext uri="{BB962C8B-B14F-4D97-AF65-F5344CB8AC3E}">
        <p14:creationId xmlns:p14="http://schemas.microsoft.com/office/powerpoint/2010/main" val="127900230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Protracted Economic Crisis </a:t>
            </a:r>
          </a:p>
        </p:txBody>
      </p:sp>
      <p:pic>
        <p:nvPicPr>
          <p:cNvPr id="5" name="Content Placeholder 4" descr="Screen Shot 2015-08-27 at 2.11.38 AM.png"/>
          <p:cNvPicPr>
            <a:picLocks noGrp="1" noChangeAspect="1"/>
          </p:cNvPicPr>
          <p:nvPr>
            <p:ph idx="1"/>
          </p:nvPr>
        </p:nvPicPr>
        <p:blipFill rotWithShape="1">
          <a:blip r:embed="rId2">
            <a:extLst>
              <a:ext uri="{28A0092B-C50C-407E-A947-70E740481C1C}">
                <a14:useLocalDpi xmlns:a14="http://schemas.microsoft.com/office/drawing/2010/main" val="0"/>
              </a:ext>
            </a:extLst>
          </a:blip>
          <a:srcRect t="-1022" b="-1022"/>
          <a:stretch/>
        </p:blipFill>
        <p:spPr>
          <a:xfrm>
            <a:off x="71437" y="1371600"/>
            <a:ext cx="8920163" cy="4651829"/>
          </a:xfrm>
        </p:spPr>
      </p:pic>
    </p:spTree>
    <p:extLst>
      <p:ext uri="{BB962C8B-B14F-4D97-AF65-F5344CB8AC3E}">
        <p14:creationId xmlns:p14="http://schemas.microsoft.com/office/powerpoint/2010/main" val="102396042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Income Distribution</a:t>
            </a:r>
            <a:endParaRPr lang="en-US" dirty="0"/>
          </a:p>
        </p:txBody>
      </p:sp>
      <p:sp>
        <p:nvSpPr>
          <p:cNvPr id="3" name="Content Placeholder 2"/>
          <p:cNvSpPr>
            <a:spLocks noGrp="1"/>
          </p:cNvSpPr>
          <p:nvPr>
            <p:ph idx="1"/>
          </p:nvPr>
        </p:nvSpPr>
        <p:spPr/>
        <p:txBody>
          <a:bodyPr/>
          <a:lstStyle/>
          <a:p>
            <a:endParaRPr lang="en-US" dirty="0"/>
          </a:p>
        </p:txBody>
      </p:sp>
      <p:pic>
        <p:nvPicPr>
          <p:cNvPr id="6" name="Picture 5" descr="Screen Shot 2015-08-27 at 2.02.44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71600"/>
            <a:ext cx="9144000" cy="5486400"/>
          </a:xfrm>
          <a:prstGeom prst="rect">
            <a:avLst/>
          </a:prstGeom>
        </p:spPr>
      </p:pic>
    </p:spTree>
    <p:extLst>
      <p:ext uri="{BB962C8B-B14F-4D97-AF65-F5344CB8AC3E}">
        <p14:creationId xmlns:p14="http://schemas.microsoft.com/office/powerpoint/2010/main" val="38987141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208975"/>
            <a:ext cx="7772400" cy="911868"/>
          </a:xfrm>
        </p:spPr>
        <p:txBody>
          <a:bodyPr/>
          <a:lstStyle/>
          <a:p>
            <a:r>
              <a:rPr lang="en-US" dirty="0"/>
              <a:t>Ecological crisis: breaching </a:t>
            </a:r>
            <a:r>
              <a:rPr lang="en-US" dirty="0"/>
              <a:t>planatery</a:t>
            </a:r>
            <a:r>
              <a:rPr lang="en-US" dirty="0"/>
              <a:t> boundaries</a:t>
            </a:r>
          </a:p>
        </p:txBody>
      </p:sp>
      <p:pic>
        <p:nvPicPr>
          <p:cNvPr id="7" name="Picture 6"/>
          <p:cNvPicPr>
            <a:picLocks noChangeAspect="1"/>
          </p:cNvPicPr>
          <p:nvPr/>
        </p:nvPicPr>
        <p:blipFill rotWithShape="1">
          <a:blip r:embed="rId3"/>
          <a:srcRect t="5748"/>
          <a:stretch/>
        </p:blipFill>
        <p:spPr>
          <a:xfrm>
            <a:off x="1558468" y="1253851"/>
            <a:ext cx="7096540" cy="5604148"/>
          </a:xfrm>
          <a:prstGeom prst="rect">
            <a:avLst/>
          </a:prstGeom>
        </p:spPr>
      </p:pic>
    </p:spTree>
    <p:extLst>
      <p:ext uri="{BB962C8B-B14F-4D97-AF65-F5344CB8AC3E}">
        <p14:creationId xmlns:p14="http://schemas.microsoft.com/office/powerpoint/2010/main" val="1249983287"/>
      </p:ext>
    </p:extLst>
  </p:cSld>
  <p:clrMapOvr>
    <a:masterClrMapping/>
  </p:clrMapOvr>
  <p:transition>
    <p:fade thruBlk="1"/>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8550" y="-1"/>
            <a:ext cx="7772400" cy="1478075"/>
          </a:xfrm>
        </p:spPr>
        <p:txBody>
          <a:bodyPr/>
          <a:lstStyle/>
          <a:p>
            <a:r>
              <a:rPr lang="en-US" dirty="0"/>
              <a:t>Social crisis: </a:t>
            </a:r>
            <a:br>
              <a:rPr lang="en-US" dirty="0"/>
            </a:br>
            <a:r>
              <a:rPr lang="en-US" dirty="0"/>
              <a:t>Deepening inequalities</a:t>
            </a:r>
          </a:p>
        </p:txBody>
      </p:sp>
      <p:pic>
        <p:nvPicPr>
          <p:cNvPr id="4" name="Picture 3"/>
          <p:cNvPicPr>
            <a:picLocks noChangeAspect="1"/>
          </p:cNvPicPr>
          <p:nvPr/>
        </p:nvPicPr>
        <p:blipFill>
          <a:blip r:embed="rId2"/>
          <a:stretch>
            <a:fillRect/>
          </a:stretch>
        </p:blipFill>
        <p:spPr>
          <a:xfrm>
            <a:off x="716476" y="1478074"/>
            <a:ext cx="7035800" cy="5283200"/>
          </a:xfrm>
          <a:prstGeom prst="rect">
            <a:avLst/>
          </a:prstGeom>
        </p:spPr>
      </p:pic>
    </p:spTree>
    <p:extLst>
      <p:ext uri="{BB962C8B-B14F-4D97-AF65-F5344CB8AC3E}">
        <p14:creationId xmlns:p14="http://schemas.microsoft.com/office/powerpoint/2010/main" val="387367341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Growing indebtedness</a:t>
            </a:r>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569953" y="1328399"/>
            <a:ext cx="8116847" cy="5529601"/>
          </a:xfrm>
          <a:prstGeom prst="rect">
            <a:avLst/>
          </a:prstGeom>
        </p:spPr>
      </p:pic>
    </p:spTree>
    <p:extLst>
      <p:ext uri="{BB962C8B-B14F-4D97-AF65-F5344CB8AC3E}">
        <p14:creationId xmlns:p14="http://schemas.microsoft.com/office/powerpoint/2010/main" val="7355213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457200" y="1998110"/>
            <a:ext cx="8693469" cy="4859891"/>
          </a:xfrm>
          <a:prstGeom prst="rect">
            <a:avLst/>
          </a:prstGeom>
        </p:spPr>
      </p:pic>
      <p:sp>
        <p:nvSpPr>
          <p:cNvPr id="2" name="Title 1"/>
          <p:cNvSpPr>
            <a:spLocks noGrp="1"/>
          </p:cNvSpPr>
          <p:nvPr>
            <p:ph type="title"/>
          </p:nvPr>
        </p:nvSpPr>
        <p:spPr/>
        <p:txBody>
          <a:bodyPr/>
          <a:lstStyle/>
          <a:p>
            <a:r>
              <a:rPr lang="en-US" dirty="0"/>
              <a:t>Increasing </a:t>
            </a:r>
            <a:r>
              <a:rPr lang="en-US" dirty="0" err="1" smtClean="0"/>
              <a:t>financialization</a:t>
            </a:r>
            <a:endParaRPr lang="en-US" dirty="0"/>
          </a:p>
        </p:txBody>
      </p:sp>
      <p:sp>
        <p:nvSpPr>
          <p:cNvPr id="3" name="Content Placeholder 2"/>
          <p:cNvSpPr>
            <a:spLocks noGrp="1"/>
          </p:cNvSpPr>
          <p:nvPr>
            <p:ph idx="1"/>
          </p:nvPr>
        </p:nvSpPr>
        <p:spPr>
          <a:xfrm>
            <a:off x="457200" y="1371600"/>
            <a:ext cx="8229600" cy="5105400"/>
          </a:xfrm>
        </p:spPr>
        <p:txBody>
          <a:bodyPr/>
          <a:lstStyle/>
          <a:p>
            <a:r>
              <a:rPr lang="en-US" dirty="0"/>
              <a:t>More profits from financial speculation</a:t>
            </a:r>
          </a:p>
        </p:txBody>
      </p:sp>
    </p:spTree>
    <p:extLst>
      <p:ext uri="{BB962C8B-B14F-4D97-AF65-F5344CB8AC3E}">
        <p14:creationId xmlns:p14="http://schemas.microsoft.com/office/powerpoint/2010/main" val="240770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Technical Stuff</a:t>
            </a:r>
            <a:endParaRPr lang="en-US" b="1" dirty="0">
              <a:solidFill>
                <a:srgbClr val="FF0000"/>
              </a:solidFill>
            </a:endParaRPr>
          </a:p>
        </p:txBody>
      </p:sp>
      <p:sp>
        <p:nvSpPr>
          <p:cNvPr id="3" name="Content Placeholder 2"/>
          <p:cNvSpPr>
            <a:spLocks noGrp="1"/>
          </p:cNvSpPr>
          <p:nvPr>
            <p:ph type="body" idx="1"/>
          </p:nvPr>
        </p:nvSpPr>
        <p:spPr>
          <a:xfrm>
            <a:off x="304800" y="1799943"/>
            <a:ext cx="8382000" cy="4872731"/>
          </a:xfrm>
        </p:spPr>
        <p:txBody>
          <a:bodyPr>
            <a:normAutofit fontScale="85000" lnSpcReduction="20000"/>
          </a:bodyPr>
          <a:lstStyle/>
          <a:p>
            <a:r>
              <a:rPr lang="en-US" sz="2800" dirty="0">
                <a:solidFill>
                  <a:srgbClr val="1B1B1B"/>
                </a:solidFill>
              </a:rPr>
              <a:t>DIAL IN: </a:t>
            </a:r>
            <a:r>
              <a:rPr lang="en-US" sz="2800" dirty="0" smtClean="0">
                <a:solidFill>
                  <a:srgbClr val="1B1B1B"/>
                </a:solidFill>
              </a:rPr>
              <a:t>605-562-3140     </a:t>
            </a:r>
            <a:r>
              <a:rPr lang="en-US" sz="2800" dirty="0">
                <a:solidFill>
                  <a:srgbClr val="1B1B1B"/>
                </a:solidFill>
              </a:rPr>
              <a:t/>
            </a:r>
            <a:br>
              <a:rPr lang="en-US" sz="2800" dirty="0">
                <a:solidFill>
                  <a:srgbClr val="1B1B1B"/>
                </a:solidFill>
              </a:rPr>
            </a:br>
            <a:r>
              <a:rPr lang="en-US" sz="2800" dirty="0">
                <a:solidFill>
                  <a:srgbClr val="1B1B1B"/>
                </a:solidFill>
              </a:rPr>
              <a:t>PIN: 951146</a:t>
            </a:r>
            <a:r>
              <a:rPr lang="en-US" sz="2800" dirty="0" smtClean="0">
                <a:solidFill>
                  <a:srgbClr val="1B1B1B"/>
                </a:solidFill>
              </a:rPr>
              <a:t>#</a:t>
            </a:r>
            <a:br>
              <a:rPr lang="en-US" sz="2800" dirty="0" smtClean="0">
                <a:solidFill>
                  <a:srgbClr val="1B1B1B"/>
                </a:solidFill>
              </a:rPr>
            </a:br>
            <a:endParaRPr lang="en-US" sz="2800" dirty="0">
              <a:solidFill>
                <a:srgbClr val="1B1B1B"/>
              </a:solidFill>
            </a:endParaRPr>
          </a:p>
          <a:p>
            <a:r>
              <a:rPr lang="en-US" sz="2800" dirty="0" smtClean="0">
                <a:solidFill>
                  <a:srgbClr val="1B1B1B"/>
                </a:solidFill>
              </a:rPr>
              <a:t>Meeting Room Functions</a:t>
            </a:r>
            <a:br>
              <a:rPr lang="en-US" sz="2800" dirty="0" smtClean="0">
                <a:solidFill>
                  <a:srgbClr val="1B1B1B"/>
                </a:solidFill>
              </a:rPr>
            </a:br>
            <a:r>
              <a:rPr lang="en-US" sz="2800" dirty="0" smtClean="0">
                <a:solidFill>
                  <a:srgbClr val="1B1B1B"/>
                </a:solidFill>
              </a:rPr>
              <a:t>	Chat</a:t>
            </a:r>
            <a:br>
              <a:rPr lang="en-US" sz="2800" dirty="0" smtClean="0">
                <a:solidFill>
                  <a:srgbClr val="1B1B1B"/>
                </a:solidFill>
              </a:rPr>
            </a:br>
            <a:r>
              <a:rPr lang="en-US" sz="2800" dirty="0" smtClean="0">
                <a:solidFill>
                  <a:srgbClr val="1B1B1B"/>
                </a:solidFill>
              </a:rPr>
              <a:t>	</a:t>
            </a:r>
            <a:r>
              <a:rPr lang="en-US" sz="2800" dirty="0" smtClean="0">
                <a:solidFill>
                  <a:srgbClr val="1B1B1B"/>
                </a:solidFill>
              </a:rPr>
              <a:t>Share</a:t>
            </a:r>
            <a:br>
              <a:rPr lang="en-US" sz="2800" dirty="0" smtClean="0">
                <a:solidFill>
                  <a:srgbClr val="1B1B1B"/>
                </a:solidFill>
              </a:rPr>
            </a:br>
            <a:r>
              <a:rPr lang="en-US" sz="2800" dirty="0" smtClean="0">
                <a:solidFill>
                  <a:srgbClr val="1B1B1B"/>
                </a:solidFill>
              </a:rPr>
              <a:t/>
            </a:r>
            <a:br>
              <a:rPr lang="en-US" sz="2800" dirty="0" smtClean="0">
                <a:solidFill>
                  <a:srgbClr val="1B1B1B"/>
                </a:solidFill>
              </a:rPr>
            </a:br>
            <a:r>
              <a:rPr lang="en-US" sz="2800" dirty="0" smtClean="0">
                <a:solidFill>
                  <a:srgbClr val="1B1B1B"/>
                </a:solidFill>
              </a:rPr>
              <a:t/>
            </a:r>
            <a:br>
              <a:rPr lang="en-US" sz="2800" dirty="0" smtClean="0">
                <a:solidFill>
                  <a:srgbClr val="1B1B1B"/>
                </a:solidFill>
              </a:rPr>
            </a:br>
            <a:r>
              <a:rPr lang="en-US" sz="2800" dirty="0" smtClean="0">
                <a:solidFill>
                  <a:srgbClr val="1B1B1B"/>
                </a:solidFill>
              </a:rPr>
              <a:t/>
            </a:r>
            <a:br>
              <a:rPr lang="en-US" sz="2800" dirty="0" smtClean="0">
                <a:solidFill>
                  <a:srgbClr val="1B1B1B"/>
                </a:solidFill>
              </a:rPr>
            </a:br>
            <a:endParaRPr lang="en-US" sz="2800" dirty="0" smtClean="0">
              <a:solidFill>
                <a:srgbClr val="1B1B1B"/>
              </a:solidFill>
            </a:endParaRPr>
          </a:p>
          <a:p>
            <a:r>
              <a:rPr lang="en-US" sz="2800" dirty="0" smtClean="0">
                <a:solidFill>
                  <a:srgbClr val="1B1B1B"/>
                </a:solidFill>
              </a:rPr>
              <a:t>DOWNLOAD THE POWERPOINT</a:t>
            </a:r>
            <a:r>
              <a:rPr lang="en-US" sz="2800" dirty="0" smtClean="0"/>
              <a:t>: </a:t>
            </a:r>
            <a:br>
              <a:rPr lang="en-US" sz="2800" dirty="0" smtClean="0"/>
            </a:br>
            <a:r>
              <a:rPr lang="en-US" sz="2800" dirty="0" smtClean="0">
                <a:hlinkClick r:id="rId2"/>
              </a:rPr>
              <a:t>www.peopledemandingaction.org/downloads/tpp </a:t>
            </a:r>
            <a:r>
              <a:rPr lang="en-US" sz="2800" dirty="0" smtClean="0"/>
              <a:t/>
            </a:r>
            <a:br>
              <a:rPr lang="en-US" sz="2800" dirty="0" smtClean="0"/>
            </a:br>
            <a:endParaRPr lang="en-US" sz="2800" dirty="0" smtClean="0"/>
          </a:p>
          <a:p>
            <a:r>
              <a:rPr lang="en-US" sz="2800" dirty="0" smtClean="0"/>
              <a:t>Use </a:t>
            </a:r>
            <a:r>
              <a:rPr lang="en-US" sz="2800" dirty="0" smtClean="0"/>
              <a:t>the Share button in the Meeting Room</a:t>
            </a:r>
          </a:p>
          <a:p>
            <a:endParaRPr lang="en-US" sz="2800" dirty="0"/>
          </a:p>
        </p:txBody>
      </p:sp>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098566" y="1799944"/>
            <a:ext cx="2076994" cy="2076994"/>
          </a:xfrm>
          <a:prstGeom prst="rect">
            <a:avLst/>
          </a:prstGeom>
        </p:spPr>
      </p:pic>
      <p:pic>
        <p:nvPicPr>
          <p:cNvPr id="5" name="Picture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367176" y="3350432"/>
            <a:ext cx="492380" cy="391483"/>
          </a:xfrm>
          <a:prstGeom prst="rect">
            <a:avLst/>
          </a:prstGeom>
        </p:spPr>
      </p:pic>
      <p:pic>
        <p:nvPicPr>
          <p:cNvPr id="6" name="Picture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517570" y="5805228"/>
            <a:ext cx="492380" cy="391483"/>
          </a:xfrm>
          <a:prstGeom prst="rect">
            <a:avLst/>
          </a:prstGeom>
        </p:spPr>
      </p:pic>
      <p:sp>
        <p:nvSpPr>
          <p:cNvPr id="7" name="TextBox 6"/>
          <p:cNvSpPr txBox="1"/>
          <p:nvPr/>
        </p:nvSpPr>
        <p:spPr>
          <a:xfrm>
            <a:off x="5720080" y="3984607"/>
            <a:ext cx="3078480" cy="738662"/>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1" hangingPunct="0">
              <a:lnSpc>
                <a:spcPct val="100000"/>
              </a:lnSpc>
              <a:spcBef>
                <a:spcPts val="0"/>
              </a:spcBef>
              <a:spcAft>
                <a:spcPts val="0"/>
              </a:spcAft>
              <a:buClrTx/>
              <a:buSzTx/>
              <a:buFontTx/>
              <a:buNone/>
              <a:tabLst/>
            </a:pPr>
            <a:r>
              <a:rPr kumimoji="0" lang="en-US" sz="2400" b="0" i="0" u="none" strike="noStrike" cap="none" spc="0" normalizeH="0" baseline="0" dirty="0" smtClean="0">
                <a:ln>
                  <a:noFill/>
                </a:ln>
                <a:solidFill>
                  <a:srgbClr val="000000"/>
                </a:solidFill>
                <a:effectLst/>
                <a:uFillTx/>
                <a:latin typeface="Corbel"/>
                <a:ea typeface="Corbel"/>
                <a:cs typeface="Corbel"/>
                <a:sym typeface="Corbel"/>
              </a:rPr>
              <a:t>Andrea Miller</a:t>
            </a:r>
            <a:br>
              <a:rPr kumimoji="0" lang="en-US" sz="2400" b="0" i="0" u="none" strike="noStrike" cap="none" spc="0" normalizeH="0" baseline="0" dirty="0" smtClean="0">
                <a:ln>
                  <a:noFill/>
                </a:ln>
                <a:solidFill>
                  <a:srgbClr val="000000"/>
                </a:solidFill>
                <a:effectLst/>
                <a:uFillTx/>
                <a:latin typeface="Corbel"/>
                <a:ea typeface="Corbel"/>
                <a:cs typeface="Corbel"/>
                <a:sym typeface="Corbel"/>
              </a:rPr>
            </a:br>
            <a:r>
              <a:rPr kumimoji="0" lang="en-US" sz="1800" b="0" i="0" u="none" strike="noStrike" cap="none" spc="0" normalizeH="0" baseline="0" dirty="0" smtClean="0">
                <a:ln>
                  <a:noFill/>
                </a:ln>
                <a:solidFill>
                  <a:srgbClr val="000000"/>
                </a:solidFill>
                <a:effectLst/>
                <a:uFillTx/>
                <a:latin typeface="Corbel"/>
                <a:ea typeface="Corbel"/>
                <a:cs typeface="Corbel"/>
                <a:sym typeface="Corbel"/>
              </a:rPr>
              <a:t>Executive Director,</a:t>
            </a:r>
            <a:r>
              <a:rPr kumimoji="0" lang="en-US" sz="1800" b="0" i="0" u="none" strike="noStrike" cap="none" spc="0" normalizeH="0" dirty="0" smtClean="0">
                <a:ln>
                  <a:noFill/>
                </a:ln>
                <a:solidFill>
                  <a:srgbClr val="000000"/>
                </a:solidFill>
                <a:effectLst/>
                <a:uFillTx/>
                <a:latin typeface="Corbel"/>
                <a:ea typeface="Corbel"/>
                <a:cs typeface="Corbel"/>
                <a:sym typeface="Corbel"/>
              </a:rPr>
              <a:t> </a:t>
            </a:r>
            <a:r>
              <a:rPr kumimoji="0" lang="en-US" sz="1800" b="0" i="0" u="none" strike="noStrike" cap="none" spc="0" normalizeH="0" baseline="0" dirty="0" smtClean="0">
                <a:ln>
                  <a:noFill/>
                </a:ln>
                <a:solidFill>
                  <a:srgbClr val="000000"/>
                </a:solidFill>
                <a:effectLst/>
                <a:uFillTx/>
                <a:latin typeface="Corbel"/>
                <a:ea typeface="Corbel"/>
                <a:cs typeface="Corbel"/>
                <a:sym typeface="Corbel"/>
              </a:rPr>
              <a:t>PDAction</a:t>
            </a:r>
            <a:endParaRPr kumimoji="0" lang="en-US" sz="1800" b="0" i="0" u="none" strike="noStrike" cap="none" spc="0" normalizeH="0" baseline="0" dirty="0">
              <a:ln>
                <a:noFill/>
              </a:ln>
              <a:solidFill>
                <a:srgbClr val="000000"/>
              </a:solidFill>
              <a:effectLst/>
              <a:uFillTx/>
              <a:latin typeface="Corbel"/>
              <a:ea typeface="Corbel"/>
              <a:cs typeface="Corbel"/>
              <a:sym typeface="Corbel"/>
            </a:endParaRPr>
          </a:p>
        </p:txBody>
      </p:sp>
      <p:pic>
        <p:nvPicPr>
          <p:cNvPr id="8" name="Picture 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175560" y="5720747"/>
            <a:ext cx="900005" cy="951928"/>
          </a:xfrm>
          <a:prstGeom prst="rect">
            <a:avLst/>
          </a:prstGeom>
        </p:spPr>
      </p:pic>
    </p:spTree>
    <p:extLst>
      <p:ext uri="{BB962C8B-B14F-4D97-AF65-F5344CB8AC3E}">
        <p14:creationId xmlns:p14="http://schemas.microsoft.com/office/powerpoint/2010/main" val="1142648677"/>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new global financial crisis in the offing</a:t>
            </a:r>
          </a:p>
        </p:txBody>
      </p:sp>
      <p:pic>
        <p:nvPicPr>
          <p:cNvPr id="6" name="Picture 5"/>
          <p:cNvPicPr>
            <a:picLocks noChangeAspect="1"/>
          </p:cNvPicPr>
          <p:nvPr/>
        </p:nvPicPr>
        <p:blipFill>
          <a:blip r:embed="rId2"/>
          <a:stretch>
            <a:fillRect/>
          </a:stretch>
        </p:blipFill>
        <p:spPr>
          <a:xfrm>
            <a:off x="4263572" y="2195286"/>
            <a:ext cx="4880428" cy="3514634"/>
          </a:xfrm>
          <a:prstGeom prst="rect">
            <a:avLst/>
          </a:prstGeom>
        </p:spPr>
      </p:pic>
      <p:sp>
        <p:nvSpPr>
          <p:cNvPr id="7" name="Content Placeholder 6"/>
          <p:cNvSpPr>
            <a:spLocks noGrp="1"/>
          </p:cNvSpPr>
          <p:nvPr>
            <p:ph sz="half" idx="1"/>
          </p:nvPr>
        </p:nvSpPr>
        <p:spPr>
          <a:xfrm>
            <a:off x="203200" y="1600200"/>
            <a:ext cx="3588657" cy="4876800"/>
          </a:xfrm>
        </p:spPr>
        <p:txBody>
          <a:bodyPr/>
          <a:lstStyle/>
          <a:p>
            <a:r>
              <a:rPr lang="en-US" dirty="0"/>
              <a:t>Bursting of “emerging markets” including China</a:t>
            </a:r>
          </a:p>
          <a:p>
            <a:r>
              <a:rPr lang="en-US" dirty="0"/>
              <a:t>Decline of commodity markets</a:t>
            </a:r>
          </a:p>
          <a:p>
            <a:r>
              <a:rPr lang="en-US" dirty="0"/>
              <a:t>Currency devaluations</a:t>
            </a:r>
          </a:p>
          <a:p>
            <a:endParaRPr lang="en-US" dirty="0"/>
          </a:p>
          <a:p>
            <a:pPr marL="0" indent="0">
              <a:buNone/>
            </a:pPr>
            <a:endParaRPr lang="en-US" dirty="0"/>
          </a:p>
        </p:txBody>
      </p:sp>
    </p:spTree>
    <p:extLst>
      <p:ext uri="{BB962C8B-B14F-4D97-AF65-F5344CB8AC3E}">
        <p14:creationId xmlns:p14="http://schemas.microsoft.com/office/powerpoint/2010/main" val="108104109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Growing fascisation: Rise of the national security state</a:t>
            </a:r>
            <a:endParaRPr lang="en-US" dirty="0"/>
          </a:p>
        </p:txBody>
      </p:sp>
      <p:sp>
        <p:nvSpPr>
          <p:cNvPr id="3" name="Content Placeholder 2"/>
          <p:cNvSpPr>
            <a:spLocks noGrp="1"/>
          </p:cNvSpPr>
          <p:nvPr>
            <p:ph idx="1"/>
          </p:nvPr>
        </p:nvSpPr>
        <p:spPr/>
        <p:txBody>
          <a:bodyPr>
            <a:normAutofit/>
          </a:bodyPr>
          <a:lstStyle/>
          <a:p>
            <a:r>
              <a:rPr lang="en-US" dirty="0"/>
              <a:t>E</a:t>
            </a:r>
            <a:r>
              <a:rPr lang="en-US" dirty="0" smtClean="0"/>
              <a:t>xposes on NSA surveillance, CIA torture</a:t>
            </a:r>
          </a:p>
          <a:p>
            <a:r>
              <a:rPr lang="en-US" dirty="0" smtClean="0"/>
              <a:t>Joint AI-HRW report: US drone killings as war crimes</a:t>
            </a:r>
          </a:p>
          <a:p>
            <a:r>
              <a:rPr lang="en-US" dirty="0" smtClean="0"/>
              <a:t>Police abuses vs unarmed civilians, homeless, undocumented immigrants, minorities</a:t>
            </a:r>
          </a:p>
          <a:p>
            <a:r>
              <a:rPr lang="en-US" dirty="0" smtClean="0"/>
              <a:t>New and more repressive laws vs protest/dissent</a:t>
            </a:r>
          </a:p>
          <a:p>
            <a:r>
              <a:rPr lang="en-US" dirty="0" smtClean="0"/>
              <a:t>Shows rising fascist trend, effect on client states</a:t>
            </a:r>
            <a:endParaRPr lang="en-US" dirty="0"/>
          </a:p>
        </p:txBody>
      </p:sp>
    </p:spTree>
    <p:extLst>
      <p:ext uri="{BB962C8B-B14F-4D97-AF65-F5344CB8AC3E}">
        <p14:creationId xmlns:p14="http://schemas.microsoft.com/office/powerpoint/2010/main" val="130045477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Increasing militarism and armed conflicts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Increasing US military presence worldwide</a:t>
            </a:r>
          </a:p>
          <a:p>
            <a:r>
              <a:rPr lang="en-US" dirty="0" smtClean="0"/>
              <a:t>Gigantic military spending by big powers</a:t>
            </a:r>
          </a:p>
          <a:p>
            <a:r>
              <a:rPr lang="en-US" dirty="0" smtClean="0"/>
              <a:t>Wars of aggression, proxy wars, armed upheavals</a:t>
            </a:r>
          </a:p>
          <a:p>
            <a:pPr lvl="1"/>
            <a:r>
              <a:rPr lang="en-US" dirty="0"/>
              <a:t>Ukraine</a:t>
            </a:r>
          </a:p>
          <a:p>
            <a:pPr lvl="1"/>
            <a:r>
              <a:rPr lang="en-US" dirty="0"/>
              <a:t>Syria, Libya, Yemen, Turkey</a:t>
            </a:r>
          </a:p>
          <a:p>
            <a:pPr lvl="1"/>
            <a:r>
              <a:rPr lang="en-US" dirty="0"/>
              <a:t>Somalia, Sudan, Nigeria, Egypt, Chad, Kenya </a:t>
            </a:r>
          </a:p>
          <a:p>
            <a:pPr lvl="1"/>
            <a:r>
              <a:rPr lang="en-US" dirty="0" smtClean="0"/>
              <a:t>Palestine</a:t>
            </a:r>
          </a:p>
          <a:p>
            <a:pPr lvl="1"/>
            <a:r>
              <a:rPr lang="en-US" dirty="0"/>
              <a:t>Afghanistan and Iraq</a:t>
            </a:r>
            <a:endParaRPr lang="en-US" dirty="0" smtClean="0"/>
          </a:p>
          <a:p>
            <a:r>
              <a:rPr lang="en-US" dirty="0" smtClean="0"/>
              <a:t>US Pivot to Asia</a:t>
            </a:r>
          </a:p>
        </p:txBody>
      </p:sp>
    </p:spTree>
    <p:extLst>
      <p:ext uri="{BB962C8B-B14F-4D97-AF65-F5344CB8AC3E}">
        <p14:creationId xmlns:p14="http://schemas.microsoft.com/office/powerpoint/2010/main" val="230118258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j-lt"/>
              </a:rPr>
              <a:t>Clearly the MDGs have failed to deliver “development” for the people</a:t>
            </a:r>
          </a:p>
        </p:txBody>
      </p:sp>
      <p:sp>
        <p:nvSpPr>
          <p:cNvPr id="3" name="Content Placeholder 2"/>
          <p:cNvSpPr>
            <a:spLocks noGrp="1"/>
          </p:cNvSpPr>
          <p:nvPr>
            <p:ph sz="quarter" idx="10"/>
          </p:nvPr>
        </p:nvSpPr>
        <p:spPr>
          <a:xfrm>
            <a:off x="457200" y="1417638"/>
            <a:ext cx="8229600" cy="5388582"/>
          </a:xfrm>
        </p:spPr>
        <p:txBody>
          <a:bodyPr>
            <a:normAutofit fontScale="62500" lnSpcReduction="20000"/>
          </a:bodyPr>
          <a:lstStyle/>
          <a:p>
            <a:r>
              <a:rPr lang="en-US" dirty="0">
                <a:latin typeface="+mn-lt"/>
              </a:rPr>
              <a:t>Set of goals ostensibly intended to focus government efforts to solving poverty, hunger, etc.</a:t>
            </a:r>
          </a:p>
          <a:p>
            <a:r>
              <a:rPr lang="en-US" dirty="0">
                <a:latin typeface="+mn-lt"/>
              </a:rPr>
              <a:t>The real intent was to sugarcoat “neoliberalism”; to make pretenses that the world capitalist system was humane even as the rapacity of imperialist exploitation and plunder remains the reality;</a:t>
            </a:r>
          </a:p>
          <a:p>
            <a:r>
              <a:rPr lang="en-US" dirty="0">
                <a:latin typeface="+mn-lt"/>
              </a:rPr>
              <a:t>to divert people's attention away from the real roots of the problems that these goals are supposed to solve: colonial and neocolonial domination and monopoly capitalist exploitation</a:t>
            </a:r>
          </a:p>
          <a:p>
            <a:r>
              <a:rPr lang="en-US" dirty="0">
                <a:latin typeface="+mn-lt"/>
              </a:rPr>
              <a:t>propaganda offensives to push back the advance of the progressive forces against imperialist globalization</a:t>
            </a:r>
          </a:p>
          <a:p>
            <a:r>
              <a:rPr lang="en-US" dirty="0">
                <a:latin typeface="+mn-lt"/>
              </a:rPr>
              <a:t>avowed obligation of the advanced capitalist countries to provide more development aid, debt relief, access to markets, medicines and new technology for the underdeveloped countries in the name of "global partnerships for development." But in fact, these are the very same instruments by which imperialists exploit and keep backward countries dependent.</a:t>
            </a:r>
          </a:p>
          <a:p>
            <a:r>
              <a:rPr lang="en-US" dirty="0">
                <a:latin typeface="+mn-lt"/>
              </a:rPr>
              <a:t>Thus the MDGs, have served to perpetrate the exploitative relations between the imperialist powers and the client countries </a:t>
            </a:r>
          </a:p>
        </p:txBody>
      </p:sp>
    </p:spTree>
    <p:extLst>
      <p:ext uri="{BB962C8B-B14F-4D97-AF65-F5344CB8AC3E}">
        <p14:creationId xmlns:p14="http://schemas.microsoft.com/office/powerpoint/2010/main" val="323385307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19327"/>
            <a:ext cx="8229600" cy="697016"/>
          </a:xfrm>
        </p:spPr>
        <p:txBody>
          <a:bodyPr/>
          <a:lstStyle/>
          <a:p>
            <a:r>
              <a:rPr lang="en-US" dirty="0">
                <a:cs typeface="Rockwell"/>
              </a:rPr>
              <a:t>The new Sustainable Development Goals (SDGs)</a:t>
            </a:r>
          </a:p>
        </p:txBody>
      </p:sp>
      <p:sp>
        <p:nvSpPr>
          <p:cNvPr id="3" name="Content Placeholder 2"/>
          <p:cNvSpPr>
            <a:spLocks noGrp="1"/>
          </p:cNvSpPr>
          <p:nvPr>
            <p:ph idx="1"/>
          </p:nvPr>
        </p:nvSpPr>
        <p:spPr>
          <a:xfrm>
            <a:off x="457200" y="1527578"/>
            <a:ext cx="8414045" cy="4940825"/>
          </a:xfrm>
        </p:spPr>
        <p:txBody>
          <a:bodyPr>
            <a:noAutofit/>
          </a:bodyPr>
          <a:lstStyle/>
          <a:p>
            <a:pPr>
              <a:spcBef>
                <a:spcPts val="0"/>
              </a:spcBef>
              <a:spcAft>
                <a:spcPts val="600"/>
              </a:spcAft>
              <a:buNone/>
            </a:pPr>
            <a:r>
              <a:rPr lang="en-IN" sz="2000" dirty="0" smtClean="0"/>
              <a:t>(1) End </a:t>
            </a:r>
            <a:r>
              <a:rPr lang="en-IN" sz="2000" b="1" dirty="0" smtClean="0"/>
              <a:t>poverty</a:t>
            </a:r>
            <a:r>
              <a:rPr lang="en-IN" sz="2000" dirty="0" smtClean="0"/>
              <a:t> in all its forms everywhere;</a:t>
            </a:r>
          </a:p>
          <a:p>
            <a:pPr>
              <a:spcBef>
                <a:spcPts val="0"/>
              </a:spcBef>
              <a:spcAft>
                <a:spcPts val="600"/>
              </a:spcAft>
              <a:buNone/>
            </a:pPr>
            <a:r>
              <a:rPr lang="en-IN" sz="2000" dirty="0" smtClean="0"/>
              <a:t> (2) End </a:t>
            </a:r>
            <a:r>
              <a:rPr lang="en-IN" sz="2000" b="1" dirty="0" smtClean="0"/>
              <a:t>hunger</a:t>
            </a:r>
            <a:r>
              <a:rPr lang="en-IN" sz="2000" dirty="0" smtClean="0"/>
              <a:t>, achieve food security and improved nutrition, and promote sustainable agriculture;</a:t>
            </a:r>
          </a:p>
          <a:p>
            <a:pPr>
              <a:spcBef>
                <a:spcPts val="0"/>
              </a:spcBef>
              <a:spcAft>
                <a:spcPts val="600"/>
              </a:spcAft>
              <a:buNone/>
            </a:pPr>
            <a:r>
              <a:rPr lang="en-IN" sz="2000" dirty="0" smtClean="0"/>
              <a:t> (3) Ensure </a:t>
            </a:r>
            <a:r>
              <a:rPr lang="en-IN" sz="2000" b="1" dirty="0" smtClean="0"/>
              <a:t>healthy</a:t>
            </a:r>
            <a:r>
              <a:rPr lang="en-IN" sz="2000" dirty="0" smtClean="0"/>
              <a:t> lives and promote well-being for all at all ages;</a:t>
            </a:r>
          </a:p>
          <a:p>
            <a:pPr>
              <a:spcBef>
                <a:spcPts val="0"/>
              </a:spcBef>
              <a:spcAft>
                <a:spcPts val="600"/>
              </a:spcAft>
              <a:buNone/>
            </a:pPr>
            <a:r>
              <a:rPr lang="en-IN" sz="2000" dirty="0" smtClean="0"/>
              <a:t> (4) Ensure inclusive and equitable quality </a:t>
            </a:r>
            <a:r>
              <a:rPr lang="en-IN" sz="2000" b="1" dirty="0" smtClean="0"/>
              <a:t>education</a:t>
            </a:r>
            <a:r>
              <a:rPr lang="en-IN" sz="2000" dirty="0" smtClean="0"/>
              <a:t> and promote life-long learning opportunities for all;</a:t>
            </a:r>
          </a:p>
          <a:p>
            <a:pPr>
              <a:spcBef>
                <a:spcPts val="0"/>
              </a:spcBef>
              <a:spcAft>
                <a:spcPts val="600"/>
              </a:spcAft>
              <a:buNone/>
            </a:pPr>
            <a:r>
              <a:rPr lang="en-IN" sz="2000" dirty="0" smtClean="0"/>
              <a:t> (5) Achieve </a:t>
            </a:r>
            <a:r>
              <a:rPr lang="en-IN" sz="2000" b="1" dirty="0" smtClean="0"/>
              <a:t>gender equality </a:t>
            </a:r>
            <a:r>
              <a:rPr lang="en-IN" sz="2000" dirty="0" smtClean="0"/>
              <a:t>and empower all women and girls;</a:t>
            </a:r>
          </a:p>
          <a:p>
            <a:pPr>
              <a:spcBef>
                <a:spcPts val="0"/>
              </a:spcBef>
              <a:spcAft>
                <a:spcPts val="600"/>
              </a:spcAft>
              <a:buNone/>
            </a:pPr>
            <a:r>
              <a:rPr lang="en-IN" sz="2000" dirty="0"/>
              <a:t> (6) Ensure availability and sustainable management of </a:t>
            </a:r>
            <a:r>
              <a:rPr lang="en-IN" sz="2000" b="1" dirty="0"/>
              <a:t>water and sanitation </a:t>
            </a:r>
            <a:r>
              <a:rPr lang="en-IN" sz="2000" dirty="0"/>
              <a:t>for all;</a:t>
            </a:r>
          </a:p>
          <a:p>
            <a:pPr>
              <a:spcBef>
                <a:spcPts val="0"/>
              </a:spcBef>
              <a:spcAft>
                <a:spcPts val="600"/>
              </a:spcAft>
              <a:buNone/>
            </a:pPr>
            <a:r>
              <a:rPr lang="en-IN" sz="2000" dirty="0"/>
              <a:t> (7) Ensure access to affordable, reliable, sustainable, and modern </a:t>
            </a:r>
            <a:r>
              <a:rPr lang="en-IN" sz="2000" b="1" dirty="0"/>
              <a:t>energy</a:t>
            </a:r>
            <a:r>
              <a:rPr lang="en-IN" sz="2000" dirty="0"/>
              <a:t> for all;</a:t>
            </a:r>
          </a:p>
          <a:p>
            <a:pPr>
              <a:spcBef>
                <a:spcPts val="0"/>
              </a:spcBef>
              <a:spcAft>
                <a:spcPts val="600"/>
              </a:spcAft>
              <a:buNone/>
            </a:pPr>
            <a:endParaRPr lang="en-IN" sz="2000" dirty="0" smtClean="0"/>
          </a:p>
        </p:txBody>
      </p:sp>
    </p:spTree>
    <p:extLst>
      <p:ext uri="{BB962C8B-B14F-4D97-AF65-F5344CB8AC3E}">
        <p14:creationId xmlns:p14="http://schemas.microsoft.com/office/powerpoint/2010/main" val="33954063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2588"/>
            <a:ext cx="8229600" cy="697016"/>
          </a:xfrm>
        </p:spPr>
        <p:txBody>
          <a:bodyPr/>
          <a:lstStyle/>
          <a:p>
            <a:r>
              <a:rPr lang="en-US" dirty="0">
                <a:cs typeface="Rockwell"/>
              </a:rPr>
              <a:t>The new SDGs</a:t>
            </a:r>
          </a:p>
        </p:txBody>
      </p:sp>
      <p:sp>
        <p:nvSpPr>
          <p:cNvPr id="3" name="Content Placeholder 2"/>
          <p:cNvSpPr>
            <a:spLocks noGrp="1"/>
          </p:cNvSpPr>
          <p:nvPr>
            <p:ph idx="1"/>
          </p:nvPr>
        </p:nvSpPr>
        <p:spPr>
          <a:xfrm>
            <a:off x="457200" y="1674814"/>
            <a:ext cx="8414045" cy="4793589"/>
          </a:xfrm>
        </p:spPr>
        <p:txBody>
          <a:bodyPr>
            <a:noAutofit/>
          </a:bodyPr>
          <a:lstStyle/>
          <a:p>
            <a:pPr>
              <a:spcBef>
                <a:spcPts val="0"/>
              </a:spcBef>
              <a:spcAft>
                <a:spcPts val="600"/>
              </a:spcAft>
              <a:buNone/>
            </a:pPr>
            <a:r>
              <a:rPr lang="en-IN" sz="2000" dirty="0" smtClean="0"/>
              <a:t> (8) Promote sustained, inclusive and sustainable </a:t>
            </a:r>
            <a:r>
              <a:rPr lang="en-IN" sz="2000" b="1" dirty="0" smtClean="0"/>
              <a:t>economic growth</a:t>
            </a:r>
            <a:r>
              <a:rPr lang="en-IN" sz="2000" dirty="0" smtClean="0"/>
              <a:t>, full and productive </a:t>
            </a:r>
            <a:r>
              <a:rPr lang="en-IN" sz="2000" b="1" dirty="0" smtClean="0"/>
              <a:t>employment</a:t>
            </a:r>
            <a:r>
              <a:rPr lang="en-IN" sz="2000" dirty="0" smtClean="0"/>
              <a:t> and decent work for all;</a:t>
            </a:r>
          </a:p>
          <a:p>
            <a:pPr>
              <a:spcBef>
                <a:spcPts val="0"/>
              </a:spcBef>
              <a:spcAft>
                <a:spcPts val="600"/>
              </a:spcAft>
              <a:buNone/>
            </a:pPr>
            <a:r>
              <a:rPr lang="en-IN" sz="2000" dirty="0" smtClean="0"/>
              <a:t>(9) Build resilient </a:t>
            </a:r>
            <a:r>
              <a:rPr lang="en-IN" sz="2000" b="1" dirty="0" smtClean="0"/>
              <a:t>infrastructure</a:t>
            </a:r>
            <a:r>
              <a:rPr lang="en-IN" sz="2000" dirty="0" smtClean="0"/>
              <a:t>, promote inclusive and sustainable </a:t>
            </a:r>
            <a:r>
              <a:rPr lang="en-IN" sz="2000" b="1" dirty="0" smtClean="0"/>
              <a:t>industrialization</a:t>
            </a:r>
            <a:r>
              <a:rPr lang="en-IN" sz="2000" dirty="0" smtClean="0"/>
              <a:t> and foster innovation;</a:t>
            </a:r>
          </a:p>
          <a:p>
            <a:pPr>
              <a:spcBef>
                <a:spcPts val="0"/>
              </a:spcBef>
              <a:spcAft>
                <a:spcPts val="600"/>
              </a:spcAft>
              <a:buNone/>
            </a:pPr>
            <a:r>
              <a:rPr lang="en-IN" sz="2000" dirty="0" smtClean="0"/>
              <a:t> (10) Reduce </a:t>
            </a:r>
            <a:r>
              <a:rPr lang="en-IN" sz="2000" b="1" dirty="0" smtClean="0"/>
              <a:t>inequality</a:t>
            </a:r>
            <a:r>
              <a:rPr lang="en-IN" sz="2000" dirty="0" smtClean="0"/>
              <a:t> within and among countries;</a:t>
            </a:r>
          </a:p>
          <a:p>
            <a:pPr>
              <a:spcBef>
                <a:spcPts val="0"/>
              </a:spcBef>
              <a:spcAft>
                <a:spcPts val="600"/>
              </a:spcAft>
              <a:buNone/>
            </a:pPr>
            <a:r>
              <a:rPr lang="en-IN" sz="2000" dirty="0"/>
              <a:t>(11) Make </a:t>
            </a:r>
            <a:r>
              <a:rPr lang="en-IN" sz="2000" b="1" dirty="0"/>
              <a:t>cities</a:t>
            </a:r>
            <a:r>
              <a:rPr lang="en-IN" sz="2000" dirty="0"/>
              <a:t> and human settlements inclusive, safe, resilient and sustainable;</a:t>
            </a:r>
          </a:p>
          <a:p>
            <a:pPr>
              <a:spcBef>
                <a:spcPts val="0"/>
              </a:spcBef>
              <a:spcAft>
                <a:spcPts val="600"/>
              </a:spcAft>
              <a:buNone/>
            </a:pPr>
            <a:r>
              <a:rPr lang="en-IN" sz="2000" dirty="0"/>
              <a:t> (12) Ensure sustainable </a:t>
            </a:r>
            <a:r>
              <a:rPr lang="en-IN" sz="2000" b="1" dirty="0"/>
              <a:t>consumption and production </a:t>
            </a:r>
            <a:r>
              <a:rPr lang="en-IN" sz="2000" dirty="0"/>
              <a:t>patterns;</a:t>
            </a:r>
          </a:p>
          <a:p>
            <a:pPr>
              <a:spcBef>
                <a:spcPts val="0"/>
              </a:spcBef>
              <a:spcAft>
                <a:spcPts val="600"/>
              </a:spcAft>
              <a:buNone/>
            </a:pPr>
            <a:r>
              <a:rPr lang="en-IN" sz="2000" dirty="0"/>
              <a:t> (13) Take urgent action to combat </a:t>
            </a:r>
            <a:r>
              <a:rPr lang="en-IN" sz="2000" b="1" dirty="0"/>
              <a:t>climate change </a:t>
            </a:r>
            <a:r>
              <a:rPr lang="en-IN" sz="2000" dirty="0"/>
              <a:t>and its impacts ("Acknowledging that the UNFCCC is the primary international, intergovernmental forum for negotiating the global response to climate change ...");</a:t>
            </a:r>
          </a:p>
          <a:p>
            <a:pPr>
              <a:spcBef>
                <a:spcPts val="0"/>
              </a:spcBef>
              <a:spcAft>
                <a:spcPts val="600"/>
              </a:spcAft>
              <a:buNone/>
            </a:pPr>
            <a:endParaRPr lang="en-IN" sz="2000" dirty="0"/>
          </a:p>
          <a:p>
            <a:pPr>
              <a:spcBef>
                <a:spcPts val="0"/>
              </a:spcBef>
              <a:spcAft>
                <a:spcPts val="600"/>
              </a:spcAft>
              <a:buNone/>
            </a:pPr>
            <a:endParaRPr lang="en-IN" sz="2000" dirty="0" smtClean="0"/>
          </a:p>
          <a:p>
            <a:pPr>
              <a:spcBef>
                <a:spcPts val="0"/>
              </a:spcBef>
              <a:spcAft>
                <a:spcPts val="600"/>
              </a:spcAft>
              <a:buNone/>
            </a:pPr>
            <a:r>
              <a:rPr lang="en-IN" sz="2000" dirty="0" smtClean="0"/>
              <a:t> </a:t>
            </a:r>
            <a:endParaRPr lang="en-IN" sz="2000" dirty="0"/>
          </a:p>
        </p:txBody>
      </p:sp>
    </p:spTree>
    <p:extLst>
      <p:ext uri="{BB962C8B-B14F-4D97-AF65-F5344CB8AC3E}">
        <p14:creationId xmlns:p14="http://schemas.microsoft.com/office/powerpoint/2010/main" val="33954063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32588"/>
            <a:ext cx="8229600" cy="647997"/>
          </a:xfrm>
        </p:spPr>
        <p:txBody>
          <a:bodyPr/>
          <a:lstStyle/>
          <a:p>
            <a:r>
              <a:rPr lang="en-US" b="1" dirty="0">
                <a:latin typeface="Rockwell"/>
                <a:cs typeface="Rockwell"/>
              </a:rPr>
              <a:t>The new SDGs</a:t>
            </a:r>
          </a:p>
        </p:txBody>
      </p:sp>
      <p:sp>
        <p:nvSpPr>
          <p:cNvPr id="3" name="Content Placeholder 2"/>
          <p:cNvSpPr>
            <a:spLocks noGrp="1"/>
          </p:cNvSpPr>
          <p:nvPr>
            <p:ph idx="1"/>
          </p:nvPr>
        </p:nvSpPr>
        <p:spPr>
          <a:xfrm>
            <a:off x="457200" y="1711623"/>
            <a:ext cx="8534400" cy="4860161"/>
          </a:xfrm>
        </p:spPr>
        <p:txBody>
          <a:bodyPr vert="horz">
            <a:noAutofit/>
          </a:bodyPr>
          <a:lstStyle/>
          <a:p>
            <a:pPr>
              <a:spcBef>
                <a:spcPts val="0"/>
              </a:spcBef>
              <a:spcAft>
                <a:spcPts val="600"/>
              </a:spcAft>
              <a:buNone/>
            </a:pPr>
            <a:r>
              <a:rPr lang="en-IN" sz="2000" dirty="0" smtClean="0"/>
              <a:t>(14) Conserve and sustainably use the </a:t>
            </a:r>
            <a:r>
              <a:rPr lang="en-IN" sz="2000" b="1" dirty="0" smtClean="0"/>
              <a:t>oceans</a:t>
            </a:r>
            <a:r>
              <a:rPr lang="en-IN" sz="2000" dirty="0" smtClean="0"/>
              <a:t>, seas and marine resources for sustainable development;</a:t>
            </a:r>
          </a:p>
          <a:p>
            <a:pPr>
              <a:spcBef>
                <a:spcPts val="0"/>
              </a:spcBef>
              <a:spcAft>
                <a:spcPts val="600"/>
              </a:spcAft>
              <a:buNone/>
            </a:pPr>
            <a:r>
              <a:rPr lang="en-IN" sz="2000" dirty="0" smtClean="0"/>
              <a:t> (15) Protect, restore and promote sustainable use of terrestrial ecosystems, sustainably manage </a:t>
            </a:r>
            <a:r>
              <a:rPr lang="en-IN" sz="2000" b="1" dirty="0" smtClean="0"/>
              <a:t>forests</a:t>
            </a:r>
            <a:r>
              <a:rPr lang="en-IN" sz="2000" dirty="0" smtClean="0"/>
              <a:t>, combat </a:t>
            </a:r>
            <a:r>
              <a:rPr lang="en-IN" sz="2000" b="1" dirty="0" smtClean="0"/>
              <a:t>desertification</a:t>
            </a:r>
            <a:r>
              <a:rPr lang="en-IN" sz="2000" dirty="0" smtClean="0"/>
              <a:t>, and halt and reverse land degradation and halt </a:t>
            </a:r>
            <a:r>
              <a:rPr lang="en-IN" sz="2000" b="1" dirty="0" smtClean="0"/>
              <a:t>biodiversity</a:t>
            </a:r>
            <a:r>
              <a:rPr lang="en-IN" sz="2000" dirty="0" smtClean="0"/>
              <a:t> loss;</a:t>
            </a:r>
          </a:p>
          <a:p>
            <a:pPr>
              <a:spcBef>
                <a:spcPts val="0"/>
              </a:spcBef>
              <a:spcAft>
                <a:spcPts val="600"/>
              </a:spcAft>
              <a:buNone/>
            </a:pPr>
            <a:r>
              <a:rPr lang="en-IN" sz="2000" dirty="0" smtClean="0"/>
              <a:t> (16) Promote </a:t>
            </a:r>
            <a:r>
              <a:rPr lang="en-IN" sz="2000" b="1" dirty="0" smtClean="0"/>
              <a:t>peaceful and inclusive societies </a:t>
            </a:r>
            <a:r>
              <a:rPr lang="en-IN" sz="2000" dirty="0" smtClean="0"/>
              <a:t>for sustainable development, provide access to justice for all and build effective, accountable and inclusive institutions at all levels.</a:t>
            </a:r>
          </a:p>
          <a:p>
            <a:pPr>
              <a:spcBef>
                <a:spcPts val="0"/>
              </a:spcBef>
              <a:spcAft>
                <a:spcPts val="600"/>
              </a:spcAft>
              <a:buNone/>
            </a:pPr>
            <a:r>
              <a:rPr lang="en-US" sz="2000" dirty="0" smtClean="0"/>
              <a:t>(17) </a:t>
            </a:r>
            <a:r>
              <a:rPr lang="en-IN" sz="2000" dirty="0" smtClean="0"/>
              <a:t>Strengthen the </a:t>
            </a:r>
            <a:r>
              <a:rPr lang="en-IN" sz="2000" b="1" dirty="0" smtClean="0"/>
              <a:t>means of implementation </a:t>
            </a:r>
            <a:r>
              <a:rPr lang="en-IN" sz="2000" dirty="0" smtClean="0"/>
              <a:t>and revitalize </a:t>
            </a:r>
            <a:r>
              <a:rPr lang="en-IN" sz="2000" b="1" dirty="0" smtClean="0"/>
              <a:t>the global partnership</a:t>
            </a:r>
            <a:r>
              <a:rPr lang="en-IN" sz="2000" dirty="0" smtClean="0"/>
              <a:t> for sustainable development</a:t>
            </a:r>
          </a:p>
        </p:txBody>
      </p:sp>
    </p:spTree>
    <p:extLst>
      <p:ext uri="{BB962C8B-B14F-4D97-AF65-F5344CB8AC3E}">
        <p14:creationId xmlns:p14="http://schemas.microsoft.com/office/powerpoint/2010/main" val="27970460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1941" y="210938"/>
            <a:ext cx="9211487" cy="1143000"/>
          </a:xfrm>
        </p:spPr>
        <p:txBody>
          <a:bodyPr/>
          <a:lstStyle/>
          <a:p>
            <a:r>
              <a:rPr lang="en-US" sz="2700" b="1" dirty="0"/>
              <a:t>Goal 2. End hunger, achieve food security and improved nutrition, and promote sustainable agriculture </a:t>
            </a:r>
            <a:br>
              <a:rPr lang="en-US" sz="2700" b="1" dirty="0"/>
            </a:br>
            <a:endParaRPr lang="en-US" sz="2700" b="1" dirty="0"/>
          </a:p>
        </p:txBody>
      </p:sp>
      <p:sp>
        <p:nvSpPr>
          <p:cNvPr id="3" name="Content Placeholder 2"/>
          <p:cNvSpPr>
            <a:spLocks noGrp="1"/>
          </p:cNvSpPr>
          <p:nvPr>
            <p:ph sz="quarter" idx="10"/>
          </p:nvPr>
        </p:nvSpPr>
        <p:spPr>
          <a:xfrm>
            <a:off x="457200" y="1572099"/>
            <a:ext cx="8229600" cy="5082789"/>
          </a:xfrm>
        </p:spPr>
        <p:txBody>
          <a:bodyPr>
            <a:normAutofit fontScale="77500" lnSpcReduction="20000"/>
          </a:bodyPr>
          <a:lstStyle/>
          <a:p>
            <a:pPr marL="0" indent="0">
              <a:spcBef>
                <a:spcPts val="0"/>
              </a:spcBef>
              <a:spcAft>
                <a:spcPts val="1200"/>
              </a:spcAft>
              <a:buNone/>
            </a:pPr>
            <a:r>
              <a:rPr lang="en-US" dirty="0"/>
              <a:t>2.1  by 2030 </a:t>
            </a:r>
            <a:r>
              <a:rPr lang="en-US" b="1" dirty="0"/>
              <a:t>end hunger </a:t>
            </a:r>
            <a:r>
              <a:rPr lang="en-US" dirty="0"/>
              <a:t>and </a:t>
            </a:r>
            <a:r>
              <a:rPr lang="en-US" b="1" dirty="0"/>
              <a:t>ensure access </a:t>
            </a:r>
            <a:r>
              <a:rPr lang="en-US" dirty="0"/>
              <a:t>by all people, in particular the poor and people in vulnerable situations including infants, to safe, nutritious and sufficient food all year round </a:t>
            </a:r>
            <a:endParaRPr lang="en-US" dirty="0">
              <a:effectLst/>
            </a:endParaRPr>
          </a:p>
          <a:p>
            <a:pPr marL="0" indent="0">
              <a:spcBef>
                <a:spcPts val="0"/>
              </a:spcBef>
              <a:spcAft>
                <a:spcPts val="1200"/>
              </a:spcAft>
              <a:buNone/>
            </a:pPr>
            <a:r>
              <a:rPr lang="en-US" dirty="0"/>
              <a:t>2.2  by 2030 end all forms of </a:t>
            </a:r>
            <a:r>
              <a:rPr lang="en-US" b="1" dirty="0"/>
              <a:t>malnutrition</a:t>
            </a:r>
            <a:r>
              <a:rPr lang="en-US" dirty="0"/>
              <a:t>, including achieving by 2025 the internationally agreed targets on stunting and wasting in children under five </a:t>
            </a:r>
            <a:r>
              <a:rPr lang="en-US" dirty="0"/>
              <a:t>yeat·s</a:t>
            </a:r>
            <a:r>
              <a:rPr lang="en-US" dirty="0"/>
              <a:t> of age, and address the nutritional needs of adolescent girls, pregnant and lactating women, and older persons </a:t>
            </a:r>
            <a:endParaRPr lang="en-US" dirty="0">
              <a:effectLst/>
            </a:endParaRPr>
          </a:p>
          <a:p>
            <a:pPr marL="0" indent="0">
              <a:spcBef>
                <a:spcPts val="0"/>
              </a:spcBef>
              <a:spcAft>
                <a:spcPts val="1200"/>
              </a:spcAft>
              <a:buNone/>
            </a:pPr>
            <a:r>
              <a:rPr lang="en-US" dirty="0"/>
              <a:t>2.3  by 2030 </a:t>
            </a:r>
            <a:r>
              <a:rPr lang="en-US" b="1" dirty="0"/>
              <a:t>double the agricultural productivity </a:t>
            </a:r>
            <a:r>
              <a:rPr lang="en-US" dirty="0"/>
              <a:t>and the incomes of small-scale food producers, </a:t>
            </a:r>
            <a:r>
              <a:rPr lang="en-US" dirty="0" smtClean="0"/>
              <a:t>particularly </a:t>
            </a:r>
            <a:r>
              <a:rPr lang="en-US" dirty="0"/>
              <a:t>women, indigenous peoples, family farmers, pastoralists and fishers, including through </a:t>
            </a:r>
            <a:r>
              <a:rPr lang="en-US" b="1" dirty="0"/>
              <a:t>secure and equal access to land</a:t>
            </a:r>
            <a:r>
              <a:rPr lang="en-US" dirty="0"/>
              <a:t>, other productive resources and inputs, knowledge, financial services, markets, and opportunities for value addition and non-farm employment </a:t>
            </a:r>
            <a:endParaRPr lang="en-US" dirty="0">
              <a:effectLst/>
            </a:endParaRPr>
          </a:p>
        </p:txBody>
      </p:sp>
    </p:spTree>
    <p:extLst>
      <p:ext uri="{BB962C8B-B14F-4D97-AF65-F5344CB8AC3E}">
        <p14:creationId xmlns:p14="http://schemas.microsoft.com/office/powerpoint/2010/main" val="397024443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1941" y="24199"/>
            <a:ext cx="9747638" cy="1143000"/>
          </a:xfrm>
        </p:spPr>
        <p:txBody>
          <a:bodyPr/>
          <a:lstStyle/>
          <a:p>
            <a:r>
              <a:rPr lang="en-US" sz="2700" dirty="0"/>
              <a:t>Goal 2. End hunger , achieve food security and improved nutrition, and promote sustainable agriculture </a:t>
            </a:r>
            <a:br>
              <a:rPr lang="en-US" sz="2700" dirty="0"/>
            </a:br>
            <a:endParaRPr lang="en-US" sz="2700" dirty="0"/>
          </a:p>
        </p:txBody>
      </p:sp>
      <p:sp>
        <p:nvSpPr>
          <p:cNvPr id="3" name="Content Placeholder 2"/>
          <p:cNvSpPr>
            <a:spLocks noGrp="1"/>
          </p:cNvSpPr>
          <p:nvPr>
            <p:ph sz="quarter" idx="10"/>
          </p:nvPr>
        </p:nvSpPr>
        <p:spPr>
          <a:xfrm>
            <a:off x="457200" y="1553695"/>
            <a:ext cx="8229600" cy="5082789"/>
          </a:xfrm>
        </p:spPr>
        <p:txBody>
          <a:bodyPr>
            <a:normAutofit fontScale="85000" lnSpcReduction="20000"/>
          </a:bodyPr>
          <a:lstStyle/>
          <a:p>
            <a:pPr marL="0" indent="0">
              <a:spcBef>
                <a:spcPts val="0"/>
              </a:spcBef>
              <a:spcAft>
                <a:spcPts val="1200"/>
              </a:spcAft>
              <a:buNone/>
            </a:pPr>
            <a:r>
              <a:rPr lang="en-US" dirty="0"/>
              <a:t>2.4  by 2030 ensure sustainable food production systems and implement resilient agricultural practices that increase </a:t>
            </a:r>
            <a:r>
              <a:rPr lang="en-US" b="1" dirty="0"/>
              <a:t>productivity and production</a:t>
            </a:r>
            <a:r>
              <a:rPr lang="en-US" dirty="0"/>
              <a:t>, that help maintain ecosystems, that strengthen capacity for </a:t>
            </a:r>
            <a:r>
              <a:rPr lang="en-US" b="1" dirty="0"/>
              <a:t>adaptation</a:t>
            </a:r>
            <a:r>
              <a:rPr lang="en-US" dirty="0"/>
              <a:t> to climate change, extreme weather, drought, flooding and other disasters, and that progressively improve land and soil quality </a:t>
            </a:r>
            <a:endParaRPr lang="en-US" dirty="0">
              <a:effectLst/>
            </a:endParaRPr>
          </a:p>
          <a:p>
            <a:pPr marL="0" indent="0">
              <a:spcBef>
                <a:spcPts val="0"/>
              </a:spcBef>
              <a:spcAft>
                <a:spcPts val="1200"/>
              </a:spcAft>
              <a:buNone/>
            </a:pPr>
            <a:r>
              <a:rPr lang="en-US" dirty="0"/>
              <a:t>2.5  by 2020 </a:t>
            </a:r>
            <a:r>
              <a:rPr lang="en-US" b="1" dirty="0"/>
              <a:t>maintain genetic diversity of seeds, </a:t>
            </a:r>
            <a:r>
              <a:rPr lang="en-US" dirty="0"/>
              <a:t>cultivated plants, farmed and domesticated animals and their related wild species, including through soundly managed and diversified seed and plant banks at national, regional and </a:t>
            </a:r>
            <a:r>
              <a:rPr lang="en-US" dirty="0" smtClean="0"/>
              <a:t>international </a:t>
            </a:r>
            <a:r>
              <a:rPr lang="en-US" dirty="0"/>
              <a:t>levels, and ensure access to and fair and equitable sharing of benefits arising from the utilization of genetic resources and associated traditional knowledge as </a:t>
            </a:r>
            <a:r>
              <a:rPr lang="en-US" dirty="0" smtClean="0"/>
              <a:t>internationally </a:t>
            </a:r>
            <a:r>
              <a:rPr lang="en-US" dirty="0"/>
              <a:t>agreed </a:t>
            </a:r>
            <a:endParaRPr lang="en-US" dirty="0">
              <a:effectLst/>
            </a:endParaRPr>
          </a:p>
          <a:p>
            <a:pPr marL="0" indent="0">
              <a:spcBef>
                <a:spcPts val="0"/>
              </a:spcBef>
              <a:spcAft>
                <a:spcPts val="1200"/>
              </a:spcAft>
              <a:buNone/>
            </a:pPr>
            <a:endParaRPr lang="en-US" dirty="0">
              <a:effectLst/>
            </a:endParaRPr>
          </a:p>
        </p:txBody>
      </p:sp>
    </p:spTree>
    <p:extLst>
      <p:ext uri="{BB962C8B-B14F-4D97-AF65-F5344CB8AC3E}">
        <p14:creationId xmlns:p14="http://schemas.microsoft.com/office/powerpoint/2010/main" val="383864536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1941" y="24199"/>
            <a:ext cx="9747638" cy="1143000"/>
          </a:xfrm>
        </p:spPr>
        <p:txBody>
          <a:bodyPr/>
          <a:lstStyle/>
          <a:p>
            <a:r>
              <a:rPr lang="en-US" sz="2700" dirty="0"/>
              <a:t>Goal 2. End hunger , achieve food security and improved nutrition, and promote sustainable agriculture </a:t>
            </a:r>
            <a:br>
              <a:rPr lang="en-US" sz="2700" dirty="0"/>
            </a:br>
            <a:endParaRPr lang="en-US" sz="2700" dirty="0"/>
          </a:p>
        </p:txBody>
      </p:sp>
      <p:sp>
        <p:nvSpPr>
          <p:cNvPr id="3" name="Content Placeholder 2"/>
          <p:cNvSpPr>
            <a:spLocks noGrp="1"/>
          </p:cNvSpPr>
          <p:nvPr>
            <p:ph sz="quarter" idx="10"/>
          </p:nvPr>
        </p:nvSpPr>
        <p:spPr>
          <a:xfrm>
            <a:off x="457200" y="1590503"/>
            <a:ext cx="8229600" cy="5082789"/>
          </a:xfrm>
        </p:spPr>
        <p:txBody>
          <a:bodyPr>
            <a:normAutofit fontScale="77500" lnSpcReduction="20000"/>
          </a:bodyPr>
          <a:lstStyle/>
          <a:p>
            <a:pPr marL="0" indent="0">
              <a:buNone/>
            </a:pPr>
            <a:r>
              <a:rPr lang="en-US" dirty="0"/>
              <a:t>2.a increase investment, including through </a:t>
            </a:r>
            <a:r>
              <a:rPr lang="en-US" b="1" dirty="0"/>
              <a:t>enhanced </a:t>
            </a:r>
            <a:r>
              <a:rPr lang="en-US" b="1" dirty="0" smtClean="0"/>
              <a:t>international </a:t>
            </a:r>
            <a:r>
              <a:rPr lang="en-US" b="1" dirty="0"/>
              <a:t>cooperation</a:t>
            </a:r>
            <a:r>
              <a:rPr lang="en-US" dirty="0"/>
              <a:t>, in rural infrastructure, agricultural research and extension services, technology development, and plant and livestock gene banks to enhance agricultural productive capacity in developing countries, in particular in least developed countries </a:t>
            </a:r>
          </a:p>
          <a:p>
            <a:pPr marL="0" indent="0">
              <a:buNone/>
            </a:pPr>
            <a:r>
              <a:rPr lang="en-US" dirty="0"/>
              <a:t>2.b.  correct and </a:t>
            </a:r>
            <a:r>
              <a:rPr lang="en-US" b="1" dirty="0"/>
              <a:t>prevent trade restrictions and distortions in world agricultural markets </a:t>
            </a:r>
            <a:r>
              <a:rPr lang="en-US" dirty="0"/>
              <a:t>including by the parallel elimination of all forms of agricultural export subsidies and all export measures with equivalent effect, in accordance with the mandate of the </a:t>
            </a:r>
            <a:r>
              <a:rPr lang="en-US" b="1" dirty="0"/>
              <a:t>Doha Development Round </a:t>
            </a:r>
            <a:endParaRPr lang="en-US" b="1" dirty="0">
              <a:effectLst/>
            </a:endParaRPr>
          </a:p>
          <a:p>
            <a:pPr marL="0" indent="0">
              <a:buNone/>
            </a:pPr>
            <a:r>
              <a:rPr lang="en-US" dirty="0"/>
              <a:t>2.c.  adopt measures </a:t>
            </a:r>
            <a:r>
              <a:rPr lang="en-US" b="1" dirty="0"/>
              <a:t>to ensure the proper functioning of food commodity markets and their derivatives</a:t>
            </a:r>
            <a:r>
              <a:rPr lang="en-US" dirty="0"/>
              <a:t>, and facilitate timely access to market information, including on food reserves, in order to help limit extreme food price volatility </a:t>
            </a:r>
            <a:endParaRPr lang="en-US" dirty="0">
              <a:effectLst/>
            </a:endParaRPr>
          </a:p>
        </p:txBody>
      </p:sp>
    </p:spTree>
    <p:extLst>
      <p:ext uri="{BB962C8B-B14F-4D97-AF65-F5344CB8AC3E}">
        <p14:creationId xmlns:p14="http://schemas.microsoft.com/office/powerpoint/2010/main" val="20664114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Call Host Team</a:t>
            </a:r>
            <a:endParaRPr lang="en-US" b="1" dirty="0">
              <a:solidFill>
                <a:srgbClr val="FF0000"/>
              </a:solidFill>
            </a:endParaRPr>
          </a:p>
        </p:txBody>
      </p:sp>
      <p:sp>
        <p:nvSpPr>
          <p:cNvPr id="3" name="Content Placeholder 2"/>
          <p:cNvSpPr>
            <a:spLocks noGrp="1"/>
          </p:cNvSpPr>
          <p:nvPr>
            <p:ph type="body" idx="1"/>
          </p:nvPr>
        </p:nvSpPr>
        <p:spPr>
          <a:xfrm>
            <a:off x="457200" y="1600200"/>
            <a:ext cx="8229600" cy="4876800"/>
          </a:xfrm>
        </p:spPr>
        <p:txBody>
          <a:bodyPr>
            <a:normAutofit/>
          </a:bodyPr>
          <a:lstStyle/>
          <a:p>
            <a:pPr marL="0" indent="0">
              <a:buNone/>
            </a:pPr>
            <a:r>
              <a:rPr lang="en-US" b="1" dirty="0"/>
              <a:t>Tom Hocking</a:t>
            </a:r>
          </a:p>
          <a:p>
            <a:r>
              <a:rPr lang="en-US" sz="2400" dirty="0"/>
              <a:t>Technical Advisor</a:t>
            </a:r>
          </a:p>
          <a:p>
            <a:r>
              <a:rPr lang="en-US" sz="2400" dirty="0"/>
              <a:t>Call Planning Team</a:t>
            </a:r>
          </a:p>
          <a:p>
            <a:r>
              <a:rPr lang="en-US" sz="2400" dirty="0"/>
              <a:t>MoveOn Regional Organizer (PA)</a:t>
            </a:r>
          </a:p>
          <a:p>
            <a:r>
              <a:rPr lang="en-US" sz="2400" dirty="0"/>
              <a:t>Pre/Post Call Technical </a:t>
            </a:r>
            <a:r>
              <a:rPr lang="en-US" sz="2400" dirty="0" smtClean="0"/>
              <a:t/>
            </a:r>
            <a:br>
              <a:rPr lang="en-US" sz="2400" dirty="0" smtClean="0"/>
            </a:br>
            <a:r>
              <a:rPr lang="en-US" sz="2400" dirty="0" smtClean="0"/>
              <a:t>Questions</a:t>
            </a:r>
            <a:endParaRPr lang="en-US" sz="2400" dirty="0"/>
          </a:p>
          <a:p>
            <a:r>
              <a:rPr lang="en-US" sz="2400" dirty="0"/>
              <a:t>Global TPP Team Facebook </a:t>
            </a:r>
            <a:r>
              <a:rPr lang="en-US" sz="2400" dirty="0" smtClean="0"/>
              <a:t>Page</a:t>
            </a:r>
            <a:br>
              <a:rPr lang="en-US" sz="2400" dirty="0" smtClean="0"/>
            </a:br>
            <a:r>
              <a:rPr lang="en-US" sz="2400" dirty="0" smtClean="0"/>
              <a:t>Manager</a:t>
            </a:r>
            <a:br>
              <a:rPr lang="en-US" sz="2400" dirty="0" smtClean="0"/>
            </a:br>
            <a:endParaRPr lang="en-US" sz="2400" dirty="0" smtClean="0"/>
          </a:p>
          <a:p>
            <a:pPr marL="0" indent="0">
              <a:buNone/>
            </a:pPr>
            <a:r>
              <a:rPr lang="en-US" sz="2400" b="1" dirty="0">
                <a:solidFill>
                  <a:srgbClr val="404040"/>
                </a:solidFill>
                <a:latin typeface="Arial Black" panose="020B0A04020102020204" pitchFamily="34" charset="0"/>
              </a:rPr>
              <a:t>Facebook</a:t>
            </a:r>
            <a:endParaRPr lang="en-US" sz="2400" b="1" dirty="0">
              <a:solidFill>
                <a:srgbClr val="404040"/>
              </a:solidFill>
              <a:latin typeface="Arial Black" panose="020B0A04020102020204" pitchFamily="34" charset="0"/>
              <a:hlinkClick r:id=""/>
            </a:endParaRPr>
          </a:p>
          <a:p>
            <a:pPr marL="0" indent="0">
              <a:buNone/>
            </a:pPr>
            <a:r>
              <a:rPr lang="en-US" sz="2000" b="1" dirty="0">
                <a:solidFill>
                  <a:srgbClr val="404040"/>
                </a:solidFill>
                <a:latin typeface="Arial Black" panose="020B0A04020102020204" pitchFamily="34" charset="0"/>
                <a:hlinkClick r:id=""/>
              </a:rPr>
              <a:t>https://www.facebook.com/groups/GlobalTPPTeam</a:t>
            </a:r>
            <a:endParaRPr lang="en-US" sz="2000" dirty="0"/>
          </a:p>
          <a:p>
            <a:endParaRPr lang="en-US" sz="2400" dirty="0"/>
          </a:p>
          <a:p>
            <a:endParaRPr lang="en-US" sz="2400" dirty="0"/>
          </a:p>
        </p:txBody>
      </p:sp>
      <p:pic>
        <p:nvPicPr>
          <p:cNvPr id="4" name="Picture 3"/>
          <p:cNvPicPr>
            <a:picLocks noChangeAspect="1"/>
          </p:cNvPicPr>
          <p:nvPr/>
        </p:nvPicPr>
        <p:blipFill>
          <a:blip r:embed="rId2"/>
          <a:stretch>
            <a:fillRect/>
          </a:stretch>
        </p:blipFill>
        <p:spPr>
          <a:xfrm>
            <a:off x="6376189" y="1888264"/>
            <a:ext cx="2615411" cy="2743438"/>
          </a:xfrm>
          <a:prstGeom prst="rect">
            <a:avLst/>
          </a:prstGeom>
        </p:spPr>
      </p:pic>
    </p:spTree>
    <p:extLst>
      <p:ext uri="{BB962C8B-B14F-4D97-AF65-F5344CB8AC3E}">
        <p14:creationId xmlns:p14="http://schemas.microsoft.com/office/powerpoint/2010/main" val="3619419000"/>
      </p:ext>
    </p:extLst>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1488"/>
            <a:ext cx="8229600" cy="794512"/>
          </a:xfrm>
        </p:spPr>
        <p:txBody>
          <a:bodyPr/>
          <a:lstStyle/>
          <a:p>
            <a:r>
              <a:rPr lang="en-US" dirty="0">
                <a:latin typeface="Rockwell"/>
                <a:cs typeface="Rockwell"/>
              </a:rPr>
              <a:t>The question is “how ”?</a:t>
            </a:r>
          </a:p>
        </p:txBody>
      </p:sp>
      <p:sp>
        <p:nvSpPr>
          <p:cNvPr id="3" name="Content Placeholder 2"/>
          <p:cNvSpPr>
            <a:spLocks noGrp="1"/>
          </p:cNvSpPr>
          <p:nvPr>
            <p:ph idx="1"/>
          </p:nvPr>
        </p:nvSpPr>
        <p:spPr>
          <a:xfrm>
            <a:off x="457200" y="1134533"/>
            <a:ext cx="8229600" cy="5003801"/>
          </a:xfrm>
        </p:spPr>
        <p:txBody>
          <a:bodyPr/>
          <a:lstStyle/>
          <a:p>
            <a:r>
              <a:rPr lang="en-US" sz="2800" b="1" dirty="0">
                <a:latin typeface="Rockwell"/>
                <a:cs typeface="Rockwell"/>
              </a:rPr>
              <a:t>What would be the policies and measures implemented to achieving these goals and targets?</a:t>
            </a:r>
          </a:p>
          <a:p>
            <a:r>
              <a:rPr lang="en-US" sz="2800" dirty="0">
                <a:latin typeface="Rockwell"/>
                <a:cs typeface="Rockwell"/>
              </a:rPr>
              <a:t>Vigorous debate on the question of balance in terms of obligations and burden-sharing (application of the CBDR principle)</a:t>
            </a:r>
          </a:p>
          <a:p>
            <a:r>
              <a:rPr lang="en-US" sz="2800" dirty="0">
                <a:latin typeface="Rockwell"/>
                <a:cs typeface="Rockwell"/>
              </a:rPr>
              <a:t>But </a:t>
            </a:r>
            <a:r>
              <a:rPr lang="en-US" sz="2800" b="1" dirty="0">
                <a:latin typeface="Rockwell"/>
                <a:cs typeface="Rockwell"/>
              </a:rPr>
              <a:t>consensus </a:t>
            </a:r>
            <a:r>
              <a:rPr lang="en-US" sz="2800" dirty="0">
                <a:latin typeface="Rockwell"/>
                <a:cs typeface="Rockwell"/>
              </a:rPr>
              <a:t>among member states puts emphasis on role of </a:t>
            </a:r>
            <a:r>
              <a:rPr lang="en-US" sz="2800" b="1" dirty="0">
                <a:latin typeface="Rockwell"/>
                <a:cs typeface="Rockwell"/>
              </a:rPr>
              <a:t>private sector </a:t>
            </a:r>
            <a:r>
              <a:rPr lang="en-US" sz="2800" dirty="0">
                <a:latin typeface="Rockwell"/>
                <a:cs typeface="Rockwell"/>
              </a:rPr>
              <a:t>as drivers of innovation and development, and </a:t>
            </a:r>
          </a:p>
          <a:p>
            <a:r>
              <a:rPr lang="en-US" sz="2800" b="1" dirty="0">
                <a:latin typeface="Rockwell"/>
                <a:cs typeface="Rockwell"/>
              </a:rPr>
              <a:t>private finance </a:t>
            </a:r>
            <a:r>
              <a:rPr lang="en-US" sz="2800" dirty="0">
                <a:latin typeface="Rockwell"/>
                <a:cs typeface="Rockwell"/>
              </a:rPr>
              <a:t>as fuel for development, leveraged by public finance</a:t>
            </a:r>
          </a:p>
        </p:txBody>
      </p:sp>
    </p:spTree>
    <p:extLst>
      <p:ext uri="{BB962C8B-B14F-4D97-AF65-F5344CB8AC3E}">
        <p14:creationId xmlns:p14="http://schemas.microsoft.com/office/powerpoint/2010/main" val="4334825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6267" y="274638"/>
            <a:ext cx="8636000" cy="826029"/>
          </a:xfrm>
        </p:spPr>
        <p:txBody>
          <a:bodyPr/>
          <a:lstStyle/>
          <a:p>
            <a:r>
              <a:rPr lang="en-US" sz="4000" dirty="0"/>
              <a:t>The business perspective on Goal 2</a:t>
            </a:r>
          </a:p>
        </p:txBody>
      </p:sp>
      <p:sp>
        <p:nvSpPr>
          <p:cNvPr id="3" name="Content Placeholder 2"/>
          <p:cNvSpPr>
            <a:spLocks noGrp="1"/>
          </p:cNvSpPr>
          <p:nvPr>
            <p:ph sz="quarter" idx="10"/>
          </p:nvPr>
        </p:nvSpPr>
        <p:spPr>
          <a:xfrm>
            <a:off x="457200" y="1354667"/>
            <a:ext cx="8229600" cy="5283200"/>
          </a:xfrm>
        </p:spPr>
        <p:txBody>
          <a:bodyPr>
            <a:normAutofit fontScale="47500" lnSpcReduction="20000"/>
          </a:bodyPr>
          <a:lstStyle/>
          <a:p>
            <a:pPr marL="0" indent="0">
              <a:buNone/>
            </a:pPr>
            <a:r>
              <a:rPr lang="en-US" sz="5300" dirty="0"/>
              <a:t>“Businesses are taking part through development of </a:t>
            </a:r>
            <a:r>
              <a:rPr lang="en-US" sz="5300" b="1" dirty="0"/>
              <a:t>new crops </a:t>
            </a:r>
            <a:r>
              <a:rPr lang="en-US" sz="5300" dirty="0"/>
              <a:t>and training of farmers in </a:t>
            </a:r>
            <a:r>
              <a:rPr lang="en-US" sz="5300" b="1" dirty="0"/>
              <a:t>new technologies</a:t>
            </a:r>
            <a:r>
              <a:rPr lang="en-US" sz="5300" dirty="0"/>
              <a:t>. Provision of affordable and quality inputs such as </a:t>
            </a:r>
            <a:r>
              <a:rPr lang="en-US" sz="5300" b="1" dirty="0"/>
              <a:t>seeds, fertilizers, pesticides, farm equipment</a:t>
            </a:r>
            <a:r>
              <a:rPr lang="en-US" sz="5300" dirty="0"/>
              <a:t>, water-conserving irrigation systems, processing or re-cycling of waste to reduce greenhouse gas emissions, and bins and containers for fragile crops such as vegetables all play an important role in helping farmers increase the scale of their operations and incomes. There is mutual advantage in </a:t>
            </a:r>
            <a:r>
              <a:rPr lang="en-US" sz="5300" b="1" dirty="0"/>
              <a:t>integrating geographically and economically isolated, smallholder farmers </a:t>
            </a:r>
            <a:r>
              <a:rPr lang="en-US" sz="5300" dirty="0"/>
              <a:t>– many of whom are women - into national, regional and </a:t>
            </a:r>
            <a:r>
              <a:rPr lang="en-US" sz="5300" b="1" dirty="0"/>
              <a:t>global enterprises and their value chains</a:t>
            </a:r>
            <a:r>
              <a:rPr lang="en-US" sz="5300" dirty="0"/>
              <a:t>.”</a:t>
            </a:r>
          </a:p>
          <a:p>
            <a:pPr marL="0" indent="0">
              <a:buNone/>
            </a:pPr>
            <a:endParaRPr lang="en-US" dirty="0"/>
          </a:p>
          <a:p>
            <a:pPr marL="0" indent="0" algn="r">
              <a:buNone/>
            </a:pPr>
            <a:r>
              <a:rPr lang="en-US" sz="5100" i="1" dirty="0"/>
              <a:t>- UN Global Compact </a:t>
            </a:r>
          </a:p>
        </p:txBody>
      </p:sp>
    </p:spTree>
    <p:extLst>
      <p:ext uri="{BB962C8B-B14F-4D97-AF65-F5344CB8AC3E}">
        <p14:creationId xmlns:p14="http://schemas.microsoft.com/office/powerpoint/2010/main" val="223383001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implications of this business perspective…</a:t>
            </a:r>
          </a:p>
        </p:txBody>
      </p:sp>
      <p:sp>
        <p:nvSpPr>
          <p:cNvPr id="3" name="Content Placeholder 2"/>
          <p:cNvSpPr>
            <a:spLocks noGrp="1"/>
          </p:cNvSpPr>
          <p:nvPr>
            <p:ph sz="quarter" idx="10"/>
          </p:nvPr>
        </p:nvSpPr>
        <p:spPr>
          <a:xfrm>
            <a:off x="457200" y="1916114"/>
            <a:ext cx="8229600" cy="4315354"/>
          </a:xfrm>
        </p:spPr>
        <p:txBody>
          <a:bodyPr/>
          <a:lstStyle/>
          <a:p>
            <a:r>
              <a:rPr lang="en-US" dirty="0"/>
              <a:t>Greater control of MNCs over production and markets through their “value-chains”</a:t>
            </a:r>
          </a:p>
          <a:p>
            <a:r>
              <a:rPr lang="en-US" dirty="0"/>
              <a:t>Greater dependence of small farmers on corporate-controlled seeds, pesticides, production inputs, etc.</a:t>
            </a:r>
          </a:p>
          <a:p>
            <a:r>
              <a:rPr lang="en-US" dirty="0"/>
              <a:t>Increasing gross incomes of small farmers but declining net incomes</a:t>
            </a:r>
          </a:p>
        </p:txBody>
      </p:sp>
    </p:spTree>
    <p:extLst>
      <p:ext uri="{BB962C8B-B14F-4D97-AF65-F5344CB8AC3E}">
        <p14:creationId xmlns:p14="http://schemas.microsoft.com/office/powerpoint/2010/main" val="172763431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Tapping private finance as fuel for development</a:t>
            </a:r>
          </a:p>
        </p:txBody>
      </p:sp>
      <p:sp>
        <p:nvSpPr>
          <p:cNvPr id="3" name="Content Placeholder 2"/>
          <p:cNvSpPr>
            <a:spLocks noGrp="1"/>
          </p:cNvSpPr>
          <p:nvPr>
            <p:ph sz="quarter" idx="10"/>
          </p:nvPr>
        </p:nvSpPr>
        <p:spPr/>
        <p:txBody>
          <a:bodyPr>
            <a:normAutofit fontScale="92500"/>
          </a:bodyPr>
          <a:lstStyle/>
          <a:p>
            <a:r>
              <a:rPr lang="en-US" sz="2300" dirty="0"/>
              <a:t>Instead of plugging the leaks which rob us of public resources (illicit financial flows, tax evasion and tax </a:t>
            </a:r>
            <a:r>
              <a:rPr lang="en-US" sz="2300" dirty="0" smtClean="0"/>
              <a:t>avoidance</a:t>
            </a:r>
            <a:r>
              <a:rPr lang="en-US" sz="2300" dirty="0"/>
              <a:t>, tax competition, unfair trade, unjust debt, etc.), MOI/FFD discussions overwhelmingly emphasize the various ways of enticing private sector investments</a:t>
            </a:r>
          </a:p>
          <a:p>
            <a:r>
              <a:rPr lang="en-US" sz="2300" b="1" dirty="0"/>
              <a:t>“blended finance” </a:t>
            </a:r>
            <a:r>
              <a:rPr lang="en-US" sz="2300" dirty="0"/>
              <a:t>or the practice of linking grants, provided by official development assistance (ODA), with loans from publicly owned institutions or commercial lenders. </a:t>
            </a:r>
          </a:p>
          <a:p>
            <a:r>
              <a:rPr lang="en-US" sz="2300" b="1" dirty="0"/>
              <a:t>Public-private partnerships (PPP) </a:t>
            </a:r>
            <a:r>
              <a:rPr lang="en-US" sz="2300" dirty="0"/>
              <a:t>that take the form of agreements that shift the risks associated with private investments to the public sector. </a:t>
            </a:r>
          </a:p>
          <a:p>
            <a:r>
              <a:rPr lang="en-US" sz="2300" dirty="0"/>
              <a:t>Infrastructure, social and environmental projects packaged as </a:t>
            </a:r>
            <a:r>
              <a:rPr lang="en-US" sz="2300" b="1" dirty="0"/>
              <a:t>“new asset classes” </a:t>
            </a:r>
            <a:r>
              <a:rPr lang="en-US" sz="2300" dirty="0"/>
              <a:t>for sale to institutions investors</a:t>
            </a:r>
          </a:p>
        </p:txBody>
      </p:sp>
    </p:spTree>
    <p:extLst>
      <p:ext uri="{BB962C8B-B14F-4D97-AF65-F5344CB8AC3E}">
        <p14:creationId xmlns:p14="http://schemas.microsoft.com/office/powerpoint/2010/main" val="330182488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Problems with relying on private finance</a:t>
            </a:r>
          </a:p>
        </p:txBody>
      </p:sp>
      <p:sp>
        <p:nvSpPr>
          <p:cNvPr id="3" name="Content Placeholder 2"/>
          <p:cNvSpPr>
            <a:spLocks noGrp="1"/>
          </p:cNvSpPr>
          <p:nvPr>
            <p:ph sz="quarter" idx="10"/>
          </p:nvPr>
        </p:nvSpPr>
        <p:spPr/>
        <p:txBody>
          <a:bodyPr>
            <a:normAutofit fontScale="92500" lnSpcReduction="20000"/>
          </a:bodyPr>
          <a:lstStyle/>
          <a:p>
            <a:r>
              <a:rPr lang="en-US" dirty="0"/>
              <a:t>Private finance is </a:t>
            </a:r>
            <a:r>
              <a:rPr lang="en-US" b="1" dirty="0"/>
              <a:t>profit-oriented </a:t>
            </a:r>
            <a:r>
              <a:rPr lang="en-US" dirty="0"/>
              <a:t>which results in </a:t>
            </a:r>
            <a:r>
              <a:rPr lang="en-US" b="1" dirty="0"/>
              <a:t>inequitable provision</a:t>
            </a:r>
            <a:r>
              <a:rPr lang="en-US" dirty="0"/>
              <a:t> of public goods and social services.  </a:t>
            </a:r>
          </a:p>
          <a:p>
            <a:r>
              <a:rPr lang="en-US" b="1" dirty="0"/>
              <a:t>Socializing risks </a:t>
            </a:r>
            <a:r>
              <a:rPr lang="en-US" dirty="0"/>
              <a:t>while </a:t>
            </a:r>
            <a:r>
              <a:rPr lang="en-US" dirty="0" smtClean="0"/>
              <a:t>privatizing </a:t>
            </a:r>
            <a:r>
              <a:rPr lang="en-US" dirty="0"/>
              <a:t>profits. </a:t>
            </a:r>
          </a:p>
          <a:p>
            <a:r>
              <a:rPr lang="en-US" dirty="0"/>
              <a:t>publicly-subsidized private finance and PPPs tend to go to well-performing sectors anyway and thus have </a:t>
            </a:r>
            <a:r>
              <a:rPr lang="en-US" b="1" dirty="0"/>
              <a:t>questionable development additionality</a:t>
            </a:r>
            <a:r>
              <a:rPr lang="en-US" dirty="0"/>
              <a:t>.  </a:t>
            </a:r>
          </a:p>
          <a:p>
            <a:r>
              <a:rPr lang="en-US" dirty="0"/>
              <a:t>The World Bank’s Independent Evaluation Group (IEG) points to major problems with PPPs, namely: a) increased costs to the public purse; b) lack of transparency and accountability; and c) high-risks which end up shouldered by the public.  </a:t>
            </a:r>
          </a:p>
        </p:txBody>
      </p:sp>
    </p:spTree>
    <p:extLst>
      <p:ext uri="{BB962C8B-B14F-4D97-AF65-F5344CB8AC3E}">
        <p14:creationId xmlns:p14="http://schemas.microsoft.com/office/powerpoint/2010/main" val="402102882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3822"/>
            <a:ext cx="8229600" cy="1143000"/>
          </a:xfrm>
        </p:spPr>
        <p:txBody>
          <a:bodyPr/>
          <a:lstStyle/>
          <a:p>
            <a:r>
              <a:rPr lang="en-US" sz="4000" dirty="0">
                <a:latin typeface="Rockwell"/>
                <a:cs typeface="Rockwell"/>
              </a:rPr>
              <a:t>Need to examine SDGs in the context of broader policy trends</a:t>
            </a:r>
          </a:p>
        </p:txBody>
      </p:sp>
      <p:sp>
        <p:nvSpPr>
          <p:cNvPr id="3" name="Content Placeholder 2"/>
          <p:cNvSpPr>
            <a:spLocks noGrp="1"/>
          </p:cNvSpPr>
          <p:nvPr>
            <p:ph idx="1"/>
          </p:nvPr>
        </p:nvSpPr>
        <p:spPr>
          <a:xfrm>
            <a:off x="685800" y="2248103"/>
            <a:ext cx="7772400" cy="4313368"/>
          </a:xfrm>
        </p:spPr>
        <p:txBody>
          <a:bodyPr>
            <a:normAutofit/>
          </a:bodyPr>
          <a:lstStyle/>
          <a:p>
            <a:pPr marL="514350" lvl="0" indent="-514350">
              <a:buFont typeface="+mj-lt"/>
              <a:buAutoNum type="arabicPeriod"/>
            </a:pPr>
            <a:r>
              <a:rPr lang="en-US" dirty="0">
                <a:latin typeface="Rockwell"/>
                <a:cs typeface="Rockwell"/>
              </a:rPr>
              <a:t>New wave of </a:t>
            </a:r>
            <a:r>
              <a:rPr lang="en-US" b="1" dirty="0">
                <a:latin typeface="Rockwell"/>
                <a:cs typeface="Rockwell"/>
              </a:rPr>
              <a:t>privatization</a:t>
            </a:r>
            <a:r>
              <a:rPr lang="en-US" dirty="0">
                <a:latin typeface="Rockwell"/>
                <a:cs typeface="Rockwell"/>
              </a:rPr>
              <a:t> with the aim of capturing sectors that were previously public domain, such as water and sanitation services, education, health, pension systems, etc. (e.g. PPPs)</a:t>
            </a:r>
          </a:p>
          <a:p>
            <a:pPr marL="514350" indent="-514350">
              <a:buFont typeface="+mj-lt"/>
              <a:buAutoNum type="arabicPeriod"/>
            </a:pPr>
            <a:r>
              <a:rPr lang="en-US" dirty="0">
                <a:latin typeface="Rockwell"/>
                <a:cs typeface="Rockwell"/>
              </a:rPr>
              <a:t>Investment</a:t>
            </a:r>
            <a:r>
              <a:rPr lang="en-US" b="1" dirty="0">
                <a:latin typeface="Rockwell"/>
                <a:cs typeface="Rockwell"/>
              </a:rPr>
              <a:t> deregulation </a:t>
            </a:r>
            <a:r>
              <a:rPr lang="en-US" dirty="0">
                <a:latin typeface="Rockwell"/>
                <a:cs typeface="Rockwell"/>
              </a:rPr>
              <a:t>by facilitating foreign direct investments, speculative capital, and systematic undervaluation of currencies of the South (e.g. TISA)</a:t>
            </a:r>
          </a:p>
        </p:txBody>
      </p:sp>
    </p:spTree>
    <p:extLst>
      <p:ext uri="{BB962C8B-B14F-4D97-AF65-F5344CB8AC3E}">
        <p14:creationId xmlns:p14="http://schemas.microsoft.com/office/powerpoint/2010/main" val="40059923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1555"/>
            <a:ext cx="8229600" cy="1143000"/>
          </a:xfrm>
        </p:spPr>
        <p:txBody>
          <a:bodyPr/>
          <a:lstStyle/>
          <a:p>
            <a:r>
              <a:rPr lang="en-US" sz="4000" dirty="0">
                <a:latin typeface="Rockwell"/>
                <a:cs typeface="Rockwell"/>
              </a:rPr>
              <a:t>Need to examine SDGs in the context of broader policy trends</a:t>
            </a:r>
          </a:p>
        </p:txBody>
      </p:sp>
      <p:sp>
        <p:nvSpPr>
          <p:cNvPr id="3" name="Content Placeholder 2"/>
          <p:cNvSpPr>
            <a:spLocks noGrp="1"/>
          </p:cNvSpPr>
          <p:nvPr>
            <p:ph idx="1"/>
          </p:nvPr>
        </p:nvSpPr>
        <p:spPr>
          <a:xfrm>
            <a:off x="685800" y="1879600"/>
            <a:ext cx="7772400" cy="4625849"/>
          </a:xfrm>
        </p:spPr>
        <p:txBody>
          <a:bodyPr>
            <a:normAutofit/>
          </a:bodyPr>
          <a:lstStyle/>
          <a:p>
            <a:pPr marL="514350" lvl="0" indent="-514350">
              <a:buFont typeface="+mj-lt"/>
              <a:buAutoNum type="arabicPeriod" startAt="3"/>
            </a:pPr>
            <a:r>
              <a:rPr lang="en-US" b="1" dirty="0">
                <a:latin typeface="Rockwell"/>
                <a:cs typeface="Rockwell"/>
              </a:rPr>
              <a:t>Empowering corporations </a:t>
            </a:r>
            <a:r>
              <a:rPr lang="en-US" dirty="0">
                <a:latin typeface="Rockwell"/>
                <a:cs typeface="Rockwell"/>
              </a:rPr>
              <a:t>with new privileges and rights to attack nations by forbidding states from interfering in economic affairs and reducing their role to narrow police functions (e.g. TPP)</a:t>
            </a:r>
          </a:p>
          <a:p>
            <a:pPr marL="514350" lvl="0" indent="-514350">
              <a:buFont typeface="+mj-lt"/>
              <a:buAutoNum type="arabicPeriod" startAt="3"/>
            </a:pPr>
            <a:r>
              <a:rPr lang="en-US" dirty="0">
                <a:latin typeface="Rockwell"/>
                <a:cs typeface="Rockwell"/>
              </a:rPr>
              <a:t>Subjecting nature to the laws of the market and </a:t>
            </a:r>
            <a:r>
              <a:rPr lang="en-US" b="1" dirty="0">
                <a:latin typeface="Rockwell"/>
                <a:cs typeface="Rockwell"/>
              </a:rPr>
              <a:t>enclosure of the global commons</a:t>
            </a:r>
            <a:r>
              <a:rPr lang="en-US" dirty="0">
                <a:latin typeface="Rockwell"/>
                <a:cs typeface="Rockwell"/>
              </a:rPr>
              <a:t> by the corporate sector (e.g. Green economy; green growth)</a:t>
            </a:r>
          </a:p>
        </p:txBody>
      </p:sp>
    </p:spTree>
    <p:extLst>
      <p:ext uri="{BB962C8B-B14F-4D97-AF65-F5344CB8AC3E}">
        <p14:creationId xmlns:p14="http://schemas.microsoft.com/office/powerpoint/2010/main" val="41824153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New neoliberal globalization offensives </a:t>
            </a:r>
          </a:p>
        </p:txBody>
      </p:sp>
      <p:sp>
        <p:nvSpPr>
          <p:cNvPr id="3" name="Content Placeholder 2"/>
          <p:cNvSpPr>
            <a:spLocks noGrp="1"/>
          </p:cNvSpPr>
          <p:nvPr>
            <p:ph sz="half" idx="1"/>
          </p:nvPr>
        </p:nvSpPr>
        <p:spPr>
          <a:xfrm>
            <a:off x="145143" y="1661886"/>
            <a:ext cx="3741058" cy="4876800"/>
          </a:xfrm>
        </p:spPr>
        <p:txBody>
          <a:bodyPr>
            <a:normAutofit fontScale="85000" lnSpcReduction="20000"/>
          </a:bodyPr>
          <a:lstStyle/>
          <a:p>
            <a:r>
              <a:rPr lang="en-US" dirty="0"/>
              <a:t>Global Corporate Rule (e.g. ISDS)</a:t>
            </a:r>
          </a:p>
          <a:p>
            <a:r>
              <a:rPr lang="en-US" dirty="0"/>
              <a:t>Deregulation (e.g. RIA, “regulatory cooperation”)</a:t>
            </a:r>
          </a:p>
          <a:p>
            <a:r>
              <a:rPr lang="en-US" dirty="0"/>
              <a:t>Privatization (SOEs, public services)</a:t>
            </a:r>
          </a:p>
          <a:p>
            <a:r>
              <a:rPr lang="en-US" dirty="0"/>
              <a:t>IPR (evergreening of pharma patents; stricter and invasive copyright enforcement)</a:t>
            </a:r>
          </a:p>
          <a:p>
            <a:r>
              <a:rPr lang="en-US" dirty="0"/>
              <a:t>Trade Liberalization (lowering tariffs, lock-in)</a:t>
            </a:r>
          </a:p>
        </p:txBody>
      </p:sp>
      <p:pic>
        <p:nvPicPr>
          <p:cNvPr id="5" name="Content Placeholder 4"/>
          <p:cNvPicPr>
            <a:picLocks noGrp="1" noChangeAspect="1"/>
          </p:cNvPicPr>
          <p:nvPr>
            <p:ph sz="half" idx="2"/>
          </p:nvPr>
        </p:nvPicPr>
        <p:blipFill rotWithShape="1">
          <a:blip r:embed="rId3"/>
          <a:srcRect t="-6421" b="-3716"/>
          <a:stretch/>
        </p:blipFill>
        <p:spPr>
          <a:xfrm>
            <a:off x="3886201" y="1661886"/>
            <a:ext cx="5257800" cy="4039010"/>
          </a:xfrm>
        </p:spPr>
      </p:pic>
    </p:spTree>
    <p:extLst>
      <p:ext uri="{BB962C8B-B14F-4D97-AF65-F5344CB8AC3E}">
        <p14:creationId xmlns:p14="http://schemas.microsoft.com/office/powerpoint/2010/main" val="153233658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382354"/>
            <a:ext cx="8466667" cy="1143000"/>
          </a:xfrm>
        </p:spPr>
        <p:txBody>
          <a:bodyPr/>
          <a:lstStyle/>
          <a:p>
            <a:r>
              <a:rPr lang="en-US" sz="4000" dirty="0">
                <a:latin typeface="Rockwell"/>
                <a:cs typeface="Rockwell"/>
              </a:rPr>
              <a:t>So what is the emerging post-2015 development agenda?</a:t>
            </a:r>
          </a:p>
        </p:txBody>
      </p:sp>
      <p:sp>
        <p:nvSpPr>
          <p:cNvPr id="3" name="Content Placeholder 2"/>
          <p:cNvSpPr>
            <a:spLocks noGrp="1"/>
          </p:cNvSpPr>
          <p:nvPr>
            <p:ph idx="1"/>
          </p:nvPr>
        </p:nvSpPr>
        <p:spPr>
          <a:xfrm>
            <a:off x="685800" y="1947332"/>
            <a:ext cx="7772400" cy="4315355"/>
          </a:xfrm>
        </p:spPr>
        <p:txBody>
          <a:bodyPr>
            <a:normAutofit/>
          </a:bodyPr>
          <a:lstStyle/>
          <a:p>
            <a:r>
              <a:rPr lang="en-US" dirty="0">
                <a:latin typeface="Rockwell"/>
                <a:cs typeface="Rockwell"/>
              </a:rPr>
              <a:t>An expanded and revamped MDGs</a:t>
            </a:r>
          </a:p>
          <a:p>
            <a:r>
              <a:rPr lang="en-US" dirty="0">
                <a:latin typeface="Rockwell"/>
                <a:cs typeface="Rockwell"/>
              </a:rPr>
              <a:t>A vehicle for expanding and strengthening multinational corporate power, neocolonial exploitation and plunder</a:t>
            </a:r>
          </a:p>
          <a:p>
            <a:r>
              <a:rPr lang="en-US" dirty="0">
                <a:latin typeface="Rockwell"/>
                <a:cs typeface="Rockwell"/>
              </a:rPr>
              <a:t>A strategy for reviving and legitimizing the global capitalist growth model</a:t>
            </a:r>
          </a:p>
          <a:p>
            <a:r>
              <a:rPr lang="en-US" dirty="0">
                <a:latin typeface="Rockwell"/>
                <a:cs typeface="Rockwell"/>
              </a:rPr>
              <a:t>Sugarcoating for more imperialist globalization</a:t>
            </a:r>
          </a:p>
        </p:txBody>
      </p:sp>
    </p:spTree>
    <p:extLst>
      <p:ext uri="{BB962C8B-B14F-4D97-AF65-F5344CB8AC3E}">
        <p14:creationId xmlns:p14="http://schemas.microsoft.com/office/powerpoint/2010/main" val="2336258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b="1" dirty="0" smtClean="0">
                <a:solidFill>
                  <a:srgbClr val="FF0000"/>
                </a:solidFill>
              </a:rPr>
              <a:t>Q &amp; A</a:t>
            </a:r>
            <a:endParaRPr lang="en-US" sz="6000" b="1" dirty="0">
              <a:solidFill>
                <a:srgbClr val="FF0000"/>
              </a:solidFill>
            </a:endParaRPr>
          </a:p>
        </p:txBody>
      </p:sp>
      <p:sp>
        <p:nvSpPr>
          <p:cNvPr id="5" name="TextBox 4"/>
          <p:cNvSpPr txBox="1"/>
          <p:nvPr/>
        </p:nvSpPr>
        <p:spPr>
          <a:xfrm>
            <a:off x="228600" y="2402873"/>
            <a:ext cx="8991599" cy="2215989"/>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l" rtl="0" latinLnBrk="1" hangingPunct="0"/>
            <a:r>
              <a:rPr lang="en-US" sz="4800" b="1" dirty="0" smtClean="0"/>
              <a:t>Guest Speaker:</a:t>
            </a:r>
          </a:p>
          <a:p>
            <a:pPr algn="l" rtl="0" latinLnBrk="1" hangingPunct="0"/>
            <a:r>
              <a:rPr lang="en-US" sz="4800" dirty="0" smtClean="0"/>
              <a:t>Paul L. Quintos</a:t>
            </a:r>
            <a:endParaRPr lang="en-US" sz="4800" dirty="0" smtClean="0"/>
          </a:p>
          <a:p>
            <a:pPr algn="l" rtl="0" latinLnBrk="1" hangingPunct="0"/>
            <a:endParaRPr lang="en-US" dirty="0">
              <a:solidFill>
                <a:srgbClr val="000000"/>
              </a:solidFill>
            </a:endParaRPr>
          </a:p>
          <a:p>
            <a:pPr algn="l" rtl="0" latinLnBrk="1" hangingPunct="0"/>
            <a:endParaRPr kumimoji="0" lang="en-US" sz="2400" b="0" i="0" u="none" strike="noStrike" cap="none" spc="0" normalizeH="0" baseline="0" dirty="0">
              <a:ln>
                <a:noFill/>
              </a:ln>
              <a:solidFill>
                <a:srgbClr val="000000"/>
              </a:solidFill>
              <a:effectLst/>
              <a:uFillTx/>
              <a:latin typeface="Corbel"/>
              <a:ea typeface="Corbel"/>
              <a:cs typeface="Corbel"/>
              <a:sym typeface="Corbel"/>
            </a:endParaRPr>
          </a:p>
        </p:txBody>
      </p:sp>
      <p:sp>
        <p:nvSpPr>
          <p:cNvPr id="3" name="Rectangle 2"/>
          <p:cNvSpPr/>
          <p:nvPr/>
        </p:nvSpPr>
        <p:spPr>
          <a:xfrm>
            <a:off x="599440" y="3244334"/>
            <a:ext cx="5115561" cy="2585323"/>
          </a:xfrm>
          <a:prstGeom prst="rect">
            <a:avLst/>
          </a:prstGeom>
        </p:spPr>
        <p:txBody>
          <a:bodyPr wrap="square">
            <a:spAutoFit/>
          </a:bodyPr>
          <a:lstStyle/>
          <a:p>
            <a:pPr lvl="0" algn="ctr" defTabSz="914400">
              <a:defRPr sz="1800"/>
            </a:pPr>
            <a:endParaRPr lang="en-US" b="1" dirty="0" smtClean="0">
              <a:hlinkClick r:id="rId2"/>
            </a:endParaRPr>
          </a:p>
          <a:p>
            <a:pPr lvl="0" algn="ctr" defTabSz="914400">
              <a:defRPr sz="1800"/>
            </a:pPr>
            <a:endParaRPr lang="en-US" b="1" dirty="0">
              <a:hlinkClick r:id="rId2"/>
            </a:endParaRPr>
          </a:p>
          <a:p>
            <a:pPr lvl="0" algn="ctr" defTabSz="914400">
              <a:defRPr sz="1800"/>
            </a:pPr>
            <a:endParaRPr lang="en-US" b="1" dirty="0" smtClean="0">
              <a:hlinkClick r:id="rId2"/>
            </a:endParaRPr>
          </a:p>
          <a:p>
            <a:pPr lvl="0" algn="ctr" defTabSz="914400">
              <a:defRPr sz="1800"/>
            </a:pPr>
            <a:endParaRPr lang="en-US" b="1" dirty="0">
              <a:hlinkClick r:id="rId2"/>
            </a:endParaRPr>
          </a:p>
          <a:p>
            <a:pPr lvl="0" algn="ctr" defTabSz="914400">
              <a:defRPr sz="1800"/>
            </a:pPr>
            <a:endParaRPr lang="en-US" b="1" dirty="0" smtClean="0">
              <a:hlinkClick r:id="rId2"/>
            </a:endParaRPr>
          </a:p>
          <a:p>
            <a:pPr lvl="0" algn="ctr" defTabSz="914400">
              <a:defRPr sz="1800"/>
            </a:pPr>
            <a:endParaRPr lang="en-US" b="1" dirty="0">
              <a:hlinkClick r:id="rId2"/>
            </a:endParaRPr>
          </a:p>
          <a:p>
            <a:pPr lvl="0" algn="ctr" defTabSz="914400">
              <a:defRPr sz="1800"/>
            </a:pPr>
            <a:endParaRPr lang="en-US" b="1" dirty="0" smtClean="0">
              <a:hlinkClick r:id="rId2"/>
            </a:endParaRPr>
          </a:p>
          <a:p>
            <a:pPr lvl="0" algn="ctr" defTabSz="914400">
              <a:defRPr sz="1800"/>
            </a:pPr>
            <a:r>
              <a:rPr lang="en-US" sz="3600" dirty="0">
                <a:hlinkClick r:id="rId3"/>
              </a:rPr>
              <a:t>iboninternational.org</a:t>
            </a:r>
            <a:endParaRPr lang="en-US" sz="3600" b="1" dirty="0">
              <a:hlinkClick r:id="rId2"/>
            </a:endParaRPr>
          </a:p>
        </p:txBody>
      </p:sp>
      <p:pic>
        <p:nvPicPr>
          <p:cNvPr id="6" name="Picture 5"/>
          <p:cNvPicPr>
            <a:picLocks noChangeAspect="1"/>
          </p:cNvPicPr>
          <p:nvPr/>
        </p:nvPicPr>
        <p:blipFill>
          <a:blip r:embed="rId4"/>
          <a:stretch>
            <a:fillRect/>
          </a:stretch>
        </p:blipFill>
        <p:spPr>
          <a:xfrm>
            <a:off x="6019800" y="2402873"/>
            <a:ext cx="2895600" cy="2286000"/>
          </a:xfrm>
          <a:prstGeom prst="rect">
            <a:avLst/>
          </a:prstGeom>
        </p:spPr>
      </p:pic>
    </p:spTree>
    <p:extLst>
      <p:ext uri="{BB962C8B-B14F-4D97-AF65-F5344CB8AC3E}">
        <p14:creationId xmlns:p14="http://schemas.microsoft.com/office/powerpoint/2010/main" val="206684102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Planning Notes</a:t>
            </a:r>
            <a:endParaRPr lang="en-US" b="1" dirty="0">
              <a:solidFill>
                <a:srgbClr val="FF0000"/>
              </a:solidFill>
            </a:endParaRPr>
          </a:p>
        </p:txBody>
      </p:sp>
      <p:sp>
        <p:nvSpPr>
          <p:cNvPr id="3" name="Content Placeholder 2"/>
          <p:cNvSpPr>
            <a:spLocks noGrp="1"/>
          </p:cNvSpPr>
          <p:nvPr>
            <p:ph type="body" idx="1"/>
          </p:nvPr>
        </p:nvSpPr>
        <p:spPr/>
        <p:txBody>
          <a:bodyPr>
            <a:normAutofit/>
          </a:bodyPr>
          <a:lstStyle/>
          <a:p>
            <a:pPr marL="0" indent="0">
              <a:buNone/>
            </a:pPr>
            <a:r>
              <a:rPr lang="en-US" sz="3600" b="1" dirty="0"/>
              <a:t>Liz </a:t>
            </a:r>
            <a:r>
              <a:rPr lang="en-US" sz="3600" b="1" dirty="0" smtClean="0"/>
              <a:t>Amsden</a:t>
            </a:r>
            <a:r>
              <a:rPr lang="en-US" sz="2800" b="1" dirty="0" smtClean="0"/>
              <a:t/>
            </a:r>
            <a:br>
              <a:rPr lang="en-US" sz="2800" b="1" dirty="0" smtClean="0"/>
            </a:br>
            <a:r>
              <a:rPr lang="en-US" sz="2800" dirty="0">
                <a:solidFill>
                  <a:srgbClr val="404040"/>
                </a:solidFill>
                <a:latin typeface="Arial Black" panose="020B0A04020102020204" pitchFamily="34" charset="0"/>
                <a:cs typeface="Arial" panose="020B0604020202020204" pitchFamily="34" charset="0"/>
                <a:hlinkClick r:id="rId2"/>
              </a:rPr>
              <a:t>lizamsden@Hotmail.com</a:t>
            </a:r>
          </a:p>
          <a:p>
            <a:pPr marL="0" indent="0">
              <a:buNone/>
            </a:pPr>
            <a:endParaRPr lang="en-US" sz="2800" b="1" dirty="0"/>
          </a:p>
          <a:p>
            <a:r>
              <a:rPr lang="en-US" sz="2400" dirty="0"/>
              <a:t>Call Planning Team</a:t>
            </a:r>
          </a:p>
          <a:p>
            <a:r>
              <a:rPr lang="en-US" sz="2400" dirty="0"/>
              <a:t>Call  Reports/Notes/ Resource </a:t>
            </a:r>
            <a:r>
              <a:rPr lang="en-US" sz="2400" dirty="0" smtClean="0"/>
              <a:t/>
            </a:r>
            <a:br>
              <a:rPr lang="en-US" sz="2400" dirty="0" smtClean="0"/>
            </a:br>
            <a:r>
              <a:rPr lang="en-US" sz="2400" dirty="0" smtClean="0"/>
              <a:t>Vetting</a:t>
            </a:r>
            <a:endParaRPr lang="en-US" sz="2400" dirty="0"/>
          </a:p>
          <a:p>
            <a:r>
              <a:rPr lang="en-US" sz="2400" dirty="0"/>
              <a:t>MoveOn Regional Organizer (CA)</a:t>
            </a:r>
          </a:p>
          <a:p>
            <a:endParaRPr lang="en-US" sz="2400" dirty="0" smtClean="0"/>
          </a:p>
          <a:p>
            <a:endParaRPr lang="en-US" sz="2400" dirty="0"/>
          </a:p>
          <a:p>
            <a:endParaRPr lang="en-US" sz="2400" dirty="0"/>
          </a:p>
        </p:txBody>
      </p:sp>
      <p:pic>
        <p:nvPicPr>
          <p:cNvPr id="5" name="Picture 4" descr="Liz A head shot 2.jpg"/>
          <p:cNvPicPr>
            <a:picLocks noChangeAspect="1"/>
          </p:cNvPicPr>
          <p:nvPr/>
        </p:nvPicPr>
        <p:blipFill>
          <a:blip r:embed="rId3" cstate="print"/>
          <a:stretch>
            <a:fillRect/>
          </a:stretch>
        </p:blipFill>
        <p:spPr>
          <a:xfrm>
            <a:off x="6347816" y="1856232"/>
            <a:ext cx="2551814" cy="3439945"/>
          </a:xfrm>
          <a:prstGeom prst="rect">
            <a:avLst/>
          </a:prstGeom>
        </p:spPr>
      </p:pic>
    </p:spTree>
    <p:extLst>
      <p:ext uri="{BB962C8B-B14F-4D97-AF65-F5344CB8AC3E}">
        <p14:creationId xmlns:p14="http://schemas.microsoft.com/office/powerpoint/2010/main" val="1501206265"/>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Planning/Notes</a:t>
            </a:r>
            <a:endParaRPr lang="en-US" b="1" dirty="0">
              <a:solidFill>
                <a:srgbClr val="FF0000"/>
              </a:solidFill>
            </a:endParaRPr>
          </a:p>
        </p:txBody>
      </p:sp>
      <p:sp>
        <p:nvSpPr>
          <p:cNvPr id="3" name="Content Placeholder 2"/>
          <p:cNvSpPr>
            <a:spLocks noGrp="1"/>
          </p:cNvSpPr>
          <p:nvPr>
            <p:ph type="body" idx="1"/>
          </p:nvPr>
        </p:nvSpPr>
        <p:spPr/>
        <p:txBody>
          <a:bodyPr>
            <a:normAutofit/>
          </a:bodyPr>
          <a:lstStyle/>
          <a:p>
            <a:pPr marL="0" indent="0">
              <a:buNone/>
            </a:pPr>
            <a:r>
              <a:rPr lang="en-US" b="1" dirty="0"/>
              <a:t>Jan </a:t>
            </a:r>
            <a:r>
              <a:rPr lang="en-US" b="1" dirty="0" smtClean="0"/>
              <a:t>Schwartendruber</a:t>
            </a:r>
            <a:r>
              <a:rPr lang="en-US" sz="2800" b="1" dirty="0" smtClean="0"/>
              <a:t/>
            </a:r>
            <a:br>
              <a:rPr lang="en-US" sz="2800" b="1" dirty="0" smtClean="0"/>
            </a:br>
            <a:r>
              <a:rPr lang="en-US" sz="2800" b="1" dirty="0">
                <a:solidFill>
                  <a:srgbClr val="404040"/>
                </a:solidFill>
                <a:latin typeface="Arial Black" panose="020B0A04020102020204" pitchFamily="34" charset="0"/>
                <a:hlinkClick r:id="rId2"/>
              </a:rPr>
              <a:t>janinkansas2@gmail.com</a:t>
            </a:r>
          </a:p>
          <a:p>
            <a:endParaRPr lang="en-US" b="1" dirty="0"/>
          </a:p>
          <a:p>
            <a:r>
              <a:rPr lang="en-US" sz="2600" dirty="0"/>
              <a:t>National Team Co-Organizer</a:t>
            </a:r>
          </a:p>
          <a:p>
            <a:r>
              <a:rPr lang="en-US" sz="2600" dirty="0"/>
              <a:t>Campaign Updates/ Call Notes</a:t>
            </a:r>
          </a:p>
          <a:p>
            <a:r>
              <a:rPr lang="en-US" sz="2600" dirty="0"/>
              <a:t>MoveOn Regional Organizer (KS)</a:t>
            </a:r>
          </a:p>
        </p:txBody>
      </p:sp>
      <p:pic>
        <p:nvPicPr>
          <p:cNvPr id="4" name="Picture 3" descr="Jan indoors CloseCrop.jpg"/>
          <p:cNvPicPr>
            <a:picLocks noChangeAspect="1"/>
          </p:cNvPicPr>
          <p:nvPr/>
        </p:nvPicPr>
        <p:blipFill>
          <a:blip r:embed="rId3" cstate="screen">
            <a:extLst>
              <a:ext uri="{28A0092B-C50C-407E-A947-70E740481C1C}">
                <a14:useLocalDpi xmlns:a14="http://schemas.microsoft.com/office/drawing/2010/main"/>
              </a:ext>
            </a:extLst>
          </a:blip>
          <a:srcRect t="-1"/>
          <a:stretch>
            <a:fillRect/>
          </a:stretch>
        </p:blipFill>
        <p:spPr>
          <a:xfrm>
            <a:off x="6656832" y="1801639"/>
            <a:ext cx="2225196" cy="3059644"/>
          </a:xfrm>
          <a:prstGeom prst="rect">
            <a:avLst/>
          </a:prstGeom>
        </p:spPr>
      </p:pic>
    </p:spTree>
    <p:extLst>
      <p:ext uri="{BB962C8B-B14F-4D97-AF65-F5344CB8AC3E}">
        <p14:creationId xmlns:p14="http://schemas.microsoft.com/office/powerpoint/2010/main" val="1881968229"/>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Chat Hosts</a:t>
            </a:r>
            <a:endParaRPr lang="en-US" b="1" dirty="0">
              <a:solidFill>
                <a:srgbClr val="FF0000"/>
              </a:solidFill>
            </a:endParaRPr>
          </a:p>
        </p:txBody>
      </p:sp>
      <p:sp>
        <p:nvSpPr>
          <p:cNvPr id="3" name="Content Placeholder 2"/>
          <p:cNvSpPr>
            <a:spLocks noGrp="1"/>
          </p:cNvSpPr>
          <p:nvPr>
            <p:ph type="body" idx="1"/>
          </p:nvPr>
        </p:nvSpPr>
        <p:spPr/>
        <p:txBody>
          <a:bodyPr>
            <a:normAutofit/>
          </a:bodyPr>
          <a:lstStyle/>
          <a:p>
            <a:pPr marL="0" indent="0">
              <a:buNone/>
            </a:pPr>
            <a:r>
              <a:rPr lang="en-US" b="1" dirty="0" smtClean="0"/>
              <a:t>Mara Cohen</a:t>
            </a:r>
            <a:r>
              <a:rPr lang="en-US" sz="2800" b="1" dirty="0" smtClean="0"/>
              <a:t/>
            </a:r>
            <a:br>
              <a:rPr lang="en-US" sz="2800" b="1" dirty="0" smtClean="0"/>
            </a:br>
            <a:r>
              <a:rPr lang="en-US" sz="2800" b="1" dirty="0">
                <a:solidFill>
                  <a:srgbClr val="404040"/>
                </a:solidFill>
                <a:latin typeface="Arial Black" panose="020B0A04020102020204" pitchFamily="34" charset="0"/>
                <a:hlinkClick r:id="rId2"/>
              </a:rPr>
              <a:t>marajai51@gmail.com</a:t>
            </a:r>
          </a:p>
          <a:p>
            <a:r>
              <a:rPr lang="en-US" b="1" dirty="0" smtClean="0"/>
              <a:t>OFF THIS WEEK</a:t>
            </a:r>
            <a:endParaRPr lang="en-US" b="1" dirty="0"/>
          </a:p>
          <a:p>
            <a:r>
              <a:rPr lang="en-US" sz="2400" dirty="0"/>
              <a:t>Chat Host</a:t>
            </a:r>
          </a:p>
          <a:p>
            <a:r>
              <a:rPr lang="en-US" sz="2400" dirty="0"/>
              <a:t>PDA Mass Criminalization Team </a:t>
            </a:r>
            <a:r>
              <a:rPr lang="en-US" sz="2400" dirty="0" smtClean="0"/>
              <a:t/>
            </a:r>
            <a:br>
              <a:rPr lang="en-US" sz="2400" dirty="0" smtClean="0"/>
            </a:br>
            <a:r>
              <a:rPr lang="en-US" sz="2400" dirty="0" smtClean="0"/>
              <a:t>Leader</a:t>
            </a:r>
            <a:endParaRPr lang="en-US" sz="2400" dirty="0"/>
          </a:p>
          <a:p>
            <a:r>
              <a:rPr lang="en-US" sz="2400" dirty="0"/>
              <a:t>Global Climate Convergence Leader (IL)</a:t>
            </a:r>
          </a:p>
        </p:txBody>
      </p:sp>
      <p:pic>
        <p:nvPicPr>
          <p:cNvPr id="5" name="Picture 4"/>
          <p:cNvPicPr>
            <a:picLocks noChangeAspect="1"/>
          </p:cNvPicPr>
          <p:nvPr/>
        </p:nvPicPr>
        <p:blipFill rotWithShape="1">
          <a:blip r:embed="rId3" cstate="screen">
            <a:extLst>
              <a:ext uri="{28A0092B-C50C-407E-A947-70E740481C1C}">
                <a14:useLocalDpi xmlns:a14="http://schemas.microsoft.com/office/drawing/2010/main"/>
              </a:ext>
            </a:extLst>
          </a:blip>
          <a:srcRect l="-3665" t="-2" r="-3348" b="-1163"/>
          <a:stretch/>
        </p:blipFill>
        <p:spPr>
          <a:xfrm>
            <a:off x="6346672" y="1900456"/>
            <a:ext cx="2513286" cy="3322358"/>
          </a:xfrm>
          <a:prstGeom prst="rect">
            <a:avLst/>
          </a:prstGeom>
        </p:spPr>
      </p:pic>
    </p:spTree>
    <p:extLst>
      <p:ext uri="{BB962C8B-B14F-4D97-AF65-F5344CB8AC3E}">
        <p14:creationId xmlns:p14="http://schemas.microsoft.com/office/powerpoint/2010/main" val="831829395"/>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Chat Hosts</a:t>
            </a:r>
            <a:endParaRPr lang="en-US" b="1" dirty="0">
              <a:solidFill>
                <a:srgbClr val="FF0000"/>
              </a:solidFill>
            </a:endParaRPr>
          </a:p>
        </p:txBody>
      </p:sp>
      <p:sp>
        <p:nvSpPr>
          <p:cNvPr id="3" name="Content Placeholder 2"/>
          <p:cNvSpPr>
            <a:spLocks noGrp="1"/>
          </p:cNvSpPr>
          <p:nvPr>
            <p:ph type="body" idx="1"/>
          </p:nvPr>
        </p:nvSpPr>
        <p:spPr/>
        <p:txBody>
          <a:bodyPr/>
          <a:lstStyle/>
          <a:p>
            <a:pPr marL="0" indent="0">
              <a:buNone/>
            </a:pPr>
            <a:r>
              <a:rPr lang="en-US" sz="3200" b="1" dirty="0"/>
              <a:t>Lisa </a:t>
            </a:r>
            <a:r>
              <a:rPr lang="en-US" sz="3200" b="1" dirty="0" smtClean="0"/>
              <a:t>Oldendorp</a:t>
            </a:r>
            <a:r>
              <a:rPr lang="en-US" b="1" dirty="0" smtClean="0"/>
              <a:t/>
            </a:r>
            <a:br>
              <a:rPr lang="en-US" b="1" dirty="0" smtClean="0"/>
            </a:br>
            <a:r>
              <a:rPr lang="en-US" b="1" u="sng" dirty="0" smtClean="0">
                <a:latin typeface="Arial Black" panose="020B0A04020102020204" pitchFamily="34" charset="0"/>
                <a:hlinkClick r:id="rId2"/>
              </a:rPr>
              <a:t>oldendorpl@gmail.com</a:t>
            </a:r>
            <a:endParaRPr lang="en-US" b="1" u="sng" dirty="0" smtClean="0">
              <a:latin typeface="Arial Black" panose="020B0A04020102020204" pitchFamily="34" charset="0"/>
            </a:endParaRPr>
          </a:p>
          <a:p>
            <a:pPr marL="0" indent="0">
              <a:buNone/>
            </a:pPr>
            <a:endParaRPr lang="en-US" b="1" dirty="0" smtClean="0">
              <a:solidFill>
                <a:srgbClr val="404040"/>
              </a:solidFill>
              <a:latin typeface="Arial Black" panose="020B0A04020102020204" pitchFamily="34" charset="0"/>
              <a:hlinkClick r:id="rId3"/>
            </a:endParaRPr>
          </a:p>
          <a:p>
            <a:r>
              <a:rPr lang="en-US" sz="2800" dirty="0" smtClean="0"/>
              <a:t>Chat Host</a:t>
            </a:r>
            <a:br>
              <a:rPr lang="en-US" sz="2800" dirty="0" smtClean="0"/>
            </a:br>
            <a:endParaRPr lang="en-US" sz="2800" dirty="0" smtClean="0"/>
          </a:p>
          <a:p>
            <a:r>
              <a:rPr lang="en-US" sz="2800" dirty="0" smtClean="0"/>
              <a:t>MoveOn </a:t>
            </a:r>
            <a:r>
              <a:rPr lang="en-US" sz="2800" dirty="0"/>
              <a:t>Regional </a:t>
            </a:r>
            <a:r>
              <a:rPr lang="en-US" sz="2800" dirty="0" smtClean="0"/>
              <a:t>Organizer</a:t>
            </a:r>
            <a:br>
              <a:rPr lang="en-US" sz="2800" dirty="0" smtClean="0"/>
            </a:br>
            <a:r>
              <a:rPr lang="en-US" sz="2800" dirty="0" smtClean="0"/>
              <a:t>(</a:t>
            </a:r>
            <a:r>
              <a:rPr lang="en-US" sz="2800" dirty="0"/>
              <a:t>NY)</a:t>
            </a:r>
          </a:p>
        </p:txBody>
      </p:sp>
      <p:pic>
        <p:nvPicPr>
          <p:cNvPr id="4" name="Picture 3" descr="Mara Cohen head shot.jpg"/>
          <p:cNvPicPr>
            <a:picLocks noChangeAspect="1"/>
          </p:cNvPicPr>
          <p:nvPr/>
        </p:nvPicPr>
        <p:blipFill>
          <a:blip r:embed="rId4" cstate="screen">
            <a:extLst>
              <a:ext uri="{28A0092B-C50C-407E-A947-70E740481C1C}">
                <a14:useLocalDpi xmlns:a14="http://schemas.microsoft.com/office/drawing/2010/main"/>
              </a:ext>
            </a:extLst>
          </a:blip>
          <a:srcRect b="-2362"/>
          <a:stretch>
            <a:fillRect/>
          </a:stretch>
        </p:blipFill>
        <p:spPr>
          <a:xfrm>
            <a:off x="6199964" y="1922827"/>
            <a:ext cx="2486835" cy="3078941"/>
          </a:xfrm>
          <a:prstGeom prst="rect">
            <a:avLst/>
          </a:prstGeom>
        </p:spPr>
      </p:pic>
    </p:spTree>
    <p:extLst>
      <p:ext uri="{BB962C8B-B14F-4D97-AF65-F5344CB8AC3E}">
        <p14:creationId xmlns:p14="http://schemas.microsoft.com/office/powerpoint/2010/main" val="2820464227"/>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Call Planning Team</a:t>
            </a:r>
            <a:endParaRPr lang="en-US" b="1" dirty="0">
              <a:solidFill>
                <a:srgbClr val="FF0000"/>
              </a:solidFill>
            </a:endParaRPr>
          </a:p>
        </p:txBody>
      </p:sp>
      <p:sp>
        <p:nvSpPr>
          <p:cNvPr id="3" name="Content Placeholder 2"/>
          <p:cNvSpPr>
            <a:spLocks noGrp="1"/>
          </p:cNvSpPr>
          <p:nvPr>
            <p:ph type="body" idx="1"/>
          </p:nvPr>
        </p:nvSpPr>
        <p:spPr/>
        <p:txBody>
          <a:bodyPr/>
          <a:lstStyle/>
          <a:p>
            <a:pPr marL="0" indent="0">
              <a:buNone/>
            </a:pPr>
            <a:r>
              <a:rPr lang="en-US" sz="3200" b="1" dirty="0" smtClean="0"/>
              <a:t>Linda Brewster</a:t>
            </a:r>
            <a:r>
              <a:rPr lang="en-US" b="1" dirty="0" smtClean="0"/>
              <a:t/>
            </a:r>
            <a:br>
              <a:rPr lang="en-US" b="1" dirty="0" smtClean="0"/>
            </a:br>
            <a:r>
              <a:rPr lang="en-US" sz="2400" b="1" dirty="0">
                <a:solidFill>
                  <a:srgbClr val="404040"/>
                </a:solidFill>
                <a:latin typeface="Arial Black" panose="020B0A04020102020204" pitchFamily="34" charset="0"/>
                <a:hlinkClick r:id="rId2"/>
              </a:rPr>
              <a:t>lindabrewster@msn.com</a:t>
            </a:r>
          </a:p>
          <a:p>
            <a:pPr marL="0" indent="0">
              <a:buNone/>
            </a:pPr>
            <a:endParaRPr lang="en-US" b="1" dirty="0">
              <a:solidFill>
                <a:srgbClr val="404040"/>
              </a:solidFill>
              <a:latin typeface="Arial Black" panose="020B0A04020102020204" pitchFamily="34" charset="0"/>
              <a:hlinkClick r:id="rId2"/>
            </a:endParaRPr>
          </a:p>
          <a:p>
            <a:r>
              <a:rPr lang="en-US" sz="2800" dirty="0" smtClean="0"/>
              <a:t>Call Planning Team</a:t>
            </a:r>
          </a:p>
          <a:p>
            <a:r>
              <a:rPr lang="en-US" sz="2800" dirty="0" smtClean="0"/>
              <a:t>MoveOn </a:t>
            </a:r>
            <a:r>
              <a:rPr lang="en-US" sz="2800" dirty="0"/>
              <a:t>Regional </a:t>
            </a:r>
            <a:r>
              <a:rPr lang="en-US" sz="2800" dirty="0" smtClean="0"/>
              <a:t>Organizer</a:t>
            </a:r>
            <a:br>
              <a:rPr lang="en-US" sz="2800" dirty="0" smtClean="0"/>
            </a:br>
            <a:r>
              <a:rPr lang="en-US" sz="2800" dirty="0" smtClean="0"/>
              <a:t>(WA)</a:t>
            </a:r>
            <a:endParaRPr lang="en-US" sz="2800" dirty="0"/>
          </a:p>
        </p:txBody>
      </p:sp>
      <p:pic>
        <p:nvPicPr>
          <p:cNvPr id="6" name="Picture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126480" y="2060848"/>
            <a:ext cx="2597291" cy="2597291"/>
          </a:xfrm>
          <a:prstGeom prst="rect">
            <a:avLst/>
          </a:prstGeom>
        </p:spPr>
      </p:pic>
    </p:spTree>
    <p:extLst>
      <p:ext uri="{BB962C8B-B14F-4D97-AF65-F5344CB8AC3E}">
        <p14:creationId xmlns:p14="http://schemas.microsoft.com/office/powerpoint/2010/main" val="3671847262"/>
      </p:ext>
    </p:extLst>
  </p:cSld>
  <p:clrMapOvr>
    <a:masterClrMapping/>
  </p:clrMapOvr>
  <p:transition spd="med"/>
</p:sld>
</file>

<file path=ppt/theme/theme1.xml><?xml version="1.0" encoding="utf-8"?>
<a:theme xmlns:a="http://schemas.openxmlformats.org/drawingml/2006/main" name="Default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3_IBON_templatew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IBON_templatew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Anakpawis">
  <a:themeElements>
    <a:clrScheme name="UNAIDS Master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UNAIDS Master Slide">
      <a:majorFont>
        <a:latin typeface="Impact"/>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UNAIDS Master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UNAIDS Master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UNAIDS Master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UNAIDS Master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UNAIDS Master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UNAIDS Master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UNAIDS Master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UNAIDS Master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UNAIDS Master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UNAIDS Master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UNAIDS Master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UNAIDS Master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Theme.thmx</Template>
  <TotalTime>2394</TotalTime>
  <Words>2545</Words>
  <Application>Microsoft Office PowerPoint</Application>
  <PresentationFormat>On-screen Show (4:3)</PresentationFormat>
  <Paragraphs>322</Paragraphs>
  <Slides>49</Slides>
  <Notes>10</Notes>
  <HiddenSlides>0</HiddenSlides>
  <MMClips>0</MMClips>
  <ScaleCrop>false</ScaleCrop>
  <HeadingPairs>
    <vt:vector size="8" baseType="variant">
      <vt:variant>
        <vt:lpstr>Fonts Used</vt:lpstr>
      </vt:variant>
      <vt:variant>
        <vt:i4>12</vt:i4>
      </vt:variant>
      <vt:variant>
        <vt:lpstr>Theme</vt:lpstr>
      </vt:variant>
      <vt:variant>
        <vt:i4>4</vt:i4>
      </vt:variant>
      <vt:variant>
        <vt:lpstr>Embedded OLE Servers</vt:lpstr>
      </vt:variant>
      <vt:variant>
        <vt:i4>1</vt:i4>
      </vt:variant>
      <vt:variant>
        <vt:lpstr>Slide Titles</vt:lpstr>
      </vt:variant>
      <vt:variant>
        <vt:i4>49</vt:i4>
      </vt:variant>
    </vt:vector>
  </HeadingPairs>
  <TitlesOfParts>
    <vt:vector size="66" baseType="lpstr">
      <vt:lpstr>Arial</vt:lpstr>
      <vt:lpstr>Arial Black</vt:lpstr>
      <vt:lpstr>Calibri</vt:lpstr>
      <vt:lpstr>Corbel</vt:lpstr>
      <vt:lpstr>Franklin Gothic Demi</vt:lpstr>
      <vt:lpstr>Franklin Gothic Medium</vt:lpstr>
      <vt:lpstr>Helvetica</vt:lpstr>
      <vt:lpstr>Impact</vt:lpstr>
      <vt:lpstr>ＭＳ Ｐゴシック</vt:lpstr>
      <vt:lpstr>Rockwell</vt:lpstr>
      <vt:lpstr>Verdana</vt:lpstr>
      <vt:lpstr>Wingdings</vt:lpstr>
      <vt:lpstr>Default Theme</vt:lpstr>
      <vt:lpstr>3_IBON_templatewmaster</vt:lpstr>
      <vt:lpstr>2_IBON_templatewmaster</vt:lpstr>
      <vt:lpstr>Anakpawis</vt:lpstr>
      <vt:lpstr>Photo Editor Photo</vt:lpstr>
      <vt:lpstr>Time for Justice/ Time for System Change</vt:lpstr>
      <vt:lpstr>Introduction and Welcome</vt:lpstr>
      <vt:lpstr>Technical Stuff</vt:lpstr>
      <vt:lpstr>Call Host Team</vt:lpstr>
      <vt:lpstr>Planning Notes</vt:lpstr>
      <vt:lpstr>Planning/Notes</vt:lpstr>
      <vt:lpstr>Chat Hosts</vt:lpstr>
      <vt:lpstr>Chat Hosts</vt:lpstr>
      <vt:lpstr>Call Planning Team</vt:lpstr>
      <vt:lpstr>Call Planning Team</vt:lpstr>
      <vt:lpstr>Call Planning Team</vt:lpstr>
      <vt:lpstr>Mackenzie McDonald Wilkins</vt:lpstr>
      <vt:lpstr>Susie Chasnoff</vt:lpstr>
      <vt:lpstr>Call Planning Team</vt:lpstr>
      <vt:lpstr>Call Planning Team</vt:lpstr>
      <vt:lpstr>Days of Action for Justice and System Change</vt:lpstr>
      <vt:lpstr>Days of Action for Justice and System Change</vt:lpstr>
      <vt:lpstr>TPP News</vt:lpstr>
      <vt:lpstr>TTIP</vt:lpstr>
      <vt:lpstr>Paul L. Quintos</vt:lpstr>
      <vt:lpstr>2015 Time for Justice Time for System Change</vt:lpstr>
      <vt:lpstr>UN SG Banki-moon on the “2030 Agenda for Sustainable Development” </vt:lpstr>
      <vt:lpstr>Income Distribution</vt:lpstr>
      <vt:lpstr>Protracted Economic Crisis </vt:lpstr>
      <vt:lpstr>Income Distribution</vt:lpstr>
      <vt:lpstr>Ecological crisis: breaching planatery boundaries</vt:lpstr>
      <vt:lpstr>Social crisis:  Deepening inequalities</vt:lpstr>
      <vt:lpstr>Growing indebtedness</vt:lpstr>
      <vt:lpstr>Increasing financialization</vt:lpstr>
      <vt:lpstr>A new global financial crisis in the offing</vt:lpstr>
      <vt:lpstr>Growing fascisation: Rise of the national security state</vt:lpstr>
      <vt:lpstr>Increasing militarism and armed conflicts</vt:lpstr>
      <vt:lpstr>Clearly the MDGs have failed to deliver “development” for the people</vt:lpstr>
      <vt:lpstr>The new Sustainable Development Goals (SDGs)</vt:lpstr>
      <vt:lpstr>The new SDGs</vt:lpstr>
      <vt:lpstr>The new SDGs</vt:lpstr>
      <vt:lpstr>Goal 2. End hunger, achieve food security and improved nutrition, and promote sustainable agriculture  </vt:lpstr>
      <vt:lpstr>Goal 2. End hunger , achieve food security and improved nutrition, and promote sustainable agriculture  </vt:lpstr>
      <vt:lpstr>Goal 2. End hunger , achieve food security and improved nutrition, and promote sustainable agriculture  </vt:lpstr>
      <vt:lpstr>The question is “how ”?</vt:lpstr>
      <vt:lpstr>The business perspective on Goal 2</vt:lpstr>
      <vt:lpstr>implications of this business perspective…</vt:lpstr>
      <vt:lpstr>Tapping private finance as fuel for development</vt:lpstr>
      <vt:lpstr>Problems with relying on private finance</vt:lpstr>
      <vt:lpstr>Need to examine SDGs in the context of broader policy trends</vt:lpstr>
      <vt:lpstr>Need to examine SDGs in the context of broader policy trends</vt:lpstr>
      <vt:lpstr>New neoliberal globalization offensives </vt:lpstr>
      <vt:lpstr>So what is the emerging post-2015 development agenda?</vt:lpstr>
      <vt:lpstr>Q &amp; A</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SDGs and the Post-2015 Development Agenda</dc:title>
  <dc:creator>P Q</dc:creator>
  <cp:lastModifiedBy>Andrea Miller</cp:lastModifiedBy>
  <cp:revision>123</cp:revision>
  <dcterms:created xsi:type="dcterms:W3CDTF">2015-05-15T19:38:08Z</dcterms:created>
  <dcterms:modified xsi:type="dcterms:W3CDTF">2015-09-20T21:26:36Z</dcterms:modified>
</cp:coreProperties>
</file>