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1"/>
  </p:handoutMasterIdLst>
  <p:sldIdLst>
    <p:sldId id="256" r:id="rId2"/>
    <p:sldId id="271" r:id="rId3"/>
    <p:sldId id="259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5" r:id="rId12"/>
    <p:sldId id="281" r:id="rId13"/>
    <p:sldId id="286" r:id="rId14"/>
    <p:sldId id="287" r:id="rId15"/>
    <p:sldId id="284" r:id="rId16"/>
    <p:sldId id="288" r:id="rId17"/>
    <p:sldId id="289" r:id="rId18"/>
    <p:sldId id="290" r:id="rId19"/>
    <p:sldId id="28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1B1B"/>
    <a:srgbClr val="565656"/>
    <a:srgbClr val="9B9B9B"/>
    <a:srgbClr val="AAAA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646" autoAdjust="0"/>
  </p:normalViewPr>
  <p:slideViewPr>
    <p:cSldViewPr snapToGrid="0" snapToObjects="1">
      <p:cViewPr varScale="1">
        <p:scale>
          <a:sx n="69" d="100"/>
          <a:sy n="69" d="100"/>
        </p:scale>
        <p:origin x="7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2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6B796C-3EA5-B84D-83A2-5FC1852BAC97}" type="datetimeFigureOut">
              <a:rPr lang="en-US" smtClean="0"/>
              <a:t>8/22/2015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EFAC06-8F28-7348-8D53-A97A26E19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3646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8/22/2015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rgbClr val="1B1B1B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B1115196-1C6F-4784-83AC-30756D8F10B3}" type="datetimeFigureOut">
              <a:rPr lang="en-US" smtClean="0"/>
              <a:t>8/22/2015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8/22/2015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8/22/2015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8/22/2015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8/22/2015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1B1B1B"/>
                </a:solidFill>
              </a:defRPr>
            </a:lvl1pPr>
            <a:lvl2pPr>
              <a:defRPr>
                <a:solidFill>
                  <a:srgbClr val="1B1B1B"/>
                </a:solidFill>
              </a:defRPr>
            </a:lvl2pPr>
            <a:lvl3pPr>
              <a:defRPr>
                <a:solidFill>
                  <a:srgbClr val="1B1B1B"/>
                </a:solidFill>
              </a:defRPr>
            </a:lvl3pPr>
            <a:lvl4pPr>
              <a:defRPr>
                <a:solidFill>
                  <a:srgbClr val="1B1B1B"/>
                </a:solidFill>
              </a:defRPr>
            </a:lvl4pPr>
            <a:lvl5pPr>
              <a:defRPr>
                <a:solidFill>
                  <a:srgbClr val="1B1B1B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8/22/2015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8/22/2015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B1115196-1C6F-4784-83AC-30756D8F10B3}" type="datetimeFigureOut">
              <a:rPr lang="en-US" smtClean="0"/>
              <a:t>8/22/2015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>
                <a:solidFill>
                  <a:srgbClr val="1B1B1B"/>
                </a:solidFill>
              </a:defRPr>
            </a:lvl2pPr>
            <a:lvl3pPr>
              <a:defRPr sz="1800">
                <a:solidFill>
                  <a:srgbClr val="1B1B1B"/>
                </a:solidFill>
              </a:defRPr>
            </a:lvl3pPr>
            <a:lvl4pPr>
              <a:defRPr sz="1800">
                <a:solidFill>
                  <a:srgbClr val="1B1B1B"/>
                </a:solidFill>
              </a:defRPr>
            </a:lvl4pPr>
            <a:lvl5pPr>
              <a:defRPr sz="1800">
                <a:solidFill>
                  <a:srgbClr val="1B1B1B"/>
                </a:solidFill>
              </a:defRPr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344488">
              <a:defRPr sz="1800"/>
            </a:lvl6pPr>
            <a:lvl7pPr marL="1946275" indent="-344488">
              <a:defRPr sz="1800"/>
            </a:lvl7pPr>
            <a:lvl8pPr marL="1946275" indent="-344488">
              <a:defRPr sz="1800"/>
            </a:lvl8pPr>
            <a:lvl9pPr marL="1946275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8/22/2015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8/22/2015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8/22/2015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8/22/2015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>
                <a:solidFill>
                  <a:srgbClr val="1B1B1B"/>
                </a:solidFill>
              </a:defRPr>
            </a:lvl2pPr>
            <a:lvl3pPr>
              <a:defRPr sz="1800">
                <a:solidFill>
                  <a:srgbClr val="1B1B1B"/>
                </a:solidFill>
              </a:defRPr>
            </a:lvl3pPr>
            <a:lvl4pPr>
              <a:defRPr sz="1800">
                <a:solidFill>
                  <a:srgbClr val="1B1B1B"/>
                </a:solidFill>
              </a:defRPr>
            </a:lvl4pPr>
            <a:lvl5pPr>
              <a:defRPr sz="1800">
                <a:solidFill>
                  <a:srgbClr val="1B1B1B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rgbClr val="1B1B1B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B1115196-1C6F-4784-83AC-30756D8F10B3}" type="datetimeFigureOut">
              <a:rPr lang="en-US" smtClean="0"/>
              <a:t>8/22/2015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8/22/2015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hyperlink" Target="https://www.facebook.com/groups/GlobalTPPTeam" TargetMode="Externa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groups/GlobalTPPTeam" TargetMode="External"/><Relationship Id="rId2" Type="http://schemas.openxmlformats.org/officeDocument/2006/relationships/hyperlink" Target="mailto:Cdrake@aflcio.org" TargetMode="Externa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hyperlink" Target="https://twitter.com/CDrakeFairTrade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ushthetpp.org/" TargetMode="External"/><Relationship Id="rId2" Type="http://schemas.openxmlformats.org/officeDocument/2006/relationships/hyperlink" Target="http://www.popularresistance.org/" TargetMode="Externa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.png"/><Relationship Id="rId4" Type="http://schemas.openxmlformats.org/officeDocument/2006/relationships/hyperlink" Target="https://www.facebook.com/groups/GlobalTPPTeam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groups/GlobalTPPTeam" TargetMode="External"/><Relationship Id="rId2" Type="http://schemas.openxmlformats.org/officeDocument/2006/relationships/hyperlink" Target="mailto:james.love@keionline.org" TargetMode="Externa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png"/><Relationship Id="rId4" Type="http://schemas.openxmlformats.org/officeDocument/2006/relationships/hyperlink" Target="http://www.keionline.org/blogs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groups/GlobalTPPTeam" TargetMode="External"/><Relationship Id="rId2" Type="http://schemas.openxmlformats.org/officeDocument/2006/relationships/hyperlink" Target="mailto:adam@tradejustice.net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://www.peopledemandingaction.org/" TargetMode="Externa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opledemandingaction.org/downloads/tpp" TargetMode="External"/><Relationship Id="rId2" Type="http://schemas.openxmlformats.org/officeDocument/2006/relationships/hyperlink" Target="http://login.meetcheap.com/conference,8761029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facebook.com/groups/GlobalTPPTeam" TargetMode="Externa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facebook.com/groups/GlobalTPPTeam" TargetMode="Externa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facebook.com/groups/GlobalTPPTeam" TargetMode="Externa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facebook.com/groups/GlobalTPPTeam" TargetMode="Externa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facebook.com/groups/GlobalTPPTeam" TargetMode="Externa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facebook.com/groups/GlobalTPPTeam" TargetMode="Externa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574657"/>
            <a:ext cx="5867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National TPP Call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   Intellectual Property 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646519"/>
            <a:ext cx="7028121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August 23, 2015</a:t>
            </a:r>
            <a:br>
              <a:rPr 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</a:br>
            <a:r>
              <a:rPr 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7:30 PM Eastern/ 4:30 PM Pacific</a:t>
            </a:r>
          </a:p>
          <a:p>
            <a:endParaRPr lang="en-US" sz="28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Call In: 605-562-3140   </a:t>
            </a:r>
            <a:r>
              <a:rPr lang="en-US" sz="28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PIN: 951146#</a:t>
            </a:r>
          </a:p>
          <a:p>
            <a:r>
              <a:rPr 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Backup</a:t>
            </a:r>
            <a:r>
              <a:rPr 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: 559-726-1300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4510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25638"/>
            <a:ext cx="3657600" cy="116205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Call Planning Team</a:t>
            </a:r>
            <a:endParaRPr lang="en-US" sz="36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1387688"/>
            <a:ext cx="3897364" cy="438265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Linda Brewster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Call Planning Team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MoveOn Regional Organizer (WA)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69712" y="4847010"/>
            <a:ext cx="3806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565656"/>
                </a:solidFill>
                <a:latin typeface="Arial Black" panose="020B0A04020102020204" pitchFamily="34" charset="0"/>
              </a:rPr>
              <a:t>EMAIL</a:t>
            </a:r>
          </a:p>
          <a:p>
            <a:r>
              <a:rPr lang="en-US" b="1" dirty="0" smtClean="0">
                <a:solidFill>
                  <a:srgbClr val="404040"/>
                </a:solidFill>
                <a:latin typeface="Arial Black" panose="020B0A04020102020204" pitchFamily="34" charset="0"/>
                <a:hlinkClick r:id="rId2"/>
              </a:rPr>
              <a:t>lindabrewster@msn.com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666" y="1175036"/>
            <a:ext cx="2822805" cy="2822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68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25638"/>
            <a:ext cx="3657600" cy="116205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Call Planning Team</a:t>
            </a:r>
            <a:endParaRPr lang="en-US" sz="36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1387688"/>
            <a:ext cx="3897364" cy="438265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Celeste Drake</a:t>
            </a:r>
            <a:endParaRPr lang="en-US" sz="28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Call Planning Team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Trade and Globalization Policy Specialist, AFL-CIO </a:t>
            </a:r>
            <a:endParaRPr lang="en-US" sz="2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Legislative Actions and Updates</a:t>
            </a:r>
            <a:endParaRPr lang="en-US" sz="28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4787986" y="4200679"/>
            <a:ext cx="38064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565656"/>
                </a:solidFill>
                <a:latin typeface="Arial Black" panose="020B0A04020102020204" pitchFamily="34" charset="0"/>
              </a:rPr>
              <a:t>EMAIL</a:t>
            </a:r>
          </a:p>
          <a:p>
            <a:r>
              <a:rPr lang="en-US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2"/>
              </a:rPr>
              <a:t>Cdrake@aflcio.org</a:t>
            </a:r>
            <a:endParaRPr lang="en-US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endParaRPr lang="en-US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hlinkClick r:id="rId3"/>
            </a:endParaRPr>
          </a:p>
          <a:p>
            <a:r>
              <a:rPr lang="en-US" b="1" dirty="0" smtClean="0">
                <a:solidFill>
                  <a:srgbClr val="56565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Twitter</a:t>
            </a:r>
            <a:r>
              <a:rPr lang="en-US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3"/>
              </a:rPr>
              <a:t/>
            </a:r>
            <a:br>
              <a:rPr lang="en-US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3"/>
              </a:rPr>
            </a:br>
            <a:r>
              <a:rPr lang="en-US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4"/>
              </a:rPr>
              <a:t>@</a:t>
            </a:r>
            <a:r>
              <a:rPr lang="en-US" dirty="0" err="1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4"/>
              </a:rPr>
              <a:t>Cdrakefairtrade</a:t>
            </a:r>
            <a:endParaRPr lang="en-US" b="1" dirty="0" smtClean="0">
              <a:solidFill>
                <a:srgbClr val="404040"/>
              </a:solidFill>
              <a:latin typeface="Arial Black" panose="020B0A04020102020204" pitchFamily="34" charset="0"/>
              <a:hlinkClick r:id="rId3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5931" y="949892"/>
            <a:ext cx="2414016" cy="2743200"/>
          </a:xfrm>
          <a:prstGeom prst="rect">
            <a:avLst/>
          </a:prstGeom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7316" y="4585648"/>
            <a:ext cx="1327125" cy="13271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13401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38" y="806663"/>
            <a:ext cx="4338084" cy="1162050"/>
          </a:xfrm>
        </p:spPr>
        <p:txBody>
          <a:bodyPr>
            <a:normAutofit/>
          </a:bodyPr>
          <a:lstStyle/>
          <a:p>
            <a:pPr algn="ctr"/>
            <a:r>
              <a:rPr lang="en-US" sz="2500" b="1" dirty="0" smtClean="0"/>
              <a:t>Mackenzie </a:t>
            </a:r>
            <a:r>
              <a:rPr lang="en-US" sz="2500" b="1" dirty="0" smtClean="0"/>
              <a:t>McDonald </a:t>
            </a:r>
            <a:r>
              <a:rPr lang="en-US" sz="2500" b="1" dirty="0" smtClean="0"/>
              <a:t>Wilkins</a:t>
            </a:r>
            <a:endParaRPr lang="en-US" sz="25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5898" y="2512954"/>
            <a:ext cx="3897364" cy="2652684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Climate and Trade Justice Activist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Popular Resistance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Flush the TPP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r>
              <a:rPr lang="en-US" sz="2400" dirty="0" smtClean="0">
                <a:hlinkClick r:id="rId2"/>
              </a:rPr>
              <a:t>www.popularresistance.org</a:t>
            </a:r>
            <a:endParaRPr lang="en-US" sz="2400" dirty="0" smtClean="0"/>
          </a:p>
          <a:p>
            <a:r>
              <a:rPr lang="en-US" sz="2400" dirty="0" smtClean="0">
                <a:hlinkClick r:id="rId3"/>
              </a:rPr>
              <a:t>www.flushthetpp.org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4720856" y="4847010"/>
            <a:ext cx="408663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404040"/>
                </a:solidFill>
                <a:latin typeface="Arial Black" panose="020B0A04020102020204" pitchFamily="34" charset="0"/>
              </a:rPr>
              <a:t>EMAIL</a:t>
            </a:r>
          </a:p>
          <a:p>
            <a:r>
              <a:rPr lang="en-US" sz="1600" b="1" dirty="0" smtClean="0">
                <a:solidFill>
                  <a:srgbClr val="404040"/>
                </a:solidFill>
                <a:latin typeface="Arial Black" panose="020B0A04020102020204" pitchFamily="34" charset="0"/>
                <a:hlinkClick r:id="rId4"/>
              </a:rPr>
              <a:t>Mackenzie@popularresistance.org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3496" y="1285448"/>
            <a:ext cx="318135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47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 for Organizing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>
                <a:solidFill>
                  <a:srgbClr val="1B1B1B"/>
                </a:solidFill>
              </a:rPr>
              <a:t>September 25-28-NYC protests during Pope visit and sustainable development summit (Bayan is also organizing for </a:t>
            </a:r>
            <a:r>
              <a:rPr lang="en-US" sz="2400" dirty="0" smtClean="0">
                <a:solidFill>
                  <a:srgbClr val="1B1B1B"/>
                </a:solidFill>
              </a:rPr>
              <a:t>this)</a:t>
            </a:r>
          </a:p>
          <a:p>
            <a:r>
              <a:rPr lang="en-US" sz="2400" dirty="0"/>
              <a:t>October 10-17-decentralized </a:t>
            </a:r>
            <a:r>
              <a:rPr lang="en-US" sz="2400" dirty="0" smtClean="0"/>
              <a:t>actions</a:t>
            </a:r>
          </a:p>
          <a:p>
            <a:r>
              <a:rPr lang="en-US" sz="2400" dirty="0"/>
              <a:t>October 19-22-protest (blockade?) the TTIP </a:t>
            </a:r>
            <a:r>
              <a:rPr lang="en-US" sz="2400" dirty="0" smtClean="0"/>
              <a:t>meetings</a:t>
            </a:r>
          </a:p>
          <a:p>
            <a:r>
              <a:rPr lang="en-US" sz="2400" dirty="0"/>
              <a:t>November 14-18-Possible large action in </a:t>
            </a:r>
            <a:r>
              <a:rPr lang="en-US" sz="2400" dirty="0" smtClean="0"/>
              <a:t>DC</a:t>
            </a:r>
          </a:p>
          <a:p>
            <a:r>
              <a:rPr lang="en-US" sz="2400" dirty="0"/>
              <a:t>November 30-December 12 Climate/TPP decentralized actions</a:t>
            </a:r>
            <a:endParaRPr lang="en-US" sz="2400" dirty="0">
              <a:solidFill>
                <a:srgbClr val="1B1B1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03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 for Organizing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500" dirty="0"/>
              <a:t>Beyond: make TPP, TITP, </a:t>
            </a:r>
            <a:r>
              <a:rPr lang="en-US" sz="2500" dirty="0" err="1"/>
              <a:t>TiSA</a:t>
            </a:r>
            <a:r>
              <a:rPr lang="en-US" sz="2500" dirty="0"/>
              <a:t> an electoral issue that candidates have to talk about. </a:t>
            </a:r>
            <a:r>
              <a:rPr lang="en-US" sz="2500" dirty="0" smtClean="0"/>
              <a:t>October </a:t>
            </a:r>
            <a:r>
              <a:rPr lang="en-US" sz="2500" dirty="0"/>
              <a:t>10-17-decentralized </a:t>
            </a:r>
            <a:r>
              <a:rPr lang="en-US" sz="2500" dirty="0" smtClean="0"/>
              <a:t>actions</a:t>
            </a:r>
          </a:p>
          <a:p>
            <a:r>
              <a:rPr lang="en-US" sz="2500" dirty="0"/>
              <a:t>Always: Build the most powerful intersectional people's movement to stop TPP, TTIP, </a:t>
            </a:r>
            <a:r>
              <a:rPr lang="en-US" sz="2500" dirty="0" err="1"/>
              <a:t>TiSA</a:t>
            </a:r>
            <a:r>
              <a:rPr lang="en-US" sz="2500" dirty="0"/>
              <a:t> and restructure of the global political economy.</a:t>
            </a:r>
            <a:endParaRPr lang="en-US" sz="2500" dirty="0" smtClean="0"/>
          </a:p>
        </p:txBody>
      </p:sp>
    </p:spTree>
    <p:extLst>
      <p:ext uri="{BB962C8B-B14F-4D97-AF65-F5344CB8AC3E}">
        <p14:creationId xmlns:p14="http://schemas.microsoft.com/office/powerpoint/2010/main" val="69935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-117996"/>
            <a:ext cx="3657600" cy="116205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James Love</a:t>
            </a:r>
            <a:endParaRPr lang="en-US" sz="36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842" y="1066966"/>
            <a:ext cx="4068302" cy="438265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Knowledge Ecology International</a:t>
            </a:r>
          </a:p>
          <a:p>
            <a:r>
              <a:rPr lang="en-US" dirty="0"/>
              <a:t>James Love is the Director of Knowledge Ecology International (KEI), an NGO with offices in Washington, DC and Geneva. In 2006, KEI received a MacArthur Award for Creative and Effective Institutions for his work on intellectual property rights. In 2013, Love received the EFF Pioneer Award, for his work on a UN treaty on copyright exceptions for persons who are blind or have other disabilities. Love has been in expert in several compulsory licensing cases, and is an advocate of delinking R&amp;D costs from drug prices</a:t>
            </a:r>
            <a:r>
              <a:rPr lang="en-US" sz="2800" dirty="0"/>
              <a:t>.</a:t>
            </a:r>
            <a:endParaRPr lang="en-US" sz="2800" b="1" dirty="0" smtClean="0"/>
          </a:p>
          <a:p>
            <a:endParaRPr lang="en-US" sz="2800" b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4960980" y="4451225"/>
            <a:ext cx="38064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404040"/>
                </a:solidFill>
                <a:latin typeface="Arial Black" panose="020B0A04020102020204" pitchFamily="34" charset="0"/>
              </a:rPr>
              <a:t>EMAIL</a:t>
            </a:r>
          </a:p>
          <a:p>
            <a:r>
              <a:rPr lang="en-US" b="1" dirty="0" smtClean="0">
                <a:hlinkClick r:id="rId2"/>
              </a:rPr>
              <a:t>james.love@keionline.org </a:t>
            </a:r>
            <a:endParaRPr lang="en-US" b="1" dirty="0" smtClean="0"/>
          </a:p>
          <a:p>
            <a:endParaRPr lang="en-US" b="1" dirty="0">
              <a:solidFill>
                <a:srgbClr val="404040"/>
              </a:solidFill>
              <a:latin typeface="Arial Black" panose="020B0A04020102020204" pitchFamily="34" charset="0"/>
              <a:hlinkClick r:id="rId3"/>
            </a:endParaRPr>
          </a:p>
          <a:p>
            <a:r>
              <a:rPr lang="en-US" b="1" dirty="0" smtClean="0">
                <a:latin typeface="Arial Black" panose="020B0A04020102020204" pitchFamily="34" charset="0"/>
              </a:rPr>
              <a:t>BLOG</a:t>
            </a:r>
            <a:r>
              <a:rPr lang="en-US" b="1" dirty="0" smtClean="0">
                <a:solidFill>
                  <a:srgbClr val="404040"/>
                </a:solidFill>
                <a:latin typeface="Arial Black" panose="020B0A04020102020204" pitchFamily="34" charset="0"/>
                <a:hlinkClick r:id="rId3"/>
              </a:rPr>
              <a:t/>
            </a:r>
            <a:br>
              <a:rPr lang="en-US" b="1" dirty="0" smtClean="0">
                <a:solidFill>
                  <a:srgbClr val="404040"/>
                </a:solidFill>
                <a:latin typeface="Arial Black" panose="020B0A04020102020204" pitchFamily="34" charset="0"/>
                <a:hlinkClick r:id="rId3"/>
              </a:rPr>
            </a:br>
            <a:r>
              <a:rPr lang="en-US" dirty="0">
                <a:hlinkClick r:id="rId4"/>
              </a:rPr>
              <a:t>http://www.keionline.org/blog/jamie</a:t>
            </a:r>
            <a:endParaRPr lang="en-US" b="1" dirty="0" smtClean="0">
              <a:solidFill>
                <a:srgbClr val="404040"/>
              </a:solidFill>
              <a:latin typeface="Arial Black" panose="020B0A04020102020204" pitchFamily="34" charset="0"/>
              <a:hlinkClick r:id="rId3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9568" y="1044054"/>
            <a:ext cx="2609281" cy="2982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08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36104" y="2653553"/>
            <a:ext cx="6742877" cy="147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Q&amp;A with Speakers and Guest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61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25638"/>
            <a:ext cx="3657600" cy="116205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Call Planning Team</a:t>
            </a:r>
            <a:endParaRPr lang="en-US" sz="36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1387688"/>
            <a:ext cx="3897364" cy="438265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Adam </a:t>
            </a:r>
            <a:r>
              <a:rPr lang="en-US" sz="2800" b="1" dirty="0" err="1" smtClean="0"/>
              <a:t>Weissman</a:t>
            </a:r>
            <a:endParaRPr lang="en-US" sz="28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Call Planning </a:t>
            </a:r>
            <a:r>
              <a:rPr lang="en-US" sz="2800" dirty="0" smtClean="0"/>
              <a:t>Team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err="1" smtClean="0"/>
              <a:t>TradeJustice</a:t>
            </a:r>
            <a:r>
              <a:rPr lang="en-US" sz="2800" dirty="0" smtClean="0"/>
              <a:t>/Global Justice for Animals and the Environment</a:t>
            </a:r>
            <a:endParaRPr lang="en-US" sz="28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4869712" y="4417519"/>
            <a:ext cx="38064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1B1B1B"/>
                </a:solidFill>
                <a:latin typeface="Arial Black" panose="020B0A04020102020204" pitchFamily="34" charset="0"/>
              </a:rPr>
              <a:t>EMAIL</a:t>
            </a:r>
          </a:p>
          <a:p>
            <a:r>
              <a:rPr lang="en-US" dirty="0" smtClean="0">
                <a:solidFill>
                  <a:prstClr val="white"/>
                </a:solidFill>
                <a:latin typeface="Arial Black" panose="020B0A04020102020204" pitchFamily="34" charset="0"/>
                <a:hlinkClick r:id="rId2"/>
              </a:rPr>
              <a:t>adam@tradejustice.net</a:t>
            </a:r>
            <a:endParaRPr lang="en-US" dirty="0" smtClean="0">
              <a:solidFill>
                <a:prstClr val="white"/>
              </a:solidFill>
              <a:latin typeface="Arial Black" panose="020B0A04020102020204" pitchFamily="34" charset="0"/>
            </a:endParaRPr>
          </a:p>
          <a:p>
            <a:endParaRPr lang="en-US" b="1" dirty="0">
              <a:solidFill>
                <a:prstClr val="white"/>
              </a:solidFill>
              <a:latin typeface="Arial Black" panose="020B0A04020102020204" pitchFamily="34" charset="0"/>
              <a:hlinkClick r:id="rId3"/>
            </a:endParaRPr>
          </a:p>
          <a:p>
            <a:r>
              <a:rPr lang="en-US" b="1" dirty="0" smtClean="0">
                <a:solidFill>
                  <a:srgbClr val="1B1B1B"/>
                </a:solidFill>
                <a:latin typeface="Arial Black" panose="020B0A04020102020204" pitchFamily="34" charset="0"/>
              </a:rPr>
              <a:t>Web</a:t>
            </a:r>
            <a:r>
              <a:rPr lang="en-US" b="1" dirty="0" smtClean="0">
                <a:solidFill>
                  <a:prstClr val="white"/>
                </a:solidFill>
                <a:latin typeface="Arial Black" panose="020B0A04020102020204" pitchFamily="34" charset="0"/>
                <a:hlinkClick r:id="rId3"/>
              </a:rPr>
              <a:t/>
            </a:r>
            <a:br>
              <a:rPr lang="en-US" b="1" dirty="0" smtClean="0">
                <a:solidFill>
                  <a:prstClr val="white"/>
                </a:solidFill>
                <a:latin typeface="Arial Black" panose="020B0A04020102020204" pitchFamily="34" charset="0"/>
                <a:hlinkClick r:id="rId3"/>
              </a:rPr>
            </a:br>
            <a:r>
              <a:rPr lang="en-US" b="1" dirty="0" smtClean="0">
                <a:solidFill>
                  <a:prstClr val="white"/>
                </a:solidFill>
                <a:latin typeface="Arial Black" panose="020B0A04020102020204" pitchFamily="34" charset="0"/>
                <a:hlinkClick r:id="rId3"/>
              </a:rPr>
              <a:t>www.tradejustice.net</a:t>
            </a:r>
            <a:endParaRPr lang="en-US" b="1" dirty="0" smtClean="0">
              <a:solidFill>
                <a:srgbClr val="404040"/>
              </a:solidFill>
              <a:latin typeface="Arial Black" panose="020B0A04020102020204" pitchFamily="34" charset="0"/>
              <a:hlinkClick r:id="rId3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2039" y="1267691"/>
            <a:ext cx="2229728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99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Getting the Most out of Facebook Events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Creating a Facebook Event</a:t>
            </a:r>
          </a:p>
          <a:p>
            <a:r>
              <a:rPr lang="en-US" sz="2600" dirty="0" smtClean="0"/>
              <a:t>Getting Around Facebook Invitation Limitations</a:t>
            </a:r>
          </a:p>
          <a:p>
            <a:r>
              <a:rPr lang="en-US" sz="2600" dirty="0" smtClean="0"/>
              <a:t>Cloning your Event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54532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11024" cy="2132556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THANKS </a:t>
            </a:r>
            <a:br>
              <a:rPr lang="en-US" sz="54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54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AND WRAP-UP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995" y="2434070"/>
            <a:ext cx="9101138" cy="3095297"/>
          </a:xfrm>
        </p:spPr>
        <p:txBody>
          <a:bodyPr/>
          <a:lstStyle/>
          <a:p>
            <a:pPr algn="ctr"/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Upcoming speakers </a:t>
            </a:r>
          </a:p>
          <a:p>
            <a:pPr algn="ctr"/>
            <a:r>
              <a:rPr lang="en-US" sz="18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AND Tentative Topics:</a:t>
            </a:r>
          </a:p>
          <a:p>
            <a:pPr algn="ctr"/>
            <a:r>
              <a:rPr lang="en-US" sz="1800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Watch your Email for more details and </a:t>
            </a:r>
            <a:r>
              <a:rPr lang="en-US" sz="1800" i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1800" i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1800" i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registration </a:t>
            </a:r>
            <a:r>
              <a:rPr lang="en-US" sz="1800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information: </a:t>
            </a:r>
          </a:p>
          <a:p>
            <a:pPr algn="ctr"/>
            <a:r>
              <a:rPr lang="en-US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Labor Call, Currency Manipulation</a:t>
            </a:r>
            <a:endParaRPr lang="en-US" cap="none" dirty="0" smtClean="0"/>
          </a:p>
          <a:p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val="740703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615277"/>
            <a:ext cx="3657600" cy="116205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Introduction and Welcome</a:t>
            </a:r>
            <a:endParaRPr lang="en-US" sz="36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1796554"/>
            <a:ext cx="3897364" cy="438265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Andrea Miller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Executive Director, </a:t>
            </a:r>
          </a:p>
          <a:p>
            <a:r>
              <a:rPr lang="en-US" sz="2000" dirty="0" smtClean="0"/>
              <a:t>People Demanding Action</a:t>
            </a:r>
          </a:p>
          <a:p>
            <a:endParaRPr lang="en-US" sz="2000" dirty="0"/>
          </a:p>
          <a:p>
            <a:r>
              <a:rPr lang="en-US" sz="2000" dirty="0" smtClean="0"/>
              <a:t>Call Norms</a:t>
            </a:r>
          </a:p>
          <a:p>
            <a:r>
              <a:rPr lang="en-US" sz="2000" dirty="0" smtClean="0"/>
              <a:t>Meeting Room Functions</a:t>
            </a:r>
          </a:p>
          <a:p>
            <a:r>
              <a:rPr lang="en-US" sz="2000" dirty="0" smtClean="0"/>
              <a:t>Website: </a:t>
            </a:r>
            <a:r>
              <a:rPr lang="en-US" dirty="0" smtClean="0">
                <a:hlinkClick r:id="rId2"/>
              </a:rPr>
              <a:t>www.peopledemandingaction.org</a:t>
            </a:r>
            <a:endParaRPr lang="en-US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14" r="15714"/>
          <a:stretch>
            <a:fillRect/>
          </a:stretch>
        </p:blipFill>
        <p:spPr>
          <a:xfrm>
            <a:off x="5298898" y="806663"/>
            <a:ext cx="3120063" cy="45500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69712" y="5762847"/>
            <a:ext cx="3806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andrea@peopledemandingaction.org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07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933575"/>
          </a:xfrm>
        </p:spPr>
        <p:txBody>
          <a:bodyPr/>
          <a:lstStyle/>
          <a:p>
            <a:pPr algn="ctr"/>
            <a:r>
              <a:rPr lang="en-US" dirty="0"/>
              <a:t> </a:t>
            </a:r>
            <a:r>
              <a:rPr lang="en-US" dirty="0" smtClean="0"/>
              <a:t> Technical Stuff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1B1B1B"/>
                </a:solidFill>
              </a:rPr>
              <a:t>DIAL IN :    605 562 3140     Pin 951146#</a:t>
            </a:r>
            <a:endParaRPr lang="en-US" dirty="0">
              <a:solidFill>
                <a:srgbClr val="1B1B1B"/>
              </a:solidFill>
            </a:endParaRPr>
          </a:p>
          <a:p>
            <a:r>
              <a:rPr lang="en-US" dirty="0" smtClean="0">
                <a:solidFill>
                  <a:srgbClr val="1B1B1B"/>
                </a:solidFill>
              </a:rPr>
              <a:t>VIEW THE WEBINAR</a:t>
            </a:r>
            <a:r>
              <a:rPr lang="en-US" dirty="0">
                <a:hlinkClick r:id="rId2"/>
              </a:rPr>
              <a:t>http://login.meetcheap.com/conference,</a:t>
            </a:r>
            <a:r>
              <a:rPr lang="en-US" dirty="0" smtClean="0">
                <a:hlinkClick r:id="rId2"/>
              </a:rPr>
              <a:t>87610294</a:t>
            </a:r>
            <a:endParaRPr lang="en-US" dirty="0" smtClean="0"/>
          </a:p>
          <a:p>
            <a:r>
              <a:rPr lang="en-US" dirty="0" smtClean="0">
                <a:solidFill>
                  <a:srgbClr val="1B1B1B"/>
                </a:solidFill>
              </a:rPr>
              <a:t>JOIN THE CHAT</a:t>
            </a:r>
            <a:endParaRPr lang="en-US" dirty="0">
              <a:solidFill>
                <a:srgbClr val="1B1B1B"/>
              </a:solidFill>
            </a:endParaRPr>
          </a:p>
          <a:p>
            <a:r>
              <a:rPr lang="en-US" dirty="0" smtClean="0">
                <a:solidFill>
                  <a:srgbClr val="1B1B1B"/>
                </a:solidFill>
              </a:rPr>
              <a:t>DOWNLOAD THE POWERPOINT</a:t>
            </a:r>
            <a:r>
              <a:rPr lang="en-US" dirty="0" smtClean="0"/>
              <a:t>: </a:t>
            </a:r>
            <a:r>
              <a:rPr lang="en-US" sz="2400" dirty="0">
                <a:hlinkClick r:id="rId3"/>
              </a:rPr>
              <a:t>www.peopledemandingaction.org/downloads/tpp 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57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25638"/>
            <a:ext cx="3657600" cy="116205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Call Host Team</a:t>
            </a:r>
            <a:endParaRPr lang="en-US" sz="36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1387688"/>
            <a:ext cx="3897364" cy="438265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Tom Hocking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Technical Advisor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Call Planning Team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MoveOn Regional Organizer (PA)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Pre/Post Call Technical Questions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Global TPP Team Facebook Page Manager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4869712" y="4847010"/>
            <a:ext cx="38064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404040"/>
                </a:solidFill>
                <a:latin typeface="Arial Black" panose="020B0A04020102020204" pitchFamily="34" charset="0"/>
              </a:rPr>
              <a:t>Facebook</a:t>
            </a:r>
            <a:endParaRPr lang="en-US" b="1" dirty="0" smtClean="0">
              <a:solidFill>
                <a:srgbClr val="404040"/>
              </a:solidFill>
              <a:latin typeface="Arial Black" panose="020B0A04020102020204" pitchFamily="34" charset="0"/>
              <a:hlinkClick r:id="rId2"/>
            </a:endParaRPr>
          </a:p>
          <a:p>
            <a:r>
              <a:rPr lang="en-US" b="1" dirty="0" smtClean="0">
                <a:solidFill>
                  <a:srgbClr val="404040"/>
                </a:solidFill>
                <a:latin typeface="Arial Black" panose="020B0A04020102020204" pitchFamily="34" charset="0"/>
                <a:hlinkClick r:id="rId2"/>
              </a:rPr>
              <a:t>https</a:t>
            </a:r>
            <a:r>
              <a:rPr lang="en-US" b="1" dirty="0">
                <a:solidFill>
                  <a:srgbClr val="404040"/>
                </a:solidFill>
                <a:latin typeface="Arial Black" panose="020B0A04020102020204" pitchFamily="34" charset="0"/>
                <a:hlinkClick r:id="rId2"/>
              </a:rPr>
              <a:t>://www.facebook.com/groups/GlobalTPPTeam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5233" y="1387688"/>
            <a:ext cx="2615411" cy="2743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24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25638"/>
            <a:ext cx="3657600" cy="116205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Planning/Notes</a:t>
            </a:r>
            <a:endParaRPr lang="en-US" sz="36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1387688"/>
            <a:ext cx="3897364" cy="438265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Liz </a:t>
            </a:r>
            <a:r>
              <a:rPr lang="en-US" sz="2800" b="1" dirty="0" err="1" smtClean="0"/>
              <a:t>Amsden</a:t>
            </a:r>
            <a:endParaRPr lang="en-US" sz="28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Call Planning Team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Call  Reports/Notes/ Resource Vetting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MoveOn Regional Organizer (CA)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69712" y="4847010"/>
            <a:ext cx="3806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404040"/>
                </a:solidFill>
                <a:latin typeface="Arial Black" panose="020B0A04020102020204" pitchFamily="34" charset="0"/>
              </a:rPr>
              <a:t>EMAIL</a:t>
            </a:r>
          </a:p>
          <a:p>
            <a:r>
              <a:rPr lang="en-US" b="1" dirty="0" smtClean="0">
                <a:solidFill>
                  <a:srgbClr val="404040"/>
                </a:solidFill>
                <a:latin typeface="Arial Black" panose="020B0A04020102020204" pitchFamily="34" charset="0"/>
                <a:hlinkClick r:id="rId2"/>
              </a:rPr>
              <a:t>lizamsden@Hotmail.com</a:t>
            </a:r>
          </a:p>
        </p:txBody>
      </p:sp>
      <p:pic>
        <p:nvPicPr>
          <p:cNvPr id="6" name="Picture 5" descr="Liz A head shot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28930" y="1175036"/>
            <a:ext cx="2551814" cy="3439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13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25638"/>
            <a:ext cx="3657600" cy="116205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Planning/Notes</a:t>
            </a:r>
            <a:endParaRPr lang="en-US" sz="36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1387688"/>
            <a:ext cx="3897364" cy="438265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Jan </a:t>
            </a:r>
            <a:r>
              <a:rPr lang="en-US" sz="2800" b="1" dirty="0" err="1" smtClean="0"/>
              <a:t>Schwartengruber</a:t>
            </a:r>
            <a:endParaRPr lang="en-US" sz="28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National Team Co-Organizer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Campaign Updates/ Call Notes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MoveOn Regional Organizer (KS)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69712" y="4847010"/>
            <a:ext cx="3806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404040"/>
                </a:solidFill>
                <a:latin typeface="Arial Black" panose="020B0A04020102020204" pitchFamily="34" charset="0"/>
              </a:rPr>
              <a:t>EMAIL</a:t>
            </a:r>
          </a:p>
          <a:p>
            <a:r>
              <a:rPr lang="en-US" b="1" dirty="0" smtClean="0">
                <a:solidFill>
                  <a:srgbClr val="404040"/>
                </a:solidFill>
                <a:latin typeface="Arial Black" panose="020B0A04020102020204" pitchFamily="34" charset="0"/>
                <a:hlinkClick r:id="rId2"/>
              </a:rPr>
              <a:t>janinkansas2@gmail.com</a:t>
            </a:r>
          </a:p>
        </p:txBody>
      </p:sp>
      <p:pic>
        <p:nvPicPr>
          <p:cNvPr id="7" name="Picture 6" descr="Jan indoors CloseCrop.jpg"/>
          <p:cNvPicPr>
            <a:picLocks noChangeAspect="1"/>
          </p:cNvPicPr>
          <p:nvPr/>
        </p:nvPicPr>
        <p:blipFill>
          <a:blip r:embed="rId3" cstate="print"/>
          <a:srcRect l="11478" t="-1" r="19647" b="8334"/>
          <a:stretch>
            <a:fillRect/>
          </a:stretch>
        </p:blipFill>
        <p:spPr>
          <a:xfrm>
            <a:off x="5465135" y="987415"/>
            <a:ext cx="2581836" cy="355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63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25638"/>
            <a:ext cx="3657600" cy="116205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Chat Hosts</a:t>
            </a:r>
            <a:endParaRPr lang="en-US" sz="36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1387688"/>
            <a:ext cx="3897364" cy="438265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Mara Cohen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Chat Host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PDA Mass Criminalization Team Leader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Global Climate Convergence Leader (IL)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69712" y="4847010"/>
            <a:ext cx="3806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404040"/>
                </a:solidFill>
                <a:latin typeface="Arial Black" panose="020B0A04020102020204" pitchFamily="34" charset="0"/>
              </a:rPr>
              <a:t>EMAIL</a:t>
            </a:r>
          </a:p>
          <a:p>
            <a:r>
              <a:rPr lang="en-US" b="1" dirty="0" smtClean="0">
                <a:solidFill>
                  <a:srgbClr val="404040"/>
                </a:solidFill>
                <a:latin typeface="Arial Black" panose="020B0A04020102020204" pitchFamily="34" charset="0"/>
                <a:hlinkClick r:id="rId2"/>
              </a:rPr>
              <a:t>marajai51@gmail.com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-3665" t="-2" r="-3348" b="-1163"/>
          <a:stretch/>
        </p:blipFill>
        <p:spPr>
          <a:xfrm>
            <a:off x="5465136" y="1047446"/>
            <a:ext cx="2513286" cy="3322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00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25638"/>
            <a:ext cx="3657600" cy="116205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Chat Hosts</a:t>
            </a:r>
            <a:endParaRPr lang="en-US" sz="36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1387688"/>
            <a:ext cx="3897364" cy="438265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Lisa </a:t>
            </a:r>
            <a:r>
              <a:rPr lang="en-US" sz="2800" b="1" dirty="0" err="1" smtClean="0"/>
              <a:t>Oldendorp</a:t>
            </a:r>
            <a:endParaRPr lang="en-US" sz="28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Chat Host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MoveOn Regional Organizer (NY)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69712" y="4847010"/>
            <a:ext cx="3806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404040"/>
                </a:solidFill>
                <a:latin typeface="Arial Black" panose="020B0A04020102020204" pitchFamily="34" charset="0"/>
              </a:rPr>
              <a:t>EMAIL</a:t>
            </a:r>
          </a:p>
          <a:p>
            <a:r>
              <a:rPr lang="en-US" b="1" dirty="0" smtClean="0">
                <a:solidFill>
                  <a:srgbClr val="404040"/>
                </a:solidFill>
                <a:latin typeface="Arial Black" panose="020B0A04020102020204" pitchFamily="34" charset="0"/>
                <a:hlinkClick r:id="rId2"/>
              </a:rPr>
              <a:t>eslk8r@optonline.net</a:t>
            </a:r>
          </a:p>
        </p:txBody>
      </p:sp>
      <p:pic>
        <p:nvPicPr>
          <p:cNvPr id="7" name="Picture 6" descr="Mara Cohen head shot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362"/>
          <a:stretch>
            <a:fillRect/>
          </a:stretch>
        </p:blipFill>
        <p:spPr>
          <a:xfrm>
            <a:off x="5380022" y="1083807"/>
            <a:ext cx="2785834" cy="3449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83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25638"/>
            <a:ext cx="3657600" cy="116205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Call Planning Team</a:t>
            </a:r>
            <a:endParaRPr lang="en-US" sz="36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1387688"/>
            <a:ext cx="3897364" cy="438265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Harriet Heywood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Call Co-Organizer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MoveOn Regional Organizer (FL)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69712" y="4847010"/>
            <a:ext cx="3806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404040"/>
                </a:solidFill>
                <a:latin typeface="Arial Black" panose="020B0A04020102020204" pitchFamily="34" charset="0"/>
              </a:rPr>
              <a:t>EMAIL</a:t>
            </a:r>
          </a:p>
          <a:p>
            <a:r>
              <a:rPr lang="en-US" b="1" dirty="0" smtClean="0">
                <a:solidFill>
                  <a:srgbClr val="404040"/>
                </a:solidFill>
                <a:latin typeface="Arial Black" panose="020B0A04020102020204" pitchFamily="34" charset="0"/>
                <a:hlinkClick r:id="rId2"/>
              </a:rPr>
              <a:t>harrietheywood@gmail.com</a:t>
            </a:r>
          </a:p>
        </p:txBody>
      </p:sp>
      <p:pic>
        <p:nvPicPr>
          <p:cNvPr id="6" name="Picture 5" descr="Harriet Heywood.jpg"/>
          <p:cNvPicPr>
            <a:picLocks noChangeAspect="1"/>
          </p:cNvPicPr>
          <p:nvPr/>
        </p:nvPicPr>
        <p:blipFill rotWithShape="1">
          <a:blip r:embed="rId3" cstate="print"/>
          <a:srcRect l="689" t="2500" r="990" b="-1831"/>
          <a:stretch/>
        </p:blipFill>
        <p:spPr>
          <a:xfrm>
            <a:off x="5539991" y="1175036"/>
            <a:ext cx="2609883" cy="278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48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</a:majorFont>
      <a:minorFont>
        <a:latin typeface="Corbel"/>
        <a:ea typeface=""/>
        <a:cs typeface=""/>
        <a:font script="Jpan" typeface="メイリオ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Pixel.thmx</Template>
  <TotalTime>3514</TotalTime>
  <Words>465</Words>
  <Application>Microsoft Office PowerPoint</Application>
  <PresentationFormat>On-screen Show (4:3)</PresentationFormat>
  <Paragraphs>118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Arial Black</vt:lpstr>
      <vt:lpstr>Calibri</vt:lpstr>
      <vt:lpstr>Corbel</vt:lpstr>
      <vt:lpstr>Wingdings 2</vt:lpstr>
      <vt:lpstr>Pixel</vt:lpstr>
      <vt:lpstr>National TPP Call    Intellectual Property  </vt:lpstr>
      <vt:lpstr>Introduction and Welcome</vt:lpstr>
      <vt:lpstr>  Technical Stuff </vt:lpstr>
      <vt:lpstr>Call Host Team</vt:lpstr>
      <vt:lpstr>Planning/Notes</vt:lpstr>
      <vt:lpstr>Planning/Notes</vt:lpstr>
      <vt:lpstr>Chat Hosts</vt:lpstr>
      <vt:lpstr>Chat Hosts</vt:lpstr>
      <vt:lpstr>Call Planning Team</vt:lpstr>
      <vt:lpstr>Call Planning Team</vt:lpstr>
      <vt:lpstr>Call Planning Team</vt:lpstr>
      <vt:lpstr>Mackenzie McDonald Wilkins</vt:lpstr>
      <vt:lpstr>Updates for Organizing</vt:lpstr>
      <vt:lpstr>Updates for Organizing</vt:lpstr>
      <vt:lpstr>James Love</vt:lpstr>
      <vt:lpstr>Q&amp;A with Speakers and Guest</vt:lpstr>
      <vt:lpstr>Call Planning Team</vt:lpstr>
      <vt:lpstr>Getting the Most out of Facebook Events</vt:lpstr>
      <vt:lpstr> THANKS  AND WRAP-UP</vt:lpstr>
    </vt:vector>
  </TitlesOfParts>
  <Company>The Cheesecake Factory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  California Clean Climate Coalition Kick-off</dc:title>
  <dc:creator>Office 2004 Test Drive User</dc:creator>
  <cp:lastModifiedBy>Andrea Miller</cp:lastModifiedBy>
  <cp:revision>53</cp:revision>
  <cp:lastPrinted>2015-08-17T02:04:52Z</cp:lastPrinted>
  <dcterms:created xsi:type="dcterms:W3CDTF">2015-08-16T17:40:53Z</dcterms:created>
  <dcterms:modified xsi:type="dcterms:W3CDTF">2015-08-23T19:09:13Z</dcterms:modified>
</cp:coreProperties>
</file>