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5"/>
  </p:notesMasterIdLst>
  <p:sldIdLst>
    <p:sldId id="256" r:id="rId2"/>
    <p:sldId id="257" r:id="rId3"/>
    <p:sldId id="258" r:id="rId4"/>
    <p:sldId id="259" r:id="rId5"/>
    <p:sldId id="260" r:id="rId6"/>
    <p:sldId id="261" r:id="rId7"/>
    <p:sldId id="262" r:id="rId8"/>
    <p:sldId id="263" r:id="rId9"/>
    <p:sldId id="265" r:id="rId10"/>
    <p:sldId id="269" r:id="rId11"/>
    <p:sldId id="270" r:id="rId12"/>
    <p:sldId id="273" r:id="rId13"/>
    <p:sldId id="274" r:id="rId14"/>
    <p:sldId id="264" r:id="rId15"/>
    <p:sldId id="281" r:id="rId16"/>
    <p:sldId id="303" r:id="rId17"/>
    <p:sldId id="304" r:id="rId18"/>
    <p:sldId id="271" r:id="rId19"/>
    <p:sldId id="275" r:id="rId20"/>
    <p:sldId id="276" r:id="rId21"/>
    <p:sldId id="277" r:id="rId22"/>
    <p:sldId id="278" r:id="rId23"/>
    <p:sldId id="279" r:id="rId24"/>
    <p:sldId id="280" r:id="rId25"/>
    <p:sldId id="272" r:id="rId26"/>
    <p:sldId id="282" r:id="rId27"/>
    <p:sldId id="283" r:id="rId28"/>
    <p:sldId id="284" r:id="rId29"/>
    <p:sldId id="285" r:id="rId30"/>
    <p:sldId id="286" r:id="rId31"/>
    <p:sldId id="287" r:id="rId32"/>
    <p:sldId id="288" r:id="rId33"/>
    <p:sldId id="289" r:id="rId34"/>
    <p:sldId id="290" r:id="rId35"/>
    <p:sldId id="300" r:id="rId36"/>
    <p:sldId id="301" r:id="rId37"/>
    <p:sldId id="293" r:id="rId38"/>
    <p:sldId id="294" r:id="rId39"/>
    <p:sldId id="302" r:id="rId40"/>
    <p:sldId id="297" r:id="rId41"/>
    <p:sldId id="298" r:id="rId42"/>
    <p:sldId id="305" r:id="rId43"/>
    <p:sldId id="299" r:id="rId4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5" autoAdjust="0"/>
    <p:restoredTop sz="94660"/>
  </p:normalViewPr>
  <p:slideViewPr>
    <p:cSldViewPr snapToGrid="0">
      <p:cViewPr varScale="1">
        <p:scale>
          <a:sx n="85" d="100"/>
          <a:sy n="85" d="100"/>
        </p:scale>
        <p:origin x="9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5E3989-8C5C-4EF2-8E29-F90C8FBBE356}" type="datetimeFigureOut">
              <a:rPr lang="en-US" smtClean="0"/>
              <a:t>8/17/2015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2A418F-3B0D-4525-B4C7-AF30C9181DFE}" type="slidenum">
              <a:rPr lang="en-US" smtClean="0"/>
              <a:t>‹#›</a:t>
            </a:fld>
            <a:endParaRPr lang="en-US"/>
          </a:p>
        </p:txBody>
      </p:sp>
    </p:spTree>
    <p:extLst>
      <p:ext uri="{BB962C8B-B14F-4D97-AF65-F5344CB8AC3E}">
        <p14:creationId xmlns:p14="http://schemas.microsoft.com/office/powerpoint/2010/main" val="39150568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8/17/2015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8/17/2015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8/17/2015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8/17/2015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8/17/2015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8/17/2015</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8/17/2015</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8/17/2015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8/17/2015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8/17/2015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96027F-7875-4030-9381-8BD8C4F21935}" type="datetimeFigureOut">
              <a:rPr lang="en-US" dirty="0"/>
              <a:t>8/17/2015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8/17/2015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8/17/2015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8/17/2015</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8/17/2015</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t>8/17/2015</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8/17/2015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8/17/2015</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mailto:kjohnson@citizen.org"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clerk.house.gov/evs/2015/roll362.xm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http://www.tradejustice.net/" TargetMode="External"/><Relationship Id="rId2" Type="http://schemas.openxmlformats.org/officeDocument/2006/relationships/hyperlink" Target="http://www.tradejustice.net/?page=Events" TargetMode="Externa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hyperlink" Target="mailto:adam@tradejustice.net" TargetMode="Externa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thealliancefordemocracy.org/" TargetMode="External"/><Relationship Id="rId2" Type="http://schemas.openxmlformats.org/officeDocument/2006/relationships/hyperlink" Target="http://www.tppfreezones.org/"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peopledemandingaction.org/" TargetMode="External"/><Relationship Id="rId2" Type="http://schemas.openxmlformats.org/officeDocument/2006/relationships/hyperlink" Target="mailto:andrea@peopledemandingaction.org" TargetMode="External"/><Relationship Id="rId1" Type="http://schemas.openxmlformats.org/officeDocument/2006/relationships/slideLayout" Target="../slideLayouts/slideLayout2.xml"/><Relationship Id="rId5" Type="http://schemas.openxmlformats.org/officeDocument/2006/relationships/image" Target="../media/image6.gif"/><Relationship Id="rId4" Type="http://schemas.openxmlformats.org/officeDocument/2006/relationships/hyperlink" Target="http://www.peopledemandingaction.org/downloads/tpp"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hyperlink" Target="http://www.thealliancefordemocracy.org/pdf/2015AfDlocaltrade.pdf"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www.facebook.com/groups/GlobalTPPTeam"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hyperlink" Target="http://indiancountrytodaymedianetwork.com/2013/08/28/brave-heart-women-fight-ban-man-camps-which-bring-rape-and-abuse-151070" TargetMode="External"/><Relationship Id="rId2" Type="http://schemas.openxmlformats.org/officeDocument/2006/relationships/image" Target="../media/image37.jpeg"/><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mailto::%20janinkansas2@gmail.com"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hyperlink" Target="http://rci-info.blogspot.com/" TargetMode="External"/><Relationship Id="rId2" Type="http://schemas.openxmlformats.org/officeDocument/2006/relationships/hyperlink" Target="https://www.facebook.com/uwro.org" TargetMode="Externa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42.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mailto:lizamsden@Hotmail.co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mailto:marajai51@gmail.co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mailto:eslsk8r@optonline.net"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mailto:lindajbrewster@msn.com" TargetMode="External"/><Relationship Id="rId2" Type="http://schemas.openxmlformats.org/officeDocument/2006/relationships/hyperlink" Target="mailto:harrietheywood@gmail.com" TargetMode="External"/><Relationship Id="rId1" Type="http://schemas.openxmlformats.org/officeDocument/2006/relationships/slideLayout" Target="../slideLayouts/slideLayout2.xml"/><Relationship Id="rId5" Type="http://schemas.openxmlformats.org/officeDocument/2006/relationships/image" Target="../media/image13.jpg"/><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hyperlink" Target="http://www.popularresistance.org/" TargetMode="External"/><Relationship Id="rId2" Type="http://schemas.openxmlformats.org/officeDocument/2006/relationships/hyperlink" Target="mailto:Mackenzie@popularresistance.org" TargetMode="Externa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hyperlink" Target="http://www.flushthetpp.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7300" y="536028"/>
            <a:ext cx="10511528" cy="1498153"/>
          </a:xfrm>
        </p:spPr>
        <p:txBody>
          <a:bodyPr/>
          <a:lstStyle/>
          <a:p>
            <a:r>
              <a:rPr lang="en-US" sz="4000" dirty="0"/>
              <a:t>TPP: Toxic Trade and Slavery at Home</a:t>
            </a:r>
            <a:br>
              <a:rPr lang="en-US" sz="4000" dirty="0"/>
            </a:br>
            <a:r>
              <a:rPr lang="en-US" sz="4000" dirty="0"/>
              <a:t>Shameful Price for Corporate Profit</a:t>
            </a:r>
          </a:p>
        </p:txBody>
      </p:sp>
      <p:sp>
        <p:nvSpPr>
          <p:cNvPr id="3" name="Subtitle 2"/>
          <p:cNvSpPr>
            <a:spLocks noGrp="1"/>
          </p:cNvSpPr>
          <p:nvPr>
            <p:ph type="subTitle" idx="1"/>
          </p:nvPr>
        </p:nvSpPr>
        <p:spPr>
          <a:xfrm>
            <a:off x="1154954" y="2207172"/>
            <a:ext cx="10353873" cy="4385014"/>
          </a:xfrm>
        </p:spPr>
        <p:txBody>
          <a:bodyPr>
            <a:normAutofit fontScale="62500" lnSpcReduction="20000"/>
          </a:bodyPr>
          <a:lstStyle/>
          <a:p>
            <a:r>
              <a:rPr lang="en-US" sz="5100" b="1" dirty="0" smtClean="0"/>
              <a:t>August 16, 2015</a:t>
            </a:r>
          </a:p>
          <a:p>
            <a:r>
              <a:rPr lang="en-US" sz="5100" b="1" dirty="0" smtClean="0"/>
              <a:t>7:30 PM Eastern/4:30 PM Pacific</a:t>
            </a:r>
          </a:p>
          <a:p>
            <a:endParaRPr lang="en-US" sz="5100" b="1" dirty="0"/>
          </a:p>
          <a:p>
            <a:r>
              <a:rPr lang="en-US" sz="5100" b="1" dirty="0" smtClean="0"/>
              <a:t>Call In: 605-562-3140</a:t>
            </a:r>
          </a:p>
          <a:p>
            <a:r>
              <a:rPr lang="en-US" sz="5100" b="1" dirty="0" smtClean="0"/>
              <a:t>PIN: 951146#</a:t>
            </a:r>
          </a:p>
          <a:p>
            <a:endParaRPr lang="en-US" sz="5100" b="1" dirty="0"/>
          </a:p>
          <a:p>
            <a:r>
              <a:rPr lang="en-US" sz="5100" b="1" dirty="0" smtClean="0"/>
              <a:t>Backup: 559-726-1300</a:t>
            </a:r>
          </a:p>
          <a:p>
            <a:r>
              <a:rPr lang="en-US" sz="2400" dirty="0">
                <a:solidFill>
                  <a:schemeClr val="bg2"/>
                </a:solidFill>
                <a:effectLst>
                  <a:outerShdw blurRad="38100" dist="38100" dir="2700000" algn="tl">
                    <a:srgbClr val="000000">
                      <a:alpha val="43137"/>
                    </a:srgbClr>
                  </a:outerShdw>
                </a:effectLst>
                <a:latin typeface="Arial Black" panose="020B0A04020102020204" pitchFamily="34" charset="0"/>
              </a:rPr>
              <a:t/>
            </a:r>
            <a:br>
              <a:rPr lang="en-US" sz="2400" dirty="0">
                <a:solidFill>
                  <a:schemeClr val="bg2"/>
                </a:solidFill>
                <a:effectLst>
                  <a:outerShdw blurRad="38100" dist="38100" dir="2700000" algn="tl">
                    <a:srgbClr val="000000">
                      <a:alpha val="43137"/>
                    </a:srgbClr>
                  </a:outerShdw>
                </a:effectLst>
                <a:latin typeface="Arial Black" panose="020B0A04020102020204" pitchFamily="34" charset="0"/>
              </a:rPr>
            </a:br>
            <a:endParaRPr lang="en-US" dirty="0"/>
          </a:p>
        </p:txBody>
      </p:sp>
    </p:spTree>
    <p:extLst>
      <p:ext uri="{BB962C8B-B14F-4D97-AF65-F5344CB8AC3E}">
        <p14:creationId xmlns:p14="http://schemas.microsoft.com/office/powerpoint/2010/main" val="17179372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Kathryn Johnson</a:t>
            </a:r>
            <a:endParaRPr lang="en-US" b="1" dirty="0"/>
          </a:p>
        </p:txBody>
      </p:sp>
      <p:sp>
        <p:nvSpPr>
          <p:cNvPr id="3" name="Content Placeholder 2"/>
          <p:cNvSpPr>
            <a:spLocks noGrp="1"/>
          </p:cNvSpPr>
          <p:nvPr>
            <p:ph idx="1"/>
          </p:nvPr>
        </p:nvSpPr>
        <p:spPr>
          <a:xfrm>
            <a:off x="1103313" y="1853248"/>
            <a:ext cx="7381468" cy="4547552"/>
          </a:xfrm>
        </p:spPr>
        <p:txBody>
          <a:bodyPr/>
          <a:lstStyle/>
          <a:p>
            <a:r>
              <a:rPr lang="en-US" sz="2800" dirty="0"/>
              <a:t>Kathryn Johnson is a Field Organizer for Public Citizen’s Global Trade Watch where she educates and mobilizes constituents for national campaigns. Previously, she served as Assistant Director of the Guatemala Human Rights Commission/USA. </a:t>
            </a:r>
            <a:endParaRPr lang="en-US" sz="2800" dirty="0" smtClean="0"/>
          </a:p>
          <a:p>
            <a:endParaRPr lang="en-US" sz="2800" dirty="0"/>
          </a:p>
          <a:p>
            <a:r>
              <a:rPr lang="en-US" sz="2800" dirty="0" smtClean="0"/>
              <a:t>Email</a:t>
            </a:r>
            <a:r>
              <a:rPr lang="en-US" sz="2800" dirty="0"/>
              <a:t>: </a:t>
            </a:r>
            <a:r>
              <a:rPr lang="en-US" sz="2800" b="1" dirty="0">
                <a:hlinkClick r:id="rId2"/>
              </a:rPr>
              <a:t>kjohnson@citizen.org</a:t>
            </a:r>
            <a:endParaRPr lang="en-US" sz="2800" b="1" dirty="0"/>
          </a:p>
          <a:p>
            <a:endParaRPr lang="en-US"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9963" y="1491741"/>
            <a:ext cx="3243715" cy="325038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827197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TPP: Where Are We Now?</a:t>
            </a:r>
            <a:endParaRPr lang="en-US" dirty="0"/>
          </a:p>
        </p:txBody>
      </p:sp>
      <p:sp>
        <p:nvSpPr>
          <p:cNvPr id="3" name="Content Placeholder 2"/>
          <p:cNvSpPr>
            <a:spLocks noGrp="1"/>
          </p:cNvSpPr>
          <p:nvPr>
            <p:ph idx="1"/>
          </p:nvPr>
        </p:nvSpPr>
        <p:spPr>
          <a:xfrm>
            <a:off x="1124577" y="1457495"/>
            <a:ext cx="9975814" cy="4195481"/>
          </a:xfrm>
        </p:spPr>
        <p:txBody>
          <a:bodyPr>
            <a:noAutofit/>
          </a:bodyPr>
          <a:lstStyle/>
          <a:p>
            <a:r>
              <a:rPr lang="en-US" sz="3200" dirty="0"/>
              <a:t>TPP Negotiations: Where are they and what’s </a:t>
            </a:r>
            <a:r>
              <a:rPr lang="en-US" sz="3200" dirty="0" smtClean="0"/>
              <a:t>next</a:t>
            </a:r>
          </a:p>
          <a:p>
            <a:r>
              <a:rPr lang="en-US" sz="3200" dirty="0"/>
              <a:t>International Week of Action Against the TPP, TTIP and CETA Oct. </a:t>
            </a:r>
            <a:r>
              <a:rPr lang="en-US" sz="3200" dirty="0" smtClean="0"/>
              <a:t>10-17</a:t>
            </a:r>
            <a:r>
              <a:rPr lang="en-US" sz="3200" baseline="30000" dirty="0" smtClean="0"/>
              <a:t>th</a:t>
            </a:r>
            <a:endParaRPr lang="en-US" sz="3200" dirty="0" smtClean="0"/>
          </a:p>
          <a:p>
            <a:r>
              <a:rPr lang="en-US" sz="3200" dirty="0"/>
              <a:t>Other things you can do in your district to stop the TPP</a:t>
            </a:r>
          </a:p>
          <a:p>
            <a:r>
              <a:rPr lang="en-US" sz="3200" dirty="0"/>
              <a:t>Want to know how your Rep. voted on Fast Track? Go to </a:t>
            </a:r>
            <a:r>
              <a:rPr lang="en-US" sz="3200" dirty="0">
                <a:hlinkClick r:id="rId2"/>
              </a:rPr>
              <a:t>http://clerk.house.gov/evs/2015/roll362.xml</a:t>
            </a:r>
            <a:endParaRPr lang="en-US" sz="3200" dirty="0"/>
          </a:p>
        </p:txBody>
      </p:sp>
    </p:spTree>
    <p:extLst>
      <p:ext uri="{BB962C8B-B14F-4D97-AF65-F5344CB8AC3E}">
        <p14:creationId xmlns:p14="http://schemas.microsoft.com/office/powerpoint/2010/main" val="28182057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l="16855" t="32462" r="34271" b="6570"/>
          <a:stretch/>
        </p:blipFill>
        <p:spPr bwMode="auto">
          <a:xfrm>
            <a:off x="1171991" y="3555687"/>
            <a:ext cx="3176726" cy="3153458"/>
          </a:xfrm>
          <a:prstGeom prst="rect">
            <a:avLst/>
          </a:prstGeom>
          <a:ln w="127000" cap="sq">
            <a:solidFill>
              <a:srgbClr val="000000"/>
            </a:solidFill>
            <a:miter lim="800000"/>
          </a:ln>
          <a:effectLst>
            <a:outerShdw blurRad="57150" dist="50800" dir="2700000" algn="tl" rotWithShape="0">
              <a:srgbClr val="000000">
                <a:alpha val="40000"/>
              </a:srgbClr>
            </a:outerShdw>
          </a:effectLst>
          <a:extLst>
            <a:ext uri="{909E8E84-426E-40DD-AFC4-6F175D3DCCD1}">
              <a14:hiddenFill xmlns:a14="http://schemas.microsoft.com/office/drawing/2010/main">
                <a:solidFill>
                  <a:schemeClr val="accent1"/>
                </a:solidFill>
              </a14:hiddenFill>
            </a:ext>
          </a:extLst>
        </p:spPr>
      </p:pic>
      <p:pic>
        <p:nvPicPr>
          <p:cNvPr id="5" name="Picture 7" descr="http://www.flushthetpp.org/wp-content/uploads/2015/07/Speak.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4938"/>
          <a:stretch/>
        </p:blipFill>
        <p:spPr bwMode="auto">
          <a:xfrm>
            <a:off x="4454509" y="1336704"/>
            <a:ext cx="5867400" cy="4618724"/>
          </a:xfrm>
          <a:prstGeom prst="rect">
            <a:avLst/>
          </a:prstGeom>
          <a:ln w="127000" cap="sq">
            <a:solidFill>
              <a:srgbClr val="000000"/>
            </a:solidFill>
            <a:miter lim="800000"/>
          </a:ln>
          <a:effectLst>
            <a:outerShdw blurRad="57150" dist="50800" dir="2700000" algn="tl" rotWithShape="0">
              <a:srgbClr val="000000">
                <a:alpha val="40000"/>
              </a:srgbClr>
            </a:outerShdw>
          </a:effectLst>
          <a:extLst>
            <a:ext uri="{909E8E84-426E-40DD-AFC4-6F175D3DCCD1}">
              <a14:hiddenFill xmlns:a14="http://schemas.microsoft.com/office/drawing/2010/main">
                <a:solidFill>
                  <a:srgbClr val="FFFFFF"/>
                </a:solidFill>
              </a14:hiddenFill>
            </a:ext>
          </a:extLst>
        </p:spPr>
      </p:pic>
      <p:pic>
        <p:nvPicPr>
          <p:cNvPr id="6" name="Picture 2" descr="http://www.flushthetpp.org/wp-content/uploads/2015/07/three-stooge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03367" y="68762"/>
            <a:ext cx="6239892" cy="3501274"/>
          </a:xfrm>
          <a:prstGeom prst="rect">
            <a:avLst/>
          </a:prstGeom>
          <a:ln w="127000" cap="sq">
            <a:solidFill>
              <a:srgbClr val="000000"/>
            </a:solidFill>
            <a:miter lim="800000"/>
          </a:ln>
          <a:effectLst>
            <a:outerShdw blurRad="57150" dist="50800" dir="2700000" algn="tl" rotWithShape="0">
              <a:srgbClr val="000000">
                <a:alpha val="4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16082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77347" y="2347972"/>
            <a:ext cx="6488716" cy="4344140"/>
          </a:xfrm>
          <a:prstGeom prst="rect">
            <a:avLst/>
          </a:prstGeom>
          <a:ln w="127000" cap="sq">
            <a:solidFill>
              <a:srgbClr val="000000"/>
            </a:solidFill>
            <a:miter lim="800000"/>
          </a:ln>
          <a:effectLst>
            <a:outerShdw blurRad="57150" dist="50800" dir="2700000" algn="tl" rotWithShape="0">
              <a:srgbClr val="000000">
                <a:alpha val="40000"/>
              </a:srgbClr>
            </a:outerShdw>
          </a:effectLst>
          <a:extLst>
            <a:ext uri="{909E8E84-426E-40DD-AFC4-6F175D3DCCD1}">
              <a14:hiddenFill xmlns:a14="http://schemas.microsoft.com/office/drawing/2010/main">
                <a:solidFill>
                  <a:schemeClr val="accent1"/>
                </a:solidFill>
              </a14:hiddenFill>
            </a:ext>
          </a:extLst>
        </p:spPr>
      </p:pic>
      <p:pic>
        <p:nvPicPr>
          <p:cNvPr id="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0519"/>
          <a:stretch/>
        </p:blipFill>
        <p:spPr bwMode="auto">
          <a:xfrm>
            <a:off x="76200" y="76200"/>
            <a:ext cx="5401147" cy="3624732"/>
          </a:xfrm>
          <a:prstGeom prst="rect">
            <a:avLst/>
          </a:prstGeom>
          <a:ln w="127000" cap="sq">
            <a:solidFill>
              <a:srgbClr val="000000"/>
            </a:solidFill>
            <a:miter lim="800000"/>
          </a:ln>
          <a:effectLst>
            <a:outerShdw blurRad="57150" dist="50800" dir="2700000" algn="tl" rotWithShape="0">
              <a:srgbClr val="000000">
                <a:alpha val="40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5514884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3312" y="452718"/>
            <a:ext cx="9349226" cy="1400530"/>
          </a:xfrm>
        </p:spPr>
        <p:txBody>
          <a:bodyPr/>
          <a:lstStyle/>
          <a:p>
            <a:r>
              <a:rPr lang="en-US" sz="4400" dirty="0" smtClean="0"/>
              <a:t>National Call Planning Team</a:t>
            </a:r>
            <a:endParaRPr lang="en-US" sz="4400" dirty="0"/>
          </a:p>
        </p:txBody>
      </p:sp>
      <p:sp>
        <p:nvSpPr>
          <p:cNvPr id="3" name="Content Placeholder 2"/>
          <p:cNvSpPr>
            <a:spLocks noGrp="1"/>
          </p:cNvSpPr>
          <p:nvPr>
            <p:ph idx="1"/>
          </p:nvPr>
        </p:nvSpPr>
        <p:spPr>
          <a:xfrm>
            <a:off x="1103312" y="1416269"/>
            <a:ext cx="8946541" cy="4939861"/>
          </a:xfrm>
        </p:spPr>
        <p:txBody>
          <a:bodyPr>
            <a:normAutofit fontScale="40000" lnSpcReduction="20000"/>
          </a:bodyPr>
          <a:lstStyle/>
          <a:p>
            <a:r>
              <a:rPr lang="en-US" sz="6400" dirty="0" smtClean="0"/>
              <a:t>Adam </a:t>
            </a:r>
            <a:r>
              <a:rPr lang="en-US" sz="6400" dirty="0" err="1" smtClean="0"/>
              <a:t>Weissman</a:t>
            </a:r>
            <a:endParaRPr lang="en-US" sz="6400" dirty="0" smtClean="0"/>
          </a:p>
          <a:p>
            <a:pPr lvl="1"/>
            <a:r>
              <a:rPr lang="en-US" sz="6700" dirty="0" smtClean="0"/>
              <a:t>Trade Justice/Global Justice for Animals and the Environment</a:t>
            </a:r>
          </a:p>
          <a:p>
            <a:pPr marL="457200" lvl="1" indent="0">
              <a:buNone/>
            </a:pPr>
            <a:endParaRPr lang="en-US" sz="6700" dirty="0"/>
          </a:p>
          <a:p>
            <a:r>
              <a:rPr lang="en-US" sz="6700" dirty="0" smtClean="0"/>
              <a:t>Upcoming Events/Actions</a:t>
            </a:r>
          </a:p>
          <a:p>
            <a:pPr lvl="1"/>
            <a:r>
              <a:rPr lang="en-US" sz="6700" b="1" dirty="0" smtClean="0">
                <a:hlinkClick r:id="rId2"/>
              </a:rPr>
              <a:t>www.tradejustice.net/?page=Events</a:t>
            </a:r>
            <a:endParaRPr lang="en-US" sz="6700" b="1" dirty="0" smtClean="0"/>
          </a:p>
          <a:p>
            <a:pPr lvl="1"/>
            <a:r>
              <a:rPr lang="en-US" sz="6700" dirty="0" smtClean="0"/>
              <a:t>General Information/Articles: </a:t>
            </a:r>
            <a:r>
              <a:rPr lang="en-US" sz="6700" dirty="0" smtClean="0">
                <a:hlinkClick r:id="rId3"/>
              </a:rPr>
              <a:t>www.tradejustice.net</a:t>
            </a:r>
            <a:endParaRPr lang="en-US" sz="6700" dirty="0" smtClean="0"/>
          </a:p>
          <a:p>
            <a:pPr lvl="1"/>
            <a:endParaRPr lang="en-US" sz="6700" dirty="0" smtClean="0"/>
          </a:p>
          <a:p>
            <a:pPr marL="457200" lvl="1" indent="0">
              <a:buNone/>
            </a:pPr>
            <a:r>
              <a:rPr lang="en-US" sz="6700" dirty="0" smtClean="0"/>
              <a:t>EMAIL: </a:t>
            </a:r>
            <a:r>
              <a:rPr lang="en-US" sz="6700" b="1" dirty="0" smtClean="0">
                <a:hlinkClick r:id="rId4"/>
              </a:rPr>
              <a:t>adam@tradejustice.net</a:t>
            </a:r>
            <a:endParaRPr lang="en-US" sz="6700" b="1" dirty="0" smtClean="0"/>
          </a:p>
          <a:p>
            <a:pPr marL="457200" lvl="1" indent="0">
              <a:buNone/>
            </a:pPr>
            <a:endParaRPr lang="en-US" sz="2400" u="sng" dirty="0">
              <a:solidFill>
                <a:srgbClr val="92D050"/>
              </a:solidFill>
              <a:latin typeface="Arial Black" pitchFamily="34" charset="0"/>
            </a:endParaRPr>
          </a:p>
          <a:p>
            <a:pPr lvl="1"/>
            <a:endParaRPr lang="en-US" sz="2400" u="sng" dirty="0">
              <a:solidFill>
                <a:srgbClr val="92D050"/>
              </a:solidFill>
              <a:latin typeface="Arial Black" pitchFamily="34" charset="0"/>
            </a:endParaRPr>
          </a:p>
          <a:p>
            <a:pPr lvl="0">
              <a:lnSpc>
                <a:spcPct val="115000"/>
              </a:lnSpc>
              <a:spcBef>
                <a:spcPts val="0"/>
              </a:spcBef>
            </a:pPr>
            <a:r>
              <a:rPr lang="en-US" sz="2400" dirty="0">
                <a:latin typeface="Times New Roman" panose="02020603050405020304" pitchFamily="18" charset="0"/>
                <a:ea typeface="Calibri" panose="020F0502020204030204" pitchFamily="34" charset="0"/>
                <a:cs typeface="Times New Roman" panose="02020603050405020304" pitchFamily="18" charset="0"/>
              </a:rPr>
              <a:t> </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lvl="1"/>
            <a:endParaRPr lang="en-US" dirty="0"/>
          </a:p>
        </p:txBody>
      </p:sp>
      <p:pic>
        <p:nvPicPr>
          <p:cNvPr id="8" name="Picture 7"/>
          <p:cNvPicPr>
            <a:picLocks noChangeAspect="1"/>
          </p:cNvPicPr>
          <p:nvPr/>
        </p:nvPicPr>
        <p:blipFill>
          <a:blip r:embed="rId5"/>
          <a:stretch>
            <a:fillRect/>
          </a:stretch>
        </p:blipFill>
        <p:spPr>
          <a:xfrm>
            <a:off x="9690984" y="1164265"/>
            <a:ext cx="2234049" cy="2748516"/>
          </a:xfrm>
          <a:prstGeom prst="rect">
            <a:avLst/>
          </a:prstGeom>
        </p:spPr>
      </p:pic>
    </p:spTree>
    <p:extLst>
      <p:ext uri="{BB962C8B-B14F-4D97-AF65-F5344CB8AC3E}">
        <p14:creationId xmlns:p14="http://schemas.microsoft.com/office/powerpoint/2010/main" val="5978342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46111" y="367658"/>
            <a:ext cx="10624401" cy="1400530"/>
          </a:xfrm>
        </p:spPr>
        <p:txBody>
          <a:bodyPr/>
          <a:lstStyle/>
          <a:p>
            <a:r>
              <a:rPr lang="en-US" dirty="0" smtClean="0"/>
              <a:t>Whitewash </a:t>
            </a:r>
            <a:r>
              <a:rPr lang="en-US" dirty="0"/>
              <a:t>of Human Trafficking in Malaysia for </a:t>
            </a:r>
            <a:r>
              <a:rPr lang="en-US" dirty="0" smtClean="0"/>
              <a:t>TP – 8/4 Press Conference</a:t>
            </a:r>
            <a:endParaRPr lang="en-US" dirty="0"/>
          </a:p>
        </p:txBody>
      </p:sp>
      <p:pic>
        <p:nvPicPr>
          <p:cNvPr id="7" name="Picture 6"/>
          <p:cNvPicPr>
            <a:picLocks noChangeAspect="1"/>
          </p:cNvPicPr>
          <p:nvPr/>
        </p:nvPicPr>
        <p:blipFill>
          <a:blip r:embed="rId2"/>
          <a:stretch>
            <a:fillRect/>
          </a:stretch>
        </p:blipFill>
        <p:spPr>
          <a:xfrm>
            <a:off x="2516346" y="1768188"/>
            <a:ext cx="7199577" cy="4781468"/>
          </a:xfrm>
          <a:prstGeom prst="rect">
            <a:avLst/>
          </a:prstGeom>
        </p:spPr>
      </p:pic>
    </p:spTree>
    <p:extLst>
      <p:ext uri="{BB962C8B-B14F-4D97-AF65-F5344CB8AC3E}">
        <p14:creationId xmlns:p14="http://schemas.microsoft.com/office/powerpoint/2010/main" val="36561349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46111" y="367658"/>
            <a:ext cx="10624401" cy="1400530"/>
          </a:xfrm>
        </p:spPr>
        <p:txBody>
          <a:bodyPr/>
          <a:lstStyle/>
          <a:p>
            <a:r>
              <a:rPr lang="en-US" dirty="0" smtClean="0"/>
              <a:t>Whitewash </a:t>
            </a:r>
            <a:r>
              <a:rPr lang="en-US" dirty="0"/>
              <a:t>of Human Trafficking in Malaysia for </a:t>
            </a:r>
            <a:r>
              <a:rPr lang="en-US" dirty="0" smtClean="0"/>
              <a:t>TP – 8/4 Press Conference</a:t>
            </a:r>
            <a:endParaRPr lang="en-US" dirty="0"/>
          </a:p>
        </p:txBody>
      </p:sp>
      <p:pic>
        <p:nvPicPr>
          <p:cNvPr id="3" name="Picture 2"/>
          <p:cNvPicPr>
            <a:picLocks noChangeAspect="1"/>
          </p:cNvPicPr>
          <p:nvPr/>
        </p:nvPicPr>
        <p:blipFill>
          <a:blip r:embed="rId2"/>
          <a:stretch>
            <a:fillRect/>
          </a:stretch>
        </p:blipFill>
        <p:spPr>
          <a:xfrm>
            <a:off x="7305564" y="2368624"/>
            <a:ext cx="3705225" cy="3524250"/>
          </a:xfrm>
          <a:prstGeom prst="rect">
            <a:avLst/>
          </a:prstGeom>
        </p:spPr>
      </p:pic>
      <p:pic>
        <p:nvPicPr>
          <p:cNvPr id="5" name="Picture 4"/>
          <p:cNvPicPr>
            <a:picLocks noChangeAspect="1"/>
          </p:cNvPicPr>
          <p:nvPr/>
        </p:nvPicPr>
        <p:blipFill>
          <a:blip r:embed="rId3"/>
          <a:stretch>
            <a:fillRect/>
          </a:stretch>
        </p:blipFill>
        <p:spPr>
          <a:xfrm>
            <a:off x="646111" y="2006674"/>
            <a:ext cx="5934075" cy="4248150"/>
          </a:xfrm>
          <a:prstGeom prst="rect">
            <a:avLst/>
          </a:prstGeom>
        </p:spPr>
      </p:pic>
    </p:spTree>
    <p:extLst>
      <p:ext uri="{BB962C8B-B14F-4D97-AF65-F5344CB8AC3E}">
        <p14:creationId xmlns:p14="http://schemas.microsoft.com/office/powerpoint/2010/main" val="28729199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46111" y="367658"/>
            <a:ext cx="10624401" cy="1400530"/>
          </a:xfrm>
        </p:spPr>
        <p:txBody>
          <a:bodyPr/>
          <a:lstStyle/>
          <a:p>
            <a:r>
              <a:rPr lang="en-US" dirty="0" smtClean="0"/>
              <a:t>Whitewash </a:t>
            </a:r>
            <a:r>
              <a:rPr lang="en-US" dirty="0"/>
              <a:t>of Human Trafficking in Malaysia for </a:t>
            </a:r>
            <a:r>
              <a:rPr lang="en-US" dirty="0" smtClean="0"/>
              <a:t>TP – 8/4 Press Conference</a:t>
            </a:r>
            <a:endParaRPr lang="en-US" dirty="0"/>
          </a:p>
        </p:txBody>
      </p:sp>
      <p:pic>
        <p:nvPicPr>
          <p:cNvPr id="2" name="Picture 1"/>
          <p:cNvPicPr>
            <a:picLocks noChangeAspect="1"/>
          </p:cNvPicPr>
          <p:nvPr/>
        </p:nvPicPr>
        <p:blipFill>
          <a:blip r:embed="rId2"/>
          <a:stretch>
            <a:fillRect/>
          </a:stretch>
        </p:blipFill>
        <p:spPr>
          <a:xfrm>
            <a:off x="2290909" y="1768188"/>
            <a:ext cx="7334804" cy="4902296"/>
          </a:xfrm>
          <a:prstGeom prst="rect">
            <a:avLst/>
          </a:prstGeom>
        </p:spPr>
      </p:pic>
    </p:spTree>
    <p:extLst>
      <p:ext uri="{BB962C8B-B14F-4D97-AF65-F5344CB8AC3E}">
        <p14:creationId xmlns:p14="http://schemas.microsoft.com/office/powerpoint/2010/main" val="11881200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Nancy Price</a:t>
            </a:r>
            <a:endParaRPr lang="en-US" dirty="0"/>
          </a:p>
        </p:txBody>
      </p:sp>
      <p:sp>
        <p:nvSpPr>
          <p:cNvPr id="3" name="Content Placeholder 2"/>
          <p:cNvSpPr>
            <a:spLocks noGrp="1"/>
          </p:cNvSpPr>
          <p:nvPr>
            <p:ph idx="1"/>
          </p:nvPr>
        </p:nvSpPr>
        <p:spPr>
          <a:xfrm>
            <a:off x="1103313" y="2052918"/>
            <a:ext cx="6615924" cy="4195481"/>
          </a:xfrm>
        </p:spPr>
        <p:txBody>
          <a:bodyPr>
            <a:normAutofit fontScale="85000" lnSpcReduction="10000"/>
          </a:bodyPr>
          <a:lstStyle/>
          <a:p>
            <a:r>
              <a:rPr lang="en-US" sz="3900" dirty="0"/>
              <a:t>Nancy Price is Co-chair, Alliance for Democracy, Leadership Team, Women's International </a:t>
            </a:r>
            <a:r>
              <a:rPr lang="en-US" sz="3900" dirty="0" smtClean="0"/>
              <a:t>League </a:t>
            </a:r>
            <a:r>
              <a:rPr lang="en-US" sz="3900" dirty="0"/>
              <a:t>for Peace and Freedom's Save the Water Campaign.  Nancy currently is spearheading the campaign for TPP Free Zones.</a:t>
            </a:r>
          </a:p>
          <a:p>
            <a:endParaRPr lang="en-US" dirty="0"/>
          </a:p>
        </p:txBody>
      </p:sp>
      <p:pic>
        <p:nvPicPr>
          <p:cNvPr id="4" name="Picture 3"/>
          <p:cNvPicPr>
            <a:picLocks noChangeAspect="1"/>
          </p:cNvPicPr>
          <p:nvPr/>
        </p:nvPicPr>
        <p:blipFill>
          <a:blip r:embed="rId2"/>
          <a:stretch>
            <a:fillRect/>
          </a:stretch>
        </p:blipFill>
        <p:spPr>
          <a:xfrm>
            <a:off x="7910626" y="1351310"/>
            <a:ext cx="3844562" cy="4454067"/>
          </a:xfrm>
          <a:prstGeom prst="rect">
            <a:avLst/>
          </a:prstGeom>
        </p:spPr>
      </p:pic>
    </p:spTree>
    <p:extLst>
      <p:ext uri="{BB962C8B-B14F-4D97-AF65-F5344CB8AC3E}">
        <p14:creationId xmlns:p14="http://schemas.microsoft.com/office/powerpoint/2010/main" val="6831640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154955" y="320749"/>
            <a:ext cx="10392003" cy="3329581"/>
          </a:xfrm>
        </p:spPr>
        <p:txBody>
          <a:bodyPr/>
          <a:lstStyle/>
          <a:p>
            <a:pPr algn="ctr"/>
            <a:r>
              <a:rPr lang="en-US" dirty="0" smtClean="0"/>
              <a:t>“We Will Not Obey”</a:t>
            </a:r>
            <a:br>
              <a:rPr lang="en-US" dirty="0" smtClean="0"/>
            </a:br>
            <a:r>
              <a:rPr lang="en-US" dirty="0" smtClean="0"/>
              <a:t>TPP-Free Zones</a:t>
            </a:r>
            <a:endParaRPr lang="en-US" dirty="0"/>
          </a:p>
        </p:txBody>
      </p:sp>
      <p:sp>
        <p:nvSpPr>
          <p:cNvPr id="5" name="Subtitle 4"/>
          <p:cNvSpPr>
            <a:spLocks noGrp="1"/>
          </p:cNvSpPr>
          <p:nvPr>
            <p:ph type="subTitle" idx="1"/>
          </p:nvPr>
        </p:nvSpPr>
        <p:spPr/>
        <p:txBody>
          <a:bodyPr>
            <a:noAutofit/>
          </a:bodyPr>
          <a:lstStyle/>
          <a:p>
            <a:pPr algn="ctr"/>
            <a:r>
              <a:rPr lang="en-US" sz="2800" dirty="0" smtClean="0">
                <a:hlinkClick r:id="rId2"/>
              </a:rPr>
              <a:t>www.tppfreezones.org</a:t>
            </a:r>
            <a:endParaRPr lang="en-US" sz="2800" dirty="0" smtClean="0"/>
          </a:p>
          <a:p>
            <a:pPr algn="ctr"/>
            <a:r>
              <a:rPr lang="en-US" sz="2800" dirty="0" smtClean="0">
                <a:hlinkClick r:id="rId3"/>
              </a:rPr>
              <a:t>www.thealliancefordemocracy.org</a:t>
            </a:r>
            <a:endParaRPr lang="en-US" sz="2800" dirty="0"/>
          </a:p>
        </p:txBody>
      </p:sp>
    </p:spTree>
    <p:extLst>
      <p:ext uri="{BB962C8B-B14F-4D97-AF65-F5344CB8AC3E}">
        <p14:creationId xmlns:p14="http://schemas.microsoft.com/office/powerpoint/2010/main" val="9067568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7"/>
            <a:ext cx="9404723" cy="2400841"/>
          </a:xfrm>
        </p:spPr>
        <p:txBody>
          <a:bodyPr/>
          <a:lstStyle/>
          <a:p>
            <a:r>
              <a:rPr lang="en-US" dirty="0" smtClean="0"/>
              <a:t>Introduction &amp; Welcome</a:t>
            </a:r>
            <a:br>
              <a:rPr lang="en-US" dirty="0" smtClean="0"/>
            </a:br>
            <a:r>
              <a:rPr lang="en-US" sz="2800" dirty="0"/>
              <a:t>Andrea Miller, Executive Director, </a:t>
            </a:r>
            <a:r>
              <a:rPr lang="en-US" sz="2800" dirty="0" smtClean="0"/>
              <a:t/>
            </a:r>
            <a:br>
              <a:rPr lang="en-US" sz="2800" dirty="0" smtClean="0"/>
            </a:br>
            <a:r>
              <a:rPr lang="en-US" sz="2800" dirty="0" smtClean="0"/>
              <a:t>People </a:t>
            </a:r>
            <a:r>
              <a:rPr lang="en-US" sz="2800" dirty="0"/>
              <a:t>Demanding Action</a:t>
            </a:r>
            <a:br>
              <a:rPr lang="en-US" sz="2800" dirty="0"/>
            </a:br>
            <a:r>
              <a:rPr lang="en-US" sz="2800" dirty="0"/>
              <a:t>EMAIL: </a:t>
            </a:r>
            <a:r>
              <a:rPr lang="en-US" sz="2800" dirty="0">
                <a:hlinkClick r:id="rId2"/>
              </a:rPr>
              <a:t>andrea@peopledemandingaction.org</a:t>
            </a:r>
            <a:r>
              <a:rPr lang="en-US" sz="2800" dirty="0"/>
              <a:t/>
            </a:r>
            <a:br>
              <a:rPr lang="en-US" sz="2800" dirty="0"/>
            </a:br>
            <a:endParaRPr lang="en-US" sz="2800" dirty="0"/>
          </a:p>
        </p:txBody>
      </p:sp>
      <p:sp>
        <p:nvSpPr>
          <p:cNvPr id="3" name="Content Placeholder 2"/>
          <p:cNvSpPr>
            <a:spLocks noGrp="1"/>
          </p:cNvSpPr>
          <p:nvPr>
            <p:ph idx="1"/>
          </p:nvPr>
        </p:nvSpPr>
        <p:spPr>
          <a:xfrm>
            <a:off x="646112" y="2632841"/>
            <a:ext cx="10657764" cy="3615558"/>
          </a:xfrm>
        </p:spPr>
        <p:txBody>
          <a:bodyPr>
            <a:normAutofit/>
          </a:bodyPr>
          <a:lstStyle/>
          <a:p>
            <a:r>
              <a:rPr lang="en-US" sz="3600" dirty="0" smtClean="0"/>
              <a:t>Call Norms</a:t>
            </a:r>
          </a:p>
          <a:p>
            <a:r>
              <a:rPr lang="en-US" sz="3600" dirty="0" smtClean="0"/>
              <a:t>Meeting Room Functions</a:t>
            </a:r>
          </a:p>
          <a:p>
            <a:r>
              <a:rPr lang="en-US" sz="3600" dirty="0" smtClean="0"/>
              <a:t>Website: </a:t>
            </a:r>
            <a:r>
              <a:rPr lang="en-US" sz="3600" dirty="0" smtClean="0">
                <a:hlinkClick r:id="rId3"/>
              </a:rPr>
              <a:t>www.peopledemandingaction.org</a:t>
            </a:r>
            <a:endParaRPr lang="en-US" sz="3600" dirty="0" smtClean="0"/>
          </a:p>
          <a:p>
            <a:r>
              <a:rPr lang="en-US" sz="3600" dirty="0" smtClean="0"/>
              <a:t>Download:</a:t>
            </a:r>
            <a:br>
              <a:rPr lang="en-US" sz="3600" dirty="0" smtClean="0"/>
            </a:br>
            <a:r>
              <a:rPr lang="en-US" sz="2800" dirty="0" smtClean="0">
                <a:hlinkClick r:id="rId4"/>
              </a:rPr>
              <a:t>www.peopledemandingaction.org/downloads/tpp</a:t>
            </a:r>
            <a:endParaRPr lang="en-US" sz="2800" dirty="0"/>
          </a:p>
        </p:txBody>
      </p:sp>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50834" y="1277007"/>
            <a:ext cx="1686812" cy="2057400"/>
          </a:xfrm>
          <a:prstGeom prst="rect">
            <a:avLst/>
          </a:prstGeom>
        </p:spPr>
      </p:pic>
    </p:spTree>
    <p:extLst>
      <p:ext uri="{BB962C8B-B14F-4D97-AF65-F5344CB8AC3E}">
        <p14:creationId xmlns:p14="http://schemas.microsoft.com/office/powerpoint/2010/main" val="21067422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7171" y="786809"/>
            <a:ext cx="9356651" cy="5593650"/>
          </a:xfrm>
          <a:prstGeom prst="rect">
            <a:avLst/>
          </a:prstGeom>
        </p:spPr>
      </p:pic>
    </p:spTree>
    <p:extLst>
      <p:ext uri="{BB962C8B-B14F-4D97-AF65-F5344CB8AC3E}">
        <p14:creationId xmlns:p14="http://schemas.microsoft.com/office/powerpoint/2010/main" val="20117101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0242" y="452718"/>
            <a:ext cx="11653284" cy="1400530"/>
          </a:xfrm>
        </p:spPr>
        <p:txBody>
          <a:bodyPr/>
          <a:lstStyle/>
          <a:p>
            <a:r>
              <a:rPr lang="en-US" dirty="0"/>
              <a:t>The issue is not issues</a:t>
            </a:r>
            <a:r>
              <a:rPr lang="en-US" dirty="0" smtClean="0"/>
              <a:t>; the </a:t>
            </a:r>
            <a:r>
              <a:rPr lang="en-US" dirty="0"/>
              <a:t>issue is </a:t>
            </a:r>
            <a:r>
              <a:rPr lang="en-US" dirty="0" smtClean="0"/>
              <a:t>the system</a:t>
            </a:r>
            <a:endParaRPr lang="en-US" dirty="0"/>
          </a:p>
        </p:txBody>
      </p:sp>
      <p:sp>
        <p:nvSpPr>
          <p:cNvPr id="3" name="Content Placeholder 2"/>
          <p:cNvSpPr>
            <a:spLocks noGrp="1"/>
          </p:cNvSpPr>
          <p:nvPr>
            <p:ph idx="1"/>
          </p:nvPr>
        </p:nvSpPr>
        <p:spPr>
          <a:xfrm>
            <a:off x="1060781" y="1457495"/>
            <a:ext cx="10209731" cy="5177221"/>
          </a:xfrm>
        </p:spPr>
        <p:txBody>
          <a:bodyPr>
            <a:normAutofit fontScale="92500" lnSpcReduction="10000"/>
          </a:bodyPr>
          <a:lstStyle/>
          <a:p>
            <a:r>
              <a:rPr lang="en-US" sz="3600" dirty="0"/>
              <a:t>Why should your City or County Council or Town Meeting oppose the</a:t>
            </a:r>
          </a:p>
          <a:p>
            <a:r>
              <a:rPr lang="en-US" sz="3600" dirty="0"/>
              <a:t>T</a:t>
            </a:r>
            <a:r>
              <a:rPr lang="ar-SA" sz="3600" dirty="0"/>
              <a:t>rans-Pacific Partnership</a:t>
            </a:r>
            <a:r>
              <a:rPr lang="en-US" sz="3600" dirty="0"/>
              <a:t> (TPP), </a:t>
            </a:r>
            <a:r>
              <a:rPr lang="ar-SA" sz="3600" dirty="0"/>
              <a:t>                </a:t>
            </a:r>
            <a:r>
              <a:rPr lang="ar-SA" sz="3600" dirty="0" smtClean="0"/>
              <a:t>●</a:t>
            </a:r>
            <a:endParaRPr lang="en-US" sz="3600" dirty="0" smtClean="0"/>
          </a:p>
          <a:p>
            <a:r>
              <a:rPr lang="ar-SA" sz="3600" dirty="0" smtClean="0"/>
              <a:t>The </a:t>
            </a:r>
            <a:r>
              <a:rPr lang="ar-SA" sz="3600" dirty="0"/>
              <a:t>Transatlantic Trade and Investment </a:t>
            </a:r>
            <a:r>
              <a:rPr lang="en-US" sz="3600" dirty="0"/>
              <a:t> Partnership (TTIP), and the </a:t>
            </a:r>
          </a:p>
          <a:p>
            <a:r>
              <a:rPr lang="ar-SA" sz="3600" dirty="0"/>
              <a:t>Trade in Services Agreement (TiS</a:t>
            </a:r>
            <a:r>
              <a:rPr lang="en-US" sz="3600" dirty="0"/>
              <a:t>A)?</a:t>
            </a:r>
            <a:r>
              <a:rPr lang="ar-SA" sz="3600" dirty="0"/>
              <a:t> </a:t>
            </a:r>
            <a:endParaRPr lang="en-US" sz="3600" dirty="0"/>
          </a:p>
          <a:p>
            <a:r>
              <a:rPr lang="en-US" sz="3600" dirty="0"/>
              <a:t>Because the TPP, TTIP and TISA …</a:t>
            </a:r>
          </a:p>
          <a:p>
            <a:r>
              <a:rPr lang="en-US" sz="3600" dirty="0">
                <a:hlinkClick r:id="rId2"/>
              </a:rPr>
              <a:t>http://www.thealliancefordemocracy.org/pdf/2015AfDlocaltrade.pdf</a:t>
            </a:r>
            <a:endParaRPr lang="en-US" sz="3600" dirty="0"/>
          </a:p>
          <a:p>
            <a:endParaRPr lang="en-US" dirty="0"/>
          </a:p>
        </p:txBody>
      </p:sp>
    </p:spTree>
    <p:extLst>
      <p:ext uri="{BB962C8B-B14F-4D97-AF65-F5344CB8AC3E}">
        <p14:creationId xmlns:p14="http://schemas.microsoft.com/office/powerpoint/2010/main" val="42816225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TPP, TTIP and </a:t>
            </a:r>
            <a:r>
              <a:rPr lang="en-US" dirty="0" err="1"/>
              <a:t>TiSA</a:t>
            </a:r>
            <a:r>
              <a:rPr lang="en-US" dirty="0"/>
              <a:t> </a:t>
            </a:r>
            <a:br>
              <a:rPr lang="en-US" dirty="0"/>
            </a:br>
            <a:r>
              <a:rPr lang="en-US" dirty="0"/>
              <a:t>Climate-busting trade </a:t>
            </a:r>
            <a:r>
              <a:rPr lang="en-US" dirty="0" smtClean="0"/>
              <a:t>agreements</a:t>
            </a:r>
            <a:endParaRPr lang="en-US" dirty="0"/>
          </a:p>
        </p:txBody>
      </p:sp>
      <p:pic>
        <p:nvPicPr>
          <p:cNvPr id="4"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8921" y="2036134"/>
            <a:ext cx="7166344" cy="4620405"/>
          </a:xfrm>
          <a:prstGeom prst="rect">
            <a:avLst/>
          </a:prstGeom>
        </p:spPr>
      </p:pic>
    </p:spTree>
    <p:extLst>
      <p:ext uri="{BB962C8B-B14F-4D97-AF65-F5344CB8AC3E}">
        <p14:creationId xmlns:p14="http://schemas.microsoft.com/office/powerpoint/2010/main" val="18417960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11156029" cy="1400530"/>
          </a:xfrm>
        </p:spPr>
        <p:txBody>
          <a:bodyPr/>
          <a:lstStyle/>
          <a:p>
            <a:r>
              <a:rPr lang="en-US" dirty="0"/>
              <a:t>10 cities and 2 counties have passed resolutions – let’s have 90 more!</a:t>
            </a:r>
          </a:p>
        </p:txBody>
      </p:sp>
      <p:pic>
        <p:nvPicPr>
          <p:cNvPr id="5"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20483" y="1853248"/>
            <a:ext cx="6136168" cy="4621302"/>
          </a:xfrm>
          <a:prstGeom prst="rect">
            <a:avLst/>
          </a:prstGeom>
        </p:spPr>
      </p:pic>
    </p:spTree>
    <p:extLst>
      <p:ext uri="{BB962C8B-B14F-4D97-AF65-F5344CB8AC3E}">
        <p14:creationId xmlns:p14="http://schemas.microsoft.com/office/powerpoint/2010/main" val="17579075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Why TPP-Free Zones?</a:t>
            </a:r>
            <a:endParaRPr lang="en-US" dirty="0"/>
          </a:p>
        </p:txBody>
      </p:sp>
      <p:sp>
        <p:nvSpPr>
          <p:cNvPr id="4" name="Content Placeholder 3"/>
          <p:cNvSpPr>
            <a:spLocks noGrp="1"/>
          </p:cNvSpPr>
          <p:nvPr>
            <p:ph idx="1"/>
          </p:nvPr>
        </p:nvSpPr>
        <p:spPr>
          <a:xfrm>
            <a:off x="1104293" y="1563820"/>
            <a:ext cx="10272544" cy="4195481"/>
          </a:xfrm>
        </p:spPr>
        <p:txBody>
          <a:bodyPr>
            <a:normAutofit lnSpcReduction="10000"/>
          </a:bodyPr>
          <a:lstStyle/>
          <a:p>
            <a:r>
              <a:rPr lang="en-US" sz="3600" dirty="0"/>
              <a:t>Passage of the TPP, TTIP and </a:t>
            </a:r>
            <a:r>
              <a:rPr lang="en-US" sz="3600" dirty="0" err="1"/>
              <a:t>TiSA</a:t>
            </a:r>
            <a:r>
              <a:rPr lang="en-US" sz="3600" dirty="0"/>
              <a:t> will foreclose the possibility of grassroots groups working together for local grassroots solutions for the betterment of the community. </a:t>
            </a:r>
          </a:p>
          <a:p>
            <a:r>
              <a:rPr lang="en-US" sz="3600" dirty="0"/>
              <a:t>Impacts major function of local government: land-use, zoning and planning. </a:t>
            </a:r>
          </a:p>
          <a:p>
            <a:endParaRPr lang="en-US" dirty="0"/>
          </a:p>
        </p:txBody>
      </p:sp>
    </p:spTree>
    <p:extLst>
      <p:ext uri="{BB962C8B-B14F-4D97-AF65-F5344CB8AC3E}">
        <p14:creationId xmlns:p14="http://schemas.microsoft.com/office/powerpoint/2010/main" val="9886112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710001" cy="1400530"/>
          </a:xfrm>
        </p:spPr>
        <p:txBody>
          <a:bodyPr/>
          <a:lstStyle/>
          <a:p>
            <a:r>
              <a:rPr lang="en-US" sz="4000" dirty="0" smtClean="0"/>
              <a:t>WA State Senator </a:t>
            </a:r>
            <a:r>
              <a:rPr lang="en-US" sz="4000" dirty="0" err="1" smtClean="0"/>
              <a:t>Maralyn</a:t>
            </a:r>
            <a:r>
              <a:rPr lang="en-US" sz="4000" dirty="0" smtClean="0"/>
              <a:t> Chase</a:t>
            </a:r>
            <a:endParaRPr lang="en-US" sz="4000" dirty="0"/>
          </a:p>
        </p:txBody>
      </p:sp>
      <p:sp>
        <p:nvSpPr>
          <p:cNvPr id="3" name="Content Placeholder 2"/>
          <p:cNvSpPr>
            <a:spLocks noGrp="1"/>
          </p:cNvSpPr>
          <p:nvPr>
            <p:ph idx="1"/>
          </p:nvPr>
        </p:nvSpPr>
        <p:spPr>
          <a:xfrm>
            <a:off x="874712" y="1344369"/>
            <a:ext cx="6786045" cy="4912242"/>
          </a:xfrm>
        </p:spPr>
        <p:txBody>
          <a:bodyPr>
            <a:normAutofit/>
          </a:bodyPr>
          <a:lstStyle/>
          <a:p>
            <a:pPr marL="0" indent="0">
              <a:buNone/>
            </a:pPr>
            <a:r>
              <a:rPr lang="en-US" sz="2800" dirty="0" err="1"/>
              <a:t>Maralyn</a:t>
            </a:r>
            <a:r>
              <a:rPr lang="en-US" sz="2800" dirty="0"/>
              <a:t> Chase is a Democratic member of the Washington State Senate, representing the 32nd district since 2011. Before her election to the Senate, she served in the Washington State House of Representatives from 2002 to 2011.  Senator Chase serves as the ranking member, economic development and trade committee in the Washington  state senate.</a:t>
            </a:r>
          </a:p>
          <a:p>
            <a:endParaRPr lang="en-US" dirty="0"/>
          </a:p>
        </p:txBody>
      </p:sp>
      <p:pic>
        <p:nvPicPr>
          <p:cNvPr id="4" name="Picture 3"/>
          <p:cNvPicPr>
            <a:picLocks noChangeAspect="1"/>
          </p:cNvPicPr>
          <p:nvPr/>
        </p:nvPicPr>
        <p:blipFill>
          <a:blip r:embed="rId2"/>
          <a:stretch>
            <a:fillRect/>
          </a:stretch>
        </p:blipFill>
        <p:spPr>
          <a:xfrm>
            <a:off x="7889358" y="1344369"/>
            <a:ext cx="3938601" cy="5205287"/>
          </a:xfrm>
          <a:prstGeom prst="rect">
            <a:avLst/>
          </a:prstGeom>
        </p:spPr>
      </p:pic>
    </p:spTree>
    <p:extLst>
      <p:ext uri="{BB962C8B-B14F-4D97-AF65-F5344CB8AC3E}">
        <p14:creationId xmlns:p14="http://schemas.microsoft.com/office/powerpoint/2010/main" val="10612041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Men with scars [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25064" y="1547642"/>
            <a:ext cx="6217727" cy="447887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pPr algn="ctr"/>
            <a:r>
              <a:rPr lang="en-US" dirty="0" smtClean="0"/>
              <a:t>TRAFFICKING IN HUMAN ORGANS</a:t>
            </a:r>
            <a:endParaRPr lang="en-US" dirty="0"/>
          </a:p>
        </p:txBody>
      </p:sp>
      <p:pic>
        <p:nvPicPr>
          <p:cNvPr id="3076" name="Picture 4" descr="&#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43660" y="1547642"/>
            <a:ext cx="3163881" cy="4478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22397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Trafficking young girls in the United States</a:t>
            </a:r>
            <a:endParaRPr lang="en-US" dirty="0"/>
          </a:p>
        </p:txBody>
      </p:sp>
      <p:sp>
        <p:nvSpPr>
          <p:cNvPr id="6" name="Content Placeholder 5"/>
          <p:cNvSpPr>
            <a:spLocks noGrp="1"/>
          </p:cNvSpPr>
          <p:nvPr>
            <p:ph idx="1"/>
          </p:nvPr>
        </p:nvSpPr>
        <p:spPr>
          <a:xfrm>
            <a:off x="893136" y="2052918"/>
            <a:ext cx="10526232" cy="4195481"/>
          </a:xfrm>
        </p:spPr>
        <p:txBody>
          <a:bodyPr>
            <a:noAutofit/>
          </a:bodyPr>
          <a:lstStyle/>
          <a:p>
            <a:r>
              <a:rPr lang="en-US" sz="3600" dirty="0" smtClean="0"/>
              <a:t>Traffickers target mostly young girls who average between 12 and 14 years in age and are usually from low-income homes where one or both parents are absent.</a:t>
            </a:r>
          </a:p>
          <a:p>
            <a:endParaRPr lang="en-US" sz="3600" dirty="0"/>
          </a:p>
          <a:p>
            <a:r>
              <a:rPr lang="en-US" sz="3600" dirty="0" smtClean="0"/>
              <a:t>Many of the girls are already victims of child abuse and neglect, and many are struggling with drug and alcohol abuse.</a:t>
            </a:r>
            <a:endParaRPr lang="en-US" sz="3600" dirty="0"/>
          </a:p>
        </p:txBody>
      </p:sp>
    </p:spTree>
    <p:extLst>
      <p:ext uri="{BB962C8B-B14F-4D97-AF65-F5344CB8AC3E}">
        <p14:creationId xmlns:p14="http://schemas.microsoft.com/office/powerpoint/2010/main" val="919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6980702" y="297180"/>
            <a:ext cx="3932237" cy="1600200"/>
          </a:xfrm>
        </p:spPr>
        <p:txBody>
          <a:bodyPr>
            <a:normAutofit fontScale="90000"/>
          </a:bodyPr>
          <a:lstStyle/>
          <a:p>
            <a:pPr algn="ctr"/>
            <a:r>
              <a:rPr lang="en-US" b="1" dirty="0" smtClean="0"/>
              <a:t>Sex Trafficking of</a:t>
            </a:r>
            <a:br>
              <a:rPr lang="en-US" b="1" dirty="0" smtClean="0"/>
            </a:br>
            <a:r>
              <a:rPr lang="en-US" b="1" dirty="0" smtClean="0"/>
              <a:t>Americans</a:t>
            </a:r>
            <a:r>
              <a:rPr lang="en-US" dirty="0" smtClean="0"/>
              <a:t/>
            </a:r>
            <a:br>
              <a:rPr lang="en-US" dirty="0" smtClean="0"/>
            </a:br>
            <a:endParaRPr lang="en-US" dirty="0"/>
          </a:p>
        </p:txBody>
      </p:sp>
      <p:pic>
        <p:nvPicPr>
          <p:cNvPr id="13" name="Picture 2" descr="http://photos.vanityfair.com/2015/01/30/54cbf93e5e7a91c52822f37b_image.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18237" r="18237"/>
          <a:stretch>
            <a:fillRect/>
          </a:stretch>
        </p:blipFill>
        <p:spPr bwMode="auto">
          <a:xfrm>
            <a:off x="7631363" y="1376861"/>
            <a:ext cx="3281576" cy="5115379"/>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10"/>
          <p:cNvSpPr>
            <a:spLocks noGrp="1"/>
          </p:cNvSpPr>
          <p:nvPr>
            <p:ph type="body" sz="half" idx="2"/>
          </p:nvPr>
        </p:nvSpPr>
        <p:spPr>
          <a:xfrm>
            <a:off x="640080" y="548640"/>
            <a:ext cx="6340622" cy="5943600"/>
          </a:xfrm>
        </p:spPr>
        <p:txBody>
          <a:bodyPr>
            <a:normAutofit fontScale="92500" lnSpcReduction="10000"/>
          </a:bodyPr>
          <a:lstStyle/>
          <a:p>
            <a:pPr algn="ctr"/>
            <a:r>
              <a:rPr lang="en-US" sz="3500" b="1" dirty="0" smtClean="0"/>
              <a:t>The Girls Next Door</a:t>
            </a:r>
            <a:endParaRPr lang="en-US" sz="3500" b="1" dirty="0"/>
          </a:p>
          <a:p>
            <a:r>
              <a:rPr lang="en-US" sz="3000" dirty="0" smtClean="0"/>
              <a:t>There are basically two business models: manipulating girls through violence – that is called “gorilla pimping – and controlling them with drugs.</a:t>
            </a:r>
          </a:p>
          <a:p>
            <a:endParaRPr lang="en-US" sz="3000" dirty="0"/>
          </a:p>
          <a:p>
            <a:r>
              <a:rPr lang="en-US" sz="3000" dirty="0" smtClean="0"/>
              <a:t>Human trafficking – the commercial sexual exploitation of American children and women, via the Internet, strip clubs, escort services, or street prostitution – is on its way to becoming one of the worst crimes in the U.S.</a:t>
            </a:r>
            <a:endParaRPr lang="en-US" sz="3000" dirty="0"/>
          </a:p>
        </p:txBody>
      </p:sp>
    </p:spTree>
    <p:extLst>
      <p:ext uri="{BB962C8B-B14F-4D97-AF65-F5344CB8AC3E}">
        <p14:creationId xmlns:p14="http://schemas.microsoft.com/office/powerpoint/2010/main" val="35582679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4485" y="-1245870"/>
            <a:ext cx="11060747" cy="2491740"/>
          </a:xfrm>
        </p:spPr>
        <p:txBody>
          <a:bodyPr>
            <a:normAutofit/>
          </a:bodyPr>
          <a:lstStyle/>
          <a:p>
            <a:r>
              <a:rPr lang="en-US" b="1" dirty="0">
                <a:solidFill>
                  <a:schemeClr val="tx1"/>
                </a:solidFill>
                <a:latin typeface="arial" panose="020B0604020202020204" pitchFamily="34" charset="0"/>
              </a:rPr>
              <a:t>New </a:t>
            </a:r>
            <a:r>
              <a:rPr lang="en-US" b="1" dirty="0" smtClean="0">
                <a:solidFill>
                  <a:schemeClr val="tx1"/>
                </a:solidFill>
                <a:latin typeface="arial" panose="020B0604020202020204" pitchFamily="34" charset="0"/>
              </a:rPr>
              <a:t>Study from Fordham </a:t>
            </a:r>
            <a:r>
              <a:rPr lang="en-US" b="1" dirty="0">
                <a:solidFill>
                  <a:schemeClr val="tx1"/>
                </a:solidFill>
                <a:latin typeface="arial" panose="020B0604020202020204" pitchFamily="34" charset="0"/>
              </a:rPr>
              <a:t>Measures Human Trafficking </a:t>
            </a:r>
            <a:r>
              <a:rPr lang="en-US" b="1" dirty="0" smtClean="0">
                <a:solidFill>
                  <a:schemeClr val="tx1"/>
                </a:solidFill>
                <a:latin typeface="arial" panose="020B0604020202020204" pitchFamily="34" charset="0"/>
              </a:rPr>
              <a:t>and </a:t>
            </a:r>
            <a:r>
              <a:rPr lang="en-US" b="1" dirty="0">
                <a:solidFill>
                  <a:schemeClr val="tx1"/>
                </a:solidFill>
                <a:latin typeface="arial" panose="020B0604020202020204" pitchFamily="34" charset="0"/>
              </a:rPr>
              <a:t>its Link to </a:t>
            </a:r>
            <a:r>
              <a:rPr lang="en-US" b="1" dirty="0" smtClean="0">
                <a:solidFill>
                  <a:schemeClr val="tx1"/>
                </a:solidFill>
                <a:latin typeface="arial" panose="020B0604020202020204" pitchFamily="34" charset="0"/>
              </a:rPr>
              <a:t>Homelessness</a:t>
            </a:r>
            <a:endParaRPr lang="en-US" dirty="0">
              <a:solidFill>
                <a:schemeClr val="tx1"/>
              </a:solidFill>
            </a:endParaRPr>
          </a:p>
        </p:txBody>
      </p:sp>
      <p:pic>
        <p:nvPicPr>
          <p:cNvPr id="8" name="Picture Placeholder 7"/>
          <p:cNvPicPr>
            <a:picLocks noGrp="1" noChangeAspect="1"/>
          </p:cNvPicPr>
          <p:nvPr>
            <p:ph type="pic" idx="1"/>
          </p:nvPr>
        </p:nvPicPr>
        <p:blipFill>
          <a:blip r:embed="rId2"/>
          <a:srcRect l="29636" r="29636"/>
          <a:stretch>
            <a:fillRect/>
          </a:stretch>
        </p:blipFill>
        <p:spPr>
          <a:xfrm>
            <a:off x="9307297" y="1891727"/>
            <a:ext cx="2494317" cy="3888184"/>
          </a:xfrm>
          <a:prstGeom prst="rect">
            <a:avLst/>
          </a:prstGeom>
        </p:spPr>
      </p:pic>
      <p:sp>
        <p:nvSpPr>
          <p:cNvPr id="4" name="Text Placeholder 3"/>
          <p:cNvSpPr>
            <a:spLocks noGrp="1"/>
          </p:cNvSpPr>
          <p:nvPr>
            <p:ph type="body" sz="half" idx="2"/>
          </p:nvPr>
        </p:nvSpPr>
        <p:spPr>
          <a:xfrm>
            <a:off x="584606" y="1530483"/>
            <a:ext cx="8325478" cy="2959491"/>
          </a:xfrm>
        </p:spPr>
        <p:txBody>
          <a:bodyPr>
            <a:noAutofit/>
          </a:bodyPr>
          <a:lstStyle/>
          <a:p>
            <a:r>
              <a:rPr lang="en-US" sz="3200" dirty="0" smtClean="0">
                <a:latin typeface="arial" panose="020B0604020202020204" pitchFamily="34" charset="0"/>
              </a:rPr>
              <a:t>The </a:t>
            </a:r>
            <a:r>
              <a:rPr lang="en-US" sz="3200" dirty="0">
                <a:latin typeface="arial" panose="020B0604020202020204" pitchFamily="34" charset="0"/>
              </a:rPr>
              <a:t>study highlights the role of homelessness in forcing young people into “survival sex,” or the trading of sex acts—such as prostitution or stripping—for basic needs such as food or shelter</a:t>
            </a:r>
            <a:r>
              <a:rPr lang="en-US" sz="3200" dirty="0" smtClean="0">
                <a:latin typeface="arial" panose="020B0604020202020204" pitchFamily="34" charset="0"/>
              </a:rPr>
              <a:t>.</a:t>
            </a:r>
            <a:br>
              <a:rPr lang="en-US" sz="3200" dirty="0" smtClean="0">
                <a:latin typeface="arial" panose="020B0604020202020204" pitchFamily="34" charset="0"/>
              </a:rPr>
            </a:br>
            <a:endParaRPr lang="en-US" sz="3200" dirty="0" smtClean="0">
              <a:latin typeface="arial" panose="020B0604020202020204" pitchFamily="34" charset="0"/>
            </a:endParaRPr>
          </a:p>
          <a:p>
            <a:r>
              <a:rPr lang="en-US" sz="3200" dirty="0">
                <a:latin typeface="arial" panose="020B0604020202020204" pitchFamily="34" charset="0"/>
              </a:rPr>
              <a:t>Out of 174 homeless youth between 18 and 23 years old who were surveyed, nearly one-quarter—or 23 percent—had been trafficked or had engaged in survival sex. </a:t>
            </a:r>
            <a:endParaRPr lang="en-US" sz="3200" dirty="0"/>
          </a:p>
          <a:p>
            <a:r>
              <a:rPr lang="en-US" sz="2800" dirty="0">
                <a:latin typeface="arial" panose="020B0604020202020204" pitchFamily="34" charset="0"/>
              </a:rPr>
              <a:t> </a:t>
            </a:r>
            <a:endParaRPr lang="en-US" sz="2800" dirty="0"/>
          </a:p>
        </p:txBody>
      </p:sp>
    </p:spTree>
    <p:extLst>
      <p:ext uri="{BB962C8B-B14F-4D97-AF65-F5344CB8AC3E}">
        <p14:creationId xmlns:p14="http://schemas.microsoft.com/office/powerpoint/2010/main" val="27508380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TPP Call Host Team</a:t>
            </a:r>
            <a:endParaRPr lang="en-US" dirty="0"/>
          </a:p>
        </p:txBody>
      </p:sp>
      <p:sp>
        <p:nvSpPr>
          <p:cNvPr id="3" name="Content Placeholder 2"/>
          <p:cNvSpPr>
            <a:spLocks noGrp="1"/>
          </p:cNvSpPr>
          <p:nvPr>
            <p:ph idx="1"/>
          </p:nvPr>
        </p:nvSpPr>
        <p:spPr/>
        <p:txBody>
          <a:bodyPr>
            <a:normAutofit lnSpcReduction="10000"/>
          </a:bodyPr>
          <a:lstStyle/>
          <a:p>
            <a:r>
              <a:rPr lang="en-US" sz="4000" dirty="0" smtClean="0"/>
              <a:t>Tom Hocking</a:t>
            </a:r>
          </a:p>
          <a:p>
            <a:pPr lvl="1"/>
            <a:r>
              <a:rPr lang="en-US" sz="2800" dirty="0" smtClean="0"/>
              <a:t>National Call Technical Advisor</a:t>
            </a:r>
          </a:p>
          <a:p>
            <a:pPr lvl="1"/>
            <a:r>
              <a:rPr lang="en-US" sz="2800" dirty="0" smtClean="0"/>
              <a:t>National Call Planning Team</a:t>
            </a:r>
          </a:p>
          <a:p>
            <a:pPr lvl="1"/>
            <a:r>
              <a:rPr lang="en-US" sz="2800" dirty="0" smtClean="0"/>
              <a:t>MoveOn Regional Organizer (PA)</a:t>
            </a:r>
          </a:p>
          <a:p>
            <a:pPr lvl="1"/>
            <a:r>
              <a:rPr lang="en-US" sz="2800" dirty="0" smtClean="0"/>
              <a:t>Pre and Post Call Technical Questions</a:t>
            </a:r>
          </a:p>
          <a:p>
            <a:pPr lvl="1"/>
            <a:r>
              <a:rPr lang="en-US" sz="2800" dirty="0" smtClean="0"/>
              <a:t>Global TPP Team Facebook Page Manager</a:t>
            </a:r>
          </a:p>
          <a:p>
            <a:pPr lvl="1"/>
            <a:endParaRPr lang="en-US" sz="2800" dirty="0" smtClean="0"/>
          </a:p>
          <a:p>
            <a:pPr marL="457200" lvl="1" indent="0">
              <a:buNone/>
            </a:pPr>
            <a:r>
              <a:rPr lang="en-US" b="1" dirty="0" smtClean="0"/>
              <a:t>Facebook: </a:t>
            </a:r>
            <a:r>
              <a:rPr lang="en-US" b="1" dirty="0">
                <a:solidFill>
                  <a:srgbClr val="404040"/>
                </a:solidFill>
                <a:latin typeface="Arial Black" panose="020B0A04020102020204" pitchFamily="34" charset="0"/>
                <a:hlinkClick r:id="rId2"/>
              </a:rPr>
              <a:t>https://www.facebook.com/groups/GlobalTPPTeam</a:t>
            </a:r>
            <a:endParaRPr lang="en-US" b="1" dirty="0">
              <a:solidFill>
                <a:srgbClr val="92D050"/>
              </a:solidFill>
              <a:latin typeface="Arial Black" pitchFamily="34" charset="0"/>
            </a:endParaRPr>
          </a:p>
          <a:p>
            <a:pPr lvl="1"/>
            <a:endParaRPr lang="en-US" dirty="0"/>
          </a:p>
        </p:txBody>
      </p:sp>
      <p:pic>
        <p:nvPicPr>
          <p:cNvPr id="4" name="Picture 3"/>
          <p:cNvPicPr>
            <a:picLocks noChangeAspect="1"/>
          </p:cNvPicPr>
          <p:nvPr/>
        </p:nvPicPr>
        <p:blipFill>
          <a:blip r:embed="rId3"/>
          <a:stretch>
            <a:fillRect/>
          </a:stretch>
        </p:blipFill>
        <p:spPr>
          <a:xfrm>
            <a:off x="8742147" y="1550276"/>
            <a:ext cx="2615411" cy="2743438"/>
          </a:xfrm>
          <a:prstGeom prst="rect">
            <a:avLst/>
          </a:prstGeom>
        </p:spPr>
      </p:pic>
    </p:spTree>
    <p:extLst>
      <p:ext uri="{BB962C8B-B14F-4D97-AF65-F5344CB8AC3E}">
        <p14:creationId xmlns:p14="http://schemas.microsoft.com/office/powerpoint/2010/main" val="15357726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60375" y="7937"/>
            <a:ext cx="9806481" cy="1600200"/>
          </a:xfrm>
        </p:spPr>
        <p:txBody>
          <a:bodyPr>
            <a:normAutofit/>
          </a:bodyPr>
          <a:lstStyle/>
          <a:p>
            <a:r>
              <a:rPr lang="en-US" dirty="0" smtClean="0"/>
              <a:t>Missing &amp; Murdered Indigenous Women in Canada</a:t>
            </a:r>
            <a:endParaRPr lang="en-US" dirty="0"/>
          </a:p>
        </p:txBody>
      </p:sp>
      <p:pic>
        <p:nvPicPr>
          <p:cNvPr id="6148" name="Picture 4" descr="Image result for missing and murdered indigenous women in canada"/>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0909" r="20909"/>
          <a:stretch>
            <a:fillRect/>
          </a:stretch>
        </p:blipFill>
        <p:spPr bwMode="auto">
          <a:xfrm>
            <a:off x="8609013" y="1854200"/>
            <a:ext cx="3200400" cy="4572000"/>
          </a:xfrm>
          <a:prstGeom prst="rect">
            <a:avLst/>
          </a:prstGeom>
          <a:noFill/>
          <a:extLst>
            <a:ext uri="{909E8E84-426E-40DD-AFC4-6F175D3DCCD1}">
              <a14:hiddenFill xmlns:a14="http://schemas.microsoft.com/office/drawing/2010/main">
                <a:solidFill>
                  <a:srgbClr val="FFFFFF"/>
                </a:solidFill>
              </a14:hiddenFill>
            </a:ext>
          </a:extLst>
        </p:spPr>
      </p:pic>
      <p:sp>
        <p:nvSpPr>
          <p:cNvPr id="7" name="Text Placeholder 6"/>
          <p:cNvSpPr>
            <a:spLocks noGrp="1"/>
          </p:cNvSpPr>
          <p:nvPr>
            <p:ph type="body" sz="half" idx="2"/>
          </p:nvPr>
        </p:nvSpPr>
        <p:spPr>
          <a:xfrm>
            <a:off x="625298" y="1760537"/>
            <a:ext cx="7355945" cy="4466492"/>
          </a:xfrm>
        </p:spPr>
        <p:txBody>
          <a:bodyPr>
            <a:noAutofit/>
          </a:bodyPr>
          <a:lstStyle/>
          <a:p>
            <a:r>
              <a:rPr lang="en-US" sz="2400" dirty="0" smtClean="0"/>
              <a:t>Indigenous </a:t>
            </a:r>
            <a:r>
              <a:rPr lang="en-US" sz="2400" dirty="0"/>
              <a:t>women and girls in Canada have been murdered or have gone missing at a rate four times higher than the rate of representation of indigenous women in the Canadian population which is 4.3</a:t>
            </a:r>
            <a:r>
              <a:rPr lang="en-US" sz="2400" dirty="0" smtClean="0"/>
              <a:t>%.</a:t>
            </a:r>
          </a:p>
          <a:p>
            <a:r>
              <a:rPr lang="en-US" sz="2400" dirty="0" smtClean="0"/>
              <a:t>The </a:t>
            </a:r>
            <a:r>
              <a:rPr lang="en-US" sz="2400" dirty="0"/>
              <a:t>most comprehensive numbers available were collected by the non-profit organization Native Women’s Association of Canada (NWAC) through an initiative financed by the governmental entity Status of Women Canada. </a:t>
            </a:r>
            <a:endParaRPr lang="en-US" sz="2400" dirty="0" smtClean="0"/>
          </a:p>
          <a:p>
            <a:r>
              <a:rPr lang="en-US" sz="2400" dirty="0" smtClean="0"/>
              <a:t>New report by </a:t>
            </a:r>
            <a:r>
              <a:rPr lang="en-US" sz="2400" dirty="0" err="1" smtClean="0"/>
              <a:t>Interamerican</a:t>
            </a:r>
            <a:r>
              <a:rPr lang="en-US" sz="2400" dirty="0" smtClean="0"/>
              <a:t> Commission on Human Rights</a:t>
            </a:r>
            <a:endParaRPr lang="en-US" sz="2400" dirty="0"/>
          </a:p>
        </p:txBody>
      </p:sp>
      <p:sp>
        <p:nvSpPr>
          <p:cNvPr id="8" name="AutoShape 2" descr="Image result for missing and murdered indigenous women in canad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en-US">
              <a:solidFill>
                <a:prstClr val="black"/>
              </a:solidFill>
            </a:endParaRPr>
          </a:p>
        </p:txBody>
      </p:sp>
    </p:spTree>
    <p:extLst>
      <p:ext uri="{BB962C8B-B14F-4D97-AF65-F5344CB8AC3E}">
        <p14:creationId xmlns:p14="http://schemas.microsoft.com/office/powerpoint/2010/main" val="29728229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storage.sunmedia.ca/v1/suns-prod-images/1297584246157_ORIGINA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7301" y="1488763"/>
            <a:ext cx="6532685" cy="5139179"/>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p:txBody>
          <a:bodyPr/>
          <a:lstStyle/>
          <a:p>
            <a:r>
              <a:rPr lang="en-US" dirty="0"/>
              <a:t>Missing &amp; Murdered </a:t>
            </a:r>
            <a:r>
              <a:rPr lang="en-US" dirty="0" smtClean="0"/>
              <a:t>Aboriginal Women</a:t>
            </a:r>
            <a:endParaRPr lang="en-US" dirty="0"/>
          </a:p>
        </p:txBody>
      </p:sp>
    </p:spTree>
    <p:extLst>
      <p:ext uri="{BB962C8B-B14F-4D97-AF65-F5344CB8AC3E}">
        <p14:creationId xmlns:p14="http://schemas.microsoft.com/office/powerpoint/2010/main" val="1799782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806301" y="-228600"/>
            <a:ext cx="9039447" cy="1371600"/>
          </a:xfrm>
        </p:spPr>
        <p:txBody>
          <a:bodyPr>
            <a:normAutofit/>
          </a:bodyPr>
          <a:lstStyle/>
          <a:p>
            <a:pPr algn="ctr"/>
            <a:r>
              <a:rPr lang="en-US" sz="4400" b="1" dirty="0" smtClean="0"/>
              <a:t>Man Camps in North Dakota</a:t>
            </a:r>
            <a:endParaRPr lang="en-US" sz="4400" b="1" dirty="0"/>
          </a:p>
        </p:txBody>
      </p:sp>
      <p:pic>
        <p:nvPicPr>
          <p:cNvPr id="8204" name="Picture 12" descr="Image result for man camps north dakota"/>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8651" r="28651"/>
          <a:stretch>
            <a:fillRect/>
          </a:stretch>
        </p:blipFill>
        <p:spPr bwMode="auto">
          <a:xfrm>
            <a:off x="7982977" y="1143000"/>
            <a:ext cx="3725542" cy="5322203"/>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10"/>
          <p:cNvSpPr>
            <a:spLocks noGrp="1"/>
          </p:cNvSpPr>
          <p:nvPr>
            <p:ph type="body" sz="half" idx="2"/>
          </p:nvPr>
        </p:nvSpPr>
        <p:spPr>
          <a:xfrm>
            <a:off x="382771" y="1360967"/>
            <a:ext cx="7145079" cy="5104236"/>
          </a:xfrm>
        </p:spPr>
        <p:txBody>
          <a:bodyPr>
            <a:noAutofit/>
          </a:bodyPr>
          <a:lstStyle/>
          <a:p>
            <a:r>
              <a:rPr lang="en-US" sz="2400" dirty="0">
                <a:latin typeface="Arial" panose="020B0604020202020204" pitchFamily="34" charset="0"/>
              </a:rPr>
              <a:t>“They treat Mother Earth like they treat women... They think they can own us, buy us, sell us, trade us, rent us, poison us, rape us, destroy us, use us as entertainment and kill us. I’m happy to see that we are talking about the level of violence that is occurring against Mother Earth because it equates to us [women]. What happens to her happens to us... We are the creators of life. We carry that water that creates life just as Mother Earth carries the water that maintains our life</a:t>
            </a:r>
            <a:r>
              <a:rPr lang="en-US" sz="2400" dirty="0" smtClean="0">
                <a:latin typeface="Arial" panose="020B0604020202020204" pitchFamily="34" charset="0"/>
              </a:rPr>
              <a:t>.”</a:t>
            </a:r>
            <a:r>
              <a:rPr lang="en-US" sz="2400" dirty="0"/>
              <a:t/>
            </a:r>
            <a:br>
              <a:rPr lang="en-US" sz="2400" dirty="0"/>
            </a:br>
            <a:r>
              <a:rPr lang="en-US" sz="2400" i="1" dirty="0">
                <a:latin typeface="Arial" panose="020B0604020202020204" pitchFamily="34" charset="0"/>
              </a:rPr>
              <a:t>Read more </a:t>
            </a:r>
            <a:r>
              <a:rPr lang="en-US" sz="2400" b="1" i="1" dirty="0" smtClean="0">
                <a:latin typeface="Arial" panose="020B0604020202020204" pitchFamily="34" charset="0"/>
              </a:rPr>
              <a:t>at: </a:t>
            </a:r>
            <a:r>
              <a:rPr lang="en-US" sz="2400" b="1" i="1" dirty="0" smtClean="0">
                <a:latin typeface="inherit"/>
                <a:hlinkClick r:id="rId3"/>
              </a:rPr>
              <a:t>http</a:t>
            </a:r>
            <a:r>
              <a:rPr lang="en-US" sz="2400" b="1" i="1" dirty="0">
                <a:solidFill>
                  <a:srgbClr val="000000"/>
                </a:solidFill>
                <a:latin typeface="inherit"/>
                <a:hlinkClick r:id="rId3"/>
              </a:rPr>
              <a:t>://indiancountrytodaymedianetwork.com/2013/08/28/brave-heart-women-fight-ban-man-camps-which-bring-rape-and-abuse-151070</a:t>
            </a:r>
            <a:endParaRPr lang="en-US" sz="2400" b="1" dirty="0"/>
          </a:p>
        </p:txBody>
      </p:sp>
    </p:spTree>
    <p:extLst>
      <p:ext uri="{BB962C8B-B14F-4D97-AF65-F5344CB8AC3E}">
        <p14:creationId xmlns:p14="http://schemas.microsoft.com/office/powerpoint/2010/main" val="39098601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2" descr="Image result for sLAVERY AT SE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en-US">
              <a:solidFill>
                <a:prstClr val="black"/>
              </a:solidFill>
            </a:endParaRPr>
          </a:p>
        </p:txBody>
      </p:sp>
      <p:sp>
        <p:nvSpPr>
          <p:cNvPr id="7" name="AutoShape 6" descr="Image result for sLAVERY AT SE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en-US">
              <a:solidFill>
                <a:prstClr val="black"/>
              </a:solidFill>
            </a:endParaRPr>
          </a:p>
        </p:txBody>
      </p:sp>
      <p:sp>
        <p:nvSpPr>
          <p:cNvPr id="8" name="AutoShape 8" descr="Image result for sLAVERY AT SEA"/>
          <p:cNvSpPr>
            <a:spLocks noChangeAspect="1" noChangeArrowheads="1"/>
          </p:cNvSpPr>
          <p:nvPr/>
        </p:nvSpPr>
        <p:spPr bwMode="auto">
          <a:xfrm>
            <a:off x="2857500" y="975667"/>
            <a:ext cx="3695700" cy="369571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en-US">
              <a:solidFill>
                <a:prstClr val="black"/>
              </a:solidFill>
            </a:endParaRPr>
          </a:p>
        </p:txBody>
      </p:sp>
      <p:pic>
        <p:nvPicPr>
          <p:cNvPr id="10" name="Picture 9"/>
          <p:cNvPicPr>
            <a:picLocks noChangeAspect="1"/>
          </p:cNvPicPr>
          <p:nvPr/>
        </p:nvPicPr>
        <p:blipFill>
          <a:blip r:embed="rId2"/>
          <a:stretch>
            <a:fillRect/>
          </a:stretch>
        </p:blipFill>
        <p:spPr>
          <a:xfrm>
            <a:off x="1107831" y="622793"/>
            <a:ext cx="9721362" cy="5443963"/>
          </a:xfrm>
          <a:prstGeom prst="rect">
            <a:avLst/>
          </a:prstGeom>
        </p:spPr>
      </p:pic>
    </p:spTree>
    <p:extLst>
      <p:ext uri="{BB962C8B-B14F-4D97-AF65-F5344CB8AC3E}">
        <p14:creationId xmlns:p14="http://schemas.microsoft.com/office/powerpoint/2010/main" val="15870717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56930" y="2291186"/>
            <a:ext cx="10972800" cy="3785652"/>
          </a:xfrm>
          <a:prstGeom prst="rect">
            <a:avLst/>
          </a:prstGeom>
        </p:spPr>
        <p:txBody>
          <a:bodyPr wrap="square">
            <a:spAutoFit/>
          </a:bodyPr>
          <a:lstStyle/>
          <a:p>
            <a:pPr defTabSz="914400"/>
            <a:r>
              <a:rPr lang="en-US" sz="3000" dirty="0">
                <a:latin typeface="+mj-lt"/>
              </a:rPr>
              <a:t>In reality, vulnerable individuals are sold to fishing boat captains for a huge profit, and must then work off several thousand dollars of “debt.” Thai immigration and law enforcement officials are often complicit in these deals. Prosecution of perpetrators is rare. Many migrants get sold from boat to boat and don’t see land for years, sleeping in the open and forced to take bizarre amphetamine cocktails to stay awake for days on end.</a:t>
            </a:r>
          </a:p>
        </p:txBody>
      </p:sp>
      <p:sp>
        <p:nvSpPr>
          <p:cNvPr id="8" name="Rectangle 7"/>
          <p:cNvSpPr/>
          <p:nvPr/>
        </p:nvSpPr>
        <p:spPr>
          <a:xfrm>
            <a:off x="659219" y="614095"/>
            <a:ext cx="9569302" cy="1446550"/>
          </a:xfrm>
          <a:prstGeom prst="rect">
            <a:avLst/>
          </a:prstGeom>
        </p:spPr>
        <p:txBody>
          <a:bodyPr wrap="square">
            <a:spAutoFit/>
          </a:bodyPr>
          <a:lstStyle/>
          <a:p>
            <a:pPr defTabSz="914400"/>
            <a:r>
              <a:rPr lang="en-US" sz="4400" b="1" dirty="0">
                <a:latin typeface="franklin-gothic-urw"/>
              </a:rPr>
              <a:t>Child Slaves May Have Caught the Fish in Your</a:t>
            </a:r>
            <a:r>
              <a:rPr lang="en-US" b="1" dirty="0">
                <a:latin typeface="franklin-gothic-urw"/>
              </a:rPr>
              <a:t> </a:t>
            </a:r>
            <a:r>
              <a:rPr lang="en-US" sz="4400" b="1" dirty="0">
                <a:latin typeface="franklin-gothic-urw"/>
              </a:rPr>
              <a:t>Freezer</a:t>
            </a:r>
          </a:p>
        </p:txBody>
      </p:sp>
    </p:spTree>
    <p:extLst>
      <p:ext uri="{BB962C8B-B14F-4D97-AF65-F5344CB8AC3E}">
        <p14:creationId xmlns:p14="http://schemas.microsoft.com/office/powerpoint/2010/main" val="11814507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130" y="261332"/>
            <a:ext cx="10476526" cy="1400530"/>
          </a:xfrm>
        </p:spPr>
        <p:txBody>
          <a:bodyPr/>
          <a:lstStyle/>
          <a:p>
            <a:r>
              <a:rPr lang="en-US" sz="4000" dirty="0" smtClean="0"/>
              <a:t>GATS Mode-4 Trading in People</a:t>
            </a:r>
            <a:br>
              <a:rPr lang="en-US" sz="4000" dirty="0" smtClean="0"/>
            </a:br>
            <a:r>
              <a:rPr lang="en-US" sz="4000" dirty="0" smtClean="0"/>
              <a:t>Legalized Trafficking</a:t>
            </a:r>
            <a:endParaRPr lang="en-US" sz="4000" dirty="0"/>
          </a:p>
        </p:txBody>
      </p:sp>
      <p:sp>
        <p:nvSpPr>
          <p:cNvPr id="3" name="Content Placeholder 2"/>
          <p:cNvSpPr>
            <a:spLocks noGrp="1"/>
          </p:cNvSpPr>
          <p:nvPr>
            <p:ph idx="1"/>
          </p:nvPr>
        </p:nvSpPr>
        <p:spPr>
          <a:xfrm>
            <a:off x="1103312" y="1661862"/>
            <a:ext cx="10656297" cy="5196138"/>
          </a:xfrm>
        </p:spPr>
        <p:txBody>
          <a:bodyPr>
            <a:normAutofit/>
          </a:bodyPr>
          <a:lstStyle/>
          <a:p>
            <a:r>
              <a:rPr lang="en-US" sz="2800" dirty="0">
                <a:ea typeface="Microsoft YaHei" pitchFamily="2"/>
                <a:cs typeface="Mangal" pitchFamily="2"/>
              </a:rPr>
              <a:t>Described as the creation of a 21st century system of indentured </a:t>
            </a:r>
            <a:r>
              <a:rPr lang="en-US" sz="2800" dirty="0" smtClean="0">
                <a:ea typeface="Microsoft YaHei" pitchFamily="2"/>
                <a:cs typeface="Mangal" pitchFamily="2"/>
              </a:rPr>
              <a:t>servitude</a:t>
            </a:r>
          </a:p>
          <a:p>
            <a:r>
              <a:rPr lang="en-US" sz="2800" dirty="0">
                <a:ea typeface="Microsoft YaHei" pitchFamily="2"/>
                <a:cs typeface="Mangal" pitchFamily="2"/>
              </a:rPr>
              <a:t>Gives employers the flexibility to cut labor costs by firing their own workers and contracting with a labor supplier who can bring in foreign workers at lower pay (with very few legal rights</a:t>
            </a:r>
            <a:r>
              <a:rPr lang="en-US" sz="2800" dirty="0" smtClean="0">
                <a:ea typeface="Microsoft YaHei" pitchFamily="2"/>
                <a:cs typeface="Mangal" pitchFamily="2"/>
              </a:rPr>
              <a:t>)</a:t>
            </a:r>
          </a:p>
          <a:p>
            <a:r>
              <a:rPr lang="en-US" sz="2800" dirty="0" err="1">
                <a:ea typeface="Microsoft YaHei" pitchFamily="2"/>
                <a:cs typeface="Mangal" pitchFamily="2"/>
              </a:rPr>
              <a:t>Guestworkers</a:t>
            </a:r>
            <a:r>
              <a:rPr lang="en-US" sz="2800" dirty="0">
                <a:ea typeface="Microsoft YaHei" pitchFamily="2"/>
                <a:cs typeface="Mangal" pitchFamily="2"/>
              </a:rPr>
              <a:t> will be contractually bound to an </a:t>
            </a:r>
            <a:r>
              <a:rPr lang="en-US" sz="2800" dirty="0" smtClean="0">
                <a:ea typeface="Microsoft YaHei" pitchFamily="2"/>
                <a:cs typeface="Mangal" pitchFamily="2"/>
              </a:rPr>
              <a:t>employer</a:t>
            </a:r>
          </a:p>
          <a:p>
            <a:r>
              <a:rPr lang="en-US" sz="2800" dirty="0">
                <a:ea typeface="Microsoft YaHei" pitchFamily="2"/>
                <a:cs typeface="Mangal" pitchFamily="2"/>
              </a:rPr>
              <a:t>Workers will not enjoy the customary legal rights they are entitled to in their home countries or that native-born workers in the host country have</a:t>
            </a:r>
          </a:p>
          <a:p>
            <a:endParaRPr lang="en-US" dirty="0">
              <a:ea typeface="Microsoft YaHei" pitchFamily="2"/>
              <a:cs typeface="Mangal" pitchFamily="2"/>
            </a:endParaRPr>
          </a:p>
          <a:p>
            <a:endParaRPr lang="en-US" dirty="0">
              <a:ea typeface="Microsoft YaHei" pitchFamily="2"/>
              <a:cs typeface="Mangal" pitchFamily="2"/>
            </a:endParaRPr>
          </a:p>
          <a:p>
            <a:endParaRPr lang="en-US" dirty="0">
              <a:ea typeface="Microsoft YaHei" pitchFamily="2"/>
              <a:cs typeface="Mangal" pitchFamily="2"/>
            </a:endParaRPr>
          </a:p>
          <a:p>
            <a:endParaRPr lang="en-US" dirty="0"/>
          </a:p>
        </p:txBody>
      </p:sp>
    </p:spTree>
    <p:extLst>
      <p:ext uri="{BB962C8B-B14F-4D97-AF65-F5344CB8AC3E}">
        <p14:creationId xmlns:p14="http://schemas.microsoft.com/office/powerpoint/2010/main" val="6980544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46111" y="452718"/>
            <a:ext cx="10369219" cy="1400530"/>
          </a:xfrm>
        </p:spPr>
        <p:txBody>
          <a:bodyPr/>
          <a:lstStyle/>
          <a:p>
            <a:r>
              <a:rPr lang="en-US" sz="4400" dirty="0"/>
              <a:t>GATS </a:t>
            </a:r>
            <a:r>
              <a:rPr lang="en-US" sz="4400" dirty="0" smtClean="0"/>
              <a:t>Mode 4 Legalized Trafficking</a:t>
            </a:r>
            <a:endParaRPr lang="en-US" dirty="0"/>
          </a:p>
        </p:txBody>
      </p:sp>
      <p:sp>
        <p:nvSpPr>
          <p:cNvPr id="5" name="Content Placeholder 4"/>
          <p:cNvSpPr>
            <a:spLocks noGrp="1"/>
          </p:cNvSpPr>
          <p:nvPr>
            <p:ph idx="1"/>
          </p:nvPr>
        </p:nvSpPr>
        <p:spPr>
          <a:xfrm>
            <a:off x="1103312" y="2052918"/>
            <a:ext cx="10486176" cy="4195481"/>
          </a:xfrm>
        </p:spPr>
        <p:txBody>
          <a:bodyPr>
            <a:normAutofit fontScale="92500"/>
          </a:bodyPr>
          <a:lstStyle/>
          <a:p>
            <a:r>
              <a:rPr lang="en-US" sz="3200" dirty="0" smtClean="0">
                <a:latin typeface="Franklin Gothic Book"/>
                <a:ea typeface="Microsoft YaHei" pitchFamily="2"/>
                <a:cs typeface="Mangal" pitchFamily="2"/>
              </a:rPr>
              <a:t>Lack </a:t>
            </a:r>
            <a:r>
              <a:rPr lang="en-US" sz="3200" dirty="0">
                <a:latin typeface="Franklin Gothic Book"/>
                <a:ea typeface="Microsoft YaHei" pitchFamily="2"/>
                <a:cs typeface="Mangal" pitchFamily="2"/>
              </a:rPr>
              <a:t>physical access to labor unions, legal services</a:t>
            </a:r>
            <a:r>
              <a:rPr lang="en-US" sz="3200" dirty="0" smtClean="0">
                <a:latin typeface="Franklin Gothic Book"/>
                <a:ea typeface="Microsoft YaHei" pitchFamily="2"/>
                <a:cs typeface="Mangal" pitchFamily="2"/>
              </a:rPr>
              <a:t>, human </a:t>
            </a:r>
            <a:r>
              <a:rPr lang="en-US" sz="3200" dirty="0">
                <a:latin typeface="Franklin Gothic Book"/>
                <a:ea typeface="Microsoft YaHei" pitchFamily="2"/>
                <a:cs typeface="Mangal" pitchFamily="2"/>
              </a:rPr>
              <a:t>rights organizations, and courts in their own </a:t>
            </a:r>
            <a:r>
              <a:rPr lang="en-US" sz="3200" dirty="0" smtClean="0">
                <a:latin typeface="Franklin Gothic Book"/>
                <a:ea typeface="Microsoft YaHei" pitchFamily="2"/>
                <a:cs typeface="Mangal" pitchFamily="2"/>
              </a:rPr>
              <a:t>country</a:t>
            </a:r>
          </a:p>
          <a:p>
            <a:r>
              <a:rPr lang="en-US" sz="3200" dirty="0" smtClean="0">
                <a:latin typeface="Franklin Gothic Book"/>
                <a:ea typeface="Microsoft YaHei" pitchFamily="2"/>
                <a:cs typeface="Mangal" pitchFamily="2"/>
              </a:rPr>
              <a:t>The </a:t>
            </a:r>
            <a:r>
              <a:rPr lang="en-US" sz="3200" dirty="0">
                <a:latin typeface="Franklin Gothic Book"/>
                <a:ea typeface="Microsoft YaHei" pitchFamily="2"/>
                <a:cs typeface="Mangal" pitchFamily="2"/>
              </a:rPr>
              <a:t>jurisdiction of the courts in most </a:t>
            </a:r>
            <a:r>
              <a:rPr lang="en-US" sz="3200" dirty="0" smtClean="0">
                <a:latin typeface="Franklin Gothic Book"/>
                <a:ea typeface="Microsoft YaHei" pitchFamily="2"/>
                <a:cs typeface="Mangal" pitchFamily="2"/>
              </a:rPr>
              <a:t>cases will </a:t>
            </a:r>
            <a:r>
              <a:rPr lang="en-US" sz="3200" dirty="0">
                <a:latin typeface="Franklin Gothic Book"/>
                <a:ea typeface="Microsoft YaHei" pitchFamily="2"/>
                <a:cs typeface="Mangal" pitchFamily="2"/>
              </a:rPr>
              <a:t>not apply because the abuse will have occurred outside the territory of the worker’s home </a:t>
            </a:r>
            <a:r>
              <a:rPr lang="en-US" sz="3200" dirty="0" smtClean="0">
                <a:latin typeface="Franklin Gothic Book"/>
                <a:ea typeface="Microsoft YaHei" pitchFamily="2"/>
                <a:cs typeface="Mangal" pitchFamily="2"/>
              </a:rPr>
              <a:t>country</a:t>
            </a:r>
          </a:p>
          <a:p>
            <a:r>
              <a:rPr lang="en-US" sz="3200" dirty="0" smtClean="0">
                <a:latin typeface="Franklin Gothic Book"/>
                <a:ea typeface="Microsoft YaHei" pitchFamily="2"/>
                <a:cs typeface="Mangal" pitchFamily="2"/>
              </a:rPr>
              <a:t>The </a:t>
            </a:r>
            <a:r>
              <a:rPr lang="en-US" sz="3200" dirty="0">
                <a:latin typeface="Franklin Gothic Book"/>
                <a:ea typeface="Microsoft YaHei" pitchFamily="2"/>
                <a:cs typeface="Mangal" pitchFamily="2"/>
              </a:rPr>
              <a:t>movement of workers under Mode 4 will typically be from poorer countries to </a:t>
            </a:r>
            <a:r>
              <a:rPr lang="en-US" sz="3200" dirty="0" smtClean="0">
                <a:latin typeface="Franklin Gothic Book"/>
                <a:ea typeface="Microsoft YaHei" pitchFamily="2"/>
                <a:cs typeface="Mangal" pitchFamily="2"/>
              </a:rPr>
              <a:t>wealthier countries </a:t>
            </a:r>
            <a:r>
              <a:rPr lang="en-US" sz="3200" dirty="0">
                <a:latin typeface="Franklin Gothic Book"/>
                <a:ea typeface="Microsoft YaHei" pitchFamily="2"/>
                <a:cs typeface="Mangal" pitchFamily="2"/>
              </a:rPr>
              <a:t>thus, setting up a “brain drain” scenario</a:t>
            </a:r>
          </a:p>
          <a:p>
            <a:endParaRPr lang="en-US" dirty="0">
              <a:solidFill>
                <a:srgbClr val="000000"/>
              </a:solidFill>
              <a:latin typeface="Franklin Gothic Book"/>
              <a:ea typeface="Microsoft YaHei" pitchFamily="2"/>
              <a:cs typeface="Mangal" pitchFamily="2"/>
            </a:endParaRPr>
          </a:p>
          <a:p>
            <a:endParaRPr lang="en-US" dirty="0" smtClean="0">
              <a:latin typeface="Franklin Gothic Book"/>
              <a:ea typeface="Microsoft YaHei" pitchFamily="2"/>
              <a:cs typeface="Mangal" pitchFamily="2"/>
            </a:endParaRPr>
          </a:p>
          <a:p>
            <a:endParaRPr lang="en-US" dirty="0">
              <a:latin typeface="Franklin Gothic Book"/>
              <a:ea typeface="Microsoft YaHei" pitchFamily="2"/>
              <a:cs typeface="Mangal" pitchFamily="2"/>
            </a:endParaRPr>
          </a:p>
          <a:p>
            <a:endParaRPr lang="en-US" dirty="0"/>
          </a:p>
        </p:txBody>
      </p:sp>
    </p:spTree>
    <p:extLst>
      <p:ext uri="{BB962C8B-B14F-4D97-AF65-F5344CB8AC3E}">
        <p14:creationId xmlns:p14="http://schemas.microsoft.com/office/powerpoint/2010/main" val="26565752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GATS Mode 4 LABOR MOBILITY </a:t>
            </a:r>
            <a:endParaRPr lang="en-US" dirty="0"/>
          </a:p>
        </p:txBody>
      </p:sp>
      <p:sp>
        <p:nvSpPr>
          <p:cNvPr id="3" name="Content Placeholder 2"/>
          <p:cNvSpPr>
            <a:spLocks noGrp="1"/>
          </p:cNvSpPr>
          <p:nvPr>
            <p:ph idx="1"/>
          </p:nvPr>
        </p:nvSpPr>
        <p:spPr>
          <a:xfrm>
            <a:off x="1103312" y="1658680"/>
            <a:ext cx="10422381" cy="4589720"/>
          </a:xfrm>
        </p:spPr>
        <p:txBody>
          <a:bodyPr>
            <a:normAutofit fontScale="92500" lnSpcReduction="10000"/>
          </a:bodyPr>
          <a:lstStyle/>
          <a:p>
            <a:r>
              <a:rPr lang="en-US" sz="3200" dirty="0" smtClean="0"/>
              <a:t>Costs of transportation on borrowed money with high interest rates</a:t>
            </a:r>
          </a:p>
          <a:p>
            <a:endParaRPr lang="en-US" sz="3200" dirty="0" smtClean="0"/>
          </a:p>
          <a:p>
            <a:r>
              <a:rPr lang="en-US" sz="3200" dirty="0" smtClean="0"/>
              <a:t>Labor Agencies – recruitment processes</a:t>
            </a:r>
          </a:p>
          <a:p>
            <a:endParaRPr lang="en-US" sz="3200" dirty="0" smtClean="0"/>
          </a:p>
          <a:p>
            <a:pPr lvl="1"/>
            <a:r>
              <a:rPr lang="en-US" sz="3200" dirty="0" smtClean="0"/>
              <a:t>Holding travel documents from trafficked individual</a:t>
            </a:r>
          </a:p>
          <a:p>
            <a:pPr marL="457200" lvl="1" indent="0">
              <a:buNone/>
            </a:pPr>
            <a:endParaRPr lang="en-US" sz="3200" dirty="0" smtClean="0"/>
          </a:p>
          <a:p>
            <a:pPr lvl="1"/>
            <a:r>
              <a:rPr lang="en-US" sz="3200" dirty="0" smtClean="0"/>
              <a:t>No requirement from home country to guarantee travel home</a:t>
            </a:r>
          </a:p>
          <a:p>
            <a:pPr lvl="1"/>
            <a:endParaRPr lang="en-US" dirty="0"/>
          </a:p>
        </p:txBody>
      </p:sp>
    </p:spTree>
    <p:extLst>
      <p:ext uri="{BB962C8B-B14F-4D97-AF65-F5344CB8AC3E}">
        <p14:creationId xmlns:p14="http://schemas.microsoft.com/office/powerpoint/2010/main" val="36485833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7953" y="452718"/>
            <a:ext cx="9412881" cy="1400530"/>
          </a:xfrm>
        </p:spPr>
        <p:txBody>
          <a:bodyPr>
            <a:normAutofit/>
          </a:bodyPr>
          <a:lstStyle/>
          <a:p>
            <a:pPr algn="ctr"/>
            <a:r>
              <a:rPr lang="en-US" dirty="0"/>
              <a:t> </a:t>
            </a:r>
            <a:r>
              <a:rPr lang="en-US" dirty="0" smtClean="0"/>
              <a:t>Retention or Confiscation of Identity Documents</a:t>
            </a:r>
            <a:endParaRPr lang="en-US" dirty="0"/>
          </a:p>
        </p:txBody>
      </p:sp>
      <p:sp>
        <p:nvSpPr>
          <p:cNvPr id="4" name="Content Placeholder 3"/>
          <p:cNvSpPr>
            <a:spLocks noGrp="1"/>
          </p:cNvSpPr>
          <p:nvPr>
            <p:ph sz="half" idx="1"/>
          </p:nvPr>
        </p:nvSpPr>
        <p:spPr>
          <a:xfrm>
            <a:off x="1103312" y="2060575"/>
            <a:ext cx="6126828" cy="4195763"/>
          </a:xfrm>
        </p:spPr>
        <p:txBody>
          <a:bodyPr>
            <a:noAutofit/>
          </a:bodyPr>
          <a:lstStyle/>
          <a:p>
            <a:r>
              <a:rPr lang="en-US" sz="2800" dirty="0" smtClean="0"/>
              <a:t>Passports, work permits, certificates of qualification or travel documentation, typically affects international migrants.</a:t>
            </a:r>
          </a:p>
          <a:p>
            <a:pPr marL="0" indent="0">
              <a:buNone/>
            </a:pPr>
            <a:endParaRPr lang="en-US" sz="2800" dirty="0" smtClean="0"/>
          </a:p>
          <a:p>
            <a:r>
              <a:rPr lang="en-US" sz="2800" dirty="0" smtClean="0"/>
              <a:t>Restrictions on workers’ freedom of movement, ties them to particular employers or jobs, forcing them to do work in fear of losing their documents.</a:t>
            </a:r>
            <a:endParaRPr lang="en-US" sz="2800" dirty="0"/>
          </a:p>
        </p:txBody>
      </p:sp>
      <p:pic>
        <p:nvPicPr>
          <p:cNvPr id="6" name="Content Placeholder 5"/>
          <p:cNvPicPr>
            <a:picLocks noGrp="1" noChangeAspect="1"/>
          </p:cNvPicPr>
          <p:nvPr>
            <p:ph sz="half" idx="2"/>
          </p:nvPr>
        </p:nvPicPr>
        <p:blipFill>
          <a:blip r:embed="rId2"/>
          <a:stretch>
            <a:fillRect/>
          </a:stretch>
        </p:blipFill>
        <p:spPr>
          <a:xfrm>
            <a:off x="7416209" y="2358588"/>
            <a:ext cx="4579044" cy="3047146"/>
          </a:xfrm>
          <a:prstGeom prst="rect">
            <a:avLst/>
          </a:prstGeom>
        </p:spPr>
      </p:pic>
    </p:spTree>
    <p:extLst>
      <p:ext uri="{BB962C8B-B14F-4D97-AF65-F5344CB8AC3E}">
        <p14:creationId xmlns:p14="http://schemas.microsoft.com/office/powerpoint/2010/main" val="348420605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GATS Mode 4 Impact on Women</a:t>
            </a:r>
            <a:br>
              <a:rPr lang="en-US" dirty="0" smtClean="0"/>
            </a:br>
            <a:r>
              <a:rPr lang="en-US" dirty="0" smtClean="0"/>
              <a:t>International Women’s Day</a:t>
            </a:r>
            <a:endParaRPr lang="en-US" dirty="0"/>
          </a:p>
        </p:txBody>
      </p:sp>
      <p:sp>
        <p:nvSpPr>
          <p:cNvPr id="3" name="Content Placeholder 2"/>
          <p:cNvSpPr>
            <a:spLocks noGrp="1"/>
          </p:cNvSpPr>
          <p:nvPr>
            <p:ph idx="1"/>
          </p:nvPr>
        </p:nvSpPr>
        <p:spPr>
          <a:xfrm>
            <a:off x="1103312" y="2052918"/>
            <a:ext cx="10209730" cy="4195481"/>
          </a:xfrm>
        </p:spPr>
        <p:txBody>
          <a:bodyPr/>
          <a:lstStyle/>
          <a:p>
            <a:r>
              <a:rPr lang="en-US" sz="3600" dirty="0">
                <a:latin typeface="Franklin Gothic Book"/>
                <a:ea typeface="Microsoft YaHei" pitchFamily="2"/>
                <a:cs typeface="Mangal" pitchFamily="2"/>
              </a:rPr>
              <a:t>Women will fare even worse than </a:t>
            </a:r>
            <a:r>
              <a:rPr lang="en-US" sz="3600" dirty="0" smtClean="0">
                <a:latin typeface="Franklin Gothic Book"/>
                <a:ea typeface="Microsoft YaHei" pitchFamily="2"/>
                <a:cs typeface="Mangal" pitchFamily="2"/>
              </a:rPr>
              <a:t>men</a:t>
            </a:r>
          </a:p>
          <a:p>
            <a:r>
              <a:rPr lang="en-US" sz="3600" dirty="0">
                <a:latin typeface="Franklin Gothic Book"/>
                <a:ea typeface="Microsoft YaHei" pitchFamily="2"/>
                <a:cs typeface="Mangal" pitchFamily="2"/>
              </a:rPr>
              <a:t>United Nations Development Fund for Women (UNIFEM), women constitute 50 percent or more of migrant workers in Asia and Latin America and they significantly outnumber men in countries such as Indonesia, the Philippines, and Sri Lanka.</a:t>
            </a:r>
          </a:p>
          <a:p>
            <a:endParaRPr lang="en-US" dirty="0">
              <a:solidFill>
                <a:srgbClr val="000000"/>
              </a:solidFill>
              <a:latin typeface="Franklin Gothic Book"/>
              <a:ea typeface="Microsoft YaHei" pitchFamily="2"/>
              <a:cs typeface="Mangal" pitchFamily="2"/>
            </a:endParaRPr>
          </a:p>
          <a:p>
            <a:endParaRPr lang="en-US" dirty="0"/>
          </a:p>
        </p:txBody>
      </p:sp>
    </p:spTree>
    <p:extLst>
      <p:ext uri="{BB962C8B-B14F-4D97-AF65-F5344CB8AC3E}">
        <p14:creationId xmlns:p14="http://schemas.microsoft.com/office/powerpoint/2010/main" val="32922448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483" y="452718"/>
            <a:ext cx="10216055" cy="1400530"/>
          </a:xfrm>
        </p:spPr>
        <p:txBody>
          <a:bodyPr/>
          <a:lstStyle/>
          <a:p>
            <a:r>
              <a:rPr lang="en-US" sz="4400" dirty="0" smtClean="0"/>
              <a:t>Call Planning/Notes/Information</a:t>
            </a:r>
            <a:endParaRPr lang="en-US" sz="4400" dirty="0"/>
          </a:p>
        </p:txBody>
      </p:sp>
      <p:sp>
        <p:nvSpPr>
          <p:cNvPr id="3" name="Content Placeholder 2"/>
          <p:cNvSpPr>
            <a:spLocks noGrp="1"/>
          </p:cNvSpPr>
          <p:nvPr>
            <p:ph idx="1"/>
          </p:nvPr>
        </p:nvSpPr>
        <p:spPr>
          <a:xfrm>
            <a:off x="1103312" y="1308538"/>
            <a:ext cx="8946541" cy="4939861"/>
          </a:xfrm>
        </p:spPr>
        <p:txBody>
          <a:bodyPr>
            <a:normAutofit/>
          </a:bodyPr>
          <a:lstStyle/>
          <a:p>
            <a:r>
              <a:rPr lang="en-US" sz="4000" dirty="0" smtClean="0"/>
              <a:t>Liz </a:t>
            </a:r>
            <a:r>
              <a:rPr lang="en-US" sz="4000" dirty="0" err="1" smtClean="0"/>
              <a:t>Amsden</a:t>
            </a:r>
            <a:endParaRPr lang="en-US" sz="4000" dirty="0" smtClean="0"/>
          </a:p>
          <a:p>
            <a:pPr lvl="1"/>
            <a:r>
              <a:rPr lang="en-US" sz="3200" dirty="0" smtClean="0"/>
              <a:t>National Call Planning Team</a:t>
            </a:r>
          </a:p>
          <a:p>
            <a:pPr lvl="1"/>
            <a:r>
              <a:rPr lang="en-US" sz="3200" dirty="0" smtClean="0"/>
              <a:t>Call Reports/Notes/Resource Vetting</a:t>
            </a:r>
          </a:p>
          <a:p>
            <a:pPr lvl="1"/>
            <a:r>
              <a:rPr lang="en-US" sz="3200" dirty="0" smtClean="0"/>
              <a:t>MoveOn Regional Organizer (KS)</a:t>
            </a:r>
          </a:p>
          <a:p>
            <a:pPr lvl="1"/>
            <a:endParaRPr lang="en-US" sz="3200" dirty="0" smtClean="0"/>
          </a:p>
          <a:p>
            <a:pPr marL="457200" lvl="1" indent="0">
              <a:buNone/>
            </a:pPr>
            <a:r>
              <a:rPr lang="en-US" sz="3200" dirty="0" smtClean="0"/>
              <a:t>EMAIL</a:t>
            </a:r>
            <a:r>
              <a:rPr lang="en-US" sz="3200" dirty="0" smtClean="0">
                <a:hlinkClick r:id="rId2"/>
              </a:rPr>
              <a:t>: janinkansas2@gmail.com</a:t>
            </a:r>
            <a:endParaRPr lang="en-US" sz="3200" dirty="0" smtClean="0"/>
          </a:p>
          <a:p>
            <a:pPr lvl="1"/>
            <a:endParaRPr lang="en-US" dirty="0"/>
          </a:p>
        </p:txBody>
      </p:sp>
      <p:pic>
        <p:nvPicPr>
          <p:cNvPr id="6" name="Picture 5" descr="Jan indoors CloseCrop.jpg"/>
          <p:cNvPicPr>
            <a:picLocks noChangeAspect="1"/>
          </p:cNvPicPr>
          <p:nvPr/>
        </p:nvPicPr>
        <p:blipFill>
          <a:blip r:embed="rId3" cstate="print"/>
          <a:srcRect l="11478" t="-1" r="19647" b="8334"/>
          <a:stretch>
            <a:fillRect/>
          </a:stretch>
        </p:blipFill>
        <p:spPr>
          <a:xfrm>
            <a:off x="9488261" y="1853248"/>
            <a:ext cx="1928553" cy="2651760"/>
          </a:xfrm>
          <a:prstGeom prst="rect">
            <a:avLst/>
          </a:prstGeom>
        </p:spPr>
      </p:pic>
    </p:spTree>
    <p:extLst>
      <p:ext uri="{BB962C8B-B14F-4D97-AF65-F5344CB8AC3E}">
        <p14:creationId xmlns:p14="http://schemas.microsoft.com/office/powerpoint/2010/main" val="164248717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7376" y="109293"/>
            <a:ext cx="9404723" cy="1400530"/>
          </a:xfrm>
        </p:spPr>
        <p:txBody>
          <a:bodyPr/>
          <a:lstStyle/>
          <a:p>
            <a:r>
              <a:rPr lang="en-US" dirty="0" smtClean="0"/>
              <a:t>Trade agreements and the 99%</a:t>
            </a:r>
            <a:endParaRPr lang="en-US" dirty="0"/>
          </a:p>
        </p:txBody>
      </p:sp>
      <p:sp>
        <p:nvSpPr>
          <p:cNvPr id="3" name="Content Placeholder 2"/>
          <p:cNvSpPr>
            <a:spLocks noGrp="1"/>
          </p:cNvSpPr>
          <p:nvPr>
            <p:ph sz="half" idx="1"/>
          </p:nvPr>
        </p:nvSpPr>
        <p:spPr>
          <a:xfrm>
            <a:off x="890661" y="1299755"/>
            <a:ext cx="6637190" cy="4746515"/>
          </a:xfrm>
        </p:spPr>
        <p:txBody>
          <a:bodyPr>
            <a:noAutofit/>
          </a:bodyPr>
          <a:lstStyle/>
          <a:p>
            <a:r>
              <a:rPr lang="en-US" sz="3200" dirty="0" smtClean="0"/>
              <a:t>Lopsided income growth in the United States 1979-2012</a:t>
            </a:r>
          </a:p>
          <a:p>
            <a:r>
              <a:rPr lang="en-US" sz="3200" dirty="0" smtClean="0"/>
              <a:t>Over </a:t>
            </a:r>
            <a:r>
              <a:rPr lang="en-US" sz="3200" dirty="0"/>
              <a:t>this period, the average income of the bottom 99 percent of U.S. taxpayers grew by 18.9 percent. Simultaneously, the average income of the top 1 percent grew over 10 times as much—by 200.5 percent</a:t>
            </a:r>
            <a:r>
              <a:rPr lang="en-US" sz="3200" dirty="0">
                <a:latin typeface="Georgia" panose="02040502050405020303" pitchFamily="18" charset="0"/>
              </a:rPr>
              <a:t>.</a:t>
            </a:r>
            <a:endParaRPr lang="en-US" sz="3200" dirty="0"/>
          </a:p>
        </p:txBody>
      </p:sp>
      <p:pic>
        <p:nvPicPr>
          <p:cNvPr id="12290" name="Picture 2" descr="http://blogs.longwood.edu/engl150sec1314/files/2012/10/Income-Inequality.pn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tretch>
            <a:fillRect/>
          </a:stretch>
        </p:blipFill>
        <p:spPr bwMode="auto">
          <a:xfrm>
            <a:off x="7751136" y="1805394"/>
            <a:ext cx="3835042" cy="33099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515028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75" y="2238374"/>
            <a:ext cx="11972925" cy="4619625"/>
          </a:xfrm>
        </p:spPr>
        <p:txBody>
          <a:bodyPr>
            <a:normAutofit fontScale="90000"/>
          </a:bodyPr>
          <a:lstStyle/>
          <a:p>
            <a:pPr algn="ctr">
              <a:lnSpc>
                <a:spcPts val="4800"/>
              </a:lnSpc>
            </a:pPr>
            <a:r>
              <a:rPr lang="en-US" sz="11000" dirty="0" smtClean="0">
                <a:solidFill>
                  <a:schemeClr val="tx1"/>
                </a:solidFill>
                <a:effectLst>
                  <a:outerShdw blurRad="38100" dist="38100" dir="2700000" algn="tl">
                    <a:srgbClr val="000000">
                      <a:alpha val="43137"/>
                    </a:srgbClr>
                  </a:outerShdw>
                </a:effectLst>
                <a:latin typeface="Arial Black" panose="020B0A04020102020204" pitchFamily="34" charset="0"/>
              </a:rPr>
              <a:t>Q &amp; A</a:t>
            </a:r>
            <a:r>
              <a:rPr lang="en-US" sz="12800" dirty="0" smtClean="0">
                <a:solidFill>
                  <a:schemeClr val="accent1">
                    <a:lumMod val="60000"/>
                    <a:lumOff val="40000"/>
                  </a:schemeClr>
                </a:solidFill>
                <a:latin typeface="Arial Black" panose="020B0A04020102020204" pitchFamily="34" charset="0"/>
              </a:rPr>
              <a:t/>
            </a:r>
            <a:br>
              <a:rPr lang="en-US" sz="12800" dirty="0" smtClean="0">
                <a:solidFill>
                  <a:schemeClr val="accent1">
                    <a:lumMod val="60000"/>
                    <a:lumOff val="40000"/>
                  </a:schemeClr>
                </a:solidFill>
                <a:latin typeface="Arial Black" panose="020B0A04020102020204" pitchFamily="34" charset="0"/>
              </a:rPr>
            </a:br>
            <a:r>
              <a:rPr lang="en-US" sz="12800" dirty="0" smtClean="0">
                <a:solidFill>
                  <a:schemeClr val="accent1">
                    <a:lumMod val="60000"/>
                    <a:lumOff val="40000"/>
                  </a:schemeClr>
                </a:solidFill>
                <a:latin typeface="Arial Black" panose="020B0A04020102020204" pitchFamily="34" charset="0"/>
              </a:rPr>
              <a:t/>
            </a:r>
            <a:br>
              <a:rPr lang="en-US" sz="12800" dirty="0" smtClean="0">
                <a:solidFill>
                  <a:schemeClr val="accent1">
                    <a:lumMod val="60000"/>
                    <a:lumOff val="40000"/>
                  </a:schemeClr>
                </a:solidFill>
                <a:latin typeface="Arial Black" panose="020B0A04020102020204" pitchFamily="34" charset="0"/>
              </a:rPr>
            </a:br>
            <a:r>
              <a:rPr lang="en-US" sz="7200" dirty="0" smtClean="0">
                <a:solidFill>
                  <a:srgbClr val="C00000"/>
                </a:solidFill>
                <a:effectLst>
                  <a:outerShdw blurRad="38100" dist="38100" dir="2700000" algn="tl">
                    <a:srgbClr val="000000">
                      <a:alpha val="43137"/>
                    </a:srgbClr>
                  </a:outerShdw>
                </a:effectLst>
                <a:latin typeface="Arial Black" panose="020B0A04020102020204" pitchFamily="34" charset="0"/>
              </a:rPr>
              <a:t>with</a:t>
            </a:r>
            <a:r>
              <a:rPr lang="en-US" sz="7200" dirty="0" smtClean="0">
                <a:solidFill>
                  <a:schemeClr val="accent1">
                    <a:lumMod val="60000"/>
                    <a:lumOff val="40000"/>
                  </a:schemeClr>
                </a:solidFill>
                <a:effectLst>
                  <a:outerShdw blurRad="38100" dist="38100" dir="2700000" algn="tl">
                    <a:srgbClr val="000000">
                      <a:alpha val="43137"/>
                    </a:srgbClr>
                  </a:outerShdw>
                </a:effectLst>
                <a:latin typeface="Arial Black" panose="020B0A04020102020204" pitchFamily="34" charset="0"/>
              </a:rPr>
              <a:t/>
            </a:r>
            <a:br>
              <a:rPr lang="en-US" sz="7200" dirty="0" smtClean="0">
                <a:solidFill>
                  <a:schemeClr val="accent1">
                    <a:lumMod val="60000"/>
                    <a:lumOff val="40000"/>
                  </a:schemeClr>
                </a:solidFill>
                <a:effectLst>
                  <a:outerShdw blurRad="38100" dist="38100" dir="2700000" algn="tl">
                    <a:srgbClr val="000000">
                      <a:alpha val="43137"/>
                    </a:srgbClr>
                  </a:outerShdw>
                </a:effectLst>
                <a:latin typeface="Arial Black" panose="020B0A04020102020204" pitchFamily="34" charset="0"/>
              </a:rPr>
            </a:br>
            <a:r>
              <a:rPr lang="en-US" sz="7200" dirty="0" smtClean="0">
                <a:solidFill>
                  <a:schemeClr val="accent1">
                    <a:lumMod val="60000"/>
                    <a:lumOff val="40000"/>
                  </a:schemeClr>
                </a:solidFill>
                <a:effectLst>
                  <a:outerShdw blurRad="38100" dist="38100" dir="2700000" algn="tl">
                    <a:srgbClr val="000000">
                      <a:alpha val="43137"/>
                    </a:srgbClr>
                  </a:outerShdw>
                </a:effectLst>
                <a:latin typeface="Arial Black" panose="020B0A04020102020204" pitchFamily="34" charset="0"/>
              </a:rPr>
              <a:t/>
            </a:r>
            <a:br>
              <a:rPr lang="en-US" sz="7200" dirty="0" smtClean="0">
                <a:solidFill>
                  <a:schemeClr val="accent1">
                    <a:lumMod val="60000"/>
                    <a:lumOff val="40000"/>
                  </a:schemeClr>
                </a:solidFill>
                <a:effectLst>
                  <a:outerShdw blurRad="38100" dist="38100" dir="2700000" algn="tl">
                    <a:srgbClr val="000000">
                      <a:alpha val="43137"/>
                    </a:srgbClr>
                  </a:outerShdw>
                </a:effectLst>
                <a:latin typeface="Arial Black" panose="020B0A04020102020204" pitchFamily="34" charset="0"/>
              </a:rPr>
            </a:br>
            <a:r>
              <a:rPr lang="en-US" sz="6800" dirty="0" smtClean="0">
                <a:solidFill>
                  <a:schemeClr val="tx1"/>
                </a:solidFill>
                <a:effectLst>
                  <a:outerShdw blurRad="38100" dist="38100" dir="2700000" algn="tl">
                    <a:srgbClr val="000000">
                      <a:alpha val="43137"/>
                    </a:srgbClr>
                  </a:outerShdw>
                </a:effectLst>
                <a:latin typeface="Arial Black" panose="020B0A04020102020204" pitchFamily="34" charset="0"/>
              </a:rPr>
              <a:t>Senator Maralyn Chase</a:t>
            </a:r>
            <a:br>
              <a:rPr lang="en-US" sz="6800" dirty="0" smtClean="0">
                <a:solidFill>
                  <a:schemeClr val="tx1"/>
                </a:solidFill>
                <a:effectLst>
                  <a:outerShdw blurRad="38100" dist="38100" dir="2700000" algn="tl">
                    <a:srgbClr val="000000">
                      <a:alpha val="43137"/>
                    </a:srgbClr>
                  </a:outerShdw>
                </a:effectLst>
                <a:latin typeface="Arial Black" panose="020B0A04020102020204" pitchFamily="34" charset="0"/>
              </a:rPr>
            </a:br>
            <a:r>
              <a:rPr lang="en-US" sz="6800" dirty="0" smtClean="0">
                <a:solidFill>
                  <a:schemeClr val="tx1"/>
                </a:solidFill>
                <a:effectLst>
                  <a:outerShdw blurRad="38100" dist="38100" dir="2700000" algn="tl">
                    <a:srgbClr val="000000">
                      <a:alpha val="43137"/>
                    </a:srgbClr>
                  </a:outerShdw>
                </a:effectLst>
                <a:latin typeface="Arial Black" panose="020B0A04020102020204" pitchFamily="34" charset="0"/>
              </a:rPr>
              <a:t/>
            </a:r>
            <a:br>
              <a:rPr lang="en-US" sz="6800" dirty="0" smtClean="0">
                <a:solidFill>
                  <a:schemeClr val="tx1"/>
                </a:solidFill>
                <a:effectLst>
                  <a:outerShdw blurRad="38100" dist="38100" dir="2700000" algn="tl">
                    <a:srgbClr val="000000">
                      <a:alpha val="43137"/>
                    </a:srgbClr>
                  </a:outerShdw>
                </a:effectLst>
                <a:latin typeface="Arial Black" panose="020B0A04020102020204" pitchFamily="34" charset="0"/>
              </a:rPr>
            </a:br>
            <a:r>
              <a:rPr lang="en-US" sz="10200" dirty="0" smtClean="0">
                <a:solidFill>
                  <a:schemeClr val="accent1">
                    <a:lumMod val="60000"/>
                    <a:lumOff val="40000"/>
                  </a:schemeClr>
                </a:solidFill>
                <a:latin typeface="Arial Black" panose="020B0A04020102020204" pitchFamily="34" charset="0"/>
              </a:rPr>
              <a:t> </a:t>
            </a:r>
            <a:br>
              <a:rPr lang="en-US" sz="10200" dirty="0" smtClean="0">
                <a:solidFill>
                  <a:schemeClr val="accent1">
                    <a:lumMod val="60000"/>
                    <a:lumOff val="40000"/>
                  </a:schemeClr>
                </a:solidFill>
                <a:latin typeface="Arial Black" panose="020B0A04020102020204" pitchFamily="34" charset="0"/>
              </a:rPr>
            </a:br>
            <a:endParaRPr lang="en-US" sz="10200" dirty="0">
              <a:solidFill>
                <a:schemeClr val="accent1">
                  <a:lumMod val="60000"/>
                  <a:lumOff val="40000"/>
                </a:schemeClr>
              </a:solidFill>
              <a:latin typeface="Arial Black" panose="020B0A04020102020204" pitchFamily="34"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53462" y="1733550"/>
            <a:ext cx="2924175" cy="2381250"/>
          </a:xfrm>
          <a:prstGeom prst="rect">
            <a:avLst/>
          </a:prstGeom>
        </p:spPr>
      </p:pic>
    </p:spTree>
    <p:extLst>
      <p:ext uri="{BB962C8B-B14F-4D97-AF65-F5344CB8AC3E}">
        <p14:creationId xmlns:p14="http://schemas.microsoft.com/office/powerpoint/2010/main" val="367775770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Mohiuddin</a:t>
            </a:r>
            <a:r>
              <a:rPr lang="en-US" dirty="0" smtClean="0"/>
              <a:t> </a:t>
            </a:r>
            <a:r>
              <a:rPr lang="en-US" dirty="0" err="1" smtClean="0"/>
              <a:t>M.Yusof</a:t>
            </a:r>
            <a:r>
              <a:rPr lang="en-US" dirty="0" smtClean="0"/>
              <a:t/>
            </a:r>
            <a:br>
              <a:rPr lang="en-US" dirty="0" smtClean="0"/>
            </a:br>
            <a:r>
              <a:rPr lang="en-US" sz="3200" dirty="0"/>
              <a:t>President of the World </a:t>
            </a:r>
            <a:r>
              <a:rPr lang="en-US" sz="3200" dirty="0" err="1"/>
              <a:t>Rohingya</a:t>
            </a:r>
            <a:r>
              <a:rPr lang="en-US" sz="3200" dirty="0"/>
              <a:t> Organization</a:t>
            </a:r>
            <a:br>
              <a:rPr lang="en-US" sz="3200" dirty="0"/>
            </a:br>
            <a:endParaRPr lang="en-US" sz="3200" dirty="0"/>
          </a:p>
        </p:txBody>
      </p:sp>
      <p:sp>
        <p:nvSpPr>
          <p:cNvPr id="4" name="Content Placeholder 3"/>
          <p:cNvSpPr>
            <a:spLocks noGrp="1"/>
          </p:cNvSpPr>
          <p:nvPr>
            <p:ph idx="1"/>
          </p:nvPr>
        </p:nvSpPr>
        <p:spPr/>
        <p:txBody>
          <a:bodyPr/>
          <a:lstStyle/>
          <a:p>
            <a:r>
              <a:rPr lang="en-US" dirty="0" smtClean="0"/>
              <a:t>Facebook</a:t>
            </a:r>
            <a:r>
              <a:rPr lang="en-US" dirty="0"/>
              <a:t>: </a:t>
            </a:r>
            <a:r>
              <a:rPr lang="en-US" b="1" dirty="0">
                <a:hlinkClick r:id="rId2"/>
              </a:rPr>
              <a:t>https://</a:t>
            </a:r>
            <a:r>
              <a:rPr lang="en-US" b="1" dirty="0" smtClean="0">
                <a:hlinkClick r:id="rId2"/>
              </a:rPr>
              <a:t>www.facebook.com/uwro.org</a:t>
            </a:r>
            <a:endParaRPr lang="en-US" b="1" dirty="0" smtClean="0"/>
          </a:p>
          <a:p>
            <a:r>
              <a:rPr lang="en-US" dirty="0"/>
              <a:t>Website</a:t>
            </a:r>
            <a:r>
              <a:rPr lang="en-US" b="1" dirty="0"/>
              <a:t>: </a:t>
            </a:r>
            <a:r>
              <a:rPr lang="en-US" b="1" dirty="0">
                <a:hlinkClick r:id="rId3"/>
              </a:rPr>
              <a:t>http://rci-info.blogspot.com/</a:t>
            </a:r>
            <a:endParaRPr lang="en-US" b="1" dirty="0"/>
          </a:p>
        </p:txBody>
      </p:sp>
      <p:pic>
        <p:nvPicPr>
          <p:cNvPr id="5" name="Picture 4"/>
          <p:cNvPicPr>
            <a:picLocks noChangeAspect="1"/>
          </p:cNvPicPr>
          <p:nvPr/>
        </p:nvPicPr>
        <p:blipFill>
          <a:blip r:embed="rId4"/>
          <a:stretch>
            <a:fillRect/>
          </a:stretch>
        </p:blipFill>
        <p:spPr>
          <a:xfrm>
            <a:off x="9071151" y="1667403"/>
            <a:ext cx="2200275" cy="2981325"/>
          </a:xfrm>
          <a:prstGeom prst="rect">
            <a:avLst/>
          </a:prstGeom>
        </p:spPr>
      </p:pic>
      <p:pic>
        <p:nvPicPr>
          <p:cNvPr id="6" name="Picture 5"/>
          <p:cNvPicPr>
            <a:picLocks noChangeAspect="1"/>
          </p:cNvPicPr>
          <p:nvPr/>
        </p:nvPicPr>
        <p:blipFill>
          <a:blip r:embed="rId5"/>
          <a:stretch>
            <a:fillRect/>
          </a:stretch>
        </p:blipFill>
        <p:spPr>
          <a:xfrm>
            <a:off x="3495859" y="3068535"/>
            <a:ext cx="3705225" cy="3524250"/>
          </a:xfrm>
          <a:prstGeom prst="rect">
            <a:avLst/>
          </a:prstGeom>
        </p:spPr>
      </p:pic>
    </p:spTree>
    <p:extLst>
      <p:ext uri="{BB962C8B-B14F-4D97-AF65-F5344CB8AC3E}">
        <p14:creationId xmlns:p14="http://schemas.microsoft.com/office/powerpoint/2010/main" val="336583729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8203" y="325678"/>
            <a:ext cx="12148032" cy="2843408"/>
          </a:xfrm>
        </p:spPr>
        <p:txBody>
          <a:bodyPr/>
          <a:lstStyle/>
          <a:p>
            <a:pPr algn="ctr"/>
            <a:r>
              <a:rPr lang="en-US" sz="7200" dirty="0" smtClean="0">
                <a:solidFill>
                  <a:schemeClr val="accent1">
                    <a:lumMod val="20000"/>
                    <a:lumOff val="80000"/>
                  </a:schemeClr>
                </a:solidFill>
                <a:effectLst>
                  <a:outerShdw blurRad="38100" dist="38100" dir="2700000" algn="tl">
                    <a:srgbClr val="000000">
                      <a:alpha val="43137"/>
                    </a:srgbClr>
                  </a:outerShdw>
                </a:effectLst>
                <a:latin typeface="Arial Black" panose="020B0A04020102020204" pitchFamily="34" charset="0"/>
              </a:rPr>
              <a:t> THANKS </a:t>
            </a:r>
            <a:br>
              <a:rPr lang="en-US" sz="7200" dirty="0" smtClean="0">
                <a:solidFill>
                  <a:schemeClr val="accent1">
                    <a:lumMod val="20000"/>
                    <a:lumOff val="80000"/>
                  </a:schemeClr>
                </a:solidFill>
                <a:effectLst>
                  <a:outerShdw blurRad="38100" dist="38100" dir="2700000" algn="tl">
                    <a:srgbClr val="000000">
                      <a:alpha val="43137"/>
                    </a:srgbClr>
                  </a:outerShdw>
                </a:effectLst>
                <a:latin typeface="Arial Black" panose="020B0A04020102020204" pitchFamily="34" charset="0"/>
              </a:rPr>
            </a:br>
            <a:r>
              <a:rPr lang="en-US" sz="7200" dirty="0" smtClean="0">
                <a:solidFill>
                  <a:schemeClr val="accent1">
                    <a:lumMod val="20000"/>
                    <a:lumOff val="80000"/>
                  </a:schemeClr>
                </a:solidFill>
                <a:effectLst>
                  <a:outerShdw blurRad="38100" dist="38100" dir="2700000" algn="tl">
                    <a:srgbClr val="000000">
                      <a:alpha val="43137"/>
                    </a:srgbClr>
                  </a:outerShdw>
                </a:effectLst>
                <a:latin typeface="Arial Black" panose="020B0A04020102020204" pitchFamily="34" charset="0"/>
              </a:rPr>
              <a:t>AND WRAP-UP</a:t>
            </a:r>
            <a:endParaRPr lang="en-US" sz="7200" dirty="0">
              <a:solidFill>
                <a:schemeClr val="accent1">
                  <a:lumMod val="20000"/>
                  <a:lumOff val="80000"/>
                </a:schemeClr>
              </a:solidFill>
              <a:effectLst>
                <a:outerShdw blurRad="38100" dist="38100" dir="2700000" algn="tl">
                  <a:srgbClr val="000000">
                    <a:alpha val="43137"/>
                  </a:srgbClr>
                </a:outerShdw>
              </a:effectLst>
              <a:latin typeface="Arial Black" panose="020B0A04020102020204" pitchFamily="34" charset="0"/>
            </a:endParaRPr>
          </a:p>
        </p:txBody>
      </p:sp>
      <p:sp>
        <p:nvSpPr>
          <p:cNvPr id="3" name="Text Placeholder 2"/>
          <p:cNvSpPr>
            <a:spLocks noGrp="1"/>
          </p:cNvSpPr>
          <p:nvPr>
            <p:ph type="body" idx="1"/>
          </p:nvPr>
        </p:nvSpPr>
        <p:spPr>
          <a:xfrm>
            <a:off x="-180975" y="3102411"/>
            <a:ext cx="12134850" cy="4127063"/>
          </a:xfrm>
        </p:spPr>
        <p:txBody>
          <a:bodyPr/>
          <a:lstStyle/>
          <a:p>
            <a:pPr algn="ctr"/>
            <a:r>
              <a:rPr lang="en-US" sz="4000" dirty="0" smtClean="0">
                <a:effectLst>
                  <a:outerShdw blurRad="38100" dist="38100" dir="2700000" algn="tl">
                    <a:srgbClr val="000000">
                      <a:alpha val="43137"/>
                    </a:srgbClr>
                  </a:outerShdw>
                </a:effectLst>
                <a:latin typeface="Arial Black" panose="020B0A04020102020204" pitchFamily="34" charset="0"/>
              </a:rPr>
              <a:t>Upcoming speakers </a:t>
            </a:r>
          </a:p>
          <a:p>
            <a:pPr algn="ctr"/>
            <a:r>
              <a:rPr lang="en-US" sz="2400" i="1" dirty="0" smtClean="0">
                <a:solidFill>
                  <a:schemeClr val="tx1"/>
                </a:solidFill>
                <a:effectLst>
                  <a:outerShdw blurRad="38100" dist="38100" dir="2700000" algn="tl">
                    <a:srgbClr val="000000">
                      <a:alpha val="43137"/>
                    </a:srgbClr>
                  </a:outerShdw>
                </a:effectLst>
                <a:latin typeface="Arial Black" panose="020B0A04020102020204" pitchFamily="34" charset="0"/>
              </a:rPr>
              <a:t> AND Tentative Topics:</a:t>
            </a:r>
          </a:p>
          <a:p>
            <a:pPr algn="ctr"/>
            <a:r>
              <a:rPr lang="en-US" sz="2400" i="1" cap="none" dirty="0" smtClean="0">
                <a:solidFill>
                  <a:schemeClr val="bg1"/>
                </a:solidFill>
                <a:effectLst>
                  <a:outerShdw blurRad="38100" dist="38100" dir="2700000" algn="tl">
                    <a:srgbClr val="000000">
                      <a:alpha val="43137"/>
                    </a:srgbClr>
                  </a:outerShdw>
                </a:effectLst>
                <a:latin typeface="Arial Black" panose="020B0A04020102020204" pitchFamily="34" charset="0"/>
              </a:rPr>
              <a:t>Watch your Email for more details and registration information: </a:t>
            </a:r>
          </a:p>
          <a:p>
            <a:pPr algn="ctr"/>
            <a:r>
              <a:rPr lang="en-US" cap="none" dirty="0" smtClean="0">
                <a:solidFill>
                  <a:schemeClr val="tx1"/>
                </a:solidFill>
                <a:effectLst>
                  <a:outerShdw blurRad="38100" dist="38100" dir="2700000" algn="tl">
                    <a:srgbClr val="000000">
                      <a:alpha val="43137"/>
                    </a:srgbClr>
                  </a:outerShdw>
                </a:effectLst>
                <a:latin typeface="Arial Black" panose="020B0A04020102020204" pitchFamily="34" charset="0"/>
              </a:rPr>
              <a:t>Labor Call, Currency Manipulation, </a:t>
            </a:r>
            <a:endParaRPr lang="en-US" cap="none" dirty="0" smtClean="0"/>
          </a:p>
          <a:p>
            <a:endParaRPr lang="en-US" cap="none" dirty="0"/>
          </a:p>
        </p:txBody>
      </p:sp>
    </p:spTree>
    <p:extLst>
      <p:ext uri="{BB962C8B-B14F-4D97-AF65-F5344CB8AC3E}">
        <p14:creationId xmlns:p14="http://schemas.microsoft.com/office/powerpoint/2010/main" val="42287059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483" y="452718"/>
            <a:ext cx="10216055" cy="1400530"/>
          </a:xfrm>
        </p:spPr>
        <p:txBody>
          <a:bodyPr/>
          <a:lstStyle/>
          <a:p>
            <a:r>
              <a:rPr lang="en-US" sz="4400" dirty="0" smtClean="0"/>
              <a:t>Call Planning/Notes/Information</a:t>
            </a:r>
            <a:endParaRPr lang="en-US" sz="4400" dirty="0"/>
          </a:p>
        </p:txBody>
      </p:sp>
      <p:sp>
        <p:nvSpPr>
          <p:cNvPr id="3" name="Content Placeholder 2"/>
          <p:cNvSpPr>
            <a:spLocks noGrp="1"/>
          </p:cNvSpPr>
          <p:nvPr>
            <p:ph idx="1"/>
          </p:nvPr>
        </p:nvSpPr>
        <p:spPr>
          <a:xfrm>
            <a:off x="1103312" y="1308538"/>
            <a:ext cx="8946541" cy="4939861"/>
          </a:xfrm>
        </p:spPr>
        <p:txBody>
          <a:bodyPr>
            <a:normAutofit/>
          </a:bodyPr>
          <a:lstStyle/>
          <a:p>
            <a:r>
              <a:rPr lang="en-US" sz="4000" dirty="0" smtClean="0"/>
              <a:t>Jan </a:t>
            </a:r>
            <a:r>
              <a:rPr lang="en-US" sz="4000" dirty="0" err="1" smtClean="0"/>
              <a:t>Schwartengruber</a:t>
            </a:r>
            <a:endParaRPr lang="en-US" sz="4000" dirty="0" smtClean="0"/>
          </a:p>
          <a:p>
            <a:pPr lvl="1"/>
            <a:r>
              <a:rPr lang="en-US" sz="3200" dirty="0" smtClean="0"/>
              <a:t>National Team Co-Organizer</a:t>
            </a:r>
          </a:p>
          <a:p>
            <a:pPr lvl="1"/>
            <a:r>
              <a:rPr lang="en-US" sz="3200" dirty="0" smtClean="0"/>
              <a:t>Campaign Updates/Call Notes</a:t>
            </a:r>
          </a:p>
          <a:p>
            <a:pPr lvl="1"/>
            <a:r>
              <a:rPr lang="en-US" sz="3200" dirty="0" smtClean="0"/>
              <a:t>MoveOn Council Organizer (CA)</a:t>
            </a:r>
          </a:p>
          <a:p>
            <a:pPr lvl="1"/>
            <a:endParaRPr lang="en-US" sz="3200" dirty="0" smtClean="0"/>
          </a:p>
          <a:p>
            <a:pPr marL="457200" lvl="1" indent="0">
              <a:buNone/>
            </a:pPr>
            <a:r>
              <a:rPr lang="en-US" sz="3200" dirty="0" smtClean="0"/>
              <a:t>EMAIL: </a:t>
            </a:r>
            <a:r>
              <a:rPr lang="en-US" sz="3200" dirty="0" smtClean="0">
                <a:hlinkClick r:id="rId2"/>
              </a:rPr>
              <a:t>lizamsden@Hotmail.com</a:t>
            </a:r>
            <a:endParaRPr lang="en-US" sz="3200" dirty="0" smtClean="0"/>
          </a:p>
          <a:p>
            <a:pPr lvl="1"/>
            <a:endParaRPr lang="en-US" sz="3200" dirty="0"/>
          </a:p>
        </p:txBody>
      </p:sp>
      <p:pic>
        <p:nvPicPr>
          <p:cNvPr id="5" name="Picture 4" descr="Liz A head shot 2.jpg"/>
          <p:cNvPicPr>
            <a:picLocks noChangeAspect="1"/>
          </p:cNvPicPr>
          <p:nvPr/>
        </p:nvPicPr>
        <p:blipFill>
          <a:blip r:embed="rId3" cstate="print"/>
          <a:stretch>
            <a:fillRect/>
          </a:stretch>
        </p:blipFill>
        <p:spPr>
          <a:xfrm>
            <a:off x="8949558" y="1652751"/>
            <a:ext cx="1967124" cy="2651760"/>
          </a:xfrm>
          <a:prstGeom prst="rect">
            <a:avLst/>
          </a:prstGeom>
        </p:spPr>
      </p:pic>
    </p:spTree>
    <p:extLst>
      <p:ext uri="{BB962C8B-B14F-4D97-AF65-F5344CB8AC3E}">
        <p14:creationId xmlns:p14="http://schemas.microsoft.com/office/powerpoint/2010/main" val="26635262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4158" y="452718"/>
            <a:ext cx="9878380" cy="1400530"/>
          </a:xfrm>
        </p:spPr>
        <p:txBody>
          <a:bodyPr/>
          <a:lstStyle/>
          <a:p>
            <a:r>
              <a:rPr lang="en-US" sz="4400" dirty="0" err="1" smtClean="0"/>
              <a:t>Nationall</a:t>
            </a:r>
            <a:r>
              <a:rPr lang="en-US" sz="4400" dirty="0" smtClean="0"/>
              <a:t> TPP Call Chat Hosts</a:t>
            </a:r>
            <a:endParaRPr lang="en-US" sz="4400" dirty="0"/>
          </a:p>
        </p:txBody>
      </p:sp>
      <p:sp>
        <p:nvSpPr>
          <p:cNvPr id="3" name="Content Placeholder 2"/>
          <p:cNvSpPr>
            <a:spLocks noGrp="1"/>
          </p:cNvSpPr>
          <p:nvPr>
            <p:ph idx="1"/>
          </p:nvPr>
        </p:nvSpPr>
        <p:spPr>
          <a:xfrm>
            <a:off x="765544" y="1308538"/>
            <a:ext cx="9284309" cy="4939861"/>
          </a:xfrm>
        </p:spPr>
        <p:txBody>
          <a:bodyPr>
            <a:normAutofit/>
          </a:bodyPr>
          <a:lstStyle/>
          <a:p>
            <a:r>
              <a:rPr lang="en-US" sz="4000" dirty="0" smtClean="0"/>
              <a:t>Mara Cohen</a:t>
            </a:r>
          </a:p>
          <a:p>
            <a:pPr lvl="1"/>
            <a:r>
              <a:rPr lang="en-US" sz="3200" dirty="0" smtClean="0"/>
              <a:t>National Call Planning Team Chat Host</a:t>
            </a:r>
          </a:p>
          <a:p>
            <a:pPr lvl="1"/>
            <a:r>
              <a:rPr lang="en-US" sz="3200" dirty="0" smtClean="0"/>
              <a:t>PDA Mass Criminalization Team Leader</a:t>
            </a:r>
          </a:p>
          <a:p>
            <a:pPr lvl="1"/>
            <a:r>
              <a:rPr lang="en-US" sz="3200" dirty="0" smtClean="0"/>
              <a:t>Global Climate Convergence Leader (IL)</a:t>
            </a:r>
          </a:p>
          <a:p>
            <a:pPr lvl="1"/>
            <a:endParaRPr lang="en-US" sz="3200" dirty="0" smtClean="0"/>
          </a:p>
          <a:p>
            <a:pPr marL="457200" lvl="1" indent="0">
              <a:buNone/>
            </a:pPr>
            <a:r>
              <a:rPr lang="en-US" sz="3200" dirty="0" smtClean="0"/>
              <a:t>EMAIL: </a:t>
            </a:r>
            <a:r>
              <a:rPr lang="en-US" sz="3200" dirty="0" smtClean="0">
                <a:hlinkClick r:id="rId2"/>
              </a:rPr>
              <a:t>marajai51@gmail.com</a:t>
            </a:r>
            <a:endParaRPr lang="en-US" sz="3200" dirty="0" smtClean="0"/>
          </a:p>
          <a:p>
            <a:pPr lvl="1"/>
            <a:endParaRPr lang="en-US" sz="3200" dirty="0"/>
          </a:p>
        </p:txBody>
      </p:sp>
      <p:pic>
        <p:nvPicPr>
          <p:cNvPr id="6" name="Picture 5"/>
          <p:cNvPicPr>
            <a:picLocks noChangeAspect="1"/>
          </p:cNvPicPr>
          <p:nvPr/>
        </p:nvPicPr>
        <p:blipFill rotWithShape="1">
          <a:blip r:embed="rId3"/>
          <a:srcRect l="-3665" t="-2" r="-3348" b="-1163"/>
          <a:stretch/>
        </p:blipFill>
        <p:spPr>
          <a:xfrm>
            <a:off x="9667679" y="1523271"/>
            <a:ext cx="2113253" cy="2793547"/>
          </a:xfrm>
          <a:prstGeom prst="rect">
            <a:avLst/>
          </a:prstGeom>
        </p:spPr>
      </p:pic>
    </p:spTree>
    <p:extLst>
      <p:ext uri="{BB962C8B-B14F-4D97-AF65-F5344CB8AC3E}">
        <p14:creationId xmlns:p14="http://schemas.microsoft.com/office/powerpoint/2010/main" val="32198924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5424" y="452718"/>
            <a:ext cx="9857114" cy="1400530"/>
          </a:xfrm>
        </p:spPr>
        <p:txBody>
          <a:bodyPr/>
          <a:lstStyle/>
          <a:p>
            <a:r>
              <a:rPr lang="en-US" sz="4400" dirty="0" smtClean="0"/>
              <a:t>National TPP Call Chat Hosts</a:t>
            </a:r>
            <a:endParaRPr lang="en-US" sz="4400" dirty="0"/>
          </a:p>
        </p:txBody>
      </p:sp>
      <p:sp>
        <p:nvSpPr>
          <p:cNvPr id="3" name="Content Placeholder 2"/>
          <p:cNvSpPr>
            <a:spLocks noGrp="1"/>
          </p:cNvSpPr>
          <p:nvPr>
            <p:ph idx="1"/>
          </p:nvPr>
        </p:nvSpPr>
        <p:spPr>
          <a:xfrm>
            <a:off x="595424" y="1308538"/>
            <a:ext cx="9454430" cy="4939861"/>
          </a:xfrm>
        </p:spPr>
        <p:txBody>
          <a:bodyPr>
            <a:normAutofit/>
          </a:bodyPr>
          <a:lstStyle/>
          <a:p>
            <a:r>
              <a:rPr lang="en-US" sz="4000" dirty="0" smtClean="0"/>
              <a:t>Lisa </a:t>
            </a:r>
            <a:r>
              <a:rPr lang="en-US" sz="4000" dirty="0" err="1" smtClean="0"/>
              <a:t>Oldendorp</a:t>
            </a:r>
            <a:endParaRPr lang="en-US" sz="4000" dirty="0" smtClean="0"/>
          </a:p>
          <a:p>
            <a:pPr lvl="1"/>
            <a:r>
              <a:rPr lang="en-US" sz="3200" dirty="0" smtClean="0"/>
              <a:t>National Call Planning Team Chat Host</a:t>
            </a:r>
          </a:p>
          <a:p>
            <a:pPr lvl="1"/>
            <a:r>
              <a:rPr lang="en-US" sz="3200" dirty="0" smtClean="0"/>
              <a:t>MoveOn Regional Organizer (NY)</a:t>
            </a:r>
          </a:p>
          <a:p>
            <a:pPr lvl="1"/>
            <a:endParaRPr lang="en-US" sz="3200" dirty="0" smtClean="0"/>
          </a:p>
          <a:p>
            <a:pPr lvl="1"/>
            <a:r>
              <a:rPr lang="en-US" sz="3200" dirty="0" smtClean="0"/>
              <a:t>EMAIL: </a:t>
            </a:r>
            <a:r>
              <a:rPr lang="en-US" sz="3200" dirty="0" smtClean="0">
                <a:hlinkClick r:id="rId2"/>
              </a:rPr>
              <a:t>eslsk8r@optonline.net</a:t>
            </a:r>
            <a:endParaRPr lang="en-US" sz="3200" u="sng" dirty="0">
              <a:solidFill>
                <a:srgbClr val="92D050"/>
              </a:solidFill>
              <a:latin typeface="Arial Black" pitchFamily="34" charset="0"/>
              <a:hlinkClick r:id="rId2"/>
            </a:endParaRPr>
          </a:p>
          <a:p>
            <a:pPr lvl="0">
              <a:lnSpc>
                <a:spcPct val="115000"/>
              </a:lnSpc>
              <a:spcBef>
                <a:spcPts val="0"/>
              </a:spcBef>
            </a:pPr>
            <a:r>
              <a:rPr lang="en-US" sz="2400" dirty="0" smtClean="0">
                <a:latin typeface="Times New Roman" panose="02020603050405020304" pitchFamily="18" charset="0"/>
                <a:ea typeface="Calibri" panose="020F0502020204030204" pitchFamily="34" charset="0"/>
                <a:cs typeface="Times New Roman" panose="02020603050405020304" pitchFamily="18" charset="0"/>
                <a:hlinkClick r:id="rId2"/>
              </a:rPr>
              <a:t> </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lvl="1"/>
            <a:endParaRPr lang="en-US" sz="2400" u="sng" dirty="0">
              <a:solidFill>
                <a:srgbClr val="92D050"/>
              </a:solidFill>
              <a:latin typeface="Arial Black" pitchFamily="34" charset="0"/>
            </a:endParaRPr>
          </a:p>
          <a:p>
            <a:pPr lvl="0">
              <a:lnSpc>
                <a:spcPct val="115000"/>
              </a:lnSpc>
              <a:spcBef>
                <a:spcPts val="0"/>
              </a:spcBef>
            </a:pPr>
            <a:r>
              <a:rPr lang="en-US" sz="2400" dirty="0">
                <a:latin typeface="Times New Roman" panose="02020603050405020304" pitchFamily="18" charset="0"/>
                <a:ea typeface="Calibri" panose="020F0502020204030204" pitchFamily="34" charset="0"/>
                <a:cs typeface="Times New Roman" panose="02020603050405020304" pitchFamily="18" charset="0"/>
              </a:rPr>
              <a:t> </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lvl="1"/>
            <a:endParaRPr lang="en-US" dirty="0"/>
          </a:p>
        </p:txBody>
      </p:sp>
      <p:pic>
        <p:nvPicPr>
          <p:cNvPr id="5" name="Picture 4" descr="Mara Cohen head shot.jpg"/>
          <p:cNvPicPr>
            <a:picLocks noChangeAspect="1"/>
          </p:cNvPicPr>
          <p:nvPr/>
        </p:nvPicPr>
        <p:blipFill>
          <a:blip r:embed="rId3" cstate="screen">
            <a:extLst>
              <a:ext uri="{28A0092B-C50C-407E-A947-70E740481C1C}">
                <a14:useLocalDpi xmlns:a14="http://schemas.microsoft.com/office/drawing/2010/main"/>
              </a:ext>
            </a:extLst>
          </a:blip>
          <a:srcRect b="-2362"/>
          <a:stretch>
            <a:fillRect/>
          </a:stretch>
        </p:blipFill>
        <p:spPr>
          <a:xfrm>
            <a:off x="9059621" y="1679230"/>
            <a:ext cx="2785834" cy="3449131"/>
          </a:xfrm>
          <a:prstGeom prst="rect">
            <a:avLst/>
          </a:prstGeom>
        </p:spPr>
      </p:pic>
    </p:spTree>
    <p:extLst>
      <p:ext uri="{BB962C8B-B14F-4D97-AF65-F5344CB8AC3E}">
        <p14:creationId xmlns:p14="http://schemas.microsoft.com/office/powerpoint/2010/main" val="20562737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3312" y="452718"/>
            <a:ext cx="9349226" cy="1400530"/>
          </a:xfrm>
        </p:spPr>
        <p:txBody>
          <a:bodyPr/>
          <a:lstStyle/>
          <a:p>
            <a:r>
              <a:rPr lang="en-US" sz="4400" dirty="0" smtClean="0"/>
              <a:t>National Call Planning Team</a:t>
            </a:r>
            <a:endParaRPr lang="en-US" sz="4400" dirty="0"/>
          </a:p>
        </p:txBody>
      </p:sp>
      <p:sp>
        <p:nvSpPr>
          <p:cNvPr id="3" name="Content Placeholder 2"/>
          <p:cNvSpPr>
            <a:spLocks noGrp="1"/>
          </p:cNvSpPr>
          <p:nvPr>
            <p:ph idx="1"/>
          </p:nvPr>
        </p:nvSpPr>
        <p:spPr>
          <a:xfrm>
            <a:off x="786809" y="1308538"/>
            <a:ext cx="7608330" cy="5177322"/>
          </a:xfrm>
        </p:spPr>
        <p:txBody>
          <a:bodyPr>
            <a:normAutofit fontScale="47500" lnSpcReduction="20000"/>
          </a:bodyPr>
          <a:lstStyle/>
          <a:p>
            <a:r>
              <a:rPr lang="en-US" sz="5800" dirty="0" smtClean="0"/>
              <a:t>Harriet Heywood</a:t>
            </a:r>
          </a:p>
          <a:p>
            <a:pPr lvl="1"/>
            <a:r>
              <a:rPr lang="en-US" sz="5800" dirty="0" smtClean="0"/>
              <a:t>National Call  Team Co-organizer</a:t>
            </a:r>
          </a:p>
          <a:p>
            <a:pPr lvl="1"/>
            <a:r>
              <a:rPr lang="en-US" sz="5800" dirty="0" smtClean="0"/>
              <a:t>MoveOn Regional Organizer (FL)</a:t>
            </a:r>
          </a:p>
          <a:p>
            <a:pPr marL="457200" lvl="1" indent="0">
              <a:buNone/>
            </a:pPr>
            <a:r>
              <a:rPr lang="en-US" sz="5800" dirty="0" smtClean="0"/>
              <a:t>EMAIL: </a:t>
            </a:r>
            <a:r>
              <a:rPr lang="en-US" sz="5800" dirty="0" smtClean="0">
                <a:hlinkClick r:id="rId2"/>
              </a:rPr>
              <a:t>harrietheywood@gmail.com</a:t>
            </a:r>
            <a:endParaRPr lang="en-US" sz="5800" dirty="0" smtClean="0"/>
          </a:p>
          <a:p>
            <a:pPr marL="457200" lvl="1" indent="0">
              <a:buNone/>
            </a:pPr>
            <a:endParaRPr lang="en-US" sz="5800" dirty="0"/>
          </a:p>
          <a:p>
            <a:r>
              <a:rPr lang="en-US" sz="5800" dirty="0" smtClean="0"/>
              <a:t>Linda Brewster</a:t>
            </a:r>
          </a:p>
          <a:p>
            <a:pPr lvl="1"/>
            <a:r>
              <a:rPr lang="en-US" sz="5800" dirty="0" smtClean="0"/>
              <a:t>National Call Planning Team</a:t>
            </a:r>
          </a:p>
          <a:p>
            <a:pPr lvl="1"/>
            <a:r>
              <a:rPr lang="en-US" sz="5800" dirty="0" smtClean="0"/>
              <a:t>MoveOn Regional Organizer (WA)</a:t>
            </a:r>
          </a:p>
          <a:p>
            <a:pPr lvl="1"/>
            <a:r>
              <a:rPr lang="en-US" sz="5800" dirty="0" smtClean="0"/>
              <a:t>EMAIL: </a:t>
            </a:r>
            <a:r>
              <a:rPr lang="en-US" sz="5800" dirty="0" smtClean="0">
                <a:hlinkClick r:id="rId3"/>
              </a:rPr>
              <a:t>lindajbrewster@msn.com</a:t>
            </a:r>
            <a:endParaRPr lang="en-US" sz="5800" dirty="0" smtClean="0"/>
          </a:p>
          <a:p>
            <a:pPr marL="457200" lvl="1" indent="0">
              <a:buNone/>
            </a:pPr>
            <a:endParaRPr lang="en-US" sz="2400" u="sng" dirty="0">
              <a:solidFill>
                <a:srgbClr val="92D050"/>
              </a:solidFill>
              <a:latin typeface="Arial Black" pitchFamily="34" charset="0"/>
            </a:endParaRPr>
          </a:p>
          <a:p>
            <a:pPr lvl="1"/>
            <a:endParaRPr lang="en-US" sz="2400" u="sng" dirty="0">
              <a:solidFill>
                <a:srgbClr val="92D050"/>
              </a:solidFill>
              <a:latin typeface="Arial Black" pitchFamily="34" charset="0"/>
            </a:endParaRPr>
          </a:p>
          <a:p>
            <a:pPr lvl="0">
              <a:lnSpc>
                <a:spcPct val="115000"/>
              </a:lnSpc>
              <a:spcBef>
                <a:spcPts val="0"/>
              </a:spcBef>
            </a:pPr>
            <a:r>
              <a:rPr lang="en-US" sz="2400" dirty="0">
                <a:latin typeface="Times New Roman" panose="02020603050405020304" pitchFamily="18" charset="0"/>
                <a:ea typeface="Calibri" panose="020F0502020204030204" pitchFamily="34" charset="0"/>
                <a:cs typeface="Times New Roman" panose="02020603050405020304" pitchFamily="18" charset="0"/>
              </a:rPr>
              <a:t> </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lvl="1"/>
            <a:endParaRPr lang="en-US" dirty="0"/>
          </a:p>
        </p:txBody>
      </p:sp>
      <p:pic>
        <p:nvPicPr>
          <p:cNvPr id="6" name="Picture 5" descr="Harriet Heywood.jpg"/>
          <p:cNvPicPr>
            <a:picLocks noChangeAspect="1"/>
          </p:cNvPicPr>
          <p:nvPr/>
        </p:nvPicPr>
        <p:blipFill rotWithShape="1">
          <a:blip r:embed="rId4" cstate="print"/>
          <a:srcRect l="689" t="2500" r="990" b="-1831"/>
          <a:stretch/>
        </p:blipFill>
        <p:spPr>
          <a:xfrm>
            <a:off x="9434127" y="1191164"/>
            <a:ext cx="1903265" cy="2027524"/>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79992" y="3768232"/>
            <a:ext cx="2057400" cy="2057400"/>
          </a:xfrm>
          <a:prstGeom prst="rect">
            <a:avLst/>
          </a:prstGeom>
        </p:spPr>
      </p:pic>
    </p:spTree>
    <p:extLst>
      <p:ext uri="{BB962C8B-B14F-4D97-AF65-F5344CB8AC3E}">
        <p14:creationId xmlns:p14="http://schemas.microsoft.com/office/powerpoint/2010/main" val="12409776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3312" y="452718"/>
            <a:ext cx="9349226" cy="1400530"/>
          </a:xfrm>
        </p:spPr>
        <p:txBody>
          <a:bodyPr/>
          <a:lstStyle/>
          <a:p>
            <a:r>
              <a:rPr lang="en-US" sz="4400" dirty="0" err="1"/>
              <a:t>MacKenzie</a:t>
            </a:r>
            <a:r>
              <a:rPr lang="en-US" sz="4400" dirty="0"/>
              <a:t> McDonald Wilkins</a:t>
            </a:r>
          </a:p>
        </p:txBody>
      </p:sp>
      <p:sp>
        <p:nvSpPr>
          <p:cNvPr id="3" name="Content Placeholder 2"/>
          <p:cNvSpPr>
            <a:spLocks noGrp="1"/>
          </p:cNvSpPr>
          <p:nvPr>
            <p:ph idx="1"/>
          </p:nvPr>
        </p:nvSpPr>
        <p:spPr>
          <a:xfrm>
            <a:off x="1103312" y="1416269"/>
            <a:ext cx="8946541" cy="4939861"/>
          </a:xfrm>
        </p:spPr>
        <p:txBody>
          <a:bodyPr>
            <a:normAutofit fontScale="77500" lnSpcReduction="20000"/>
          </a:bodyPr>
          <a:lstStyle/>
          <a:p>
            <a:pPr lvl="1"/>
            <a:r>
              <a:rPr lang="en-US" sz="3600" dirty="0" smtClean="0"/>
              <a:t>Climate and Trade Justice Activist</a:t>
            </a:r>
          </a:p>
          <a:p>
            <a:pPr lvl="1"/>
            <a:r>
              <a:rPr lang="en-US" sz="3600" dirty="0" smtClean="0"/>
              <a:t>Popular Resistance</a:t>
            </a:r>
          </a:p>
          <a:p>
            <a:pPr lvl="1"/>
            <a:r>
              <a:rPr lang="en-US" sz="3600" dirty="0" smtClean="0"/>
              <a:t>Flush the TPP</a:t>
            </a:r>
          </a:p>
          <a:p>
            <a:pPr marL="457200" lvl="1" indent="0">
              <a:buNone/>
            </a:pPr>
            <a:endParaRPr lang="en-US" sz="2800" dirty="0"/>
          </a:p>
          <a:p>
            <a:pPr marL="457200" lvl="1" indent="0">
              <a:buNone/>
            </a:pPr>
            <a:r>
              <a:rPr lang="en-US" sz="3800" dirty="0" smtClean="0"/>
              <a:t/>
            </a:r>
            <a:br>
              <a:rPr lang="en-US" sz="3800" dirty="0" smtClean="0"/>
            </a:br>
            <a:r>
              <a:rPr lang="en-US" sz="3800" dirty="0" smtClean="0"/>
              <a:t/>
            </a:r>
            <a:br>
              <a:rPr lang="en-US" sz="3800" dirty="0" smtClean="0"/>
            </a:br>
            <a:r>
              <a:rPr lang="en-US" sz="3800" dirty="0" smtClean="0"/>
              <a:t/>
            </a:r>
            <a:br>
              <a:rPr lang="en-US" sz="3800" dirty="0" smtClean="0"/>
            </a:br>
            <a:r>
              <a:rPr lang="en-US" sz="3800" dirty="0" smtClean="0"/>
              <a:t>EMAIL</a:t>
            </a:r>
            <a:r>
              <a:rPr lang="en-US" sz="3800" dirty="0"/>
              <a:t>: </a:t>
            </a:r>
            <a:r>
              <a:rPr lang="en-US" sz="3800" dirty="0" smtClean="0"/>
              <a:t>    </a:t>
            </a:r>
            <a:r>
              <a:rPr lang="en-US" sz="3800" dirty="0" smtClean="0">
                <a:hlinkClick r:id="rId2"/>
              </a:rPr>
              <a:t>Mackenzie@popularresistance.org</a:t>
            </a:r>
            <a:endParaRPr lang="en-US" sz="3800" dirty="0" smtClean="0"/>
          </a:p>
          <a:p>
            <a:pPr marL="457200" lvl="1" indent="0">
              <a:buNone/>
            </a:pPr>
            <a:r>
              <a:rPr lang="en-US" sz="3800" dirty="0" smtClean="0"/>
              <a:t>WEBSITE: </a:t>
            </a:r>
            <a:r>
              <a:rPr lang="en-US" sz="3800" dirty="0" smtClean="0">
                <a:hlinkClick r:id="rId3"/>
              </a:rPr>
              <a:t>www.popularresistance.org</a:t>
            </a:r>
            <a:r>
              <a:rPr lang="en-US" sz="3800" dirty="0" smtClean="0"/>
              <a:t> </a:t>
            </a:r>
          </a:p>
          <a:p>
            <a:pPr marL="457200" lvl="1" indent="0">
              <a:buNone/>
            </a:pPr>
            <a:r>
              <a:rPr lang="en-US" sz="3800" dirty="0"/>
              <a:t> </a:t>
            </a:r>
            <a:r>
              <a:rPr lang="en-US" sz="3800" dirty="0" smtClean="0"/>
              <a:t>               </a:t>
            </a:r>
            <a:r>
              <a:rPr lang="en-US" sz="3800" dirty="0" smtClean="0">
                <a:hlinkClick r:id="rId4"/>
              </a:rPr>
              <a:t>www.flushthetpp.org</a:t>
            </a:r>
            <a:endParaRPr lang="en-US" sz="3800" dirty="0" smtClean="0"/>
          </a:p>
          <a:p>
            <a:pPr marL="457200" lvl="1" indent="0">
              <a:buNone/>
            </a:pPr>
            <a:endParaRPr lang="en-US" sz="2400" u="sng" dirty="0">
              <a:solidFill>
                <a:srgbClr val="92D050"/>
              </a:solidFill>
              <a:latin typeface="Arial Black" pitchFamily="34" charset="0"/>
            </a:endParaRPr>
          </a:p>
          <a:p>
            <a:pPr lvl="0">
              <a:lnSpc>
                <a:spcPct val="115000"/>
              </a:lnSpc>
              <a:spcBef>
                <a:spcPts val="0"/>
              </a:spcBef>
            </a:pPr>
            <a:r>
              <a:rPr lang="en-US" sz="2400" dirty="0" smtClean="0">
                <a:latin typeface="Times New Roman" panose="02020603050405020304" pitchFamily="18" charset="0"/>
                <a:ea typeface="Calibri" panose="020F0502020204030204" pitchFamily="34" charset="0"/>
                <a:cs typeface="Times New Roman" panose="02020603050405020304" pitchFamily="18" charset="0"/>
              </a:rPr>
              <a:t> </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lvl="1"/>
            <a:endParaRPr lang="en-US" dirty="0"/>
          </a:p>
        </p:txBody>
      </p:sp>
      <p:pic>
        <p:nvPicPr>
          <p:cNvPr id="5"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40615" y="1853248"/>
            <a:ext cx="3411923" cy="242098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7443705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2283</TotalTime>
  <Words>1477</Words>
  <Application>Microsoft Office PowerPoint</Application>
  <PresentationFormat>Widescreen</PresentationFormat>
  <Paragraphs>182</Paragraphs>
  <Slides>43</Slides>
  <Notes>0</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43</vt:i4>
      </vt:variant>
    </vt:vector>
  </HeadingPairs>
  <TitlesOfParts>
    <vt:vector size="57" baseType="lpstr">
      <vt:lpstr>Microsoft YaHei</vt:lpstr>
      <vt:lpstr>Arial</vt:lpstr>
      <vt:lpstr>Arial</vt:lpstr>
      <vt:lpstr>Arial Black</vt:lpstr>
      <vt:lpstr>Calibri</vt:lpstr>
      <vt:lpstr>Century Gothic</vt:lpstr>
      <vt:lpstr>Franklin Gothic Book</vt:lpstr>
      <vt:lpstr>franklin-gothic-urw</vt:lpstr>
      <vt:lpstr>Georgia</vt:lpstr>
      <vt:lpstr>inherit</vt:lpstr>
      <vt:lpstr>Mangal</vt:lpstr>
      <vt:lpstr>Times New Roman</vt:lpstr>
      <vt:lpstr>Wingdings 3</vt:lpstr>
      <vt:lpstr>Ion</vt:lpstr>
      <vt:lpstr>TPP: Toxic Trade and Slavery at Home Shameful Price for Corporate Profit</vt:lpstr>
      <vt:lpstr>Introduction &amp; Welcome Andrea Miller, Executive Director,  People Demanding Action EMAIL: andrea@peopledemandingaction.org </vt:lpstr>
      <vt:lpstr>TPP Call Host Team</vt:lpstr>
      <vt:lpstr>Call Planning/Notes/Information</vt:lpstr>
      <vt:lpstr>Call Planning/Notes/Information</vt:lpstr>
      <vt:lpstr>Nationall TPP Call Chat Hosts</vt:lpstr>
      <vt:lpstr>National TPP Call Chat Hosts</vt:lpstr>
      <vt:lpstr>National Call Planning Team</vt:lpstr>
      <vt:lpstr>MacKenzie McDonald Wilkins</vt:lpstr>
      <vt:lpstr>Kathryn Johnson</vt:lpstr>
      <vt:lpstr>TPP: Where Are We Now?</vt:lpstr>
      <vt:lpstr>PowerPoint Presentation</vt:lpstr>
      <vt:lpstr>PowerPoint Presentation</vt:lpstr>
      <vt:lpstr>National Call Planning Team</vt:lpstr>
      <vt:lpstr>Whitewash of Human Trafficking in Malaysia for TP – 8/4 Press Conference</vt:lpstr>
      <vt:lpstr>Whitewash of Human Trafficking in Malaysia for TP – 8/4 Press Conference</vt:lpstr>
      <vt:lpstr>Whitewash of Human Trafficking in Malaysia for TP – 8/4 Press Conference</vt:lpstr>
      <vt:lpstr>Nancy Price</vt:lpstr>
      <vt:lpstr>“We Will Not Obey” TPP-Free Zones</vt:lpstr>
      <vt:lpstr>PowerPoint Presentation</vt:lpstr>
      <vt:lpstr>The issue is not issues; the issue is the system</vt:lpstr>
      <vt:lpstr>TPP, TTIP and TiSA  Climate-busting trade agreements</vt:lpstr>
      <vt:lpstr>10 cities and 2 counties have passed resolutions – let’s have 90 more!</vt:lpstr>
      <vt:lpstr>Why TPP-Free Zones?</vt:lpstr>
      <vt:lpstr>WA State Senator Maralyn Chase</vt:lpstr>
      <vt:lpstr>TRAFFICKING IN HUMAN ORGANS</vt:lpstr>
      <vt:lpstr>Trafficking young girls in the United States</vt:lpstr>
      <vt:lpstr>Sex Trafficking of Americans </vt:lpstr>
      <vt:lpstr>New Study from Fordham Measures Human Trafficking and its Link to Homelessness</vt:lpstr>
      <vt:lpstr>Missing &amp; Murdered Indigenous Women in Canada</vt:lpstr>
      <vt:lpstr>Missing &amp; Murdered Aboriginal Women</vt:lpstr>
      <vt:lpstr>Man Camps in North Dakota</vt:lpstr>
      <vt:lpstr>PowerPoint Presentation</vt:lpstr>
      <vt:lpstr>PowerPoint Presentation</vt:lpstr>
      <vt:lpstr>GATS Mode-4 Trading in People Legalized Trafficking</vt:lpstr>
      <vt:lpstr>GATS Mode 4 Legalized Trafficking</vt:lpstr>
      <vt:lpstr>GATS Mode 4 LABOR MOBILITY </vt:lpstr>
      <vt:lpstr> Retention or Confiscation of Identity Documents</vt:lpstr>
      <vt:lpstr>GATS Mode 4 Impact on Women International Women’s Day</vt:lpstr>
      <vt:lpstr>Trade agreements and the 99%</vt:lpstr>
      <vt:lpstr>Q &amp; A  with  Senator Maralyn Chase    </vt:lpstr>
      <vt:lpstr>Mohiuddin M.Yusof President of the World Rohingya Organization </vt:lpstr>
      <vt:lpstr> THANKS  AND WRAP-UP</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TPP: Toxic Trade and Slavery at Home Shameful Price for Corporate Profit</dc:title>
  <dc:creator>Andrea Miller</dc:creator>
  <cp:lastModifiedBy>Andrea Miller</cp:lastModifiedBy>
  <cp:revision>55</cp:revision>
  <dcterms:created xsi:type="dcterms:W3CDTF">2015-08-15T03:31:08Z</dcterms:created>
  <dcterms:modified xsi:type="dcterms:W3CDTF">2015-08-17T21:40:11Z</dcterms:modified>
</cp:coreProperties>
</file>