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Override5.xml" ContentType="application/vnd.openxmlformats-officedocument.themeOverride+xml"/>
  <Override PartName="/ppt/theme/themeOverride6.xml" ContentType="application/vnd.openxmlformats-officedocument.themeOverride+xml"/>
  <Override PartName="/ppt/theme/themeOverride7.xml" ContentType="application/vnd.openxmlformats-officedocument.themeOverride+xml"/>
  <Override PartName="/ppt/theme/themeOverride8.xml" ContentType="application/vnd.openxmlformats-officedocument.themeOverride+xml"/>
  <Override PartName="/ppt/theme/themeOverride9.xml" ContentType="application/vnd.openxmlformats-officedocument.themeOverride+xml"/>
  <Override PartName="/ppt/theme/themeOverride10.xml" ContentType="application/vnd.openxmlformats-officedocument.themeOverride+xml"/>
  <Override PartName="/ppt/theme/themeOverride11.xml" ContentType="application/vnd.openxmlformats-officedocument.themeOverride+xml"/>
  <Override PartName="/ppt/theme/themeOverride12.xml" ContentType="application/vnd.openxmlformats-officedocument.themeOverride+xml"/>
  <Override PartName="/ppt/theme/themeOverride13.xml" ContentType="application/vnd.openxmlformats-officedocument.themeOverride+xml"/>
  <Override PartName="/ppt/theme/themeOverride14.xml" ContentType="application/vnd.openxmlformats-officedocument.themeOverride+xml"/>
  <Override PartName="/ppt/theme/themeOverride15.xml" ContentType="application/vnd.openxmlformats-officedocument.themeOverride+xml"/>
  <Override PartName="/ppt/theme/themeOverride16.xml" ContentType="application/vnd.openxmlformats-officedocument.themeOverride+xml"/>
  <Override PartName="/ppt/theme/themeOverride17.xml" ContentType="application/vnd.openxmlformats-officedocument.themeOverride+xml"/>
  <Override PartName="/ppt/theme/themeOverride18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20" r:id="rId2"/>
  </p:sldMasterIdLst>
  <p:notesMasterIdLst>
    <p:notesMasterId r:id="rId23"/>
  </p:notesMasterIdLst>
  <p:handoutMasterIdLst>
    <p:handoutMasterId r:id="rId24"/>
  </p:handoutMasterIdLst>
  <p:sldIdLst>
    <p:sldId id="269" r:id="rId3"/>
    <p:sldId id="309" r:id="rId4"/>
    <p:sldId id="296" r:id="rId5"/>
    <p:sldId id="298" r:id="rId6"/>
    <p:sldId id="297" r:id="rId7"/>
    <p:sldId id="300" r:id="rId8"/>
    <p:sldId id="301" r:id="rId9"/>
    <p:sldId id="313" r:id="rId10"/>
    <p:sldId id="323" r:id="rId11"/>
    <p:sldId id="322" r:id="rId12"/>
    <p:sldId id="310" r:id="rId13"/>
    <p:sldId id="307" r:id="rId14"/>
    <p:sldId id="315" r:id="rId15"/>
    <p:sldId id="319" r:id="rId16"/>
    <p:sldId id="314" r:id="rId17"/>
    <p:sldId id="320" r:id="rId18"/>
    <p:sldId id="321" r:id="rId19"/>
    <p:sldId id="305" r:id="rId20"/>
    <p:sldId id="306" r:id="rId21"/>
    <p:sldId id="293" r:id="rId22"/>
  </p:sldIdLst>
  <p:sldSz cx="12188825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4" pos="383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Author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3E884"/>
    <a:srgbClr val="ABD749"/>
    <a:srgbClr val="A2D668"/>
    <a:srgbClr val="C4E05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883" autoAdjust="0"/>
    <p:restoredTop sz="95179" autoAdjust="0"/>
  </p:normalViewPr>
  <p:slideViewPr>
    <p:cSldViewPr>
      <p:cViewPr varScale="1">
        <p:scale>
          <a:sx n="69" d="100"/>
          <a:sy n="69" d="100"/>
        </p:scale>
        <p:origin x="84" y="324"/>
      </p:cViewPr>
      <p:guideLst>
        <p:guide orient="horz" pos="2160"/>
        <p:guide pos="3839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howGuides="1">
      <p:cViewPr varScale="1">
        <p:scale>
          <a:sx n="63" d="100"/>
          <a:sy n="63" d="100"/>
        </p:scale>
        <p:origin x="1986" y="10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commentAuthors" Target="commentAuthors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28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CA0844-C266-46EC-A036-E1634F64C44A}" type="datetimeFigureOut">
              <a:rPr lang="en-US"/>
              <a:t>8/1/2015</a:t>
            </a:fld>
            <a:endParaRPr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B088AA-226D-4237-A99F-5C4B97F43BA8}" type="slidenum">
              <a:r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56313619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8C08BCD-7B2F-4BCE-87AF-5D67EFFE4D17}" type="datetimeFigureOut">
              <a:rPr lang="en-US"/>
              <a:t>8/1/2015</a:t>
            </a:fld>
            <a:endParaRPr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6A1353-EEA5-436B-AB14-1D84B195E669}" type="slidenum">
              <a:r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8206754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" y="0"/>
            <a:ext cx="12188823" cy="6172200"/>
          </a:xfrm>
          <a:prstGeom prst="rect">
            <a:avLst/>
          </a:prstGeom>
          <a:solidFill>
            <a:schemeClr val="accent1">
              <a:alpha val="50196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 dirty="0"/>
          </a:p>
        </p:txBody>
      </p:sp>
      <p:sp>
        <p:nvSpPr>
          <p:cNvPr id="8" name="Round Single Corner Rectangle 7"/>
          <p:cNvSpPr/>
          <p:nvPr/>
        </p:nvSpPr>
        <p:spPr bwMode="ltGray">
          <a:xfrm rot="10800000" flipH="1" flipV="1">
            <a:off x="6926759" y="228598"/>
            <a:ext cx="5035054" cy="5715002"/>
          </a:xfrm>
          <a:prstGeom prst="round1Rect">
            <a:avLst>
              <a:gd name="adj" fmla="val 5897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 dirty="0"/>
          </a:p>
        </p:txBody>
      </p:sp>
      <p:sp>
        <p:nvSpPr>
          <p:cNvPr id="9" name="Rectangle 8"/>
          <p:cNvSpPr/>
          <p:nvPr/>
        </p:nvSpPr>
        <p:spPr>
          <a:xfrm>
            <a:off x="0" y="3"/>
            <a:ext cx="6926756" cy="6172197"/>
          </a:xfrm>
          <a:prstGeom prst="rect">
            <a:avLst/>
          </a:prstGeom>
          <a:solidFill>
            <a:schemeClr val="accent1">
              <a:lumMod val="75000"/>
              <a:alpha val="32157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dirty="0"/>
          </a:p>
        </p:txBody>
      </p:sp>
      <p:sp>
        <p:nvSpPr>
          <p:cNvPr id="10" name="Rectangle 9"/>
          <p:cNvSpPr/>
          <p:nvPr/>
        </p:nvSpPr>
        <p:spPr>
          <a:xfrm>
            <a:off x="0" y="6172200"/>
            <a:ext cx="12188952" cy="685800"/>
          </a:xfrm>
          <a:prstGeom prst="rect">
            <a:avLst/>
          </a:prstGeom>
          <a:solidFill>
            <a:schemeClr val="accent1">
              <a:lumMod val="20000"/>
              <a:lumOff val="8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8013" y="1703718"/>
            <a:ext cx="5791200" cy="3733800"/>
          </a:xfrm>
        </p:spPr>
        <p:txBody>
          <a:bodyPr>
            <a:normAutofit/>
          </a:bodyPr>
          <a:lstStyle>
            <a:lvl1pPr>
              <a:lnSpc>
                <a:spcPct val="80000"/>
              </a:lnSpc>
              <a:defRPr sz="6000">
                <a:solidFill>
                  <a:schemeClr val="bg1"/>
                </a:solidFill>
                <a:effectLst>
                  <a:outerShdw blurRad="88900" algn="ctr" rotWithShape="0">
                    <a:prstClr val="black">
                      <a:alpha val="35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085014" y="3429000"/>
            <a:ext cx="4572000" cy="1905000"/>
          </a:xfrm>
        </p:spPr>
        <p:txBody>
          <a:bodyPr anchor="b"/>
          <a:lstStyle>
            <a:lvl1pPr marL="0" indent="0" algn="l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/>
              <a:pPr/>
              <a:t>8/1/2015</a:t>
            </a:fld>
            <a:endParaRPr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/>
        </p:nvSpPr>
        <p:spPr>
          <a:xfrm>
            <a:off x="0" y="0"/>
            <a:ext cx="12188952" cy="6172200"/>
          </a:xfrm>
          <a:prstGeom prst="rect">
            <a:avLst/>
          </a:prstGeom>
          <a:solidFill>
            <a:schemeClr val="accent1">
              <a:alpha val="50196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 dirty="0"/>
          </a:p>
        </p:txBody>
      </p:sp>
      <p:sp>
        <p:nvSpPr>
          <p:cNvPr id="18" name="Rectangle 17"/>
          <p:cNvSpPr/>
          <p:nvPr/>
        </p:nvSpPr>
        <p:spPr>
          <a:xfrm>
            <a:off x="7466013" y="3"/>
            <a:ext cx="4722812" cy="6172197"/>
          </a:xfrm>
          <a:prstGeom prst="rect">
            <a:avLst/>
          </a:prstGeom>
          <a:solidFill>
            <a:schemeClr val="accent1">
              <a:lumMod val="75000"/>
              <a:alpha val="32157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83151" y="234351"/>
            <a:ext cx="3773863" cy="464245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defRPr sz="4400">
                <a:solidFill>
                  <a:schemeClr val="bg1"/>
                </a:solidFill>
                <a:effectLst>
                  <a:outerShdw blurRad="88900" algn="ctr" rotWithShape="0">
                    <a:prstClr val="black">
                      <a:alpha val="35000"/>
                    </a:prstClr>
                  </a:outerShdw>
                </a:effectLst>
              </a:defRPr>
            </a:lvl1pPr>
          </a:lstStyle>
          <a:p>
            <a:pPr lvl="0">
              <a:lnSpc>
                <a:spcPct val="80000"/>
              </a:lnSpc>
            </a:pPr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872936" y="5029200"/>
            <a:ext cx="3782586" cy="91440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00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Rectangle 19"/>
          <p:cNvSpPr/>
          <p:nvPr/>
        </p:nvSpPr>
        <p:spPr>
          <a:xfrm>
            <a:off x="0" y="6172200"/>
            <a:ext cx="12188952" cy="6858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F4917-CE56-4645-8050-1555FA0B180B}" type="datetimeFigureOut">
              <a:rPr lang="en-US"/>
              <a:pPr/>
              <a:t>8/1/2015</a:t>
            </a:fld>
            <a:endParaRPr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24DA2-3CE4-45BB-9F6F-628A0CFBDBF9}" type="slidenum">
              <a:rPr/>
              <a:pPr/>
              <a:t>‹#›</a:t>
            </a:fld>
            <a:endParaRPr dirty="0"/>
          </a:p>
        </p:txBody>
      </p:sp>
      <p:sp>
        <p:nvSpPr>
          <p:cNvPr id="21" name="Round Single Corner Rectangle 20"/>
          <p:cNvSpPr/>
          <p:nvPr/>
        </p:nvSpPr>
        <p:spPr bwMode="ltGray">
          <a:xfrm rot="10800000" flipV="1">
            <a:off x="227013" y="234351"/>
            <a:ext cx="7238999" cy="5709249"/>
          </a:xfrm>
          <a:prstGeom prst="round1Rect">
            <a:avLst>
              <a:gd name="adj" fmla="val 5812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457198" y="465283"/>
            <a:ext cx="6780215" cy="5249717"/>
          </a:xfrm>
          <a:prstGeom prst="round1Rect">
            <a:avLst>
              <a:gd name="adj" fmla="val 4287"/>
            </a:avLst>
          </a:prstGeom>
          <a:solidFill>
            <a:schemeClr val="bg2"/>
          </a:solidFill>
        </p:spPr>
        <p:txBody>
          <a:bodyPr tIns="91440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521585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  <a:lvl6pPr marL="1371600">
              <a:defRPr/>
            </a:lvl6pPr>
            <a:lvl7pPr marL="1600200">
              <a:defRPr/>
            </a:lvl7pPr>
            <a:lvl8pPr marL="1828800">
              <a:defRPr baseline="0"/>
            </a:lvl8pPr>
            <a:lvl9pPr marL="2057400">
              <a:defRPr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/>
              <a:pPr/>
              <a:t>8/1/2015</a:t>
            </a:fld>
            <a:endParaRPr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3813" y="582613"/>
            <a:ext cx="8183562" cy="55895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/>
              <a:pPr/>
              <a:t>8/1/2015</a:t>
            </a:fld>
            <a:endParaRPr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 dirty="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05974" y="582613"/>
            <a:ext cx="1951037" cy="55895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 baseline="0"/>
            </a:lvl7pPr>
            <a:lvl8pPr>
              <a:defRPr baseline="0"/>
            </a:lvl8pPr>
            <a:lvl9pPr>
              <a:defRPr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/>
              <a:pPr/>
              <a:t>8/1/2015</a:t>
            </a:fld>
            <a:endParaRPr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12188952" cy="6172200"/>
          </a:xfrm>
          <a:prstGeom prst="rect">
            <a:avLst/>
          </a:prstGeom>
          <a:solidFill>
            <a:schemeClr val="accent1">
              <a:alpha val="50196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 dirty="0"/>
          </a:p>
        </p:txBody>
      </p:sp>
      <p:sp>
        <p:nvSpPr>
          <p:cNvPr id="12" name="Rectangle 11"/>
          <p:cNvSpPr/>
          <p:nvPr/>
        </p:nvSpPr>
        <p:spPr>
          <a:xfrm>
            <a:off x="0" y="3"/>
            <a:ext cx="5180012" cy="6172197"/>
          </a:xfrm>
          <a:prstGeom prst="rect">
            <a:avLst/>
          </a:prstGeom>
          <a:solidFill>
            <a:schemeClr val="accent1">
              <a:lumMod val="75000"/>
              <a:alpha val="32157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dirty="0"/>
          </a:p>
        </p:txBody>
      </p:sp>
      <p:sp>
        <p:nvSpPr>
          <p:cNvPr id="13" name="Rectangle 12"/>
          <p:cNvSpPr/>
          <p:nvPr/>
        </p:nvSpPr>
        <p:spPr>
          <a:xfrm>
            <a:off x="0" y="6172200"/>
            <a:ext cx="12188952" cy="6858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8013" y="914400"/>
            <a:ext cx="4190999" cy="3886200"/>
          </a:xfrm>
        </p:spPr>
        <p:txBody>
          <a:bodyPr>
            <a:normAutofit/>
          </a:bodyPr>
          <a:lstStyle>
            <a:lvl1pPr>
              <a:lnSpc>
                <a:spcPct val="80000"/>
              </a:lnSpc>
              <a:defRPr sz="6000">
                <a:solidFill>
                  <a:schemeClr val="bg1"/>
                </a:solidFill>
                <a:effectLst>
                  <a:outerShdw blurRad="88900" algn="ctr" rotWithShape="0">
                    <a:prstClr val="black">
                      <a:alpha val="35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97799" y="4953000"/>
            <a:ext cx="4201213" cy="990599"/>
          </a:xfrm>
        </p:spPr>
        <p:txBody>
          <a:bodyPr anchor="t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/>
              <a:pPr/>
              <a:t>8/1/2015</a:t>
            </a:fld>
            <a:endParaRPr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 dirty="0"/>
          </a:p>
        </p:txBody>
      </p:sp>
      <p:sp>
        <p:nvSpPr>
          <p:cNvPr id="14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5180013" y="228600"/>
            <a:ext cx="6781800" cy="5715000"/>
          </a:xfrm>
          <a:prstGeom prst="round1Rect">
            <a:avLst>
              <a:gd name="adj" fmla="val 5636"/>
            </a:avLst>
          </a:prstGeom>
          <a:solidFill>
            <a:schemeClr val="bg2"/>
          </a:solidFill>
        </p:spPr>
        <p:txBody>
          <a:bodyPr tIns="914400"/>
          <a:lstStyle>
            <a:lvl1pPr marL="0" indent="0" algn="ctr">
              <a:buNone/>
              <a:defRPr/>
            </a:lvl1pPr>
          </a:lstStyle>
          <a:p>
            <a:r>
              <a:rPr lang="en-US" dirty="0" smtClean="0"/>
              <a:t>Click icon to add picture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1871306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876"/>
            <a:ext cx="12188952" cy="6477000"/>
          </a:xfrm>
          <a:prstGeom prst="rect">
            <a:avLst/>
          </a:prstGeom>
          <a:solidFill>
            <a:schemeClr val="accent1">
              <a:alpha val="50196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 dirty="0"/>
          </a:p>
        </p:txBody>
      </p:sp>
      <p:sp>
        <p:nvSpPr>
          <p:cNvPr id="9" name="Rectangle 8"/>
          <p:cNvSpPr/>
          <p:nvPr/>
        </p:nvSpPr>
        <p:spPr>
          <a:xfrm>
            <a:off x="7451144" y="0"/>
            <a:ext cx="4737681" cy="6477000"/>
          </a:xfrm>
          <a:prstGeom prst="rect">
            <a:avLst/>
          </a:prstGeom>
          <a:solidFill>
            <a:schemeClr val="accent1">
              <a:lumMod val="75000"/>
              <a:alpha val="32157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dirty="0"/>
          </a:p>
        </p:txBody>
      </p:sp>
      <p:sp>
        <p:nvSpPr>
          <p:cNvPr id="10" name="Round Single Corner Rectangle 9"/>
          <p:cNvSpPr/>
          <p:nvPr/>
        </p:nvSpPr>
        <p:spPr bwMode="ltGray">
          <a:xfrm rot="10800000" flipV="1">
            <a:off x="219973" y="234351"/>
            <a:ext cx="7237410" cy="6014049"/>
          </a:xfrm>
          <a:prstGeom prst="round1Rect">
            <a:avLst>
              <a:gd name="adj" fmla="val 5812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 dirty="0"/>
          </a:p>
        </p:txBody>
      </p:sp>
      <p:sp>
        <p:nvSpPr>
          <p:cNvPr id="11" name="Rectangle 10"/>
          <p:cNvSpPr/>
          <p:nvPr/>
        </p:nvSpPr>
        <p:spPr>
          <a:xfrm>
            <a:off x="0" y="6477000"/>
            <a:ext cx="12188952" cy="381000"/>
          </a:xfrm>
          <a:prstGeom prst="rect">
            <a:avLst/>
          </a:prstGeom>
          <a:solidFill>
            <a:schemeClr val="accent1">
              <a:lumMod val="20000"/>
              <a:lumOff val="8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3" y="685800"/>
            <a:ext cx="5638801" cy="4191000"/>
          </a:xfrm>
        </p:spPr>
        <p:txBody>
          <a:bodyPr anchor="b">
            <a:noAutofit/>
          </a:bodyPr>
          <a:lstStyle>
            <a:lvl1pPr algn="l">
              <a:defRPr sz="54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3813" y="5029200"/>
            <a:ext cx="5638800" cy="914400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buNone/>
              <a:defRPr sz="20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/>
              <a:pPr/>
              <a:t>8/1/2015</a:t>
            </a:fld>
            <a:endParaRPr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3813" y="1981200"/>
            <a:ext cx="4648201" cy="41910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1371600">
              <a:defRPr sz="1600"/>
            </a:lvl6pPr>
            <a:lvl7pPr marL="1600200">
              <a:defRPr sz="1600"/>
            </a:lvl7pPr>
            <a:lvl8pPr marL="1828800">
              <a:defRPr sz="1600"/>
            </a:lvl8pPr>
            <a:lvl9pPr marL="2057400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46811" y="1981200"/>
            <a:ext cx="4648203" cy="41910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 marL="1143000">
              <a:defRPr sz="1600"/>
            </a:lvl5pPr>
            <a:lvl6pPr marL="1371600">
              <a:defRPr sz="1600"/>
            </a:lvl6pPr>
            <a:lvl7pPr marL="1600200">
              <a:defRPr sz="1600"/>
            </a:lvl7pPr>
            <a:lvl8pPr marL="1828800">
              <a:defRPr sz="1600"/>
            </a:lvl8pPr>
            <a:lvl9pPr marL="2057400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/>
              <a:pPr/>
              <a:t>8/1/2015</a:t>
            </a:fld>
            <a:endParaRPr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3813" y="1981200"/>
            <a:ext cx="4645152" cy="762000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3813" y="2819400"/>
            <a:ext cx="4645152" cy="3352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1371600">
              <a:defRPr sz="1600"/>
            </a:lvl6pPr>
            <a:lvl7pPr marL="1600200">
              <a:defRPr sz="1600"/>
            </a:lvl7pPr>
            <a:lvl8pPr marL="1828800">
              <a:defRPr sz="1600" baseline="0"/>
            </a:lvl8pPr>
            <a:lvl9pPr marL="2057400">
              <a:defRPr sz="16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49862" y="1981200"/>
            <a:ext cx="4645152" cy="762000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49862" y="2819400"/>
            <a:ext cx="4645152" cy="3352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 marL="1143000">
              <a:defRPr sz="1600"/>
            </a:lvl5pPr>
            <a:lvl6pPr marL="1371600">
              <a:defRPr sz="1600"/>
            </a:lvl6pPr>
            <a:lvl7pPr marL="1600200">
              <a:defRPr sz="1600"/>
            </a:lvl7pPr>
            <a:lvl8pPr marL="1828800">
              <a:defRPr sz="1600"/>
            </a:lvl8pPr>
            <a:lvl9pPr marL="2057400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/>
              <a:pPr/>
              <a:t>8/1/2015</a:t>
            </a:fld>
            <a:endParaRPr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/>
              <a:pPr/>
              <a:t>8/1/2015</a:t>
            </a:fld>
            <a:endParaRPr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/>
              <a:pPr/>
              <a:t>8/1/2015</a:t>
            </a:fld>
            <a:endParaRPr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6172200"/>
            <a:ext cx="12188952" cy="6858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 dirty="0"/>
          </a:p>
        </p:txBody>
      </p:sp>
      <p:sp>
        <p:nvSpPr>
          <p:cNvPr id="9" name="Rectangle 8"/>
          <p:cNvSpPr/>
          <p:nvPr/>
        </p:nvSpPr>
        <p:spPr>
          <a:xfrm>
            <a:off x="2" y="0"/>
            <a:ext cx="12188952" cy="6172200"/>
          </a:xfrm>
          <a:prstGeom prst="rect">
            <a:avLst/>
          </a:prstGeom>
          <a:solidFill>
            <a:schemeClr val="accent1">
              <a:alpha val="50196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 dirty="0"/>
          </a:p>
        </p:txBody>
      </p:sp>
      <p:sp>
        <p:nvSpPr>
          <p:cNvPr id="10" name="Round Single Corner Rectangle 9"/>
          <p:cNvSpPr/>
          <p:nvPr/>
        </p:nvSpPr>
        <p:spPr bwMode="ltGray">
          <a:xfrm rot="10800000" flipH="1" flipV="1">
            <a:off x="4722814" y="234351"/>
            <a:ext cx="7237538" cy="5709249"/>
          </a:xfrm>
          <a:prstGeom prst="round1Rect">
            <a:avLst>
              <a:gd name="adj" fmla="val 5812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 dirty="0"/>
          </a:p>
        </p:txBody>
      </p:sp>
      <p:sp>
        <p:nvSpPr>
          <p:cNvPr id="11" name="Rectangle 10"/>
          <p:cNvSpPr/>
          <p:nvPr/>
        </p:nvSpPr>
        <p:spPr>
          <a:xfrm>
            <a:off x="0" y="1"/>
            <a:ext cx="4722811" cy="6172200"/>
          </a:xfrm>
          <a:prstGeom prst="rect">
            <a:avLst/>
          </a:prstGeom>
          <a:solidFill>
            <a:schemeClr val="accent1">
              <a:lumMod val="75000"/>
              <a:alpha val="32157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2197" y="234351"/>
            <a:ext cx="3773863" cy="4642450"/>
          </a:xfrm>
        </p:spPr>
        <p:txBody>
          <a:bodyPr anchor="b">
            <a:normAutofit/>
          </a:bodyPr>
          <a:lstStyle>
            <a:lvl1pPr algn="l">
              <a:defRPr sz="4400" b="0">
                <a:solidFill>
                  <a:schemeClr val="bg1"/>
                </a:solidFill>
                <a:effectLst>
                  <a:outerShdw blurRad="88900" algn="ctr" rotWithShape="0">
                    <a:prstClr val="black">
                      <a:alpha val="35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983" y="5029199"/>
            <a:ext cx="3782586" cy="914401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00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/>
              <a:pPr/>
              <a:t>8/1/2015</a:t>
            </a:fld>
            <a:endParaRPr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45139" y="465285"/>
            <a:ext cx="6786614" cy="5249716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6477000"/>
            <a:ext cx="11960352" cy="381000"/>
          </a:xfrm>
          <a:prstGeom prst="rect">
            <a:avLst/>
          </a:prstGeom>
          <a:solidFill>
            <a:schemeClr val="accent1">
              <a:lumMod val="20000"/>
              <a:lumOff val="8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dirty="0"/>
          </a:p>
        </p:txBody>
      </p:sp>
      <p:sp>
        <p:nvSpPr>
          <p:cNvPr id="9" name="Rectangle 8"/>
          <p:cNvSpPr/>
          <p:nvPr/>
        </p:nvSpPr>
        <p:spPr>
          <a:xfrm>
            <a:off x="11960352" y="6477000"/>
            <a:ext cx="228473" cy="381000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dirty="0"/>
          </a:p>
        </p:txBody>
      </p:sp>
      <p:sp>
        <p:nvSpPr>
          <p:cNvPr id="7" name="Rectangle 6"/>
          <p:cNvSpPr/>
          <p:nvPr/>
        </p:nvSpPr>
        <p:spPr>
          <a:xfrm>
            <a:off x="1" y="0"/>
            <a:ext cx="12188825" cy="6477000"/>
          </a:xfrm>
          <a:prstGeom prst="rect">
            <a:avLst/>
          </a:prstGeom>
          <a:solidFill>
            <a:schemeClr val="accent1">
              <a:alpha val="50196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 dirty="0"/>
          </a:p>
        </p:txBody>
      </p:sp>
      <p:sp>
        <p:nvSpPr>
          <p:cNvPr id="10" name="Round Single Corner Rectangle 9"/>
          <p:cNvSpPr/>
          <p:nvPr/>
        </p:nvSpPr>
        <p:spPr>
          <a:xfrm>
            <a:off x="0" y="228600"/>
            <a:ext cx="11961877" cy="6248400"/>
          </a:xfrm>
          <a:prstGeom prst="round1Rect">
            <a:avLst>
              <a:gd name="adj" fmla="val 4584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3813" y="563562"/>
            <a:ext cx="9601200" cy="118903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3813" y="1981200"/>
            <a:ext cx="9601202" cy="4191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913811" y="6248400"/>
            <a:ext cx="1091459" cy="152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8E36636D-D922-432D-A958-524484B5923D}" type="datetimeFigureOut">
              <a:rPr lang="en-US"/>
              <a:pPr/>
              <a:t>8/1/2015</a:t>
            </a:fld>
            <a:endParaRPr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3813" y="6248400"/>
            <a:ext cx="7467598" cy="152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133011" y="6248400"/>
            <a:ext cx="762003" cy="152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DF28FB93-0A08-4E7D-8E63-9EFA29F1E093}" type="slidenum">
              <a:rPr/>
              <a:pPr/>
              <a:t>‹#›</a:t>
            </a:fld>
            <a:endParaRPr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32" r:id="rId3"/>
    <p:sldLayoutId id="2147483723" r:id="rId4"/>
    <p:sldLayoutId id="2147483724" r:id="rId5"/>
    <p:sldLayoutId id="2147483725" r:id="rId6"/>
    <p:sldLayoutId id="2147483726" r:id="rId7"/>
    <p:sldLayoutId id="2147483727" r:id="rId8"/>
    <p:sldLayoutId id="2147483728" r:id="rId9"/>
    <p:sldLayoutId id="2147483733" r:id="rId10"/>
    <p:sldLayoutId id="2147483730" r:id="rId11"/>
    <p:sldLayoutId id="2147483731" r:id="rId12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800"/>
        </a:spcBef>
        <a:buSzPct val="90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90000"/>
        </a:lnSpc>
        <a:spcBef>
          <a:spcPts val="600"/>
        </a:spcBef>
        <a:buSzPct val="9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90000"/>
        </a:lnSpc>
        <a:spcBef>
          <a:spcPts val="600"/>
        </a:spcBef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90000"/>
        </a:lnSpc>
        <a:spcBef>
          <a:spcPts val="600"/>
        </a:spcBef>
        <a:buSzPct val="9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90000"/>
        </a:lnSpc>
        <a:spcBef>
          <a:spcPts val="600"/>
        </a:spcBef>
        <a:buSzPct val="9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228600" algn="l" defTabSz="914400" rtl="0" eaLnBrk="1" latinLnBrk="0" hangingPunct="1">
        <a:lnSpc>
          <a:spcPct val="90000"/>
        </a:lnSpc>
        <a:spcBef>
          <a:spcPts val="600"/>
        </a:spcBef>
        <a:buSzPct val="9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600200" indent="-228600" algn="l" defTabSz="914400" rtl="0" eaLnBrk="1" latinLnBrk="0" hangingPunct="1">
        <a:lnSpc>
          <a:spcPct val="90000"/>
        </a:lnSpc>
        <a:spcBef>
          <a:spcPts val="600"/>
        </a:spcBef>
        <a:buSzPct val="9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828800" indent="-228600" algn="l" defTabSz="914400" rtl="0" eaLnBrk="1" latinLnBrk="0" hangingPunct="1">
        <a:lnSpc>
          <a:spcPct val="90000"/>
        </a:lnSpc>
        <a:spcBef>
          <a:spcPts val="600"/>
        </a:spcBef>
        <a:buSzPct val="9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indent="-228600" algn="l" defTabSz="914400" rtl="0" eaLnBrk="1" latinLnBrk="0" hangingPunct="1">
        <a:lnSpc>
          <a:spcPct val="90000"/>
        </a:lnSpc>
        <a:spcBef>
          <a:spcPts val="600"/>
        </a:spcBef>
        <a:buSzPct val="9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3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Layout" Target="../slideLayouts/slideLayout3.xml"/><Relationship Id="rId1" Type="http://schemas.openxmlformats.org/officeDocument/2006/relationships/themeOverride" Target="../theme/themeOverride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hrw.org/" TargetMode="External"/><Relationship Id="rId2" Type="http://schemas.openxmlformats.org/officeDocument/2006/relationships/slideLayout" Target="../slideLayouts/slideLayout3.xml"/><Relationship Id="rId1" Type="http://schemas.openxmlformats.org/officeDocument/2006/relationships/themeOverride" Target="../theme/themeOverride9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hyperlink" Target="http://www.foe.org/news/news-releases/2015-04-hatch-wyden-introduce-same-old-fast-track-model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olidaritycenter.org/" TargetMode="External"/><Relationship Id="rId2" Type="http://schemas.openxmlformats.org/officeDocument/2006/relationships/slideLayout" Target="../slideLayouts/slideLayout3.xml"/><Relationship Id="rId1" Type="http://schemas.openxmlformats.org/officeDocument/2006/relationships/themeOverride" Target="../theme/themeOverride10.xml"/><Relationship Id="rId5" Type="http://schemas.openxmlformats.org/officeDocument/2006/relationships/image" Target="../media/image17.png"/><Relationship Id="rId4" Type="http://schemas.openxmlformats.org/officeDocument/2006/relationships/hyperlink" Target="mailto:tryan@solidaritycenter.org" TargetMode="Externa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foe.org/news/news-releases/2015-04-hatch-wyden-introduce-same-old-fast-track-model" TargetMode="External"/><Relationship Id="rId3" Type="http://schemas.openxmlformats.org/officeDocument/2006/relationships/hyperlink" Target="http://tradejustice.us7.list-manage.com/track/click?u=2e1c74a578359190791efe801&amp;id=075b017457&amp;e=57951295c1" TargetMode="External"/><Relationship Id="rId7" Type="http://schemas.openxmlformats.org/officeDocument/2006/relationships/hyperlink" Target="https://www.facebook.com/margaret.flowers.18?fref=nf" TargetMode="External"/><Relationship Id="rId2" Type="http://schemas.openxmlformats.org/officeDocument/2006/relationships/slideLayout" Target="../slideLayouts/slideLayout3.xml"/><Relationship Id="rId1" Type="http://schemas.openxmlformats.org/officeDocument/2006/relationships/themeOverride" Target="../theme/themeOverride11.xml"/><Relationship Id="rId6" Type="http://schemas.openxmlformats.org/officeDocument/2006/relationships/hyperlink" Target="http://www.flushthetpp.org/" TargetMode="External"/><Relationship Id="rId5" Type="http://schemas.openxmlformats.org/officeDocument/2006/relationships/hyperlink" Target="http://www.popularresistance.org/" TargetMode="External"/><Relationship Id="rId4" Type="http://schemas.openxmlformats.org/officeDocument/2006/relationships/hyperlink" Target="mailto:mdpnhp@gmail.com" TargetMode="External"/><Relationship Id="rId9" Type="http://schemas.openxmlformats.org/officeDocument/2006/relationships/image" Target="../media/image1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mailto:mdpnhp@gmail.com" TargetMode="External"/><Relationship Id="rId7" Type="http://schemas.openxmlformats.org/officeDocument/2006/relationships/image" Target="../media/image19.jpeg"/><Relationship Id="rId2" Type="http://schemas.openxmlformats.org/officeDocument/2006/relationships/slideLayout" Target="../slideLayouts/slideLayout3.xml"/><Relationship Id="rId1" Type="http://schemas.openxmlformats.org/officeDocument/2006/relationships/themeOverride" Target="../theme/themeOverride12.xml"/><Relationship Id="rId6" Type="http://schemas.openxmlformats.org/officeDocument/2006/relationships/hyperlink" Target="http://www.foe.org/news/news-releases/2015-04-hatch-wyden-introduce-same-old-fast-track-model" TargetMode="External"/><Relationship Id="rId5" Type="http://schemas.openxmlformats.org/officeDocument/2006/relationships/hyperlink" Target="http://www.flushthetpp.org/" TargetMode="External"/><Relationship Id="rId4" Type="http://schemas.openxmlformats.org/officeDocument/2006/relationships/hyperlink" Target="http://www.popularresistance.org/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mailto:dion.deborah@gmail.com" TargetMode="External"/><Relationship Id="rId2" Type="http://schemas.openxmlformats.org/officeDocument/2006/relationships/slideLayout" Target="../slideLayouts/slideLayout3.xml"/><Relationship Id="rId1" Type="http://schemas.openxmlformats.org/officeDocument/2006/relationships/themeOverride" Target="../theme/themeOverride13.xml"/><Relationship Id="rId4" Type="http://schemas.openxmlformats.org/officeDocument/2006/relationships/image" Target="../media/image20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themeOverride" Target="../theme/themeOverride1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themeOverride" Target="../theme/themeOverride1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slideLayout" Target="../slideLayouts/slideLayout3.xml"/><Relationship Id="rId1" Type="http://schemas.openxmlformats.org/officeDocument/2006/relationships/themeOverride" Target="../theme/themeOverride16.xml"/><Relationship Id="rId4" Type="http://schemas.openxmlformats.org/officeDocument/2006/relationships/image" Target="../media/image21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themeOverride" Target="../theme/themeOverride1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eopledemandingaction.org/" TargetMode="External"/><Relationship Id="rId2" Type="http://schemas.openxmlformats.org/officeDocument/2006/relationships/slideLayout" Target="../slideLayouts/slideLayout3.xml"/><Relationship Id="rId1" Type="http://schemas.openxmlformats.org/officeDocument/2006/relationships/themeOverride" Target="../theme/themeOverride1.xml"/><Relationship Id="rId6" Type="http://schemas.openxmlformats.org/officeDocument/2006/relationships/image" Target="../media/image4.gif"/><Relationship Id="rId5" Type="http://schemas.openxmlformats.org/officeDocument/2006/relationships/image" Target="../media/image3.jpg"/><Relationship Id="rId4" Type="http://schemas.openxmlformats.org/officeDocument/2006/relationships/hyperlink" Target="http://on.fb.me/O76Pxm" TargetMode="Externa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mailto:andrea@PeopleDemandingAction.org" TargetMode="External"/><Relationship Id="rId2" Type="http://schemas.openxmlformats.org/officeDocument/2006/relationships/slideLayout" Target="../slideLayouts/slideLayout3.xml"/><Relationship Id="rId1" Type="http://schemas.openxmlformats.org/officeDocument/2006/relationships/themeOverride" Target="../theme/themeOverride18.xml"/><Relationship Id="rId5" Type="http://schemas.openxmlformats.org/officeDocument/2006/relationships/image" Target="../media/image4.gif"/><Relationship Id="rId4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mailto:twhocking@gmail.com" TargetMode="External"/><Relationship Id="rId2" Type="http://schemas.openxmlformats.org/officeDocument/2006/relationships/slideLayout" Target="../slideLayouts/slideLayout3.xml"/><Relationship Id="rId1" Type="http://schemas.openxmlformats.org/officeDocument/2006/relationships/themeOverride" Target="../theme/themeOverride2.xml"/><Relationship Id="rId5" Type="http://schemas.openxmlformats.org/officeDocument/2006/relationships/image" Target="../media/image5.png"/><Relationship Id="rId4" Type="http://schemas.openxmlformats.org/officeDocument/2006/relationships/hyperlink" Target="https://www.facebook.com/groups/GlobalTPPTeam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mailto:JanInKansas2@gmail.com" TargetMode="External"/><Relationship Id="rId2" Type="http://schemas.openxmlformats.org/officeDocument/2006/relationships/hyperlink" Target="mailto:LizAmsden@hotmail.com" TargetMode="Externa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mailto:McMoveOn@gmail.com" TargetMode="External"/><Relationship Id="rId2" Type="http://schemas.openxmlformats.org/officeDocument/2006/relationships/slideLayout" Target="../slideLayouts/slideLayout3.xml"/><Relationship Id="rId1" Type="http://schemas.openxmlformats.org/officeDocument/2006/relationships/themeOverride" Target="../theme/themeOverride3.xml"/><Relationship Id="rId6" Type="http://schemas.openxmlformats.org/officeDocument/2006/relationships/image" Target="../media/image9.png"/><Relationship Id="rId5" Type="http://schemas.openxmlformats.org/officeDocument/2006/relationships/image" Target="../media/image8.jpeg"/><Relationship Id="rId4" Type="http://schemas.openxmlformats.org/officeDocument/2006/relationships/hyperlink" Target="mailto:eslsk8r@optonline.net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mailto:harrietheywood@gmail.com" TargetMode="External"/><Relationship Id="rId2" Type="http://schemas.openxmlformats.org/officeDocument/2006/relationships/slideLayout" Target="../slideLayouts/slideLayout3.xml"/><Relationship Id="rId1" Type="http://schemas.openxmlformats.org/officeDocument/2006/relationships/themeOverride" Target="../theme/themeOverride4.xml"/><Relationship Id="rId6" Type="http://schemas.openxmlformats.org/officeDocument/2006/relationships/image" Target="../media/image11.jpg"/><Relationship Id="rId5" Type="http://schemas.openxmlformats.org/officeDocument/2006/relationships/image" Target="../media/image10.jpeg"/><Relationship Id="rId4" Type="http://schemas.openxmlformats.org/officeDocument/2006/relationships/hyperlink" Target="mailto:LindaJBrewster@msn.com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tradejustice.net/?page=Events" TargetMode="External"/><Relationship Id="rId2" Type="http://schemas.openxmlformats.org/officeDocument/2006/relationships/slideLayout" Target="../slideLayouts/slideLayout3.xml"/><Relationship Id="rId1" Type="http://schemas.openxmlformats.org/officeDocument/2006/relationships/themeOverride" Target="../theme/themeOverride5.xml"/><Relationship Id="rId6" Type="http://schemas.openxmlformats.org/officeDocument/2006/relationships/image" Target="../media/image12.png"/><Relationship Id="rId5" Type="http://schemas.openxmlformats.org/officeDocument/2006/relationships/hyperlink" Target="mailto:adam@tradejustice.net" TargetMode="External"/><Relationship Id="rId4" Type="http://schemas.openxmlformats.org/officeDocument/2006/relationships/hyperlink" Target="http://tradejustice.net/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acebook.com/events/962549993797371/" TargetMode="External"/><Relationship Id="rId2" Type="http://schemas.openxmlformats.org/officeDocument/2006/relationships/slideLayout" Target="../slideLayouts/slideLayout3.xml"/><Relationship Id="rId1" Type="http://schemas.openxmlformats.org/officeDocument/2006/relationships/themeOverride" Target="../theme/themeOverride6.xml"/><Relationship Id="rId4" Type="http://schemas.openxmlformats.org/officeDocument/2006/relationships/hyperlink" Target="http://www.flushthetpp.org/national-tpp-resistance-calls/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acebook.com/marti.townsend.9" TargetMode="External"/><Relationship Id="rId2" Type="http://schemas.openxmlformats.org/officeDocument/2006/relationships/slideLayout" Target="../slideLayouts/slideLayout3.xml"/><Relationship Id="rId1" Type="http://schemas.openxmlformats.org/officeDocument/2006/relationships/themeOverride" Target="../theme/themeOverride7.xml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-228600"/>
            <a:ext cx="12188824" cy="1828800"/>
          </a:xfrm>
        </p:spPr>
        <p:txBody>
          <a:bodyPr>
            <a:normAutofit/>
          </a:bodyPr>
          <a:lstStyle/>
          <a:p>
            <a:pPr algn="ctr"/>
            <a:r>
              <a:rPr lang="en-US" sz="48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National</a:t>
            </a:r>
            <a:r>
              <a:rPr lang="en-US" sz="48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48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TPP Team Call </a:t>
            </a:r>
            <a:r>
              <a:rPr lang="en-US" sz="3600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/>
            </a:r>
            <a:br>
              <a:rPr lang="en-US" sz="3600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en-US" sz="4000" dirty="0" smtClean="0">
                <a:solidFill>
                  <a:srgbClr val="C4E05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Malaysia/Human </a:t>
            </a:r>
            <a:r>
              <a:rPr lang="en-US" sz="4000" dirty="0" smtClean="0">
                <a:solidFill>
                  <a:srgbClr val="C4E05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Trafficking</a:t>
            </a:r>
            <a:r>
              <a:rPr lang="en-US" sz="4600" dirty="0" smtClean="0">
                <a:solidFill>
                  <a:srgbClr val="C4E05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!</a:t>
            </a:r>
            <a:endParaRPr lang="en-US" sz="4600" dirty="0">
              <a:solidFill>
                <a:srgbClr val="C4E05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98206" y="1066800"/>
            <a:ext cx="11277600" cy="5054026"/>
          </a:xfrm>
        </p:spPr>
        <p:txBody>
          <a:bodyPr>
            <a:normAutofit fontScale="92500" lnSpcReduction="10000"/>
          </a:bodyPr>
          <a:lstStyle/>
          <a:p>
            <a:r>
              <a:rPr lang="en-US" sz="2400" dirty="0">
                <a:latin typeface="Arial Black" panose="020B0A04020102020204" pitchFamily="34" charset="0"/>
              </a:rPr>
              <a:t>	</a:t>
            </a:r>
            <a:endParaRPr lang="en-US" sz="2400" dirty="0" smtClean="0">
              <a:latin typeface="Arial Black" panose="020B0A04020102020204" pitchFamily="34" charset="0"/>
            </a:endParaRPr>
          </a:p>
          <a:p>
            <a:r>
              <a:rPr lang="en-US" sz="24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	</a:t>
            </a:r>
            <a:endParaRPr lang="en-US" sz="2400" dirty="0" smtClean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  <a:p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Arial Black" panose="020B0A04020102020204" pitchFamily="34" charset="0"/>
              </a:rPr>
              <a:t>Special Guests: </a:t>
            </a:r>
          </a:p>
          <a:p>
            <a:r>
              <a:rPr lang="en-US" sz="2400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Phil Robertson</a:t>
            </a:r>
          </a:p>
          <a:p>
            <a:r>
              <a:rPr lang="en-US" sz="2400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Tim Ryan</a:t>
            </a:r>
          </a:p>
          <a:p>
            <a:endParaRPr lang="en-US" sz="2400" dirty="0" smtClean="0">
              <a:solidFill>
                <a:schemeClr val="bg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  <a:p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Arial Black" panose="020B0A04020102020204" pitchFamily="34" charset="0"/>
              </a:rPr>
              <a:t>Emergency Fast Track Bill </a:t>
            </a: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Arial Black" panose="020B0A04020102020204" pitchFamily="34" charset="0"/>
              </a:rPr>
              <a:t>Update/Actions:</a:t>
            </a:r>
            <a:endParaRPr lang="en-US" sz="2400" dirty="0" smtClean="0">
              <a:solidFill>
                <a:schemeClr val="accent1">
                  <a:lumMod val="50000"/>
                </a:schemeClr>
              </a:solidFill>
              <a:latin typeface="Arial Black" panose="020B0A04020102020204" pitchFamily="34" charset="0"/>
            </a:endParaRPr>
          </a:p>
          <a:p>
            <a:r>
              <a:rPr lang="en-US" sz="2400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Dr. Margaret Flowers, Popular </a:t>
            </a:r>
            <a:r>
              <a:rPr lang="en-US" sz="2400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Resistance</a:t>
            </a:r>
            <a:br>
              <a:rPr lang="en-US" sz="2400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en-US" sz="2400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Debra Dion, Citizens Trade Campaign - Florida</a:t>
            </a:r>
          </a:p>
          <a:p>
            <a:r>
              <a:rPr lang="en-US" sz="2400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Marti Townsend, Sierra Club Hawaii</a:t>
            </a:r>
            <a:endParaRPr lang="en-US" sz="2400" dirty="0">
              <a:solidFill>
                <a:schemeClr val="bg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  <a:p>
            <a:endParaRPr lang="en-US" sz="2400" dirty="0">
              <a:solidFill>
                <a:schemeClr val="bg2"/>
              </a:solidFill>
              <a:latin typeface="Arial Black" panose="020B0A04020102020204" pitchFamily="34" charset="0"/>
            </a:endParaRPr>
          </a:p>
          <a:p>
            <a:r>
              <a:rPr lang="en-US" sz="2400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	      </a:t>
            </a:r>
            <a:r>
              <a:rPr lang="en-US" sz="3200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August 2, </a:t>
            </a:r>
            <a:r>
              <a:rPr lang="en-US" sz="3200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2015</a:t>
            </a:r>
            <a:br>
              <a:rPr lang="en-US" sz="3200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en-US" sz="3200" dirty="0" smtClean="0">
                <a:solidFill>
                  <a:srgbClr val="ABD74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7:30 p.m. Eastern/4:30 p.m. Pacific</a:t>
            </a:r>
          </a:p>
          <a:p>
            <a:endParaRPr lang="en-US" sz="2400" dirty="0" smtClean="0">
              <a:latin typeface="Arial Black" panose="020B0A04020102020204" pitchFamily="34" charset="0"/>
            </a:endParaRPr>
          </a:p>
          <a:p>
            <a:r>
              <a:rPr lang="en-US" sz="2400" dirty="0" smtClean="0">
                <a:latin typeface="Arial Black" panose="020B0A04020102020204" pitchFamily="34" charset="0"/>
              </a:rPr>
              <a:t>   	   </a:t>
            </a:r>
            <a:r>
              <a:rPr lang="en-US" sz="28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Call-in#: 605-562-3140</a:t>
            </a:r>
          </a:p>
          <a:p>
            <a:r>
              <a:rPr lang="en-US" sz="2800" dirty="0" smtClean="0">
                <a:latin typeface="Arial Black" panose="020B0A04020102020204" pitchFamily="34" charset="0"/>
              </a:rPr>
              <a:t>	         </a:t>
            </a:r>
            <a:r>
              <a:rPr lang="en-US" sz="2800" dirty="0" smtClean="0">
                <a:solidFill>
                  <a:srgbClr val="ABD74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PIN: 951146#</a:t>
            </a:r>
          </a:p>
          <a:p>
            <a:r>
              <a:rPr lang="en-US" sz="2800" dirty="0" smtClean="0">
                <a:latin typeface="Arial Black" panose="020B0A04020102020204" pitchFamily="34" charset="0"/>
              </a:rPr>
              <a:t>	</a:t>
            </a:r>
            <a:r>
              <a:rPr lang="en-US" sz="28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Back-up</a:t>
            </a:r>
            <a:r>
              <a:rPr lang="en-US" sz="28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#: 559-726-1300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2984" y="1752600"/>
            <a:ext cx="4122653" cy="2057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08308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484812" y="7010400"/>
            <a:ext cx="45719" cy="45719"/>
          </a:xfrm>
        </p:spPr>
        <p:txBody>
          <a:bodyPr>
            <a:normAutofit fontScale="25000" lnSpcReduction="20000"/>
          </a:bodyPr>
          <a:lstStyle/>
          <a:p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0" y="1"/>
            <a:ext cx="12266612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 lvl="0"/>
            <a:r>
              <a:rPr lang="en-US" sz="48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	TPP Countries</a:t>
            </a:r>
            <a:endParaRPr lang="en-US" sz="4800" b="1" dirty="0">
              <a:solidFill>
                <a:schemeClr val="bg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R="0" lvl="0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3600" dirty="0" smtClean="0">
                <a:solidFill>
                  <a:srgbClr val="40404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+mj-ea"/>
                <a:cs typeface="+mj-cs"/>
              </a:rPr>
              <a:t/>
            </a:r>
            <a:br>
              <a:rPr lang="en-US" sz="3600" dirty="0" smtClean="0">
                <a:solidFill>
                  <a:srgbClr val="40404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+mj-ea"/>
                <a:cs typeface="+mj-cs"/>
              </a:rPr>
            </a:br>
            <a:r>
              <a:rPr lang="en-US" sz="3600" dirty="0" smtClean="0">
                <a:solidFill>
                  <a:srgbClr val="40404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+mj-ea"/>
                <a:cs typeface="+mj-cs"/>
              </a:rPr>
              <a:t/>
            </a:r>
            <a:br>
              <a:rPr lang="en-US" sz="3600" dirty="0" smtClean="0">
                <a:solidFill>
                  <a:srgbClr val="40404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+mj-ea"/>
                <a:cs typeface="+mj-cs"/>
              </a:rPr>
            </a:br>
            <a:r>
              <a:rPr lang="en-US" sz="2400" dirty="0" smtClean="0">
                <a:solidFill>
                  <a:prstClr val="white"/>
                </a:solidFill>
                <a:latin typeface="Arial Black" panose="020B0A04020102020204" pitchFamily="34" charset="0"/>
                <a:ea typeface="+mj-ea"/>
                <a:cs typeface="+mj-cs"/>
              </a:rPr>
              <a:t/>
            </a:r>
            <a:br>
              <a:rPr lang="en-US" sz="2400" dirty="0" smtClean="0">
                <a:solidFill>
                  <a:prstClr val="white"/>
                </a:solidFill>
                <a:latin typeface="Arial Black" panose="020B0A04020102020204" pitchFamily="34" charset="0"/>
                <a:ea typeface="+mj-ea"/>
                <a:cs typeface="+mj-cs"/>
              </a:rPr>
            </a:br>
            <a:r>
              <a:rPr lang="en-US" sz="2400" dirty="0" smtClean="0">
                <a:solidFill>
                  <a:prstClr val="white"/>
                </a:solidFill>
                <a:latin typeface="Arial Black" panose="020B0A04020102020204" pitchFamily="34" charset="0"/>
                <a:ea typeface="+mj-ea"/>
                <a:cs typeface="+mj-cs"/>
              </a:rPr>
              <a:t/>
            </a:r>
            <a:br>
              <a:rPr lang="en-US" sz="2400" dirty="0" smtClean="0">
                <a:solidFill>
                  <a:prstClr val="white"/>
                </a:solidFill>
                <a:latin typeface="Arial Black" panose="020B0A04020102020204" pitchFamily="34" charset="0"/>
                <a:ea typeface="+mj-ea"/>
                <a:cs typeface="+mj-cs"/>
              </a:rPr>
            </a:b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4412" y="1143000"/>
            <a:ext cx="7848600" cy="47667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962512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484812" y="7010400"/>
            <a:ext cx="45719" cy="45719"/>
          </a:xfrm>
        </p:spPr>
        <p:txBody>
          <a:bodyPr>
            <a:normAutofit fontScale="25000" lnSpcReduction="20000"/>
          </a:bodyPr>
          <a:lstStyle/>
          <a:p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531812" y="0"/>
            <a:ext cx="11657013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 marR="0" lv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3600" b="1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				</a:t>
            </a:r>
            <a:r>
              <a:rPr lang="en-US" sz="3600" b="1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Phil Robertson, Deputy Director</a:t>
            </a:r>
            <a:endParaRPr lang="en-US" sz="3600" b="1" dirty="0" smtClean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0" lv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3600" b="1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				</a:t>
            </a:r>
            <a:r>
              <a:rPr lang="en-US" sz="3600" b="1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Asia Division, Human Rights Watch</a:t>
            </a:r>
            <a:endParaRPr lang="en-US" sz="3600" b="1" dirty="0" smtClean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0" lv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endParaRPr lang="en-US" sz="3600" b="1" dirty="0" smtClean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0" lv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endParaRPr lang="en-US" sz="3600" b="1" dirty="0" smtClean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0" lv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08012" y="2084525"/>
            <a:ext cx="11657013" cy="39395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u="sng" dirty="0" smtClean="0">
              <a:solidFill>
                <a:srgbClr val="0000FF"/>
              </a:solidFill>
              <a:latin typeface="Verdana" panose="020B060403050404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u="sng" dirty="0" smtClean="0">
              <a:solidFill>
                <a:srgbClr val="0000FF"/>
              </a:solidFill>
              <a:latin typeface="Verdana" panose="020B060403050404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sz="2000" dirty="0">
                <a:latin typeface="Arial" panose="020B0604020202020204" pitchFamily="34" charset="0"/>
              </a:rPr>
              <a:t>Prior to joining Human Rights Watch in 2009, he worked for more than a decade in Southeast Asia on human rights, labor rights, protection of migrant workers, and counter-human trafficking efforts with a variety of non-governmental organizations, international and regional trade union federations, and UN agencies. As program manager of the UN Inter-Agency Project on Human Trafficking (UNIAP), he oversaw the successful negotiation of the first regional inter-governmental agreement on human trafficking in the greater Mekong sub-region. </a:t>
            </a:r>
            <a:endParaRPr lang="en-US" sz="2000" dirty="0" smtClean="0">
              <a:latin typeface="Arial" panose="020B0604020202020204" pitchFamily="34" charset="0"/>
            </a:endParaRPr>
          </a:p>
          <a:p>
            <a:endParaRPr lang="en-US" sz="2000" b="1" dirty="0" smtClean="0">
              <a:solidFill>
                <a:schemeClr val="bg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</a:endParaRPr>
          </a:p>
          <a:p>
            <a:r>
              <a:rPr lang="en-US" sz="24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Website</a:t>
            </a:r>
            <a:r>
              <a:rPr lang="en-US" sz="24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: </a:t>
            </a:r>
            <a:r>
              <a:rPr lang="en-US" sz="2400" b="1" u="sng" dirty="0" smtClean="0">
                <a:latin typeface="Arial Black" panose="020B0A04020102020204" pitchFamily="34" charset="0"/>
                <a:hlinkClick r:id="rId3"/>
              </a:rPr>
              <a:t>http</a:t>
            </a:r>
            <a:r>
              <a:rPr lang="en-US" sz="2400" b="1" u="sng" dirty="0">
                <a:latin typeface="Arial Black" panose="020B0A04020102020204" pitchFamily="34" charset="0"/>
                <a:hlinkClick r:id="rId3"/>
              </a:rPr>
              <a:t>://</a:t>
            </a:r>
            <a:r>
              <a:rPr lang="en-US" sz="2400" b="1" u="sng" dirty="0" smtClean="0">
                <a:latin typeface="Arial Black" panose="020B0A04020102020204" pitchFamily="34" charset="0"/>
                <a:hlinkClick r:id="rId3"/>
              </a:rPr>
              <a:t>www.hrw.org/</a:t>
            </a:r>
            <a:r>
              <a:rPr lang="en-US" sz="2400" b="1" dirty="0" smtClean="0">
                <a:latin typeface="Arial Black" panose="020B0A04020102020204" pitchFamily="34" charset="0"/>
              </a:rPr>
              <a:t>		</a:t>
            </a:r>
            <a:r>
              <a:rPr lang="en-US" sz="2400" b="1" dirty="0">
                <a:latin typeface="Arial Black" panose="020B0A04020102020204" pitchFamily="34" charset="0"/>
              </a:rPr>
              <a:t> </a:t>
            </a:r>
          </a:p>
          <a:p>
            <a:pPr>
              <a:lnSpc>
                <a:spcPts val="1800"/>
              </a:lnSpc>
            </a:pPr>
            <a:endParaRPr lang="en-US" sz="2400" b="1" dirty="0">
              <a:latin typeface="Arial Black" panose="020B0A04020102020204" pitchFamily="34" charset="0"/>
            </a:endParaRPr>
          </a:p>
          <a:p>
            <a:pPr>
              <a:lnSpc>
                <a:spcPts val="1800"/>
              </a:lnSpc>
            </a:pPr>
            <a:r>
              <a:rPr lang="en-US" sz="24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Facebook: </a:t>
            </a:r>
            <a:r>
              <a:rPr lang="en-US" sz="2400" b="1" u="sng" dirty="0">
                <a:latin typeface="Arial Black" panose="020B0A04020102020204" pitchFamily="34" charset="0"/>
              </a:rPr>
              <a:t>https://www.facebook.com/HumanRightsWatch?ref=br_rs</a:t>
            </a:r>
            <a:endParaRPr lang="en-US" u="sng" dirty="0" smtClean="0">
              <a:solidFill>
                <a:srgbClr val="0000FF"/>
              </a:solidFill>
              <a:latin typeface="Verdana" panose="020B0604030504040204" pitchFamily="34" charset="0"/>
              <a:ea typeface="Calibri" panose="020F0502020204030204" pitchFamily="34" charset="0"/>
              <a:cs typeface="Times New Roman" panose="02020603050405020304" pitchFamily="18" charset="0"/>
              <a:hlinkClick r:id="rId4"/>
            </a:endParaRPr>
          </a:p>
          <a:p>
            <a:endParaRPr lang="en-US" sz="2000" b="1" u="sng" dirty="0" smtClean="0">
              <a:solidFill>
                <a:srgbClr val="0000FF"/>
              </a:solidFill>
              <a:latin typeface="Arial Black" panose="020B0A04020102020204" pitchFamily="34" charset="0"/>
              <a:ea typeface="Calibri" panose="020F0502020204030204" pitchFamily="34" charset="0"/>
              <a:cs typeface="Times New Roman" panose="02020603050405020304" pitchFamily="18" charset="0"/>
              <a:hlinkClick r:id="rId4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0412" y="394820"/>
            <a:ext cx="2195980" cy="219598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133012" y="4191000"/>
            <a:ext cx="1143000" cy="114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651454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484812" y="7010400"/>
            <a:ext cx="45719" cy="45719"/>
          </a:xfrm>
        </p:spPr>
        <p:txBody>
          <a:bodyPr>
            <a:normAutofit fontScale="25000" lnSpcReduction="20000"/>
          </a:bodyPr>
          <a:lstStyle/>
          <a:p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450849" y="227013"/>
            <a:ext cx="12415837" cy="82484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r>
              <a:rPr lang="en-US" sz="4800" b="1" dirty="0" smtClean="0">
                <a:solidFill>
                  <a:schemeClr val="accent1"/>
                </a:solidFill>
              </a:rPr>
              <a:t>						</a:t>
            </a:r>
            <a:r>
              <a:rPr lang="en-US" sz="4000" b="1" dirty="0" smtClean="0">
                <a:solidFill>
                  <a:schemeClr val="accent1">
                    <a:lumMod val="50000"/>
                  </a:schemeClr>
                </a:solidFill>
              </a:rPr>
              <a:t>Tim Ryan, </a:t>
            </a:r>
            <a:r>
              <a:rPr lang="en-US" sz="4000" b="1" dirty="0" smtClean="0">
                <a:solidFill>
                  <a:schemeClr val="accent1">
                    <a:lumMod val="50000"/>
                  </a:schemeClr>
                </a:solidFill>
              </a:rPr>
              <a:t>Director</a:t>
            </a:r>
            <a:r>
              <a:rPr lang="en-US" sz="40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	</a:t>
            </a:r>
            <a:endParaRPr lang="en-US" sz="4000" b="1" dirty="0" smtClean="0">
              <a:solidFill>
                <a:schemeClr val="bg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2400" dirty="0" smtClean="0"/>
              <a:t>Asia </a:t>
            </a:r>
            <a:r>
              <a:rPr lang="en-US" sz="2400" dirty="0"/>
              <a:t>regional program director for the American Center for International Labor Solidarity (Solidarity Center), based in Washington, D.C.  He also is on the North American Board 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for </a:t>
            </a:r>
            <a:r>
              <a:rPr lang="en-US" sz="2400" dirty="0"/>
              <a:t>the Global March Against Child Labor. </a:t>
            </a:r>
            <a:r>
              <a:rPr lang="en-US" sz="4000" dirty="0"/>
              <a:t> </a:t>
            </a:r>
          </a:p>
          <a:p>
            <a:pPr lvl="0" defTabSz="685765" fontAlgn="base">
              <a:spcBef>
                <a:spcPct val="0"/>
              </a:spcBef>
              <a:spcAft>
                <a:spcPct val="0"/>
              </a:spcAft>
            </a:pPr>
            <a:r>
              <a:rPr lang="en-US" sz="4000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  <a:r>
              <a:rPr lang="en-US" sz="40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				</a:t>
            </a:r>
            <a:r>
              <a:rPr lang="en-US" sz="4000" b="1" dirty="0">
                <a:solidFill>
                  <a:srgbClr val="D3E88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  <a:r>
              <a:rPr lang="en-US" sz="4000" b="1" dirty="0" smtClean="0">
                <a:solidFill>
                  <a:srgbClr val="D3E88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  <a:endParaRPr lang="en-US" sz="3600" dirty="0" smtClean="0">
              <a:solidFill>
                <a:schemeClr val="bg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defTabSz="685765"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 smtClean="0">
                <a:solidFill>
                  <a:srgbClr val="488E4A">
                    <a:lumMod val="75000"/>
                  </a:srgbClr>
                </a:solidFill>
                <a:latin typeface="Arial Black" panose="020B0A04020102020204" pitchFamily="34" charset="0"/>
                <a:cs typeface="Arial" pitchFamily="34" charset="0"/>
              </a:rPr>
              <a:t>																	</a:t>
            </a:r>
          </a:p>
          <a:p>
            <a:pPr lvl="0" defTabSz="685765" fontAlgn="base">
              <a:spcBef>
                <a:spcPct val="0"/>
              </a:spcBef>
              <a:spcAft>
                <a:spcPct val="0"/>
              </a:spcAft>
            </a:pPr>
            <a:endParaRPr lang="en-US" sz="2400" b="1" dirty="0">
              <a:solidFill>
                <a:srgbClr val="488E4A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  <a:cs typeface="Arial" pitchFamily="34" charset="0"/>
            </a:endParaRPr>
          </a:p>
          <a:p>
            <a:pPr defTabSz="685765" fontAlgn="base">
              <a:spcBef>
                <a:spcPct val="0"/>
              </a:spcBef>
              <a:spcAft>
                <a:spcPct val="0"/>
              </a:spcAft>
            </a:pPr>
            <a:endParaRPr lang="en-US" sz="2400" b="1" dirty="0" smtClean="0">
              <a:solidFill>
                <a:schemeClr val="bg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  <a:cs typeface="Arial" pitchFamily="34" charset="0"/>
            </a:endParaRPr>
          </a:p>
          <a:p>
            <a:pPr defTabSz="685765" fontAlgn="base">
              <a:spcBef>
                <a:spcPct val="0"/>
              </a:spcBef>
              <a:spcAft>
                <a:spcPct val="0"/>
              </a:spcAft>
            </a:pPr>
            <a:endParaRPr lang="en-US" sz="2400" b="1" dirty="0">
              <a:solidFill>
                <a:schemeClr val="bg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  <a:cs typeface="Arial" pitchFamily="34" charset="0"/>
            </a:endParaRPr>
          </a:p>
          <a:p>
            <a:pPr defTabSz="685765"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rial" pitchFamily="34" charset="0"/>
              </a:rPr>
              <a:t>Website</a:t>
            </a:r>
            <a:r>
              <a:rPr lang="en-US" sz="2400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rial" pitchFamily="34" charset="0"/>
              </a:rPr>
              <a:t>: </a:t>
            </a:r>
            <a:r>
              <a:rPr lang="en-US" sz="2400" b="1" dirty="0" smtClean="0">
                <a:latin typeface="Arial Black" panose="020B0A04020102020204" pitchFamily="34" charset="0"/>
                <a:hlinkClick r:id="rId3"/>
              </a:rPr>
              <a:t>http://www.solidaritycenter.org</a:t>
            </a:r>
            <a:endParaRPr lang="en-US" sz="2400" dirty="0">
              <a:latin typeface="Arial Black" panose="020B0A04020102020204" pitchFamily="34" charset="0"/>
            </a:endParaRPr>
          </a:p>
          <a:p>
            <a:pPr lvl="0" defTabSz="685765" fontAlgn="base">
              <a:spcBef>
                <a:spcPct val="0"/>
              </a:spcBef>
              <a:spcAft>
                <a:spcPct val="0"/>
              </a:spcAft>
            </a:pPr>
            <a:endParaRPr lang="en-US" sz="2400" b="1" dirty="0">
              <a:solidFill>
                <a:schemeClr val="bg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  <a:p>
            <a:r>
              <a:rPr lang="en-US" sz="2400" dirty="0" smtClean="0">
                <a:solidFill>
                  <a:schemeClr val="bg1"/>
                </a:solidFill>
                <a:latin typeface="Arial Black" panose="020B0A04020102020204" pitchFamily="34" charset="0"/>
                <a:ea typeface="Times New Roman" pitchFamily="18" charset="0"/>
                <a:cs typeface="Times New Roman" pitchFamily="18" charset="0"/>
              </a:rPr>
              <a:t>Email</a:t>
            </a: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Arial Black" panose="020B0A04020102020204" pitchFamily="34" charset="0"/>
                <a:ea typeface="Times New Roman" pitchFamily="18" charset="0"/>
                <a:cs typeface="Times New Roman" pitchFamily="18" charset="0"/>
              </a:rPr>
              <a:t>:</a:t>
            </a: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  <a:latin typeface="Arial Black" panose="020B0A04020102020204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>
                <a:hlinkClick r:id="rId4"/>
              </a:rPr>
              <a:t>tryan@solidaritycenter.org</a:t>
            </a:r>
            <a:endParaRPr lang="en-US" sz="2400" b="1" dirty="0"/>
          </a:p>
          <a:p>
            <a:pPr lvl="0" defTabSz="685765">
              <a:lnSpc>
                <a:spcPts val="2400"/>
              </a:lnSpc>
            </a:pPr>
            <a:endParaRPr lang="en-US" sz="2800" dirty="0" smtClean="0">
              <a:solidFill>
                <a:prstClr val="white"/>
              </a:solidFill>
            </a:endParaRPr>
          </a:p>
          <a:p>
            <a:pPr lvl="0" defTabSz="685765">
              <a:lnSpc>
                <a:spcPts val="2400"/>
              </a:lnSpc>
            </a:pPr>
            <a:endParaRPr lang="en-US" sz="2800" dirty="0">
              <a:solidFill>
                <a:prstClr val="white"/>
              </a:solidFill>
            </a:endParaRPr>
          </a:p>
          <a:p>
            <a:pPr lvl="0" defTabSz="685765">
              <a:lnSpc>
                <a:spcPts val="2400"/>
              </a:lnSpc>
            </a:pPr>
            <a:endParaRPr lang="en-US" sz="2800" dirty="0" smtClean="0">
              <a:solidFill>
                <a:prstClr val="white"/>
              </a:solidFill>
            </a:endParaRPr>
          </a:p>
          <a:p>
            <a:pPr lvl="0" defTabSz="685765">
              <a:lnSpc>
                <a:spcPts val="2400"/>
              </a:lnSpc>
            </a:pPr>
            <a:endParaRPr lang="en-US" sz="2800" dirty="0">
              <a:solidFill>
                <a:prstClr val="white"/>
              </a:solidFill>
            </a:endParaRPr>
          </a:p>
          <a:p>
            <a:pPr lvl="0" defTabSz="685765">
              <a:lnSpc>
                <a:spcPts val="2400"/>
              </a:lnSpc>
            </a:pPr>
            <a:endParaRPr lang="en-US" sz="2800" dirty="0">
              <a:solidFill>
                <a:prstClr val="white"/>
              </a:solidFill>
            </a:endParaRPr>
          </a:p>
          <a:p>
            <a:pPr lvl="0" defTabSz="685765" eaLnBrk="0" fontAlgn="base" hangingPunct="0">
              <a:lnSpc>
                <a:spcPts val="2400"/>
              </a:lnSpc>
              <a:spcBef>
                <a:spcPct val="0"/>
              </a:spcBef>
              <a:spcAft>
                <a:spcPts val="900"/>
              </a:spcAft>
            </a:pPr>
            <a:r>
              <a:rPr lang="en-US" sz="2800" b="1" dirty="0">
                <a:solidFill>
                  <a:srgbClr val="488E4A">
                    <a:lumMod val="20000"/>
                    <a:lumOff val="80000"/>
                  </a:srgbClr>
                </a:solidFill>
                <a:latin typeface="Arial Black" panose="020B0A04020102020204" pitchFamily="34" charset="0"/>
                <a:cs typeface="Arial" pitchFamily="34" charset="0"/>
              </a:rPr>
              <a:t>	</a:t>
            </a: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endParaRPr lang="en-US" sz="14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75612" y="2362200"/>
            <a:ext cx="3828571" cy="2857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475320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484812" y="7010400"/>
            <a:ext cx="45719" cy="45719"/>
          </a:xfrm>
        </p:spPr>
        <p:txBody>
          <a:bodyPr>
            <a:normAutofit fontScale="25000" lnSpcReduction="20000"/>
          </a:bodyPr>
          <a:lstStyle/>
          <a:p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531812" y="0"/>
            <a:ext cx="11657013" cy="44135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 marR="0" lv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3600" b="1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				</a:t>
            </a:r>
            <a:r>
              <a:rPr lang="en-US" sz="3600" b="1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Dr. </a:t>
            </a:r>
            <a:r>
              <a:rPr lang="en-US" sz="3600" b="1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Margaret Flowers</a:t>
            </a:r>
            <a:r>
              <a:rPr lang="en-US" sz="3600" b="1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, Activist </a:t>
            </a:r>
            <a:br>
              <a:rPr lang="en-US" sz="3600" b="1" dirty="0" smtClean="0"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3600" b="1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 and Organizer, Flush the TPP &amp;</a:t>
            </a:r>
          </a:p>
          <a:p>
            <a:pPr marR="0" lv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3600" b="1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3600" b="1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</a:t>
            </a:r>
            <a:r>
              <a:rPr lang="en-US" sz="3600" b="1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Popular Resistance</a:t>
            </a:r>
            <a:endParaRPr lang="en-US" sz="3600" b="1" dirty="0" smtClean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0" lv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3600" b="1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				</a:t>
            </a:r>
          </a:p>
          <a:p>
            <a:pPr marR="0" lv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endParaRPr lang="en-US" sz="3600" b="1" dirty="0" smtClean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0" lv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endParaRPr lang="en-US" sz="3600" b="1" dirty="0" smtClean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0" lv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31812" y="1295400"/>
            <a:ext cx="11657013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u="sng" dirty="0" smtClean="0">
              <a:solidFill>
                <a:srgbClr val="0000FF"/>
              </a:solidFill>
              <a:latin typeface="Verdana" panose="020B060403050404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u="sng" dirty="0" smtClean="0">
              <a:solidFill>
                <a:srgbClr val="0000FF"/>
              </a:solidFill>
              <a:latin typeface="Verdana" panose="020B060403050404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u="sng" dirty="0">
              <a:solidFill>
                <a:srgbClr val="0000FF"/>
              </a:solidFill>
              <a:latin typeface="Verdana" panose="020B060403050404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sz="2400" b="1" dirty="0" smtClean="0">
              <a:solidFill>
                <a:schemeClr val="bg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  <a:p>
            <a:r>
              <a:rPr lang="en-US" sz="2400" dirty="0"/>
              <a:t>Dr. Flowers is a Maryland pediatrician. After graduation from the University of Maryland School of Medicine in 1990 and completion of pediatric residency at Johns Hopkins Hospital in Baltimore, Flowers worked first as a hospitalist and then in private practice. She left practice in 2007 to advocate full-time for a single payer health care system at both the state and national levels. co-hosts, Clearing the FOG radio which airs on We Act Radio, 1480 AM. Her twitter is </a:t>
            </a:r>
            <a:r>
              <a:rPr lang="en-US" sz="2400" u="sng" dirty="0">
                <a:hlinkClick r:id="rId3"/>
              </a:rPr>
              <a:t>@</a:t>
            </a:r>
            <a:r>
              <a:rPr lang="en-US" sz="2400" u="sng" dirty="0" smtClean="0">
                <a:hlinkClick r:id="rId3"/>
              </a:rPr>
              <a:t>MFlowers8</a:t>
            </a:r>
            <a:endParaRPr lang="en-US" sz="2400" b="1" dirty="0">
              <a:solidFill>
                <a:schemeClr val="bg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  <a:p>
            <a:r>
              <a:rPr lang="en-US" sz="24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Email: </a:t>
            </a:r>
            <a:r>
              <a:rPr lang="en-US" sz="2400" b="1" dirty="0">
                <a:hlinkClick r:id="rId4"/>
              </a:rPr>
              <a:t>mdpnhp@gmail.com</a:t>
            </a:r>
            <a:r>
              <a:rPr lang="en-US" sz="2400" dirty="0"/>
              <a:t> </a:t>
            </a:r>
            <a:r>
              <a:rPr lang="en-US" sz="2400" b="1" dirty="0" smtClean="0">
                <a:latin typeface="Arial Black" panose="020B0A04020102020204" pitchFamily="34" charset="0"/>
              </a:rPr>
              <a:t>	</a:t>
            </a:r>
            <a:endParaRPr lang="en-US" sz="2400" b="1" dirty="0" smtClean="0">
              <a:latin typeface="Arial Black" panose="020B0A04020102020204" pitchFamily="34" charset="0"/>
            </a:endParaRPr>
          </a:p>
          <a:p>
            <a:r>
              <a:rPr lang="en-US" sz="24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Website: </a:t>
            </a:r>
            <a:r>
              <a:rPr lang="en-US" sz="2400" b="1" dirty="0" smtClean="0">
                <a:hlinkClick r:id="rId5"/>
              </a:rPr>
              <a:t>www.popularresistance.org</a:t>
            </a:r>
            <a:r>
              <a:rPr lang="en-US" sz="2400" dirty="0" smtClean="0"/>
              <a:t> and </a:t>
            </a:r>
            <a:r>
              <a:rPr lang="en-US" sz="2400" b="1" dirty="0" smtClean="0">
                <a:hlinkClick r:id="rId6"/>
              </a:rPr>
              <a:t>www.flushthetpp.org</a:t>
            </a:r>
            <a:r>
              <a:rPr lang="en-US" sz="2400" b="1" dirty="0">
                <a:latin typeface="Arial Black" panose="020B0A04020102020204" pitchFamily="34" charset="0"/>
              </a:rPr>
              <a:t>	</a:t>
            </a:r>
            <a:r>
              <a:rPr lang="en-US" sz="2400" b="1" dirty="0" smtClean="0">
                <a:latin typeface="Arial Black" panose="020B0A04020102020204" pitchFamily="34" charset="0"/>
              </a:rPr>
              <a:t>	</a:t>
            </a:r>
            <a:r>
              <a:rPr lang="en-US" sz="2400" b="1" dirty="0">
                <a:latin typeface="Arial Black" panose="020B0A04020102020204" pitchFamily="34" charset="0"/>
              </a:rPr>
              <a:t> </a:t>
            </a:r>
          </a:p>
          <a:p>
            <a:pPr>
              <a:lnSpc>
                <a:spcPts val="1800"/>
              </a:lnSpc>
            </a:pPr>
            <a:endParaRPr lang="en-US" sz="2400" b="1" dirty="0">
              <a:latin typeface="Arial Black" panose="020B0A04020102020204" pitchFamily="34" charset="0"/>
            </a:endParaRPr>
          </a:p>
          <a:p>
            <a:pPr>
              <a:lnSpc>
                <a:spcPts val="1800"/>
              </a:lnSpc>
            </a:pPr>
            <a:r>
              <a:rPr lang="en-US" sz="24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Facebook: </a:t>
            </a:r>
            <a:r>
              <a:rPr lang="en-US" sz="2400" b="1" u="sng" dirty="0">
                <a:latin typeface="Arial Black" panose="020B0A04020102020204" pitchFamily="34" charset="0"/>
                <a:hlinkClick r:id="rId7"/>
              </a:rPr>
              <a:t>https://www.facebook.com/margaret.flowers.18?fref=nf</a:t>
            </a:r>
            <a:endParaRPr lang="en-US" u="sng" dirty="0" smtClean="0">
              <a:solidFill>
                <a:srgbClr val="0000FF"/>
              </a:solidFill>
              <a:latin typeface="Verdana" panose="020B0604030504040204" pitchFamily="34" charset="0"/>
              <a:ea typeface="Calibri" panose="020F0502020204030204" pitchFamily="34" charset="0"/>
              <a:cs typeface="Times New Roman" panose="02020603050405020304" pitchFamily="18" charset="0"/>
              <a:hlinkClick r:id="rId8"/>
            </a:endParaRPr>
          </a:p>
          <a:p>
            <a:endParaRPr lang="en-US" sz="2000" b="1" u="sng" dirty="0" smtClean="0">
              <a:solidFill>
                <a:srgbClr val="0000FF"/>
              </a:solidFill>
              <a:latin typeface="Arial Black" panose="020B0A04020102020204" pitchFamily="34" charset="0"/>
              <a:ea typeface="Calibri" panose="020F0502020204030204" pitchFamily="34" charset="0"/>
              <a:cs typeface="Times New Roman" panose="02020603050405020304" pitchFamily="18" charset="0"/>
              <a:hlinkClick r:id="rId8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412" y="457200"/>
            <a:ext cx="2503487" cy="19589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4911076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484812" y="7010400"/>
            <a:ext cx="45719" cy="45719"/>
          </a:xfrm>
        </p:spPr>
        <p:txBody>
          <a:bodyPr>
            <a:normAutofit fontScale="25000" lnSpcReduction="20000"/>
          </a:bodyPr>
          <a:lstStyle/>
          <a:p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379412" y="224599"/>
            <a:ext cx="11296795" cy="47182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r>
              <a:rPr lang="en-US" sz="3600" b="1" dirty="0" smtClean="0"/>
              <a:t>Mackenzie </a:t>
            </a:r>
            <a:r>
              <a:rPr lang="en-US" sz="3600" b="1" dirty="0"/>
              <a:t>McDonald Wilkins</a:t>
            </a:r>
            <a:endParaRPr lang="en-US" sz="3600" dirty="0"/>
          </a:p>
          <a:p>
            <a:r>
              <a:rPr lang="en-US" sz="3600" b="1" dirty="0"/>
              <a:t>Climate and Trade Justice Activist</a:t>
            </a:r>
            <a:endParaRPr lang="en-US" sz="3600" dirty="0"/>
          </a:p>
          <a:p>
            <a:r>
              <a:rPr lang="en-US" sz="3600" b="1" dirty="0"/>
              <a:t>Popular Resistance</a:t>
            </a:r>
            <a:endParaRPr lang="en-US" sz="3600" dirty="0"/>
          </a:p>
          <a:p>
            <a:r>
              <a:rPr lang="en-US" sz="3600" b="1" dirty="0" smtClean="0"/>
              <a:t>Flush the TPP</a:t>
            </a:r>
            <a:endParaRPr lang="en-US" sz="3600" dirty="0"/>
          </a:p>
          <a:p>
            <a:pPr marR="0" lv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3600" b="1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				</a:t>
            </a:r>
          </a:p>
          <a:p>
            <a:pPr marR="0" lv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endParaRPr lang="en-US" sz="3600" b="1" dirty="0" smtClean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0" lv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endParaRPr lang="en-US" sz="3600" b="1" dirty="0" smtClean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0" lv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79412" y="1263047"/>
            <a:ext cx="11657013" cy="48782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u="sng" dirty="0" smtClean="0">
              <a:solidFill>
                <a:srgbClr val="0000FF"/>
              </a:solidFill>
              <a:latin typeface="Verdana" panose="020B060403050404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u="sng" dirty="0">
              <a:solidFill>
                <a:srgbClr val="0000FF"/>
              </a:solidFill>
              <a:latin typeface="Verdana" panose="020B060403050404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sz="2400" b="1" dirty="0" smtClean="0">
              <a:solidFill>
                <a:schemeClr val="bg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  <a:p>
            <a:endParaRPr lang="en-US" sz="2400" b="1" dirty="0">
              <a:solidFill>
                <a:schemeClr val="bg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  <a:p>
            <a:endParaRPr lang="en-US" sz="2400" b="1" dirty="0" smtClean="0">
              <a:solidFill>
                <a:schemeClr val="bg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  <a:p>
            <a:endParaRPr lang="en-US" sz="2400" b="1" dirty="0">
              <a:solidFill>
                <a:schemeClr val="bg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  <a:p>
            <a:endParaRPr lang="en-US" sz="2400" b="1" dirty="0" smtClean="0">
              <a:solidFill>
                <a:schemeClr val="bg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  <a:p>
            <a:endParaRPr lang="en-US" sz="2400" b="1" dirty="0">
              <a:solidFill>
                <a:schemeClr val="bg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  <a:p>
            <a:endParaRPr lang="en-US" sz="2400" b="1" dirty="0" smtClean="0">
              <a:solidFill>
                <a:schemeClr val="bg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  <a:p>
            <a:endParaRPr lang="en-US" sz="2400" b="1" dirty="0">
              <a:solidFill>
                <a:schemeClr val="bg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  <a:p>
            <a:r>
              <a:rPr lang="en-US" sz="24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Email: </a:t>
            </a:r>
            <a:r>
              <a:rPr lang="en-US" sz="2400" b="1" dirty="0">
                <a:hlinkClick r:id="rId3"/>
              </a:rPr>
              <a:t>mdpnhp@gmail.com</a:t>
            </a:r>
            <a:r>
              <a:rPr lang="en-US" sz="2400" dirty="0"/>
              <a:t> </a:t>
            </a:r>
            <a:r>
              <a:rPr lang="en-US" sz="2400" b="1" dirty="0" smtClean="0">
                <a:latin typeface="Arial Black" panose="020B0A04020102020204" pitchFamily="34" charset="0"/>
              </a:rPr>
              <a:t>	</a:t>
            </a:r>
            <a:endParaRPr lang="en-US" sz="2400" b="1" dirty="0" smtClean="0">
              <a:latin typeface="Arial Black" panose="020B0A04020102020204" pitchFamily="34" charset="0"/>
            </a:endParaRPr>
          </a:p>
          <a:p>
            <a:r>
              <a:rPr lang="en-US" sz="24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Website: </a:t>
            </a:r>
            <a:r>
              <a:rPr lang="en-US" sz="2400" b="1" dirty="0" smtClean="0">
                <a:hlinkClick r:id="rId4"/>
              </a:rPr>
              <a:t>www.popularresistance.org</a:t>
            </a:r>
            <a:r>
              <a:rPr lang="en-US" sz="2400" dirty="0" smtClean="0"/>
              <a:t> and </a:t>
            </a:r>
            <a:r>
              <a:rPr lang="en-US" sz="2400" b="1" dirty="0" smtClean="0">
                <a:hlinkClick r:id="rId5"/>
              </a:rPr>
              <a:t>www.flushthetpp.org</a:t>
            </a:r>
            <a:r>
              <a:rPr lang="en-US" sz="2400" b="1" dirty="0">
                <a:latin typeface="Arial Black" panose="020B0A04020102020204" pitchFamily="34" charset="0"/>
              </a:rPr>
              <a:t>	</a:t>
            </a:r>
            <a:r>
              <a:rPr lang="en-US" sz="2400" b="1" dirty="0" smtClean="0">
                <a:latin typeface="Arial Black" panose="020B0A04020102020204" pitchFamily="34" charset="0"/>
              </a:rPr>
              <a:t>	</a:t>
            </a:r>
            <a:r>
              <a:rPr lang="en-US" sz="2400" b="1" dirty="0">
                <a:latin typeface="Arial Black" panose="020B0A04020102020204" pitchFamily="34" charset="0"/>
              </a:rPr>
              <a:t> </a:t>
            </a:r>
          </a:p>
          <a:p>
            <a:pPr>
              <a:lnSpc>
                <a:spcPts val="1800"/>
              </a:lnSpc>
            </a:pPr>
            <a:endParaRPr lang="en-US" sz="2400" b="1" dirty="0">
              <a:latin typeface="Arial Black" panose="020B0A04020102020204" pitchFamily="34" charset="0"/>
            </a:endParaRPr>
          </a:p>
          <a:p>
            <a:endParaRPr lang="en-US" sz="2000" b="1" u="sng" dirty="0" smtClean="0">
              <a:solidFill>
                <a:srgbClr val="0000FF"/>
              </a:solidFill>
              <a:latin typeface="Arial Black" panose="020B0A04020102020204" pitchFamily="34" charset="0"/>
              <a:ea typeface="Calibri" panose="020F0502020204030204" pitchFamily="34" charset="0"/>
              <a:cs typeface="Times New Roman" panose="02020603050405020304" pitchFamily="18" charset="0"/>
              <a:hlinkClick r:id="rId6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8212" y="1647459"/>
            <a:ext cx="4724400" cy="335227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4382247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484812" y="7010400"/>
            <a:ext cx="45719" cy="45719"/>
          </a:xfrm>
        </p:spPr>
        <p:txBody>
          <a:bodyPr>
            <a:normAutofit fontScale="25000" lnSpcReduction="20000"/>
          </a:bodyPr>
          <a:lstStyle/>
          <a:p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531812" y="0"/>
            <a:ext cx="11657013" cy="37764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 marR="0" lv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3600" b="1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				</a:t>
            </a:r>
            <a:r>
              <a:rPr lang="en-US" sz="3600" b="1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Debra Dion, Florida Director</a:t>
            </a:r>
            <a:br>
              <a:rPr lang="en-US" sz="3600" b="1" dirty="0" smtClean="0"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3600" b="1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 Citizens Trade Campaign</a:t>
            </a:r>
            <a:endParaRPr lang="en-US" sz="3600" b="1" dirty="0" smtClean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0" lv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3600" b="1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				</a:t>
            </a:r>
          </a:p>
          <a:p>
            <a:pPr marR="0" lv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endParaRPr lang="en-US" sz="3600" b="1" dirty="0" smtClean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0" lv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endParaRPr lang="en-US" sz="3600" b="1" dirty="0" smtClean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0" lv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26507" y="1288892"/>
            <a:ext cx="11657013" cy="28161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u="sng" dirty="0" smtClean="0">
              <a:solidFill>
                <a:srgbClr val="0000FF"/>
              </a:solidFill>
              <a:latin typeface="Verdana" panose="020B060403050404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sz="2400" b="1" dirty="0" smtClean="0"/>
              <a:t>Florida </a:t>
            </a:r>
            <a:r>
              <a:rPr lang="en-US" sz="2400" b="1" dirty="0"/>
              <a:t>State Director, Citizen's Trade Campaign, Veteran (20 year) AFL-CIO Federal, state and local issues organizer.  Instrumental in organizing the 2003 Miami FTAA and strategic organizer around WTO and CAFTA.</a:t>
            </a:r>
            <a:endParaRPr lang="en-US" sz="2400" dirty="0"/>
          </a:p>
          <a:p>
            <a:endParaRPr lang="en-US" sz="2400" b="1" dirty="0">
              <a:solidFill>
                <a:schemeClr val="bg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  <a:p>
            <a:endParaRPr lang="en-US" sz="2400" b="1" dirty="0">
              <a:solidFill>
                <a:schemeClr val="bg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  <a:p>
            <a:r>
              <a:rPr lang="en-US" sz="24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Email: </a:t>
            </a:r>
            <a:r>
              <a:rPr lang="en-US" sz="2400" b="1" dirty="0">
                <a:hlinkClick r:id="rId3"/>
              </a:rPr>
              <a:t>dion.deborah@gmail.com</a:t>
            </a:r>
            <a:r>
              <a:rPr lang="en-US" sz="2400" b="1" dirty="0" smtClean="0">
                <a:latin typeface="Arial Black" panose="020B0A04020102020204" pitchFamily="34" charset="0"/>
              </a:rPr>
              <a:t>		</a:t>
            </a:r>
            <a:r>
              <a:rPr lang="en-US" sz="2400" b="1" dirty="0">
                <a:latin typeface="Arial Black" panose="020B0A04020102020204" pitchFamily="34" charset="0"/>
              </a:rPr>
              <a:t> </a:t>
            </a:r>
          </a:p>
          <a:p>
            <a:pPr>
              <a:lnSpc>
                <a:spcPts val="1800"/>
              </a:lnSpc>
            </a:pPr>
            <a:endParaRPr lang="en-US" sz="2400" b="1" dirty="0">
              <a:latin typeface="Arial Black" panose="020B0A04020102020204" pitchFamily="34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56412" y="2819400"/>
            <a:ext cx="4895238" cy="3247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126115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484812" y="7010400"/>
            <a:ext cx="45719" cy="45719"/>
          </a:xfrm>
        </p:spPr>
        <p:txBody>
          <a:bodyPr>
            <a:normAutofit fontScale="25000" lnSpcReduction="20000"/>
          </a:bodyPr>
          <a:lstStyle/>
          <a:p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531812" y="0"/>
            <a:ext cx="11657013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 marR="0" lv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3600" b="1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				</a:t>
            </a:r>
            <a:r>
              <a:rPr lang="en-US" sz="3600" b="1" dirty="0">
                <a:latin typeface="Arial" panose="020B0604020202020204" pitchFamily="34" charset="0"/>
              </a:rPr>
              <a:t>How We Fight TPP</a:t>
            </a:r>
            <a:endParaRPr lang="en-US" sz="3600" b="1" dirty="0" smtClean="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0" lv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3600" b="1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				</a:t>
            </a:r>
          </a:p>
          <a:p>
            <a:pPr marR="0" lv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endParaRPr lang="en-US" sz="3600" b="1" dirty="0" smtClean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0" lv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endParaRPr lang="en-US" sz="3600" b="1" dirty="0" smtClean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0" lv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751011" y="992579"/>
            <a:ext cx="9296401" cy="61401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u="sng" dirty="0" smtClean="0">
              <a:solidFill>
                <a:srgbClr val="0000FF"/>
              </a:solidFill>
              <a:latin typeface="Verdana" panose="020B060403050404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sz="2400" b="1" dirty="0" smtClean="0"/>
              <a:t/>
            </a:r>
            <a:br>
              <a:rPr lang="en-US" sz="2400" b="1" dirty="0" smtClean="0"/>
            </a:br>
            <a:endParaRPr lang="en-US" sz="2400" b="1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/>
              <a:t>Deepen base to work on on-going TPP Campaign in targeted </a:t>
            </a:r>
            <a:r>
              <a:rPr lang="en-US" sz="2400" b="1" dirty="0" smtClean="0"/>
              <a:t>districts</a:t>
            </a:r>
            <a:br>
              <a:rPr lang="en-US" sz="2400" b="1" dirty="0" smtClean="0"/>
            </a:br>
            <a:endParaRPr lang="en-US" sz="2400" b="1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/>
              <a:t>Lay groundwork for TPP to become a political issue in 2016 </a:t>
            </a:r>
            <a:r>
              <a:rPr lang="en-US" sz="2400" b="1" dirty="0" smtClean="0"/>
              <a:t>elections</a:t>
            </a:r>
            <a:br>
              <a:rPr lang="en-US" sz="2400" b="1" dirty="0" smtClean="0"/>
            </a:br>
            <a:endParaRPr lang="en-US" sz="2400" b="1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 smtClean="0"/>
              <a:t>Let Members of Congress know that their constituents are watching on the TPP</a:t>
            </a:r>
            <a:br>
              <a:rPr lang="en-US" sz="2400" b="1" dirty="0" smtClean="0"/>
            </a:br>
            <a:endParaRPr lang="en-US" sz="2400" b="1" dirty="0" smtClean="0"/>
          </a:p>
          <a:p>
            <a:endParaRPr lang="en-US" sz="2400" b="1" dirty="0">
              <a:solidFill>
                <a:schemeClr val="bg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  <a:p>
            <a:endParaRPr lang="en-US" sz="2400" b="1" dirty="0"/>
          </a:p>
          <a:p>
            <a:endParaRPr lang="en-US" sz="2400" b="1" dirty="0">
              <a:solidFill>
                <a:schemeClr val="bg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  <a:p>
            <a:r>
              <a:rPr lang="en-US" sz="2400" b="1" dirty="0" smtClean="0">
                <a:latin typeface="Arial Black" panose="020B0A04020102020204" pitchFamily="34" charset="0"/>
              </a:rPr>
              <a:t>		</a:t>
            </a:r>
            <a:r>
              <a:rPr lang="en-US" sz="2400" b="1" dirty="0">
                <a:latin typeface="Arial Black" panose="020B0A04020102020204" pitchFamily="34" charset="0"/>
              </a:rPr>
              <a:t> </a:t>
            </a:r>
          </a:p>
          <a:p>
            <a:pPr>
              <a:lnSpc>
                <a:spcPts val="1800"/>
              </a:lnSpc>
            </a:pPr>
            <a:endParaRPr lang="en-US" sz="2400" b="1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99121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484812" y="7010400"/>
            <a:ext cx="45719" cy="45719"/>
          </a:xfrm>
        </p:spPr>
        <p:txBody>
          <a:bodyPr>
            <a:normAutofit fontScale="25000" lnSpcReduction="20000"/>
          </a:bodyPr>
          <a:lstStyle/>
          <a:p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531812" y="0"/>
            <a:ext cx="11657013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 marR="0" lv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3600" b="1" dirty="0" smtClean="0"/>
              <a:t>Objectives </a:t>
            </a:r>
            <a:r>
              <a:rPr lang="en-US" sz="3600" b="1" dirty="0"/>
              <a:t>for overall TPP Campaign moving forward</a:t>
            </a:r>
            <a:endParaRPr lang="en-US" sz="3600" b="1" dirty="0" smtClean="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0" lv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3600" b="1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				</a:t>
            </a:r>
          </a:p>
          <a:p>
            <a:pPr marR="0" lv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endParaRPr lang="en-US" sz="3600" b="1" dirty="0" smtClean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0" lv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endParaRPr lang="en-US" sz="3600" b="1" dirty="0" smtClean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0" lv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522413" y="992579"/>
            <a:ext cx="9525000" cy="69711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400" b="1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b="1" dirty="0"/>
              <a:t>During the </a:t>
            </a:r>
            <a:r>
              <a:rPr lang="en-US" sz="2800" b="1"/>
              <a:t>August </a:t>
            </a:r>
            <a:r>
              <a:rPr lang="en-US" sz="2800" b="1" smtClean="0"/>
              <a:t>recess:</a:t>
            </a:r>
            <a:r>
              <a:rPr lang="en-US" sz="2800" b="1" dirty="0"/>
              <a:t/>
            </a:r>
            <a:br>
              <a:rPr lang="en-US" sz="2800" b="1" dirty="0"/>
            </a:br>
            <a:endParaRPr lang="en-US" sz="2800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600" b="1" dirty="0"/>
              <a:t>Thank </a:t>
            </a:r>
            <a:r>
              <a:rPr lang="en-US" sz="2600" b="1" dirty="0" smtClean="0"/>
              <a:t>you </a:t>
            </a:r>
            <a:r>
              <a:rPr lang="en-US" sz="2600" b="1" dirty="0"/>
              <a:t>to those members that voted </a:t>
            </a:r>
            <a:r>
              <a:rPr lang="en-US" sz="2600" b="1" dirty="0" smtClean="0"/>
              <a:t>right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600" b="1" dirty="0"/>
              <a:t>Outreach to broader base -- environmentalists, food groups, Democratic clubs, seniors and students</a:t>
            </a:r>
            <a:endParaRPr lang="en-US" sz="2600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600" b="1" dirty="0"/>
              <a:t>Media outreach -- editorial boards and letters-to-the-editor from  different groups </a:t>
            </a:r>
            <a:endParaRPr lang="en-US" sz="2600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600" b="1" dirty="0"/>
              <a:t>Actions at Members of Congress that voted </a:t>
            </a:r>
            <a:r>
              <a:rPr lang="en-US" sz="2600" b="1" dirty="0" smtClean="0"/>
              <a:t>wrong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600" b="1" dirty="0"/>
              <a:t>Highlighting the State Department Report of Human Trafficking and Malaysia's upgraded status</a:t>
            </a:r>
            <a:endParaRPr lang="en-US" sz="2600" dirty="0"/>
          </a:p>
          <a:p>
            <a:pPr lvl="1"/>
            <a:r>
              <a:rPr lang="en-US" sz="2400" b="1" dirty="0" smtClean="0"/>
              <a:t/>
            </a:r>
            <a:br>
              <a:rPr lang="en-US" sz="2400" b="1" dirty="0" smtClean="0"/>
            </a:br>
            <a:endParaRPr lang="en-US" sz="2400" b="1" dirty="0" smtClean="0"/>
          </a:p>
          <a:p>
            <a:endParaRPr lang="en-US" sz="2400" b="1" dirty="0">
              <a:solidFill>
                <a:schemeClr val="bg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  <a:p>
            <a:endParaRPr lang="en-US" sz="2400" b="1" dirty="0"/>
          </a:p>
          <a:p>
            <a:endParaRPr lang="en-US" sz="2400" b="1" dirty="0">
              <a:solidFill>
                <a:schemeClr val="bg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  <a:p>
            <a:r>
              <a:rPr lang="en-US" sz="2400" b="1" dirty="0" smtClean="0">
                <a:latin typeface="Arial Black" panose="020B0A04020102020204" pitchFamily="34" charset="0"/>
              </a:rPr>
              <a:t>		</a:t>
            </a:r>
            <a:r>
              <a:rPr lang="en-US" sz="2400" b="1" dirty="0">
                <a:latin typeface="Arial Black" panose="020B0A04020102020204" pitchFamily="34" charset="0"/>
              </a:rPr>
              <a:t> </a:t>
            </a:r>
          </a:p>
          <a:p>
            <a:pPr>
              <a:lnSpc>
                <a:spcPts val="1800"/>
              </a:lnSpc>
            </a:pPr>
            <a:endParaRPr lang="en-US" sz="2400" b="1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899521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-306387" y="-457200"/>
            <a:ext cx="12495212" cy="34224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 marR="0"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9600" b="1" cap="all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Q &amp; a </a:t>
            </a:r>
          </a:p>
          <a:p>
            <a:pPr marR="0"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4000" b="1" cap="all" dirty="0" smtClean="0">
                <a:solidFill>
                  <a:schemeClr val="accent1">
                    <a:lumMod val="50000"/>
                  </a:schemeClr>
                </a:solidFill>
              </a:rPr>
              <a:t>with our Guest speakers</a:t>
            </a:r>
            <a:br>
              <a:rPr lang="en-US" sz="4000" b="1" cap="all" dirty="0" smtClean="0">
                <a:solidFill>
                  <a:schemeClr val="accent1">
                    <a:lumMod val="50000"/>
                  </a:schemeClr>
                </a:solidFill>
              </a:rPr>
            </a:br>
            <a:endParaRPr lang="en-US" sz="40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flipH="1">
            <a:off x="-77787" y="5105400"/>
            <a:ext cx="12038012" cy="1295400"/>
          </a:xfrm>
        </p:spPr>
        <p:txBody>
          <a:bodyPr>
            <a:normAutofit lnSpcReduction="10000"/>
          </a:bodyPr>
          <a:lstStyle/>
          <a:p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</a:rPr>
              <a:t>	        	</a:t>
            </a: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</a:rPr>
              <a:t>         Phil Robertson</a:t>
            </a: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</a:rPr>
              <a:t>	</a:t>
            </a: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</a:rPr>
              <a:t>                      		               Tim Ryan </a:t>
            </a:r>
          </a:p>
          <a:p>
            <a:r>
              <a:rPr lang="en-US" sz="2400" b="1" dirty="0">
                <a:solidFill>
                  <a:schemeClr val="accent1">
                    <a:lumMod val="50000"/>
                  </a:schemeClr>
                </a:solidFill>
              </a:rPr>
              <a:t>	</a:t>
            </a: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</a:rPr>
              <a:t>	    Human Rights Watch	             International Labor Solidarity Center		</a:t>
            </a:r>
            <a:endParaRPr lang="en-US" sz="24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en-US" sz="2400" b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</a:rPr>
              <a:t>    </a:t>
            </a: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</a:rPr>
              <a:t>			</a:t>
            </a:r>
            <a:endParaRPr lang="en-US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90241" y="2172057"/>
            <a:ext cx="3828571" cy="2857143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22465" y="2248256"/>
            <a:ext cx="2687108" cy="2692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109846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flipH="1" flipV="1">
            <a:off x="150812" y="6705600"/>
            <a:ext cx="12038012" cy="76199"/>
          </a:xfrm>
        </p:spPr>
        <p:txBody>
          <a:bodyPr>
            <a:normAutofit fontScale="25000" lnSpcReduction="20000"/>
          </a:bodyPr>
          <a:lstStyle/>
          <a:p>
            <a:endParaRPr 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-306388" y="6927"/>
            <a:ext cx="12495212" cy="43304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en-US" sz="1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						</a:t>
            </a:r>
            <a:r>
              <a:rPr lang="en-US" sz="60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Comments/Questions</a:t>
            </a:r>
            <a:endParaRPr lang="en-US" sz="6000" b="1" dirty="0" smtClean="0">
              <a:solidFill>
                <a:schemeClr val="bg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R="0" lv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3600" b="1" cap="all" dirty="0" smtClean="0">
                <a:solidFill>
                  <a:schemeClr val="accent1">
                    <a:lumMod val="50000"/>
                  </a:schemeClr>
                </a:solidFill>
                <a:latin typeface="Arial Black" panose="020B0A04020102020204" pitchFamily="34" charset="0"/>
              </a:rPr>
              <a:t>					  	</a:t>
            </a:r>
            <a:r>
              <a:rPr lang="en-US" sz="3200" b="1" cap="all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  <a:endParaRPr lang="en-US" sz="3200" dirty="0">
              <a:solidFill>
                <a:schemeClr val="accent3">
                  <a:lumMod val="50000"/>
                </a:schemeClr>
              </a:solidFill>
              <a:latin typeface="Arial Black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0" lvl="0">
              <a:spcBef>
                <a:spcPts val="0"/>
              </a:spcBef>
              <a:spcAft>
                <a:spcPts val="0"/>
              </a:spcAft>
            </a:pPr>
            <a:r>
              <a:rPr lang="en-US" sz="3200" dirty="0" smtClean="0">
                <a:solidFill>
                  <a:schemeClr val="accent3">
                    <a:lumMod val="50000"/>
                  </a:schemeClr>
                </a:solidFill>
                <a:latin typeface="Arial Black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		</a:t>
            </a:r>
          </a:p>
          <a:p>
            <a:pPr marR="0" lvl="0">
              <a:spcBef>
                <a:spcPts val="0"/>
              </a:spcBef>
              <a:spcAft>
                <a:spcPts val="0"/>
              </a:spcAft>
            </a:pPr>
            <a:endParaRPr lang="en-US" sz="3200" dirty="0">
              <a:solidFill>
                <a:schemeClr val="accent3">
                  <a:lumMod val="50000"/>
                </a:schemeClr>
              </a:solidFill>
              <a:latin typeface="Arial Black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0" lvl="0">
              <a:spcBef>
                <a:spcPts val="0"/>
              </a:spcBef>
              <a:spcAft>
                <a:spcPts val="0"/>
              </a:spcAft>
            </a:pPr>
            <a:endParaRPr lang="en-US" sz="3200" dirty="0" smtClean="0">
              <a:solidFill>
                <a:schemeClr val="accent3">
                  <a:lumMod val="50000"/>
                </a:schemeClr>
              </a:solidFill>
              <a:latin typeface="Arial Black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0" lvl="0">
              <a:spcBef>
                <a:spcPts val="0"/>
              </a:spcBef>
              <a:spcAft>
                <a:spcPts val="0"/>
              </a:spcAft>
            </a:pPr>
            <a:endParaRPr lang="en-US" sz="3200" dirty="0">
              <a:solidFill>
                <a:schemeClr val="accent3">
                  <a:lumMod val="50000"/>
                </a:schemeClr>
              </a:solidFill>
              <a:latin typeface="Arial Black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0" lvl="0">
              <a:spcBef>
                <a:spcPts val="0"/>
              </a:spcBef>
              <a:spcAft>
                <a:spcPts val="0"/>
              </a:spcAft>
            </a:pPr>
            <a:endParaRPr lang="en-US" sz="3200" dirty="0">
              <a:solidFill>
                <a:schemeClr val="accent1">
                  <a:lumMod val="50000"/>
                </a:schemeClr>
              </a:solidFill>
              <a:latin typeface="Arial Black" panose="020B0A040201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242145" y="609600"/>
            <a:ext cx="8610600" cy="41036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 smtClean="0">
              <a:solidFill>
                <a:schemeClr val="accent3">
                  <a:lumMod val="50000"/>
                </a:schemeClr>
              </a:solidFill>
              <a:latin typeface="Arial Black" pitchFamily="34" charset="0"/>
            </a:endParaRPr>
          </a:p>
          <a:p>
            <a:endParaRPr lang="en-US" dirty="0">
              <a:solidFill>
                <a:schemeClr val="accent3">
                  <a:lumMod val="50000"/>
                </a:schemeClr>
              </a:solidFill>
              <a:latin typeface="Arial Black" pitchFamily="34" charset="0"/>
            </a:endParaRPr>
          </a:p>
          <a:p>
            <a:endParaRPr lang="en-US" dirty="0" smtClean="0">
              <a:solidFill>
                <a:schemeClr val="accent3">
                  <a:lumMod val="50000"/>
                </a:schemeClr>
              </a:solidFill>
              <a:latin typeface="Arial Black" pitchFamily="34" charset="0"/>
            </a:endParaRPr>
          </a:p>
          <a:p>
            <a:endParaRPr lang="en-US" dirty="0">
              <a:solidFill>
                <a:schemeClr val="accent3">
                  <a:lumMod val="50000"/>
                </a:schemeClr>
              </a:solidFill>
              <a:latin typeface="Arial Black" pitchFamily="34" charset="0"/>
            </a:endParaRPr>
          </a:p>
          <a:p>
            <a:endParaRPr lang="en-US" dirty="0" smtClean="0">
              <a:solidFill>
                <a:schemeClr val="accent3">
                  <a:lumMod val="50000"/>
                </a:schemeClr>
              </a:solidFill>
              <a:latin typeface="Arial Black" pitchFamily="34" charset="0"/>
            </a:endParaRPr>
          </a:p>
          <a:p>
            <a:endParaRPr lang="en-US" dirty="0">
              <a:solidFill>
                <a:schemeClr val="accent3">
                  <a:lumMod val="50000"/>
                </a:schemeClr>
              </a:solidFill>
              <a:latin typeface="Arial Black" pitchFamily="34" charset="0"/>
            </a:endParaRPr>
          </a:p>
          <a:p>
            <a:endParaRPr lang="en-US" dirty="0" smtClean="0">
              <a:solidFill>
                <a:schemeClr val="accent3">
                  <a:lumMod val="50000"/>
                </a:schemeClr>
              </a:solidFill>
              <a:latin typeface="Arial Black" pitchFamily="34" charset="0"/>
            </a:endParaRPr>
          </a:p>
          <a:p>
            <a:endParaRPr lang="en-US" dirty="0">
              <a:solidFill>
                <a:schemeClr val="accent3">
                  <a:lumMod val="50000"/>
                </a:schemeClr>
              </a:solidFill>
              <a:latin typeface="Arial Black" pitchFamily="34" charset="0"/>
            </a:endParaRPr>
          </a:p>
          <a:p>
            <a:pPr>
              <a:lnSpc>
                <a:spcPts val="2000"/>
              </a:lnSpc>
            </a:pPr>
            <a:r>
              <a:rPr lang="en-US" dirty="0" smtClean="0">
                <a:solidFill>
                  <a:schemeClr val="accent3">
                    <a:lumMod val="50000"/>
                  </a:schemeClr>
                </a:solidFill>
                <a:latin typeface="Arial Black" pitchFamily="34" charset="0"/>
              </a:rPr>
              <a:t>		</a:t>
            </a:r>
            <a:r>
              <a:rPr lang="en-US" sz="2000" dirty="0">
                <a:latin typeface="Arial Black" pitchFamily="34" charset="0"/>
              </a:rPr>
              <a:t>					</a:t>
            </a:r>
            <a:br>
              <a:rPr lang="en-US" sz="2000" dirty="0">
                <a:latin typeface="Arial Black" pitchFamily="34" charset="0"/>
              </a:rPr>
            </a:br>
            <a:r>
              <a:rPr lang="en-US" sz="2000" dirty="0" smtClean="0">
                <a:latin typeface="Arial Black" pitchFamily="34" charset="0"/>
              </a:rPr>
              <a:t>		</a:t>
            </a:r>
            <a:r>
              <a:rPr lang="en-US" sz="4400" dirty="0" smtClean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Events and Actions</a:t>
            </a:r>
          </a:p>
          <a:p>
            <a:pPr>
              <a:lnSpc>
                <a:spcPts val="2000"/>
              </a:lnSpc>
            </a:pPr>
            <a:endParaRPr lang="en-US" sz="4400" dirty="0">
              <a:solidFill>
                <a:schemeClr val="accent1">
                  <a:lumMod val="75000"/>
                </a:schemeClr>
              </a:solidFill>
              <a:latin typeface="Arial Black" pitchFamily="34" charset="0"/>
            </a:endParaRPr>
          </a:p>
          <a:p>
            <a:pPr>
              <a:lnSpc>
                <a:spcPts val="2000"/>
              </a:lnSpc>
            </a:pPr>
            <a:endParaRPr lang="en-US" sz="4400" dirty="0" smtClean="0">
              <a:solidFill>
                <a:schemeClr val="accent1">
                  <a:lumMod val="75000"/>
                </a:schemeClr>
              </a:solidFill>
              <a:latin typeface="Arial Black" pitchFamily="34" charset="0"/>
            </a:endParaRPr>
          </a:p>
          <a:p>
            <a:pPr>
              <a:lnSpc>
                <a:spcPts val="2000"/>
              </a:lnSpc>
            </a:pPr>
            <a:r>
              <a:rPr lang="en-US" sz="4400" dirty="0" smtClean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		Strategies/Tactics</a:t>
            </a:r>
          </a:p>
          <a:p>
            <a:pPr>
              <a:lnSpc>
                <a:spcPts val="2000"/>
              </a:lnSpc>
            </a:pPr>
            <a:r>
              <a:rPr lang="en-US" sz="2000" dirty="0">
                <a:latin typeface="Arial Black" pitchFamily="34" charset="0"/>
              </a:rPr>
              <a:t>						</a:t>
            </a:r>
            <a:r>
              <a:rPr lang="en-US" sz="2000" dirty="0" smtClean="0">
                <a:solidFill>
                  <a:srgbClr val="00B0F0"/>
                </a:solidFill>
                <a:latin typeface="Arial Black" pitchFamily="34" charset="0"/>
              </a:rPr>
              <a:t>             </a:t>
            </a:r>
            <a:r>
              <a:rPr lang="en-US" sz="20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en-US" sz="20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en-US" sz="2000" dirty="0" smtClean="0">
                <a:solidFill>
                  <a:srgbClr val="00B0F0"/>
                </a:solidFill>
                <a:latin typeface="Arial Black" pitchFamily="34" charset="0"/>
              </a:rPr>
              <a:t>		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75710244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531812" y="457200"/>
            <a:ext cx="12503149" cy="594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  <a:r>
              <a:rPr lang="en-US" sz="54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Introduction &amp; Welcome</a:t>
            </a:r>
          </a:p>
          <a:p>
            <a:pPr>
              <a:lnSpc>
                <a:spcPts val="2400"/>
              </a:lnSpc>
            </a:pPr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  <a:latin typeface="Arial Black" panose="020B0A04020102020204" pitchFamily="34" charset="0"/>
              </a:rPr>
              <a:t>Andrea Miller, </a:t>
            </a:r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  <a:latin typeface="Arial Black" panose="020B0A04020102020204" pitchFamily="34" charset="0"/>
              </a:rPr>
              <a:t>National TPP Team Coordinator </a:t>
            </a:r>
            <a:r>
              <a:rPr lang="en-US" sz="2400" dirty="0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/>
            </a:r>
            <a:br>
              <a:rPr lang="en-US" sz="2400" dirty="0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</a:br>
            <a:r>
              <a:rPr lang="en-US" sz="2400" dirty="0" smtClean="0">
                <a:solidFill>
                  <a:srgbClr val="A2D66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Executive Director</a:t>
            </a:r>
            <a:r>
              <a:rPr lang="en-US" sz="2400" dirty="0" smtClean="0">
                <a:solidFill>
                  <a:srgbClr val="A2D66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	</a:t>
            </a:r>
          </a:p>
          <a:p>
            <a:pPr>
              <a:lnSpc>
                <a:spcPts val="2400"/>
              </a:lnSpc>
            </a:pPr>
            <a:r>
              <a:rPr lang="en-US" sz="2400" dirty="0" smtClean="0">
                <a:solidFill>
                  <a:srgbClr val="A2D66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People Demanding Action </a:t>
            </a:r>
          </a:p>
          <a:p>
            <a:pPr>
              <a:lnSpc>
                <a:spcPts val="2400"/>
              </a:lnSpc>
            </a:pPr>
            <a:r>
              <a:rPr lang="en-US" sz="2800" dirty="0" smtClean="0">
                <a:solidFill>
                  <a:schemeClr val="accent3">
                    <a:lumMod val="50000"/>
                  </a:schemeClr>
                </a:solidFill>
              </a:rPr>
              <a:t>				</a:t>
            </a:r>
            <a:br>
              <a:rPr lang="en-US" sz="2800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Arial Black" panose="020B0A04020102020204" pitchFamily="34" charset="0"/>
              </a:rPr>
              <a:t>Email: </a:t>
            </a:r>
            <a:r>
              <a:rPr lang="en-US" sz="2400" b="1" dirty="0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andrea@peopledemandingaction.org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sz="32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Call Norms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sz="32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Meeting Room Functions	</a:t>
            </a:r>
          </a:p>
          <a:p>
            <a:pPr>
              <a:lnSpc>
                <a:spcPct val="150000"/>
              </a:lnSpc>
            </a:pPr>
            <a:r>
              <a:rPr lang="en-US" sz="2400" dirty="0" smtClean="0">
                <a:solidFill>
                  <a:srgbClr val="40404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ea typeface="+mj-ea"/>
                <a:cs typeface="+mj-cs"/>
              </a:rPr>
              <a:t>Website</a:t>
            </a:r>
            <a:r>
              <a:rPr lang="en-US" sz="2400" dirty="0">
                <a:solidFill>
                  <a:srgbClr val="40404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ea typeface="+mj-ea"/>
                <a:cs typeface="+mj-cs"/>
              </a:rPr>
              <a:t>: </a:t>
            </a:r>
            <a:r>
              <a:rPr lang="en-US" sz="2400" dirty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ea typeface="+mj-ea"/>
                <a:cs typeface="+mj-cs"/>
                <a:hlinkClick r:id="rId3"/>
              </a:rPr>
              <a:t>http://</a:t>
            </a:r>
            <a:r>
              <a:rPr lang="en-US" sz="2400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ea typeface="+mj-ea"/>
                <a:cs typeface="+mj-cs"/>
                <a:hlinkClick r:id="rId3"/>
              </a:rPr>
              <a:t>www.PeopleDemandingAction.org</a:t>
            </a:r>
            <a:r>
              <a:rPr lang="en-US" sz="32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				</a:t>
            </a:r>
            <a:r>
              <a:rPr lang="en-US" sz="2400" b="1" dirty="0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/>
            </a:r>
            <a:br>
              <a:rPr lang="en-US" sz="2400" b="1" dirty="0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</a:br>
            <a:r>
              <a:rPr lang="en-US" sz="2400" b="1" dirty="0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						</a:t>
            </a:r>
            <a:r>
              <a:rPr lang="en-US" sz="2400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	Download this PowerPoint: 				</a:t>
            </a:r>
            <a:r>
              <a:rPr lang="en-US" sz="24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hlinkClick r:id="rId4"/>
              </a:rPr>
              <a:t>http</a:t>
            </a:r>
            <a:r>
              <a:rPr lang="en-US" sz="24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hlinkClick r:id="rId4"/>
              </a:rPr>
              <a:t>://www.peopledemandingaction.org/downloads/tpp</a:t>
            </a:r>
            <a:br>
              <a:rPr lang="en-US" sz="24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hlinkClick r:id="rId4"/>
              </a:rPr>
            </a:br>
            <a:endParaRPr lang="en-US" sz="2400" dirty="0" smtClean="0">
              <a:solidFill>
                <a:schemeClr val="bg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212" y="4572000"/>
            <a:ext cx="1555613" cy="1645491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484812" y="7010400"/>
            <a:ext cx="45719" cy="45719"/>
          </a:xfrm>
        </p:spPr>
        <p:txBody>
          <a:bodyPr>
            <a:normAutofit fontScale="25000" lnSpcReduction="20000"/>
          </a:bodyPr>
          <a:lstStyle/>
          <a:p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4812" y="1828800"/>
            <a:ext cx="1686812" cy="2057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519764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484812" y="7010400"/>
            <a:ext cx="45719" cy="45719"/>
          </a:xfrm>
        </p:spPr>
        <p:txBody>
          <a:bodyPr>
            <a:normAutofit fontScale="25000" lnSpcReduction="20000"/>
          </a:bodyPr>
          <a:lstStyle/>
          <a:p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0" y="152400"/>
            <a:ext cx="12188825" cy="52322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   THANKS AND WRAP-UP</a:t>
            </a:r>
            <a:r>
              <a:rPr lang="en-US" sz="66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66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  <a:latin typeface="Arial Black" panose="020B0A04020102020204" pitchFamily="34" charset="0"/>
              </a:rPr>
              <a:t>Andrea Miller, </a:t>
            </a:r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  <a:latin typeface="Arial Black" panose="020B0A04020102020204" pitchFamily="34" charset="0"/>
              </a:rPr>
              <a:t>National TPP Team Coordinator </a:t>
            </a:r>
            <a:r>
              <a:rPr lang="en-US" sz="2400" dirty="0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/>
            </a:r>
            <a:br>
              <a:rPr lang="en-US" sz="2400" dirty="0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</a:br>
            <a:r>
              <a:rPr lang="en-US" sz="2400" dirty="0" smtClean="0">
                <a:solidFill>
                  <a:srgbClr val="D3E88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Executive Director</a:t>
            </a:r>
            <a:r>
              <a:rPr lang="en-US" sz="2400" dirty="0" smtClean="0">
                <a:solidFill>
                  <a:srgbClr val="D3E88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	</a:t>
            </a:r>
          </a:p>
          <a:p>
            <a:pPr>
              <a:spcAft>
                <a:spcPts val="1200"/>
              </a:spcAft>
            </a:pPr>
            <a:r>
              <a:rPr lang="en-US" sz="2400" dirty="0" smtClean="0">
                <a:solidFill>
                  <a:srgbClr val="D3E88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People Demanding Action </a:t>
            </a:r>
            <a:r>
              <a:rPr lang="en-US" sz="2800" dirty="0" smtClean="0">
                <a:solidFill>
                  <a:schemeClr val="accent3">
                    <a:lumMod val="50000"/>
                  </a:schemeClr>
                </a:solidFill>
              </a:rPr>
              <a:t>	</a:t>
            </a:r>
            <a:br>
              <a:rPr lang="en-US" sz="2800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Arial Black" panose="020B0A04020102020204" pitchFamily="34" charset="0"/>
              </a:rPr>
              <a:t>Email: </a:t>
            </a:r>
            <a:r>
              <a:rPr lang="en-US" sz="2400" b="1" dirty="0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  <a:hlinkClick r:id="rId3"/>
              </a:rPr>
              <a:t>andrea@PeopleDemandingAction.org</a:t>
            </a:r>
            <a:r>
              <a:rPr lang="en-US" sz="2400" b="1" dirty="0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/>
            </a:r>
            <a:br>
              <a:rPr lang="en-US" sz="2400" b="1" dirty="0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</a:br>
            <a:r>
              <a:rPr lang="en-US" sz="2400" b="1" dirty="0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				</a:t>
            </a:r>
            <a:r>
              <a:rPr lang="en-US" sz="32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Upcoming Calls:</a:t>
            </a:r>
          </a:p>
          <a:p>
            <a:pPr algn="ctr">
              <a:lnSpc>
                <a:spcPts val="3200"/>
              </a:lnSpc>
            </a:pPr>
            <a:r>
              <a:rPr lang="en-US" sz="2200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August 5: </a:t>
            </a:r>
            <a:r>
              <a:rPr lang="en-US" sz="2200" dirty="0" smtClean="0">
                <a:solidFill>
                  <a:schemeClr val="accent1">
                    <a:lumMod val="50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Popular Resistance</a:t>
            </a:r>
            <a:br>
              <a:rPr lang="en-US" sz="2200" dirty="0" smtClean="0">
                <a:solidFill>
                  <a:schemeClr val="accent1">
                    <a:lumMod val="50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en-US" sz="2200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August </a:t>
            </a:r>
            <a:r>
              <a:rPr lang="en-US" sz="2200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16: </a:t>
            </a:r>
            <a:r>
              <a:rPr lang="en-US" sz="2200" dirty="0" smtClean="0">
                <a:solidFill>
                  <a:schemeClr val="accent1">
                    <a:lumMod val="50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People Demanding Action</a:t>
            </a:r>
            <a:endParaRPr lang="en-US" sz="2200" dirty="0">
              <a:effectLst>
                <a:glow rad="38100">
                  <a:schemeClr val="bg1">
                    <a:lumMod val="50000"/>
                    <a:lumOff val="50000"/>
                    <a:alpha val="2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  <a:p>
            <a:pPr algn="ctr">
              <a:lnSpc>
                <a:spcPts val="3200"/>
              </a:lnSpc>
            </a:pPr>
            <a:endParaRPr lang="en-US" sz="2200" dirty="0">
              <a:effectLst>
                <a:glow rad="38100">
                  <a:schemeClr val="bg1">
                    <a:lumMod val="50000"/>
                    <a:lumOff val="50000"/>
                    <a:alpha val="2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  <a:p>
            <a:pPr marR="0" algn="ctr">
              <a:spcBef>
                <a:spcPts val="0"/>
              </a:spcBef>
              <a:spcAft>
                <a:spcPts val="0"/>
              </a:spcAft>
            </a:pPr>
            <a:endParaRPr lang="en-US" sz="2800" b="1" dirty="0" smtClean="0">
              <a:solidFill>
                <a:schemeClr val="accent1">
                  <a:lumMod val="50000"/>
                </a:schemeClr>
              </a:solidFill>
              <a:latin typeface="Arial Black" panose="020B0A04020102020204" pitchFamily="34" charset="0"/>
            </a:endParaRPr>
          </a:p>
          <a:p>
            <a:pPr algn="ctr"/>
            <a:r>
              <a:rPr lang="en-US" sz="2800" b="1" dirty="0" smtClean="0">
                <a:solidFill>
                  <a:schemeClr val="accent1">
                    <a:lumMod val="50000"/>
                  </a:schemeClr>
                </a:solidFill>
                <a:latin typeface="Arial Black" panose="020B0A04020102020204" pitchFamily="34" charset="0"/>
              </a:rPr>
              <a:t>      </a:t>
            </a:r>
            <a:r>
              <a:rPr lang="en-US" sz="3600" b="1" dirty="0" smtClean="0">
                <a:solidFill>
                  <a:schemeClr val="accent1">
                    <a:lumMod val="50000"/>
                  </a:schemeClr>
                </a:solidFill>
                <a:latin typeface="Arial Black" panose="020B0A04020102020204" pitchFamily="34" charset="0"/>
              </a:rPr>
              <a:t>Stay </a:t>
            </a:r>
            <a:r>
              <a:rPr lang="en-US" sz="3600" b="1" dirty="0">
                <a:solidFill>
                  <a:schemeClr val="accent1">
                    <a:lumMod val="50000"/>
                  </a:schemeClr>
                </a:solidFill>
                <a:latin typeface="Arial Black" panose="020B0A04020102020204" pitchFamily="34" charset="0"/>
              </a:rPr>
              <a:t>tuned for </a:t>
            </a:r>
            <a:r>
              <a:rPr lang="en-US" sz="3600" b="1" dirty="0" smtClean="0">
                <a:solidFill>
                  <a:schemeClr val="accent1">
                    <a:lumMod val="50000"/>
                  </a:schemeClr>
                </a:solidFill>
                <a:latin typeface="Arial Black" panose="020B0A04020102020204" pitchFamily="34" charset="0"/>
              </a:rPr>
              <a:t>updates</a:t>
            </a:r>
            <a:endParaRPr lang="en-US" sz="16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812" y="4419600"/>
            <a:ext cx="1469573" cy="155448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47212" y="609600"/>
            <a:ext cx="1686812" cy="2057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970684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484812" y="7010400"/>
            <a:ext cx="45719" cy="45719"/>
          </a:xfrm>
        </p:spPr>
        <p:txBody>
          <a:bodyPr>
            <a:normAutofit fontScale="25000" lnSpcReduction="20000"/>
          </a:bodyPr>
          <a:lstStyle/>
          <a:p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-14289" y="76200"/>
            <a:ext cx="12203113" cy="67818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 lvl="0" algn="ctr">
              <a:lnSpc>
                <a:spcPct val="120000"/>
              </a:lnSpc>
              <a:buSzPct val="90000"/>
            </a:pPr>
            <a:r>
              <a:rPr lang="en-US" sz="48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YOUR </a:t>
            </a:r>
            <a:r>
              <a:rPr lang="en-US" sz="4800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TPP CALL HOST TEAM</a:t>
            </a:r>
          </a:p>
          <a:p>
            <a:pPr lvl="0">
              <a:lnSpc>
                <a:spcPct val="120000"/>
              </a:lnSpc>
              <a:buSzPct val="90000"/>
            </a:pPr>
            <a:r>
              <a:rPr lang="en-US" sz="900" dirty="0">
                <a:solidFill>
                  <a:srgbClr val="000000">
                    <a:lumMod val="50000"/>
                  </a:srgbClr>
                </a:solidFill>
                <a:latin typeface="Arial Black" pitchFamily="34" charset="0"/>
              </a:rPr>
              <a:t>	          </a:t>
            </a:r>
            <a:r>
              <a:rPr lang="en-US" sz="900" dirty="0">
                <a:solidFill>
                  <a:srgbClr val="404040"/>
                </a:solidFill>
                <a:latin typeface="Arial Black" pitchFamily="34" charset="0"/>
              </a:rPr>
              <a:t/>
            </a:r>
            <a:br>
              <a:rPr lang="en-US" sz="900" dirty="0">
                <a:solidFill>
                  <a:srgbClr val="404040"/>
                </a:solidFill>
                <a:latin typeface="Arial Black" pitchFamily="34" charset="0"/>
              </a:rPr>
            </a:br>
            <a:r>
              <a:rPr lang="en-US" sz="1900" dirty="0">
                <a:solidFill>
                  <a:srgbClr val="D3E884"/>
                </a:solidFill>
                <a:latin typeface="Arial Black" pitchFamily="34" charset="0"/>
              </a:rPr>
              <a:t>          	</a:t>
            </a:r>
            <a:r>
              <a:rPr lang="en-US" sz="2400" dirty="0">
                <a:solidFill>
                  <a:srgbClr val="D3E88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Tom Hocking</a:t>
            </a:r>
            <a:r>
              <a:rPr lang="en-US" sz="2400" dirty="0">
                <a:solidFill>
                  <a:srgbClr val="CB6933">
                    <a:lumMod val="50000"/>
                  </a:srgbClr>
                </a:solidFill>
                <a:latin typeface="Arial Black" pitchFamily="34" charset="0"/>
              </a:rPr>
              <a:t/>
            </a:r>
            <a:br>
              <a:rPr lang="en-US" sz="2400" dirty="0">
                <a:solidFill>
                  <a:srgbClr val="CB6933">
                    <a:lumMod val="50000"/>
                  </a:srgbClr>
                </a:solidFill>
                <a:latin typeface="Arial Black" pitchFamily="34" charset="0"/>
              </a:rPr>
            </a:br>
            <a:r>
              <a:rPr lang="en-US" sz="2400" dirty="0">
                <a:solidFill>
                  <a:srgbClr val="404040"/>
                </a:solidFill>
                <a:latin typeface="Arial Black" pitchFamily="34" charset="0"/>
              </a:rPr>
              <a:t>      	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  <a:latin typeface="Arial Black" pitchFamily="34" charset="0"/>
              </a:rPr>
              <a:t>National Call Technical Adviser</a:t>
            </a:r>
          </a:p>
          <a:p>
            <a:pPr lvl="0">
              <a:lnSpc>
                <a:spcPct val="120000"/>
              </a:lnSpc>
              <a:buSzPct val="90000"/>
            </a:pPr>
            <a:r>
              <a:rPr lang="en-US" sz="2400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	</a:t>
            </a:r>
            <a:r>
              <a:rPr lang="en-US" sz="2400" dirty="0">
                <a:solidFill>
                  <a:srgbClr val="A2D66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National Call Planning Team</a:t>
            </a:r>
            <a:br>
              <a:rPr lang="en-US" sz="2400" dirty="0">
                <a:solidFill>
                  <a:srgbClr val="A2D66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</a:br>
            <a:r>
              <a:rPr lang="en-US" sz="2400" dirty="0">
                <a:solidFill>
                  <a:prstClr val="white"/>
                </a:solidFill>
                <a:latin typeface="Arial Black" pitchFamily="34" charset="0"/>
              </a:rPr>
              <a:t>     	</a:t>
            </a:r>
            <a:r>
              <a:rPr lang="en-US" sz="2400" dirty="0">
                <a:solidFill>
                  <a:srgbClr val="CB6933">
                    <a:lumMod val="50000"/>
                  </a:srgbClr>
                </a:solidFill>
                <a:latin typeface="Arial Black" pitchFamily="34" charset="0"/>
              </a:rPr>
              <a:t>MoveOn Regional Organizer, PA  </a:t>
            </a:r>
            <a:br>
              <a:rPr lang="en-US" sz="2400" dirty="0">
                <a:solidFill>
                  <a:srgbClr val="CB6933">
                    <a:lumMod val="50000"/>
                  </a:srgbClr>
                </a:solidFill>
                <a:latin typeface="Arial Black" pitchFamily="34" charset="0"/>
              </a:rPr>
            </a:br>
            <a:r>
              <a:rPr lang="en-US" sz="2400" dirty="0">
                <a:solidFill>
                  <a:prstClr val="white"/>
                </a:solidFill>
                <a:latin typeface="Arial Black" pitchFamily="34" charset="0"/>
              </a:rPr>
              <a:t>      </a:t>
            </a:r>
            <a:r>
              <a:rPr lang="en-US" sz="2400" dirty="0">
                <a:solidFill>
                  <a:srgbClr val="404040"/>
                </a:solidFill>
                <a:latin typeface="Arial Black" pitchFamily="34" charset="0"/>
              </a:rPr>
              <a:t>	</a:t>
            </a:r>
            <a:r>
              <a:rPr lang="en-US" sz="2400" dirty="0">
                <a:solidFill>
                  <a:srgbClr val="CB6933">
                    <a:lumMod val="50000"/>
                  </a:srgbClr>
                </a:solidFill>
                <a:latin typeface="Arial Black" pitchFamily="34" charset="0"/>
              </a:rPr>
              <a:t>Email: </a:t>
            </a:r>
            <a:r>
              <a:rPr lang="en-US" sz="2400" dirty="0" smtClean="0">
                <a:solidFill>
                  <a:srgbClr val="92D050"/>
                </a:solidFill>
                <a:latin typeface="Arial Black" pitchFamily="34" charset="0"/>
                <a:hlinkClick r:id="rId3"/>
              </a:rPr>
              <a:t>twhocking@gmail.com</a:t>
            </a:r>
            <a:endParaRPr lang="en-US" sz="2400" dirty="0">
              <a:solidFill>
                <a:srgbClr val="92D050"/>
              </a:solidFill>
              <a:latin typeface="Arial Black" pitchFamily="34" charset="0"/>
            </a:endParaRPr>
          </a:p>
          <a:p>
            <a:pPr lvl="0">
              <a:lnSpc>
                <a:spcPct val="120000"/>
              </a:lnSpc>
              <a:buSzPct val="90000"/>
            </a:pPr>
            <a:endParaRPr lang="en-US" sz="2400" dirty="0">
              <a:solidFill>
                <a:prstClr val="white"/>
              </a:solidFill>
              <a:latin typeface="Arial Black" pitchFamily="34" charset="0"/>
            </a:endParaRPr>
          </a:p>
          <a:p>
            <a:pPr lvl="0">
              <a:lnSpc>
                <a:spcPct val="120000"/>
              </a:lnSpc>
              <a:buSzPct val="90000"/>
            </a:pPr>
            <a:r>
              <a:rPr lang="en-US" sz="2400" dirty="0">
                <a:solidFill>
                  <a:srgbClr val="CB6933">
                    <a:lumMod val="50000"/>
                  </a:srgbClr>
                </a:solidFill>
                <a:latin typeface="Arial Black" pitchFamily="34" charset="0"/>
              </a:rPr>
              <a:t>	</a:t>
            </a:r>
            <a:r>
              <a:rPr lang="en-US" sz="2400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●Pre and Post-Call Technical Questions</a:t>
            </a:r>
          </a:p>
          <a:p>
            <a:pPr lvl="0">
              <a:lnSpc>
                <a:spcPct val="120000"/>
              </a:lnSpc>
              <a:buSzPct val="90000"/>
            </a:pPr>
            <a:r>
              <a:rPr lang="en-US" sz="2400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	●Global TPP Team Facebook Page Manager </a:t>
            </a:r>
          </a:p>
          <a:p>
            <a:pPr lvl="0">
              <a:lnSpc>
                <a:spcPct val="120000"/>
              </a:lnSpc>
              <a:buSzPct val="90000"/>
            </a:pPr>
            <a:r>
              <a:rPr lang="en-US" sz="2400" dirty="0">
                <a:solidFill>
                  <a:srgbClr val="488E4A"/>
                </a:solidFill>
                <a:latin typeface="Arial Black" pitchFamily="34" charset="0"/>
              </a:rPr>
              <a:t>	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  <a:latin typeface="Arial Black" pitchFamily="34" charset="0"/>
              </a:rPr>
              <a:t>Website:</a:t>
            </a:r>
            <a:r>
              <a:rPr lang="en-US" sz="2400" dirty="0">
                <a:solidFill>
                  <a:srgbClr val="488E4A"/>
                </a:solidFill>
                <a:latin typeface="Arial Black" pitchFamily="34" charset="0"/>
              </a:rPr>
              <a:t> </a:t>
            </a:r>
            <a:r>
              <a:rPr lang="en-US" sz="2400" dirty="0" smtClean="0">
                <a:solidFill>
                  <a:srgbClr val="404040"/>
                </a:solidFill>
                <a:latin typeface="Arial Black" panose="020B0A04020102020204" pitchFamily="34" charset="0"/>
                <a:hlinkClick r:id="rId4"/>
              </a:rPr>
              <a:t>https</a:t>
            </a:r>
            <a:r>
              <a:rPr lang="en-US" sz="2400" dirty="0">
                <a:solidFill>
                  <a:srgbClr val="404040"/>
                </a:solidFill>
                <a:latin typeface="Arial Black" panose="020B0A04020102020204" pitchFamily="34" charset="0"/>
                <a:hlinkClick r:id="rId4"/>
              </a:rPr>
              <a:t>://www.facebook.com/groups/GlobalTPPTeam</a:t>
            </a:r>
            <a:endParaRPr lang="en-US" sz="2400" dirty="0">
              <a:solidFill>
                <a:srgbClr val="92D050"/>
              </a:solidFill>
              <a:latin typeface="Arial Black" pitchFamily="34" charset="0"/>
            </a:endParaRPr>
          </a:p>
          <a:p>
            <a:pPr lvl="0">
              <a:lnSpc>
                <a:spcPct val="90000"/>
              </a:lnSpc>
              <a:spcBef>
                <a:spcPts val="1800"/>
              </a:spcBef>
              <a:buSzPct val="90000"/>
            </a:pPr>
            <a:endParaRPr lang="en-US" sz="1400" dirty="0">
              <a:solidFill>
                <a:srgbClr val="92D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  <a:p>
            <a:pPr marL="342900" lvl="1">
              <a:lnSpc>
                <a:spcPct val="90000"/>
              </a:lnSpc>
              <a:spcBef>
                <a:spcPts val="600"/>
              </a:spcBef>
              <a:buSzPct val="90000"/>
            </a:pPr>
            <a:endParaRPr lang="en-US" sz="1600" dirty="0">
              <a:solidFill>
                <a:srgbClr val="92D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endParaRPr lang="en-US" sz="14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23212" y="1219200"/>
            <a:ext cx="2615411" cy="2743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675779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-76200"/>
            <a:ext cx="12188825" cy="70326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 marR="0" lv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400" dirty="0">
                <a:solidFill>
                  <a:srgbClr val="404040"/>
                </a:solidFill>
                <a:latin typeface="Arial Black" pitchFamily="34" charset="0"/>
                <a:ea typeface="+mj-ea"/>
                <a:cs typeface="+mj-cs"/>
              </a:rPr>
              <a:t/>
            </a:r>
            <a:br>
              <a:rPr lang="en-US" sz="2400" dirty="0">
                <a:solidFill>
                  <a:srgbClr val="404040"/>
                </a:solidFill>
                <a:latin typeface="Arial Black" pitchFamily="34" charset="0"/>
                <a:ea typeface="+mj-ea"/>
                <a:cs typeface="+mj-cs"/>
              </a:rPr>
            </a:br>
            <a:r>
              <a:rPr lang="en-US" sz="2400" dirty="0" smtClean="0">
                <a:solidFill>
                  <a:srgbClr val="404040"/>
                </a:solidFill>
                <a:latin typeface="Arial Black" pitchFamily="34" charset="0"/>
                <a:ea typeface="+mj-ea"/>
                <a:cs typeface="+mj-cs"/>
              </a:rPr>
              <a:t>     </a:t>
            </a:r>
            <a:r>
              <a:rPr lang="en-US" sz="44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  <a:cs typeface="+mj-cs"/>
              </a:rPr>
              <a:t>National Call Planning/Notes/Information </a:t>
            </a:r>
          </a:p>
          <a:p>
            <a:pPr marR="0" lv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400" dirty="0">
                <a:solidFill>
                  <a:srgbClr val="40404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+mj-ea"/>
                <a:cs typeface="+mj-cs"/>
              </a:rPr>
              <a:t>	</a:t>
            </a:r>
            <a:r>
              <a:rPr lang="en-US" sz="2400" dirty="0" smtClean="0">
                <a:solidFill>
                  <a:srgbClr val="D3E88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+mj-ea"/>
                <a:cs typeface="+mj-cs"/>
              </a:rPr>
              <a:t>Liz </a:t>
            </a:r>
            <a:r>
              <a:rPr lang="en-US" sz="2400" dirty="0">
                <a:solidFill>
                  <a:srgbClr val="D3E88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+mj-ea"/>
                <a:cs typeface="+mj-cs"/>
              </a:rPr>
              <a:t>Amsden</a:t>
            </a:r>
            <a:br>
              <a:rPr lang="en-US" sz="2400" dirty="0">
                <a:solidFill>
                  <a:srgbClr val="D3E88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+mj-ea"/>
                <a:cs typeface="+mj-cs"/>
              </a:rPr>
            </a:br>
            <a:r>
              <a:rPr lang="en-US" sz="2400" dirty="0">
                <a:solidFill>
                  <a:srgbClr val="0E5580"/>
                </a:solidFill>
                <a:latin typeface="Arial Black" pitchFamily="34" charset="0"/>
                <a:ea typeface="+mj-ea"/>
                <a:cs typeface="+mj-cs"/>
              </a:rPr>
              <a:t>  	</a:t>
            </a:r>
            <a:r>
              <a:rPr lang="en-US" sz="2400" dirty="0">
                <a:solidFill>
                  <a:srgbClr val="CB6933">
                    <a:lumMod val="50000"/>
                  </a:srgbClr>
                </a:solidFill>
                <a:latin typeface="Arial Black" pitchFamily="34" charset="0"/>
                <a:ea typeface="+mj-ea"/>
                <a:cs typeface="+mj-cs"/>
              </a:rPr>
              <a:t>National Team Co-Organizer</a:t>
            </a:r>
            <a:br>
              <a:rPr lang="en-US" sz="2400" dirty="0">
                <a:solidFill>
                  <a:srgbClr val="CB6933">
                    <a:lumMod val="50000"/>
                  </a:srgbClr>
                </a:solidFill>
                <a:latin typeface="Arial Black" pitchFamily="34" charset="0"/>
                <a:ea typeface="+mj-ea"/>
                <a:cs typeface="+mj-cs"/>
              </a:rPr>
            </a:br>
            <a:r>
              <a:rPr lang="en-US" sz="2400" dirty="0">
                <a:solidFill>
                  <a:prstClr val="white"/>
                </a:solidFill>
                <a:latin typeface="Arial Black" pitchFamily="34" charset="0"/>
                <a:ea typeface="+mj-ea"/>
                <a:cs typeface="+mj-cs"/>
              </a:rPr>
              <a:t>  	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  <a:latin typeface="Arial Black" pitchFamily="34" charset="0"/>
                <a:ea typeface="+mj-ea"/>
                <a:cs typeface="+mj-cs"/>
              </a:rPr>
              <a:t>Campaign Updates/Call Notes </a:t>
            </a:r>
            <a:br>
              <a:rPr lang="en-US" sz="2400" dirty="0">
                <a:solidFill>
                  <a:schemeClr val="accent1">
                    <a:lumMod val="50000"/>
                  </a:schemeClr>
                </a:solidFill>
                <a:latin typeface="Arial Black" pitchFamily="34" charset="0"/>
                <a:ea typeface="+mj-ea"/>
                <a:cs typeface="+mj-cs"/>
              </a:rPr>
            </a:br>
            <a:r>
              <a:rPr lang="en-US" sz="2400" dirty="0">
                <a:solidFill>
                  <a:prstClr val="white"/>
                </a:solidFill>
                <a:latin typeface="Arial Black" pitchFamily="34" charset="0"/>
                <a:ea typeface="+mj-ea"/>
                <a:cs typeface="+mj-cs"/>
              </a:rPr>
              <a:t>  	</a:t>
            </a:r>
            <a:r>
              <a:rPr lang="en-US" sz="2400" dirty="0">
                <a:solidFill>
                  <a:srgbClr val="CB6933">
                    <a:lumMod val="50000"/>
                  </a:srgbClr>
                </a:solidFill>
                <a:latin typeface="Arial Black" pitchFamily="34" charset="0"/>
                <a:ea typeface="+mj-ea"/>
                <a:cs typeface="+mj-cs"/>
              </a:rPr>
              <a:t>MoveOn Council Organizer CA</a:t>
            </a:r>
            <a:br>
              <a:rPr lang="en-US" sz="2400" dirty="0">
                <a:solidFill>
                  <a:srgbClr val="CB6933">
                    <a:lumMod val="50000"/>
                  </a:srgbClr>
                </a:solidFill>
                <a:latin typeface="Arial Black" pitchFamily="34" charset="0"/>
                <a:ea typeface="+mj-ea"/>
                <a:cs typeface="+mj-cs"/>
              </a:rPr>
            </a:br>
            <a:r>
              <a:rPr lang="en-US" sz="2400" dirty="0">
                <a:solidFill>
                  <a:srgbClr val="75CEEC">
                    <a:lumMod val="40000"/>
                    <a:lumOff val="60000"/>
                  </a:srgbClr>
                </a:solidFill>
                <a:latin typeface="Arial Black" pitchFamily="34" charset="0"/>
                <a:ea typeface="+mj-ea"/>
                <a:cs typeface="+mj-cs"/>
              </a:rPr>
              <a:t>  </a:t>
            </a:r>
            <a:r>
              <a:rPr lang="en-US" sz="2400" dirty="0">
                <a:solidFill>
                  <a:prstClr val="white"/>
                </a:solidFill>
                <a:latin typeface="Arial Black" pitchFamily="34" charset="0"/>
                <a:ea typeface="+mj-ea"/>
                <a:cs typeface="+mj-cs"/>
              </a:rPr>
              <a:t> 	</a:t>
            </a:r>
            <a:r>
              <a:rPr lang="en-US" sz="2400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+mj-ea"/>
                <a:cs typeface="+mj-cs"/>
              </a:rPr>
              <a:t>Email: </a:t>
            </a:r>
            <a:r>
              <a:rPr lang="en-US" sz="2400" dirty="0">
                <a:solidFill>
                  <a:prstClr val="white"/>
                </a:solidFill>
                <a:latin typeface="Arial Black" pitchFamily="34" charset="0"/>
                <a:ea typeface="+mj-ea"/>
                <a:cs typeface="+mj-cs"/>
                <a:hlinkClick r:id="rId2"/>
              </a:rPr>
              <a:t>Lizamsden@hotmail.Com</a:t>
            </a:r>
            <a:r>
              <a:rPr lang="en-US" sz="2400" dirty="0">
                <a:solidFill>
                  <a:prstClr val="white"/>
                </a:solidFill>
                <a:latin typeface="Arial Black" pitchFamily="34" charset="0"/>
                <a:ea typeface="+mj-ea"/>
                <a:cs typeface="+mj-cs"/>
              </a:rPr>
              <a:t> </a:t>
            </a:r>
            <a:br>
              <a:rPr lang="en-US" sz="2400" dirty="0">
                <a:solidFill>
                  <a:prstClr val="white"/>
                </a:solidFill>
                <a:latin typeface="Arial Black" pitchFamily="34" charset="0"/>
                <a:ea typeface="+mj-ea"/>
                <a:cs typeface="+mj-cs"/>
              </a:rPr>
            </a:br>
            <a:r>
              <a:rPr lang="en-US" sz="2400" dirty="0">
                <a:solidFill>
                  <a:prstClr val="white"/>
                </a:solidFill>
                <a:latin typeface="Arial Black" pitchFamily="34" charset="0"/>
                <a:ea typeface="+mj-ea"/>
                <a:cs typeface="+mj-cs"/>
              </a:rPr>
              <a:t/>
            </a:r>
            <a:br>
              <a:rPr lang="en-US" sz="2400" dirty="0">
                <a:solidFill>
                  <a:prstClr val="white"/>
                </a:solidFill>
                <a:latin typeface="Arial Black" pitchFamily="34" charset="0"/>
                <a:ea typeface="+mj-ea"/>
                <a:cs typeface="+mj-cs"/>
              </a:rPr>
            </a:br>
            <a:r>
              <a:rPr lang="en-US" sz="2400" dirty="0" smtClean="0">
                <a:solidFill>
                  <a:prstClr val="white"/>
                </a:solidFill>
                <a:latin typeface="Arial Black" pitchFamily="34" charset="0"/>
                <a:ea typeface="+mj-ea"/>
                <a:cs typeface="+mj-cs"/>
              </a:rPr>
              <a:t>				</a:t>
            </a:r>
            <a:r>
              <a:rPr lang="en-US" sz="2400" dirty="0" smtClean="0">
                <a:solidFill>
                  <a:srgbClr val="D3E88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+mj-ea"/>
                <a:cs typeface="+mj-cs"/>
              </a:rPr>
              <a:t>Jan </a:t>
            </a:r>
            <a:r>
              <a:rPr lang="en-US" sz="2400" dirty="0">
                <a:solidFill>
                  <a:srgbClr val="D3E88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+mj-ea"/>
                <a:cs typeface="+mj-cs"/>
              </a:rPr>
              <a:t>Swartzendruber </a:t>
            </a:r>
            <a:r>
              <a:rPr lang="en-US" sz="2400" dirty="0">
                <a:solidFill>
                  <a:srgbClr val="404040"/>
                </a:solidFill>
                <a:latin typeface="Arial Black" pitchFamily="34" charset="0"/>
                <a:ea typeface="+mj-ea"/>
                <a:cs typeface="+mj-cs"/>
              </a:rPr>
              <a:t/>
            </a:r>
            <a:br>
              <a:rPr lang="en-US" sz="2400" dirty="0">
                <a:solidFill>
                  <a:srgbClr val="404040"/>
                </a:solidFill>
                <a:latin typeface="Arial Black" pitchFamily="34" charset="0"/>
                <a:ea typeface="+mj-ea"/>
                <a:cs typeface="+mj-cs"/>
              </a:rPr>
            </a:br>
            <a:r>
              <a:rPr lang="en-US" sz="2400" dirty="0">
                <a:solidFill>
                  <a:srgbClr val="404040"/>
                </a:solidFill>
                <a:latin typeface="Arial Black" pitchFamily="34" charset="0"/>
                <a:ea typeface="+mj-ea"/>
                <a:cs typeface="+mj-cs"/>
              </a:rPr>
              <a:t>			</a:t>
            </a:r>
            <a:r>
              <a:rPr lang="en-US" sz="2400" dirty="0" smtClean="0">
                <a:solidFill>
                  <a:srgbClr val="404040"/>
                </a:solidFill>
                <a:latin typeface="Arial Black" pitchFamily="34" charset="0"/>
                <a:ea typeface="+mj-ea"/>
                <a:cs typeface="+mj-cs"/>
              </a:rPr>
              <a:t>	</a:t>
            </a:r>
            <a:r>
              <a:rPr lang="en-US" sz="2400" dirty="0" smtClean="0">
                <a:solidFill>
                  <a:srgbClr val="CB6933">
                    <a:lumMod val="50000"/>
                  </a:srgbClr>
                </a:solidFill>
                <a:latin typeface="Arial Black" pitchFamily="34" charset="0"/>
                <a:ea typeface="+mj-ea"/>
                <a:cs typeface="+mj-cs"/>
              </a:rPr>
              <a:t>National </a:t>
            </a:r>
            <a:r>
              <a:rPr lang="en-US" sz="2400" dirty="0">
                <a:solidFill>
                  <a:srgbClr val="CB6933">
                    <a:lumMod val="50000"/>
                  </a:srgbClr>
                </a:solidFill>
                <a:latin typeface="Arial Black" pitchFamily="34" charset="0"/>
                <a:ea typeface="+mj-ea"/>
                <a:cs typeface="+mj-cs"/>
              </a:rPr>
              <a:t>Call Planning Team</a:t>
            </a:r>
            <a:br>
              <a:rPr lang="en-US" sz="2400" dirty="0">
                <a:solidFill>
                  <a:srgbClr val="CB6933">
                    <a:lumMod val="50000"/>
                  </a:srgbClr>
                </a:solidFill>
                <a:latin typeface="Arial Black" pitchFamily="34" charset="0"/>
                <a:ea typeface="+mj-ea"/>
                <a:cs typeface="+mj-cs"/>
              </a:rPr>
            </a:br>
            <a:r>
              <a:rPr lang="en-US" sz="2400" dirty="0">
                <a:solidFill>
                  <a:srgbClr val="404040"/>
                </a:solidFill>
                <a:latin typeface="Arial Black" pitchFamily="34" charset="0"/>
                <a:ea typeface="+mj-ea"/>
                <a:cs typeface="+mj-cs"/>
              </a:rPr>
              <a:t>           		</a:t>
            </a:r>
            <a:r>
              <a:rPr lang="en-US" sz="2400" dirty="0">
                <a:solidFill>
                  <a:srgbClr val="00B0F0"/>
                </a:solidFill>
                <a:latin typeface="Arial Black" pitchFamily="34" charset="0"/>
                <a:ea typeface="+mj-ea"/>
                <a:cs typeface="+mj-cs"/>
              </a:rPr>
              <a:t> 	</a:t>
            </a: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Arial Black" pitchFamily="34" charset="0"/>
                <a:ea typeface="+mj-ea"/>
                <a:cs typeface="+mj-cs"/>
              </a:rPr>
              <a:t>Call 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  <a:latin typeface="Arial Black" pitchFamily="34" charset="0"/>
                <a:ea typeface="+mj-ea"/>
                <a:cs typeface="+mj-cs"/>
              </a:rPr>
              <a:t>Reports/Notes/Resource Vetting</a:t>
            </a:r>
            <a:br>
              <a:rPr lang="en-US" sz="2400" dirty="0">
                <a:solidFill>
                  <a:schemeClr val="accent1">
                    <a:lumMod val="50000"/>
                  </a:schemeClr>
                </a:solidFill>
                <a:latin typeface="Arial Black" pitchFamily="34" charset="0"/>
                <a:ea typeface="+mj-ea"/>
                <a:cs typeface="+mj-cs"/>
              </a:rPr>
            </a:br>
            <a:r>
              <a:rPr lang="en-US" sz="2400" dirty="0">
                <a:solidFill>
                  <a:srgbClr val="F5EECF">
                    <a:lumMod val="40000"/>
                    <a:lumOff val="60000"/>
                  </a:srgbClr>
                </a:solidFill>
                <a:latin typeface="Arial Black" pitchFamily="34" charset="0"/>
                <a:ea typeface="+mj-ea"/>
                <a:cs typeface="+mj-cs"/>
              </a:rPr>
              <a:t>		</a:t>
            </a:r>
            <a:r>
              <a:rPr lang="en-US" sz="2400" dirty="0">
                <a:solidFill>
                  <a:srgbClr val="FFC000"/>
                </a:solidFill>
                <a:latin typeface="Arial Black" pitchFamily="34" charset="0"/>
                <a:ea typeface="+mj-ea"/>
                <a:cs typeface="+mj-cs"/>
              </a:rPr>
              <a:t>	</a:t>
            </a:r>
            <a:r>
              <a:rPr lang="en-US" sz="2400" dirty="0" smtClean="0">
                <a:solidFill>
                  <a:srgbClr val="FFC000"/>
                </a:solidFill>
                <a:latin typeface="Arial Black" pitchFamily="34" charset="0"/>
                <a:ea typeface="+mj-ea"/>
                <a:cs typeface="+mj-cs"/>
              </a:rPr>
              <a:t>	</a:t>
            </a:r>
            <a:r>
              <a:rPr lang="en-US" sz="2400" dirty="0" smtClean="0">
                <a:solidFill>
                  <a:srgbClr val="CB6933">
                    <a:lumMod val="50000"/>
                  </a:srgbClr>
                </a:solidFill>
                <a:latin typeface="Arial Black" pitchFamily="34" charset="0"/>
                <a:ea typeface="+mj-ea"/>
                <a:cs typeface="+mj-cs"/>
              </a:rPr>
              <a:t>MoveOn </a:t>
            </a:r>
            <a:r>
              <a:rPr lang="en-US" sz="2400" dirty="0">
                <a:solidFill>
                  <a:srgbClr val="CB6933">
                    <a:lumMod val="50000"/>
                  </a:srgbClr>
                </a:solidFill>
                <a:latin typeface="Arial Black" pitchFamily="34" charset="0"/>
                <a:ea typeface="+mj-ea"/>
                <a:cs typeface="+mj-cs"/>
              </a:rPr>
              <a:t>Regional Organizer KS</a:t>
            </a:r>
            <a:br>
              <a:rPr lang="en-US" sz="2400" dirty="0">
                <a:solidFill>
                  <a:srgbClr val="CB6933">
                    <a:lumMod val="50000"/>
                  </a:srgbClr>
                </a:solidFill>
                <a:latin typeface="Arial Black" pitchFamily="34" charset="0"/>
                <a:ea typeface="+mj-ea"/>
                <a:cs typeface="+mj-cs"/>
              </a:rPr>
            </a:br>
            <a:r>
              <a:rPr lang="en-US" sz="2400" dirty="0">
                <a:solidFill>
                  <a:srgbClr val="404040"/>
                </a:solidFill>
                <a:latin typeface="Arial Black" pitchFamily="34" charset="0"/>
                <a:ea typeface="+mj-ea"/>
                <a:cs typeface="+mj-cs"/>
              </a:rPr>
              <a:t>	     	            </a:t>
            </a:r>
            <a:r>
              <a:rPr lang="en-US" sz="2400" dirty="0" smtClean="0">
                <a:solidFill>
                  <a:srgbClr val="404040"/>
                </a:solidFill>
                <a:latin typeface="Arial Black" pitchFamily="34" charset="0"/>
                <a:ea typeface="+mj-ea"/>
                <a:cs typeface="+mj-cs"/>
              </a:rPr>
              <a:t>	</a:t>
            </a:r>
            <a:r>
              <a:rPr lang="en-US" sz="2400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+mj-ea"/>
                <a:cs typeface="+mj-cs"/>
              </a:rPr>
              <a:t>Email:</a:t>
            </a:r>
            <a:r>
              <a:rPr lang="en-US" sz="2400" dirty="0" smtClean="0">
                <a:solidFill>
                  <a:srgbClr val="404040"/>
                </a:solidFill>
                <a:latin typeface="Arial Black" pitchFamily="34" charset="0"/>
                <a:ea typeface="+mj-ea"/>
                <a:cs typeface="+mj-cs"/>
              </a:rPr>
              <a:t> </a:t>
            </a:r>
            <a:r>
              <a:rPr lang="en-US" sz="2400" dirty="0" smtClean="0">
                <a:solidFill>
                  <a:srgbClr val="404040"/>
                </a:solidFill>
                <a:latin typeface="Arial Black" pitchFamily="34" charset="0"/>
                <a:ea typeface="+mj-ea"/>
                <a:cs typeface="+mj-cs"/>
                <a:hlinkClick r:id="rId3"/>
              </a:rPr>
              <a:t>Janinkansas2@gmail.Com</a:t>
            </a:r>
            <a:r>
              <a:rPr lang="en-US" sz="2400" dirty="0">
                <a:solidFill>
                  <a:srgbClr val="404040"/>
                </a:solidFill>
                <a:latin typeface="Arial Black" pitchFamily="34" charset="0"/>
                <a:ea typeface="+mj-ea"/>
                <a:cs typeface="+mj-cs"/>
              </a:rPr>
              <a:t/>
            </a:r>
            <a:br>
              <a:rPr lang="en-US" sz="2400" dirty="0">
                <a:solidFill>
                  <a:srgbClr val="404040"/>
                </a:solidFill>
                <a:latin typeface="Arial Black" pitchFamily="34" charset="0"/>
                <a:ea typeface="+mj-ea"/>
                <a:cs typeface="+mj-cs"/>
              </a:rPr>
            </a:br>
            <a:r>
              <a:rPr lang="en-US" sz="2400" dirty="0">
                <a:solidFill>
                  <a:srgbClr val="404040"/>
                </a:solidFill>
                <a:latin typeface="Arial Black" pitchFamily="34" charset="0"/>
                <a:ea typeface="+mj-ea"/>
                <a:cs typeface="+mj-cs"/>
              </a:rPr>
              <a:t>	</a:t>
            </a:r>
            <a:br>
              <a:rPr lang="en-US" sz="2400" dirty="0">
                <a:solidFill>
                  <a:srgbClr val="404040"/>
                </a:solidFill>
                <a:latin typeface="Arial Black" pitchFamily="34" charset="0"/>
                <a:ea typeface="+mj-ea"/>
                <a:cs typeface="+mj-cs"/>
              </a:rPr>
            </a:br>
            <a:endParaRPr lang="en-US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484812" y="7010400"/>
            <a:ext cx="45719" cy="45719"/>
          </a:xfrm>
        </p:spPr>
        <p:txBody>
          <a:bodyPr>
            <a:normAutofit fontScale="25000" lnSpcReduction="20000"/>
          </a:bodyPr>
          <a:lstStyle/>
          <a:p>
            <a:endParaRPr lang="en-US" dirty="0"/>
          </a:p>
        </p:txBody>
      </p:sp>
      <p:pic>
        <p:nvPicPr>
          <p:cNvPr id="4" name="Picture 3" descr="Liz A head shot 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761412" y="1447800"/>
            <a:ext cx="1967124" cy="2651760"/>
          </a:xfrm>
          <a:prstGeom prst="rect">
            <a:avLst/>
          </a:prstGeom>
        </p:spPr>
      </p:pic>
      <p:pic>
        <p:nvPicPr>
          <p:cNvPr id="5" name="Picture 4" descr="Jan indoors CloseCrop.jpg"/>
          <p:cNvPicPr>
            <a:picLocks noChangeAspect="1"/>
          </p:cNvPicPr>
          <p:nvPr/>
        </p:nvPicPr>
        <p:blipFill>
          <a:blip r:embed="rId5" cstate="print"/>
          <a:srcRect l="11478" t="-1" r="19647" b="8334"/>
          <a:stretch>
            <a:fillRect/>
          </a:stretch>
        </p:blipFill>
        <p:spPr>
          <a:xfrm>
            <a:off x="836612" y="3617119"/>
            <a:ext cx="1928553" cy="2651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7967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" y="0"/>
            <a:ext cx="12188824" cy="67710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n-US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1" algn="ctr"/>
            <a:r>
              <a:rPr lang="en-US" sz="5400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  <a:cs typeface="+mj-cs"/>
              </a:rPr>
              <a:t>National TPP Call Chat </a:t>
            </a:r>
            <a:r>
              <a:rPr lang="en-US" sz="54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  <a:cs typeface="+mj-cs"/>
              </a:rPr>
              <a:t>Hosts</a:t>
            </a:r>
          </a:p>
          <a:p>
            <a:pPr lvl="1"/>
            <a:endParaRPr lang="en-US" sz="2400" dirty="0" smtClean="0">
              <a:solidFill>
                <a:srgbClr val="CB6933">
                  <a:lumMod val="50000"/>
                </a:srgbClr>
              </a:solidFill>
              <a:latin typeface="Arial Black" panose="020B0A04020102020204" pitchFamily="34" charset="0"/>
            </a:endParaRPr>
          </a:p>
          <a:p>
            <a:pPr lvl="1"/>
            <a:r>
              <a:rPr lang="en-US" sz="2400" dirty="0" smtClean="0">
                <a:solidFill>
                  <a:srgbClr val="CB6933">
                    <a:lumMod val="50000"/>
                  </a:srgbClr>
                </a:solidFill>
                <a:latin typeface="Arial Black" panose="020B0A04020102020204" pitchFamily="34" charset="0"/>
              </a:rPr>
              <a:t>Mara </a:t>
            </a:r>
            <a:r>
              <a:rPr lang="en-US" sz="2400" dirty="0">
                <a:solidFill>
                  <a:srgbClr val="CB6933">
                    <a:lumMod val="50000"/>
                  </a:srgbClr>
                </a:solidFill>
                <a:latin typeface="Arial Black" panose="020B0A04020102020204" pitchFamily="34" charset="0"/>
              </a:rPr>
              <a:t>Cohen </a:t>
            </a:r>
            <a:br>
              <a:rPr lang="en-US" sz="2400" dirty="0">
                <a:solidFill>
                  <a:srgbClr val="CB6933">
                    <a:lumMod val="50000"/>
                  </a:srgbClr>
                </a:solidFill>
                <a:latin typeface="Arial Black" panose="020B0A04020102020204" pitchFamily="34" charset="0"/>
              </a:rPr>
            </a:br>
            <a:r>
              <a:rPr lang="en-US" sz="2400" dirty="0" smtClean="0">
                <a:solidFill>
                  <a:srgbClr val="ABD74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National </a:t>
            </a:r>
            <a:r>
              <a:rPr lang="en-US" sz="2400" dirty="0">
                <a:solidFill>
                  <a:srgbClr val="ABD74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Call Planning Team/Chat Host        </a:t>
            </a:r>
            <a:r>
              <a:rPr lang="en-US" sz="2400" dirty="0">
                <a:solidFill>
                  <a:prstClr val="white"/>
                </a:solidFill>
                <a:latin typeface="Arial Black" panose="020B0A04020102020204" pitchFamily="34" charset="0"/>
              </a:rPr>
              <a:t/>
            </a:r>
            <a:br>
              <a:rPr lang="en-US" sz="2400" dirty="0">
                <a:solidFill>
                  <a:prstClr val="white"/>
                </a:solidFill>
                <a:latin typeface="Arial Black" panose="020B0A04020102020204" pitchFamily="34" charset="0"/>
              </a:rPr>
            </a:br>
            <a:r>
              <a:rPr lang="en-US" sz="2400" dirty="0">
                <a:solidFill>
                  <a:schemeClr val="accent1">
                    <a:lumMod val="50000"/>
                  </a:schemeClr>
                </a:solidFill>
                <a:latin typeface="Arial Black" panose="020B0A04020102020204" pitchFamily="34" charset="0"/>
              </a:rPr>
              <a:t>PDA Mass Criminalization Team</a:t>
            </a:r>
            <a:br>
              <a:rPr lang="en-US" sz="2400" dirty="0">
                <a:solidFill>
                  <a:schemeClr val="accent1">
                    <a:lumMod val="50000"/>
                  </a:schemeClr>
                </a:solidFill>
                <a:latin typeface="Arial Black" panose="020B0A04020102020204" pitchFamily="34" charset="0"/>
              </a:rPr>
            </a:br>
            <a:r>
              <a:rPr lang="en-US" sz="2400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Global Climate Convergence Leader, IL</a:t>
            </a:r>
            <a:r>
              <a:rPr lang="en-US" sz="2400" dirty="0">
                <a:solidFill>
                  <a:srgbClr val="488E4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/>
            </a:r>
            <a:br>
              <a:rPr lang="en-US" sz="2400" dirty="0">
                <a:solidFill>
                  <a:srgbClr val="488E4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en-US" sz="2400" dirty="0" smtClean="0">
                <a:solidFill>
                  <a:srgbClr val="CB6933">
                    <a:lumMod val="50000"/>
                  </a:srgbClr>
                </a:solidFill>
                <a:latin typeface="Arial Black" panose="020B0A04020102020204" pitchFamily="34" charset="0"/>
              </a:rPr>
              <a:t>Email</a:t>
            </a:r>
            <a:r>
              <a:rPr lang="en-US" sz="2400" dirty="0">
                <a:solidFill>
                  <a:srgbClr val="CB6933">
                    <a:lumMod val="50000"/>
                  </a:srgbClr>
                </a:solidFill>
                <a:latin typeface="Arial Black" panose="020B0A04020102020204" pitchFamily="34" charset="0"/>
              </a:rPr>
              <a:t>: </a:t>
            </a:r>
            <a:r>
              <a:rPr lang="en-US" sz="2400" dirty="0">
                <a:solidFill>
                  <a:srgbClr val="92D050"/>
                </a:solidFill>
                <a:latin typeface="Arial Black" panose="020B0A04020102020204" pitchFamily="34" charset="0"/>
                <a:hlinkClick r:id="rId3"/>
              </a:rPr>
              <a:t>McMoveOn@gmail.com</a:t>
            </a:r>
            <a:endParaRPr lang="en-US" sz="2400" dirty="0">
              <a:solidFill>
                <a:srgbClr val="92D050"/>
              </a:solidFill>
              <a:latin typeface="Arial Black" panose="020B0A04020102020204" pitchFamily="34" charset="0"/>
            </a:endParaRPr>
          </a:p>
          <a:p>
            <a:pPr lvl="1"/>
            <a:r>
              <a:rPr lang="en-US" sz="2400" dirty="0">
                <a:solidFill>
                  <a:srgbClr val="92D050"/>
                </a:solidFill>
                <a:latin typeface="Arial Black" panose="020B0A04020102020204" pitchFamily="34" charset="0"/>
              </a:rPr>
              <a:t/>
            </a:r>
            <a:br>
              <a:rPr lang="en-US" sz="2400" dirty="0">
                <a:solidFill>
                  <a:srgbClr val="92D050"/>
                </a:solidFill>
                <a:latin typeface="Arial Black" panose="020B0A04020102020204" pitchFamily="34" charset="0"/>
              </a:rPr>
            </a:br>
            <a:endParaRPr lang="en-US" sz="2400" dirty="0">
              <a:solidFill>
                <a:srgbClr val="404040"/>
              </a:solidFill>
              <a:latin typeface="Arial Black" pitchFamily="34" charset="0"/>
            </a:endParaRPr>
          </a:p>
          <a:p>
            <a:pPr lvl="1"/>
            <a:r>
              <a:rPr lang="en-US" sz="2400" dirty="0">
                <a:solidFill>
                  <a:srgbClr val="404040"/>
                </a:solidFill>
                <a:latin typeface="Arial Black" pitchFamily="34" charset="0"/>
              </a:rPr>
              <a:t>			</a:t>
            </a:r>
            <a:r>
              <a:rPr lang="en-US" sz="2400" dirty="0" smtClean="0">
                <a:solidFill>
                  <a:srgbClr val="404040"/>
                </a:solidFill>
                <a:latin typeface="Arial Black" pitchFamily="34" charset="0"/>
              </a:rPr>
              <a:t>		</a:t>
            </a:r>
            <a:r>
              <a:rPr lang="en-US" sz="2400" dirty="0" smtClean="0">
                <a:solidFill>
                  <a:srgbClr val="CB6933">
                    <a:lumMod val="50000"/>
                  </a:srgbClr>
                </a:solidFill>
                <a:latin typeface="Arial Black" pitchFamily="34" charset="0"/>
              </a:rPr>
              <a:t>Lisa </a:t>
            </a:r>
            <a:r>
              <a:rPr lang="en-US" sz="2400" dirty="0">
                <a:solidFill>
                  <a:srgbClr val="CB6933">
                    <a:lumMod val="50000"/>
                  </a:srgbClr>
                </a:solidFill>
                <a:latin typeface="Arial Black" pitchFamily="34" charset="0"/>
              </a:rPr>
              <a:t>Oldendorp</a:t>
            </a:r>
            <a:br>
              <a:rPr lang="en-US" sz="2400" dirty="0">
                <a:solidFill>
                  <a:srgbClr val="CB6933">
                    <a:lumMod val="50000"/>
                  </a:srgbClr>
                </a:solidFill>
                <a:latin typeface="Arial Black" pitchFamily="34" charset="0"/>
              </a:rPr>
            </a:br>
            <a:r>
              <a:rPr lang="en-US" sz="2400" dirty="0">
                <a:solidFill>
                  <a:srgbClr val="404040"/>
                </a:solidFill>
                <a:latin typeface="Arial Black" pitchFamily="34" charset="0"/>
              </a:rPr>
              <a:t>			</a:t>
            </a:r>
            <a:r>
              <a:rPr lang="en-US" sz="2400" dirty="0" smtClean="0">
                <a:solidFill>
                  <a:srgbClr val="404040"/>
                </a:solidFill>
                <a:latin typeface="Arial Black" pitchFamily="34" charset="0"/>
              </a:rPr>
              <a:t>		</a:t>
            </a:r>
            <a:r>
              <a:rPr lang="en-US" sz="2400" dirty="0" smtClean="0">
                <a:solidFill>
                  <a:srgbClr val="ABD74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National </a:t>
            </a:r>
            <a:r>
              <a:rPr lang="en-US" sz="2400" dirty="0">
                <a:solidFill>
                  <a:srgbClr val="ABD74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Call Planning Team/Chat Host</a:t>
            </a:r>
            <a:br>
              <a:rPr lang="en-US" sz="2400" dirty="0">
                <a:solidFill>
                  <a:srgbClr val="ABD74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</a:br>
            <a:r>
              <a:rPr lang="en-US" sz="2400" dirty="0">
                <a:solidFill>
                  <a:srgbClr val="F5EECF">
                    <a:lumMod val="40000"/>
                    <a:lumOff val="60000"/>
                  </a:srgbClr>
                </a:solidFill>
                <a:latin typeface="Arial Black" pitchFamily="34" charset="0"/>
              </a:rPr>
              <a:t>			</a:t>
            </a:r>
            <a:r>
              <a:rPr lang="en-US" sz="2400" dirty="0" smtClean="0">
                <a:solidFill>
                  <a:srgbClr val="F5EECF">
                    <a:lumMod val="40000"/>
                    <a:lumOff val="60000"/>
                  </a:srgbClr>
                </a:solidFill>
                <a:latin typeface="Arial Black" pitchFamily="34" charset="0"/>
              </a:rPr>
              <a:t>		</a:t>
            </a: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Arial Black" pitchFamily="34" charset="0"/>
              </a:rPr>
              <a:t>MoveOn 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  <a:latin typeface="Arial Black" pitchFamily="34" charset="0"/>
              </a:rPr>
              <a:t>Regional Organizer, </a:t>
            </a: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Arial Black" pitchFamily="34" charset="0"/>
              </a:rPr>
              <a:t>NY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  <a:latin typeface="Arial Black" pitchFamily="34" charset="0"/>
              </a:rPr>
              <a:t>	</a:t>
            </a:r>
            <a:r>
              <a:rPr lang="en-US" sz="2400" dirty="0">
                <a:solidFill>
                  <a:srgbClr val="404040"/>
                </a:solidFill>
                <a:latin typeface="Arial Black" pitchFamily="34" charset="0"/>
              </a:rPr>
              <a:t>	</a:t>
            </a:r>
          </a:p>
          <a:p>
            <a:pPr lvl="1"/>
            <a:r>
              <a:rPr lang="en-US" sz="2400" dirty="0">
                <a:solidFill>
                  <a:srgbClr val="CB6933">
                    <a:lumMod val="50000"/>
                  </a:srgbClr>
                </a:solidFill>
                <a:latin typeface="Arial Black" pitchFamily="34" charset="0"/>
              </a:rPr>
              <a:t>			</a:t>
            </a:r>
            <a:r>
              <a:rPr lang="en-US" sz="2400" dirty="0" smtClean="0">
                <a:solidFill>
                  <a:srgbClr val="CB6933">
                    <a:lumMod val="50000"/>
                  </a:srgbClr>
                </a:solidFill>
                <a:latin typeface="Arial Black" pitchFamily="34" charset="0"/>
              </a:rPr>
              <a:t>		Email</a:t>
            </a:r>
            <a:r>
              <a:rPr lang="en-US" sz="2400" dirty="0">
                <a:solidFill>
                  <a:srgbClr val="CB6933">
                    <a:lumMod val="50000"/>
                  </a:srgbClr>
                </a:solidFill>
                <a:latin typeface="Arial Black" pitchFamily="34" charset="0"/>
              </a:rPr>
              <a:t>: </a:t>
            </a:r>
            <a:r>
              <a:rPr lang="en-US" sz="2400" u="sng" dirty="0">
                <a:solidFill>
                  <a:srgbClr val="92D050"/>
                </a:solidFill>
                <a:latin typeface="Arial Black" pitchFamily="34" charset="0"/>
                <a:hlinkClick r:id="rId4"/>
              </a:rPr>
              <a:t>eslsk8r@optonline.net</a:t>
            </a:r>
            <a:r>
              <a:rPr lang="en-US" sz="2400" u="sng" dirty="0">
                <a:solidFill>
                  <a:srgbClr val="92D050"/>
                </a:solidFill>
                <a:latin typeface="Arial Black" pitchFamily="34" charset="0"/>
              </a:rPr>
              <a:t> </a:t>
            </a:r>
          </a:p>
          <a:p>
            <a:pPr marR="0" lv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484812" y="7010400"/>
            <a:ext cx="45719" cy="45719"/>
          </a:xfrm>
        </p:spPr>
        <p:txBody>
          <a:bodyPr>
            <a:normAutofit fontScale="25000" lnSpcReduction="20000"/>
          </a:bodyPr>
          <a:lstStyle/>
          <a:p>
            <a:endParaRPr lang="en-US" dirty="0"/>
          </a:p>
        </p:txBody>
      </p:sp>
      <p:pic>
        <p:nvPicPr>
          <p:cNvPr id="4" name="Picture 3" descr="Mara Cohen head shot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2362"/>
          <a:stretch>
            <a:fillRect/>
          </a:stretch>
        </p:blipFill>
        <p:spPr>
          <a:xfrm>
            <a:off x="1827212" y="3581400"/>
            <a:ext cx="1606353" cy="198882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6"/>
          <a:srcRect l="-3665" t="-2" r="-3348" b="-1163"/>
          <a:stretch/>
        </p:blipFill>
        <p:spPr>
          <a:xfrm>
            <a:off x="7847012" y="1371322"/>
            <a:ext cx="1504496" cy="1988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892149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0"/>
            <a:ext cx="12266612" cy="66402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 lvl="0" algn="ctr">
              <a:lnSpc>
                <a:spcPct val="115000"/>
              </a:lnSpc>
            </a:pPr>
            <a:r>
              <a:rPr lang="en-US" sz="48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  <a:cs typeface="+mj-cs"/>
              </a:rPr>
              <a:t>National Call Planning Team</a:t>
            </a:r>
            <a:endParaRPr lang="en-US" sz="4800" b="1" dirty="0">
              <a:solidFill>
                <a:schemeClr val="bg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+mj-ea"/>
              <a:cs typeface="+mj-cs"/>
            </a:endParaRPr>
          </a:p>
          <a:p>
            <a:pPr lvl="0">
              <a:lnSpc>
                <a:spcPts val="2400"/>
              </a:lnSpc>
            </a:pPr>
            <a:r>
              <a:rPr lang="en-US" sz="4800" b="1" dirty="0">
                <a:solidFill>
                  <a:srgbClr val="E8B7B7">
                    <a:lumMod val="50000"/>
                  </a:srgbClr>
                </a:solidFill>
                <a:latin typeface="Arial Black" pitchFamily="34" charset="0"/>
                <a:ea typeface="+mj-ea"/>
                <a:cs typeface="+mj-cs"/>
              </a:rPr>
              <a:t> </a:t>
            </a:r>
            <a:r>
              <a:rPr lang="en-US" sz="4800" b="1" dirty="0" smtClean="0">
                <a:solidFill>
                  <a:srgbClr val="E8B7B7">
                    <a:lumMod val="50000"/>
                  </a:srgbClr>
                </a:solidFill>
                <a:latin typeface="Arial Black" pitchFamily="34" charset="0"/>
                <a:ea typeface="+mj-ea"/>
                <a:cs typeface="+mj-cs"/>
              </a:rPr>
              <a:t>																		</a:t>
            </a: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Arial Black" pitchFamily="34" charset="0"/>
              </a:rPr>
              <a:t>Harriet 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  <a:latin typeface="Arial Black" pitchFamily="34" charset="0"/>
              </a:rPr>
              <a:t>Heywood</a:t>
            </a:r>
            <a:br>
              <a:rPr lang="en-US" sz="2400" dirty="0">
                <a:solidFill>
                  <a:schemeClr val="accent1">
                    <a:lumMod val="50000"/>
                  </a:schemeClr>
                </a:solidFill>
                <a:latin typeface="Arial Black" pitchFamily="34" charset="0"/>
              </a:rPr>
            </a:br>
            <a:r>
              <a:rPr lang="en-US" sz="2400" dirty="0">
                <a:solidFill>
                  <a:srgbClr val="6E7588"/>
                </a:solidFill>
                <a:latin typeface="Arial Black" pitchFamily="34" charset="0"/>
              </a:rPr>
              <a:t>				</a:t>
            </a:r>
            <a:r>
              <a:rPr lang="en-US" sz="2400" dirty="0" smtClean="0">
                <a:solidFill>
                  <a:srgbClr val="6E7588"/>
                </a:solidFill>
                <a:latin typeface="Arial Black" pitchFamily="34" charset="0"/>
              </a:rPr>
              <a:t>	</a:t>
            </a:r>
            <a:r>
              <a:rPr lang="en-US" sz="2400" dirty="0" smtClean="0">
                <a:solidFill>
                  <a:srgbClr val="CB6933">
                    <a:lumMod val="50000"/>
                  </a:srgbClr>
                </a:solidFill>
                <a:latin typeface="Arial Black" pitchFamily="34" charset="0"/>
              </a:rPr>
              <a:t>National </a:t>
            </a:r>
            <a:r>
              <a:rPr lang="en-US" sz="2400" dirty="0">
                <a:solidFill>
                  <a:srgbClr val="CB6933">
                    <a:lumMod val="50000"/>
                  </a:srgbClr>
                </a:solidFill>
                <a:latin typeface="Arial Black" pitchFamily="34" charset="0"/>
              </a:rPr>
              <a:t>Call Team Co-organizer</a:t>
            </a:r>
            <a:br>
              <a:rPr lang="en-US" sz="2400" dirty="0">
                <a:solidFill>
                  <a:srgbClr val="CB6933">
                    <a:lumMod val="50000"/>
                  </a:srgbClr>
                </a:solidFill>
                <a:latin typeface="Arial Black" pitchFamily="34" charset="0"/>
              </a:rPr>
            </a:br>
            <a:r>
              <a:rPr lang="en-US" sz="2400" dirty="0">
                <a:solidFill>
                  <a:srgbClr val="F5EECF">
                    <a:lumMod val="40000"/>
                    <a:lumOff val="60000"/>
                  </a:srgbClr>
                </a:solidFill>
                <a:latin typeface="Arial Black" pitchFamily="34" charset="0"/>
              </a:rPr>
              <a:t>				</a:t>
            </a:r>
            <a:r>
              <a:rPr lang="en-US" sz="2400" dirty="0" smtClean="0">
                <a:solidFill>
                  <a:srgbClr val="F5EECF">
                    <a:lumMod val="40000"/>
                    <a:lumOff val="60000"/>
                  </a:srgbClr>
                </a:solidFill>
                <a:latin typeface="Arial Black" pitchFamily="34" charset="0"/>
              </a:rPr>
              <a:t>	</a:t>
            </a:r>
            <a:r>
              <a:rPr lang="en-US" sz="2400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National </a:t>
            </a:r>
            <a:r>
              <a:rPr lang="en-US" sz="2400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Call Program Coordinator</a:t>
            </a:r>
            <a:br>
              <a:rPr lang="en-US" sz="2400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</a:br>
            <a:r>
              <a:rPr lang="en-US" sz="2400" dirty="0">
                <a:solidFill>
                  <a:srgbClr val="8F5C31">
                    <a:lumMod val="60000"/>
                    <a:lumOff val="40000"/>
                  </a:srgbClr>
                </a:solidFill>
                <a:latin typeface="Arial Black" pitchFamily="34" charset="0"/>
              </a:rPr>
              <a:t>				</a:t>
            </a:r>
            <a:r>
              <a:rPr lang="en-US" sz="2400" dirty="0" smtClean="0">
                <a:solidFill>
                  <a:srgbClr val="8F5C31">
                    <a:lumMod val="60000"/>
                    <a:lumOff val="40000"/>
                  </a:srgbClr>
                </a:solidFill>
                <a:latin typeface="Arial Black" pitchFamily="34" charset="0"/>
              </a:rPr>
              <a:t>	</a:t>
            </a:r>
            <a:r>
              <a:rPr lang="en-US" sz="2400" dirty="0" smtClean="0">
                <a:solidFill>
                  <a:srgbClr val="A2D66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MoveOn </a:t>
            </a:r>
            <a:r>
              <a:rPr lang="en-US" sz="2400" dirty="0">
                <a:solidFill>
                  <a:srgbClr val="A2D66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Regional Organizer FL</a:t>
            </a:r>
            <a:r>
              <a:rPr lang="en-US" sz="2400" dirty="0">
                <a:solidFill>
                  <a:srgbClr val="404040"/>
                </a:solidFill>
                <a:latin typeface="Arial Black" pitchFamily="34" charset="0"/>
              </a:rPr>
              <a:t/>
            </a:r>
            <a:br>
              <a:rPr lang="en-US" sz="2400" dirty="0">
                <a:solidFill>
                  <a:srgbClr val="404040"/>
                </a:solidFill>
                <a:latin typeface="Arial Black" pitchFamily="34" charset="0"/>
              </a:rPr>
            </a:br>
            <a:r>
              <a:rPr lang="en-US" sz="2400" dirty="0">
                <a:solidFill>
                  <a:srgbClr val="404040"/>
                </a:solidFill>
                <a:latin typeface="Arial Black" pitchFamily="34" charset="0"/>
              </a:rPr>
              <a:t>				</a:t>
            </a:r>
            <a:r>
              <a:rPr lang="en-US" sz="2400" dirty="0" smtClean="0">
                <a:solidFill>
                  <a:srgbClr val="404040"/>
                </a:solidFill>
                <a:latin typeface="Arial Black" pitchFamily="34" charset="0"/>
              </a:rPr>
              <a:t>	</a:t>
            </a:r>
            <a:r>
              <a:rPr lang="en-US" sz="2400" dirty="0" smtClean="0">
                <a:solidFill>
                  <a:srgbClr val="CB6933">
                    <a:lumMod val="50000"/>
                  </a:srgbClr>
                </a:solidFill>
                <a:latin typeface="Arial Black" pitchFamily="34" charset="0"/>
              </a:rPr>
              <a:t>Email</a:t>
            </a:r>
            <a:r>
              <a:rPr lang="en-US" sz="2400" dirty="0">
                <a:solidFill>
                  <a:srgbClr val="CB6933">
                    <a:lumMod val="50000"/>
                  </a:srgbClr>
                </a:solidFill>
                <a:latin typeface="Arial Black" pitchFamily="34" charset="0"/>
              </a:rPr>
              <a:t>: </a:t>
            </a:r>
            <a:r>
              <a:rPr lang="en-US" sz="2400" dirty="0" smtClean="0">
                <a:solidFill>
                  <a:srgbClr val="404040"/>
                </a:solidFill>
                <a:latin typeface="Arial Black" pitchFamily="34" charset="0"/>
                <a:hlinkClick r:id="rId3"/>
              </a:rPr>
              <a:t>Harrietheywood@gmail.Com</a:t>
            </a:r>
          </a:p>
          <a:p>
            <a:pPr lvl="0">
              <a:lnSpc>
                <a:spcPts val="2400"/>
              </a:lnSpc>
            </a:pPr>
            <a:endParaRPr lang="en-US" sz="2400" dirty="0" smtClean="0">
              <a:solidFill>
                <a:srgbClr val="404040"/>
              </a:solidFill>
              <a:latin typeface="Arial Black" pitchFamily="34" charset="0"/>
              <a:hlinkClick r:id="rId3"/>
            </a:endParaRPr>
          </a:p>
          <a:p>
            <a:pPr lvl="0">
              <a:lnSpc>
                <a:spcPts val="2400"/>
              </a:lnSpc>
            </a:pPr>
            <a:endParaRPr lang="en-US" sz="2400" dirty="0" smtClean="0">
              <a:solidFill>
                <a:srgbClr val="404040"/>
              </a:solidFill>
              <a:latin typeface="Arial Black" pitchFamily="34" charset="0"/>
              <a:hlinkClick r:id="rId3"/>
            </a:endParaRPr>
          </a:p>
          <a:p>
            <a:pPr lvl="0"/>
            <a:endParaRPr lang="en-US" sz="2400" dirty="0">
              <a:solidFill>
                <a:srgbClr val="404040"/>
              </a:solidFill>
              <a:latin typeface="Arial Black" pitchFamily="34" charset="0"/>
              <a:hlinkClick r:id="rId3"/>
            </a:endParaRPr>
          </a:p>
          <a:p>
            <a:r>
              <a:rPr lang="en-US" sz="2400" dirty="0" smtClean="0">
                <a:solidFill>
                  <a:schemeClr val="accent1"/>
                </a:solidFill>
                <a:latin typeface="Arial Black" pitchFamily="34" charset="0"/>
              </a:rPr>
              <a:t>			</a:t>
            </a:r>
          </a:p>
          <a:p>
            <a:pPr>
              <a:lnSpc>
                <a:spcPts val="2400"/>
              </a:lnSpc>
            </a:pPr>
            <a:r>
              <a:rPr lang="en-US" sz="2400" dirty="0">
                <a:solidFill>
                  <a:schemeClr val="accent1"/>
                </a:solidFill>
                <a:latin typeface="Arial Black" pitchFamily="34" charset="0"/>
              </a:rPr>
              <a:t>	</a:t>
            </a:r>
            <a:r>
              <a:rPr lang="en-US" sz="2400" dirty="0" smtClean="0">
                <a:solidFill>
                  <a:schemeClr val="accent1"/>
                </a:solidFill>
                <a:latin typeface="Arial Black" pitchFamily="34" charset="0"/>
              </a:rPr>
              <a:t>		</a:t>
            </a: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Arial Black" pitchFamily="34" charset="0"/>
              </a:rPr>
              <a:t>Linda 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  <a:latin typeface="Arial Black" pitchFamily="34" charset="0"/>
              </a:rPr>
              <a:t>Brewster                      </a:t>
            </a:r>
            <a:r>
              <a:rPr lang="en-US" sz="2400" dirty="0">
                <a:latin typeface="Arial Black" pitchFamily="34" charset="0"/>
              </a:rPr>
              <a:t>	</a:t>
            </a:r>
          </a:p>
          <a:p>
            <a:pPr>
              <a:lnSpc>
                <a:spcPts val="2400"/>
              </a:lnSpc>
            </a:pPr>
            <a:r>
              <a:rPr lang="en-US" sz="2400" dirty="0" smtClean="0">
                <a:solidFill>
                  <a:schemeClr val="accent3">
                    <a:lumMod val="50000"/>
                  </a:schemeClr>
                </a:solidFill>
                <a:latin typeface="Arial Black" pitchFamily="34" charset="0"/>
              </a:rPr>
              <a:t>			</a:t>
            </a:r>
            <a:r>
              <a:rPr lang="en-US" sz="2400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National </a:t>
            </a:r>
            <a:r>
              <a:rPr lang="en-US" sz="2400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Call Planning </a:t>
            </a:r>
            <a:r>
              <a:rPr lang="en-US" sz="2400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Team</a:t>
            </a:r>
          </a:p>
          <a:p>
            <a:pPr>
              <a:lnSpc>
                <a:spcPts val="2400"/>
              </a:lnSpc>
            </a:pPr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 			</a:t>
            </a:r>
            <a:r>
              <a:rPr lang="en-US" sz="2400" dirty="0" smtClean="0">
                <a:solidFill>
                  <a:srgbClr val="A2D66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MoveOn </a:t>
            </a:r>
            <a:r>
              <a:rPr lang="en-US" sz="2400" dirty="0">
                <a:solidFill>
                  <a:srgbClr val="A2D66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Regional Organizer WA</a:t>
            </a:r>
            <a:r>
              <a:rPr lang="en-US" sz="2400" dirty="0">
                <a:solidFill>
                  <a:schemeClr val="accent1"/>
                </a:solidFill>
                <a:latin typeface="Arial Black" pitchFamily="34" charset="0"/>
              </a:rPr>
              <a:t/>
            </a:r>
            <a:br>
              <a:rPr lang="en-US" sz="2400" dirty="0">
                <a:solidFill>
                  <a:schemeClr val="accent1"/>
                </a:solidFill>
                <a:latin typeface="Arial Black" pitchFamily="34" charset="0"/>
              </a:rPr>
            </a:br>
            <a:r>
              <a:rPr lang="en-US" sz="2400" dirty="0">
                <a:latin typeface="Arial Black" pitchFamily="34" charset="0"/>
              </a:rPr>
              <a:t>	</a:t>
            </a:r>
            <a:r>
              <a:rPr lang="en-US" sz="2400" dirty="0" smtClean="0">
                <a:latin typeface="Arial Black" pitchFamily="34" charset="0"/>
              </a:rPr>
              <a:t> 		</a:t>
            </a:r>
            <a:r>
              <a:rPr lang="en-US" sz="2400" dirty="0" smtClean="0">
                <a:solidFill>
                  <a:schemeClr val="accent3">
                    <a:lumMod val="50000"/>
                  </a:schemeClr>
                </a:solidFill>
                <a:latin typeface="Arial Black" pitchFamily="34" charset="0"/>
              </a:rPr>
              <a:t>Email</a:t>
            </a:r>
            <a:r>
              <a:rPr lang="en-US" sz="2400" dirty="0">
                <a:solidFill>
                  <a:schemeClr val="accent3">
                    <a:lumMod val="50000"/>
                  </a:schemeClr>
                </a:solidFill>
                <a:latin typeface="Arial Black" pitchFamily="34" charset="0"/>
              </a:rPr>
              <a:t>: </a:t>
            </a:r>
            <a:r>
              <a:rPr lang="en-US" sz="2400" dirty="0">
                <a:latin typeface="Arial Black" pitchFamily="34" charset="0"/>
                <a:hlinkClick r:id="rId4"/>
              </a:rPr>
              <a:t>LindaJBrewster@msn.com</a:t>
            </a:r>
            <a:r>
              <a:rPr lang="en-US" sz="2400" dirty="0">
                <a:latin typeface="Arial Black" pitchFamily="34" charset="0"/>
              </a:rPr>
              <a:t/>
            </a:r>
            <a:br>
              <a:rPr lang="en-US" sz="2400" dirty="0">
                <a:latin typeface="Arial Black" pitchFamily="34" charset="0"/>
              </a:rPr>
            </a:br>
            <a:endParaRPr lang="en-US" sz="2400" dirty="0"/>
          </a:p>
          <a:p>
            <a:pPr lvl="0" algn="ctr">
              <a:lnSpc>
                <a:spcPct val="115000"/>
              </a:lnSpc>
            </a:pPr>
            <a:r>
              <a:rPr lang="en-US" sz="2100" dirty="0">
                <a:solidFill>
                  <a:srgbClr val="404040"/>
                </a:solidFill>
                <a:latin typeface="Arial Black" pitchFamily="34" charset="0"/>
                <a:ea typeface="+mj-ea"/>
                <a:cs typeface="+mj-cs"/>
                <a:hlinkClick r:id="rId3"/>
              </a:rPr>
              <a:t/>
            </a:r>
            <a:br>
              <a:rPr lang="en-US" sz="2100" dirty="0">
                <a:solidFill>
                  <a:srgbClr val="404040"/>
                </a:solidFill>
                <a:latin typeface="Arial Black" pitchFamily="34" charset="0"/>
                <a:ea typeface="+mj-ea"/>
                <a:cs typeface="+mj-cs"/>
                <a:hlinkClick r:id="rId3"/>
              </a:rPr>
            </a:br>
            <a:r>
              <a:rPr lang="en-US" sz="2100" dirty="0">
                <a:solidFill>
                  <a:srgbClr val="404040"/>
                </a:solidFill>
                <a:latin typeface="Arial Black" pitchFamily="34" charset="0"/>
                <a:ea typeface="+mj-ea"/>
                <a:cs typeface="+mj-cs"/>
              </a:rPr>
              <a:t>			</a:t>
            </a:r>
            <a:r>
              <a:rPr lang="en-US" sz="2025" dirty="0">
                <a:solidFill>
                  <a:srgbClr val="92D050"/>
                </a:solidFill>
                <a:latin typeface="Arial Black" pitchFamily="34" charset="0"/>
                <a:ea typeface="+mj-ea"/>
                <a:cs typeface="+mj-cs"/>
              </a:rPr>
              <a:t>  				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484812" y="7010400"/>
            <a:ext cx="45719" cy="45719"/>
          </a:xfrm>
        </p:spPr>
        <p:txBody>
          <a:bodyPr>
            <a:normAutofit fontScale="25000" lnSpcReduction="20000"/>
          </a:bodyPr>
          <a:lstStyle/>
          <a:p>
            <a:endParaRPr lang="en-US" dirty="0"/>
          </a:p>
        </p:txBody>
      </p:sp>
      <p:pic>
        <p:nvPicPr>
          <p:cNvPr id="4" name="Picture 3" descr="Harriet Heywood.jpg"/>
          <p:cNvPicPr>
            <a:picLocks noChangeAspect="1"/>
          </p:cNvPicPr>
          <p:nvPr/>
        </p:nvPicPr>
        <p:blipFill rotWithShape="1">
          <a:blip r:embed="rId5" cstate="print"/>
          <a:srcRect l="689" t="2500" r="990" b="-1831"/>
          <a:stretch/>
        </p:blipFill>
        <p:spPr>
          <a:xfrm>
            <a:off x="760412" y="1143000"/>
            <a:ext cx="2575080" cy="27432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0012" y="3585352"/>
            <a:ext cx="2057400" cy="2057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568378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484812" y="7010400"/>
            <a:ext cx="45719" cy="45719"/>
          </a:xfrm>
        </p:spPr>
        <p:txBody>
          <a:bodyPr>
            <a:normAutofit fontScale="25000" lnSpcReduction="20000"/>
          </a:bodyPr>
          <a:lstStyle/>
          <a:p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0" y="1"/>
            <a:ext cx="12266612" cy="59708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 lvl="0"/>
            <a:r>
              <a:rPr lang="en-US" sz="48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	National </a:t>
            </a:r>
            <a:r>
              <a:rPr lang="en-US" sz="4800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Call Planning Team</a:t>
            </a:r>
          </a:p>
          <a:p>
            <a:pPr marR="0" lvl="0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3600" dirty="0" smtClean="0">
                <a:solidFill>
                  <a:srgbClr val="40404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+mj-ea"/>
                <a:cs typeface="+mj-cs"/>
              </a:rPr>
              <a:t/>
            </a:r>
            <a:br>
              <a:rPr lang="en-US" sz="3600" dirty="0" smtClean="0">
                <a:solidFill>
                  <a:srgbClr val="40404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+mj-ea"/>
                <a:cs typeface="+mj-cs"/>
              </a:rPr>
            </a:br>
            <a:r>
              <a:rPr lang="en-US" sz="3600" dirty="0" smtClean="0">
                <a:solidFill>
                  <a:srgbClr val="40404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+mj-ea"/>
                <a:cs typeface="+mj-cs"/>
              </a:rPr>
              <a:t/>
            </a:r>
            <a:br>
              <a:rPr lang="en-US" sz="3600" dirty="0" smtClean="0">
                <a:solidFill>
                  <a:srgbClr val="40404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+mj-ea"/>
                <a:cs typeface="+mj-cs"/>
              </a:rPr>
            </a:br>
            <a:r>
              <a:rPr lang="en-US" sz="3600" dirty="0" smtClean="0">
                <a:solidFill>
                  <a:srgbClr val="40404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+mj-ea"/>
                <a:cs typeface="+mj-cs"/>
              </a:rPr>
              <a:t/>
            </a:r>
            <a:br>
              <a:rPr lang="en-US" sz="3600" dirty="0" smtClean="0">
                <a:solidFill>
                  <a:srgbClr val="40404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+mj-ea"/>
                <a:cs typeface="+mj-cs"/>
              </a:rPr>
            </a:br>
            <a:r>
              <a:rPr lang="en-US" sz="3600" dirty="0" smtClean="0">
                <a:solidFill>
                  <a:srgbClr val="40404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+mj-ea"/>
                <a:cs typeface="+mj-cs"/>
              </a:rPr>
              <a:t>	</a:t>
            </a:r>
            <a:r>
              <a:rPr lang="en-US" sz="4000" dirty="0" smtClean="0">
                <a:solidFill>
                  <a:schemeClr val="accent1">
                    <a:lumMod val="50000"/>
                  </a:schemeClr>
                </a:solidFill>
                <a:latin typeface="Arial Black" pitchFamily="34" charset="0"/>
                <a:ea typeface="+mj-ea"/>
                <a:cs typeface="+mj-cs"/>
              </a:rPr>
              <a:t>Adam Weissman</a:t>
            </a:r>
            <a:r>
              <a:rPr lang="en-US" sz="4000" dirty="0" smtClean="0">
                <a:solidFill>
                  <a:srgbClr val="8F5C3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+mj-ea"/>
                <a:cs typeface="+mj-cs"/>
              </a:rPr>
              <a:t/>
            </a:r>
            <a:br>
              <a:rPr lang="en-US" sz="4000" dirty="0" smtClean="0">
                <a:solidFill>
                  <a:srgbClr val="8F5C3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+mj-ea"/>
                <a:cs typeface="+mj-cs"/>
              </a:rPr>
            </a:br>
            <a:r>
              <a:rPr lang="en-US" sz="700" dirty="0" smtClean="0">
                <a:solidFill>
                  <a:srgbClr val="40404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+mj-ea"/>
                <a:cs typeface="+mj-cs"/>
              </a:rPr>
              <a:t/>
            </a:r>
            <a:br>
              <a:rPr lang="en-US" sz="700" dirty="0" smtClean="0">
                <a:solidFill>
                  <a:srgbClr val="40404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+mj-ea"/>
                <a:cs typeface="+mj-cs"/>
              </a:rPr>
            </a:br>
            <a:r>
              <a:rPr lang="en-US" sz="700" dirty="0" smtClean="0">
                <a:solidFill>
                  <a:srgbClr val="40404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+mj-ea"/>
                <a:cs typeface="+mj-cs"/>
              </a:rPr>
              <a:t>	</a:t>
            </a:r>
            <a:r>
              <a:rPr lang="en-US" sz="2800" dirty="0" smtClean="0">
                <a:solidFill>
                  <a:srgbClr val="A2D66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+mj-ea"/>
                <a:cs typeface="+mj-cs"/>
              </a:rPr>
              <a:t>TradeJustice/Global Justice </a:t>
            </a:r>
            <a:br>
              <a:rPr lang="en-US" sz="2800" dirty="0" smtClean="0">
                <a:solidFill>
                  <a:srgbClr val="A2D66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+mj-ea"/>
                <a:cs typeface="+mj-cs"/>
              </a:rPr>
            </a:br>
            <a:r>
              <a:rPr lang="en-US" sz="2800" dirty="0" smtClean="0">
                <a:solidFill>
                  <a:srgbClr val="A2D66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+mj-ea"/>
                <a:cs typeface="+mj-cs"/>
              </a:rPr>
              <a:t>	for Animals and the Environment</a:t>
            </a:r>
            <a:r>
              <a:rPr lang="en-US" sz="2800" dirty="0" smtClean="0">
                <a:solidFill>
                  <a:srgbClr val="CB6933">
                    <a:lumMod val="50000"/>
                  </a:srgbClr>
                </a:solidFill>
                <a:latin typeface="Arial Black" pitchFamily="34" charset="0"/>
                <a:ea typeface="+mj-ea"/>
                <a:cs typeface="+mj-cs"/>
              </a:rPr>
              <a:t/>
            </a:r>
            <a:br>
              <a:rPr lang="en-US" sz="2800" dirty="0" smtClean="0">
                <a:solidFill>
                  <a:srgbClr val="CB6933">
                    <a:lumMod val="50000"/>
                  </a:srgbClr>
                </a:solidFill>
                <a:latin typeface="Arial Black" pitchFamily="34" charset="0"/>
                <a:ea typeface="+mj-ea"/>
                <a:cs typeface="+mj-cs"/>
              </a:rPr>
            </a:br>
            <a:r>
              <a:rPr lang="en-US" sz="2800" dirty="0" smtClean="0">
                <a:solidFill>
                  <a:srgbClr val="EAEBDE">
                    <a:lumMod val="40000"/>
                    <a:lumOff val="6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+mj-ea"/>
                <a:cs typeface="+mj-cs"/>
              </a:rPr>
              <a:t/>
            </a:r>
            <a:br>
              <a:rPr lang="en-US" sz="2800" dirty="0" smtClean="0">
                <a:solidFill>
                  <a:srgbClr val="EAEBDE">
                    <a:lumMod val="40000"/>
                    <a:lumOff val="6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+mj-ea"/>
                <a:cs typeface="+mj-cs"/>
              </a:rPr>
            </a:br>
            <a:r>
              <a:rPr lang="en-US" sz="2800" dirty="0" smtClean="0">
                <a:solidFill>
                  <a:srgbClr val="EAEBDE">
                    <a:lumMod val="40000"/>
                    <a:lumOff val="6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+mj-ea"/>
                <a:cs typeface="+mj-cs"/>
              </a:rPr>
              <a:t>	</a:t>
            </a:r>
            <a:r>
              <a:rPr lang="en-US" sz="2800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ea typeface="+mj-ea"/>
                <a:cs typeface="+mj-cs"/>
              </a:rPr>
              <a:t>Upcoming Events and Actions:</a:t>
            </a:r>
            <a:br>
              <a:rPr lang="en-US" sz="2800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ea typeface="+mj-ea"/>
                <a:cs typeface="+mj-cs"/>
              </a:rPr>
            </a:br>
            <a:r>
              <a:rPr lang="en-US" sz="2800" dirty="0" smtClean="0">
                <a:solidFill>
                  <a:srgbClr val="40404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ea typeface="+mj-ea"/>
                <a:cs typeface="+mj-cs"/>
              </a:rPr>
              <a:t>	</a:t>
            </a:r>
            <a:r>
              <a:rPr lang="en-US" sz="2800" u="sng" dirty="0" smtClean="0">
                <a:solidFill>
                  <a:srgbClr val="404040"/>
                </a:solidFill>
                <a:latin typeface="Arial Black" panose="020B0A04020102020204" pitchFamily="34" charset="0"/>
                <a:ea typeface="+mj-ea"/>
                <a:cs typeface="+mj-cs"/>
                <a:hlinkClick r:id="rId3"/>
              </a:rPr>
              <a:t>http</a:t>
            </a:r>
            <a:r>
              <a:rPr lang="en-US" sz="2800" u="sng" dirty="0">
                <a:solidFill>
                  <a:srgbClr val="404040"/>
                </a:solidFill>
                <a:latin typeface="Arial Black" panose="020B0A04020102020204" pitchFamily="34" charset="0"/>
                <a:ea typeface="+mj-ea"/>
                <a:cs typeface="+mj-cs"/>
                <a:hlinkClick r:id="rId3"/>
              </a:rPr>
              <a:t>://tradejustice.net/?page=Events</a:t>
            </a:r>
            <a:r>
              <a:rPr lang="en-US" sz="2800" u="sng" dirty="0" smtClean="0">
                <a:solidFill>
                  <a:srgbClr val="404040"/>
                </a:solidFill>
                <a:latin typeface="Arial Black" panose="020B0A04020102020204" pitchFamily="34" charset="0"/>
                <a:ea typeface="+mj-ea"/>
                <a:cs typeface="+mj-cs"/>
              </a:rPr>
              <a:t/>
            </a:r>
            <a:br>
              <a:rPr lang="en-US" sz="2800" u="sng" dirty="0" smtClean="0">
                <a:solidFill>
                  <a:srgbClr val="404040"/>
                </a:solidFill>
                <a:latin typeface="Arial Black" panose="020B0A04020102020204" pitchFamily="34" charset="0"/>
                <a:ea typeface="+mj-ea"/>
                <a:cs typeface="+mj-cs"/>
              </a:rPr>
            </a:br>
            <a:r>
              <a:rPr lang="en-US" sz="2800" i="1" dirty="0" smtClean="0">
                <a:solidFill>
                  <a:srgbClr val="40404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ea typeface="+mj-ea"/>
                <a:cs typeface="+mj-cs"/>
              </a:rPr>
              <a:t>	</a:t>
            </a:r>
            <a:r>
              <a:rPr lang="en-US" sz="2800" dirty="0" smtClean="0">
                <a:solidFill>
                  <a:srgbClr val="40404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ea typeface="+mj-ea"/>
                <a:cs typeface="+mj-cs"/>
              </a:rPr>
              <a:t>					</a:t>
            </a:r>
            <a:br>
              <a:rPr lang="en-US" sz="2800" dirty="0" smtClean="0">
                <a:solidFill>
                  <a:srgbClr val="40404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ea typeface="+mj-ea"/>
                <a:cs typeface="+mj-cs"/>
              </a:rPr>
            </a:br>
            <a:r>
              <a:rPr lang="en-US" sz="2800" dirty="0" smtClean="0">
                <a:solidFill>
                  <a:srgbClr val="40404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ea typeface="+mj-ea"/>
                <a:cs typeface="+mj-cs"/>
              </a:rPr>
              <a:t>	</a:t>
            </a:r>
            <a:r>
              <a:rPr lang="en-US" sz="2800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ea typeface="+mj-ea"/>
                <a:cs typeface="+mj-cs"/>
              </a:rPr>
              <a:t>General Information/Articles: </a:t>
            </a:r>
            <a:r>
              <a:rPr lang="en-US" sz="2800" dirty="0" smtClean="0">
                <a:solidFill>
                  <a:srgbClr val="505050"/>
                </a:solidFill>
                <a:latin typeface="Arial Black" panose="020B0A04020102020204" pitchFamily="34" charset="0"/>
                <a:ea typeface="+mj-ea"/>
                <a:cs typeface="+mj-cs"/>
                <a:hlinkClick r:id="rId4"/>
              </a:rPr>
              <a:t>http://tradejustice.net</a:t>
            </a:r>
            <a:r>
              <a:rPr lang="en-US" sz="2800" dirty="0" smtClean="0">
                <a:solidFill>
                  <a:srgbClr val="505050"/>
                </a:solidFill>
                <a:latin typeface="Arial Black" panose="020B0A04020102020204" pitchFamily="34" charset="0"/>
                <a:ea typeface="+mj-ea"/>
                <a:cs typeface="+mj-cs"/>
              </a:rPr>
              <a:t/>
            </a:r>
            <a:br>
              <a:rPr lang="en-US" sz="2800" dirty="0" smtClean="0">
                <a:solidFill>
                  <a:srgbClr val="505050"/>
                </a:solidFill>
                <a:latin typeface="Arial Black" panose="020B0A04020102020204" pitchFamily="34" charset="0"/>
                <a:ea typeface="+mj-ea"/>
                <a:cs typeface="+mj-cs"/>
              </a:rPr>
            </a:br>
            <a:r>
              <a:rPr lang="en-US" sz="28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ea typeface="+mj-ea"/>
                <a:cs typeface="+mj-cs"/>
              </a:rPr>
              <a:t>	</a:t>
            </a:r>
            <a:r>
              <a:rPr lang="en-US" sz="28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ea typeface="+mj-ea"/>
                <a:cs typeface="+mj-cs"/>
              </a:rPr>
              <a:t>					         </a:t>
            </a:r>
            <a:br>
              <a:rPr lang="en-US" sz="28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ea typeface="+mj-ea"/>
                <a:cs typeface="+mj-cs"/>
              </a:rPr>
            </a:br>
            <a:r>
              <a:rPr lang="en-US" sz="28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ea typeface="+mj-ea"/>
                <a:cs typeface="+mj-cs"/>
              </a:rPr>
              <a:t>	</a:t>
            </a:r>
            <a:r>
              <a:rPr lang="en-US" sz="2800" dirty="0" smtClean="0">
                <a:solidFill>
                  <a:schemeClr val="accent1">
                    <a:lumMod val="50000"/>
                  </a:schemeClr>
                </a:solidFill>
                <a:latin typeface="Arial Black" panose="020B0A04020102020204" pitchFamily="34" charset="0"/>
                <a:ea typeface="+mj-ea"/>
                <a:cs typeface="+mj-cs"/>
              </a:rPr>
              <a:t>Email: </a:t>
            </a:r>
            <a:r>
              <a:rPr lang="en-US" sz="2800" dirty="0" smtClean="0">
                <a:solidFill>
                  <a:prstClr val="white"/>
                </a:solidFill>
                <a:latin typeface="Arial Black" panose="020B0A04020102020204" pitchFamily="34" charset="0"/>
                <a:ea typeface="+mj-ea"/>
                <a:cs typeface="+mj-cs"/>
                <a:hlinkClick r:id="rId5"/>
              </a:rPr>
              <a:t>adam@tradejustice.net</a:t>
            </a:r>
            <a:r>
              <a:rPr lang="en-US" sz="2400" dirty="0" smtClean="0">
                <a:solidFill>
                  <a:prstClr val="white"/>
                </a:solidFill>
                <a:latin typeface="Arial Black" panose="020B0A04020102020204" pitchFamily="34" charset="0"/>
                <a:ea typeface="+mj-ea"/>
                <a:cs typeface="+mj-cs"/>
              </a:rPr>
              <a:t/>
            </a:r>
            <a:br>
              <a:rPr lang="en-US" sz="2400" dirty="0" smtClean="0">
                <a:solidFill>
                  <a:prstClr val="white"/>
                </a:solidFill>
                <a:latin typeface="Arial Black" panose="020B0A04020102020204" pitchFamily="34" charset="0"/>
                <a:ea typeface="+mj-ea"/>
                <a:cs typeface="+mj-cs"/>
              </a:rPr>
            </a:br>
            <a:r>
              <a:rPr lang="en-US" sz="2400" dirty="0" smtClean="0">
                <a:solidFill>
                  <a:prstClr val="white"/>
                </a:solidFill>
                <a:latin typeface="Arial Black" panose="020B0A04020102020204" pitchFamily="34" charset="0"/>
                <a:ea typeface="+mj-ea"/>
                <a:cs typeface="+mj-cs"/>
              </a:rPr>
              <a:t/>
            </a:r>
            <a:br>
              <a:rPr lang="en-US" sz="2400" dirty="0" smtClean="0">
                <a:solidFill>
                  <a:prstClr val="white"/>
                </a:solidFill>
                <a:latin typeface="Arial Black" panose="020B0A04020102020204" pitchFamily="34" charset="0"/>
                <a:ea typeface="+mj-ea"/>
                <a:cs typeface="+mj-cs"/>
              </a:rPr>
            </a:b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142412" y="1143000"/>
            <a:ext cx="2229728" cy="274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881412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484812" y="7010400"/>
            <a:ext cx="45719" cy="45719"/>
          </a:xfrm>
        </p:spPr>
        <p:txBody>
          <a:bodyPr>
            <a:normAutofit fontScale="25000" lnSpcReduction="20000"/>
          </a:bodyPr>
          <a:lstStyle/>
          <a:p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0" y="1"/>
            <a:ext cx="12266612" cy="35086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 lvl="0"/>
            <a:r>
              <a:rPr lang="en-US" sz="48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	</a:t>
            </a:r>
            <a:r>
              <a:rPr lang="en-US" sz="48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Upcoming TPP Events</a:t>
            </a:r>
            <a:endParaRPr lang="en-US" sz="4800" b="1" dirty="0">
              <a:solidFill>
                <a:schemeClr val="bg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R="0" lvl="0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3600" dirty="0" smtClean="0">
                <a:solidFill>
                  <a:srgbClr val="40404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+mj-ea"/>
                <a:cs typeface="+mj-cs"/>
              </a:rPr>
              <a:t/>
            </a:r>
            <a:br>
              <a:rPr lang="en-US" sz="3600" dirty="0" smtClean="0">
                <a:solidFill>
                  <a:srgbClr val="40404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+mj-ea"/>
                <a:cs typeface="+mj-cs"/>
              </a:rPr>
            </a:br>
            <a:r>
              <a:rPr lang="en-US" sz="3600" dirty="0" smtClean="0">
                <a:solidFill>
                  <a:srgbClr val="40404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+mj-ea"/>
                <a:cs typeface="+mj-cs"/>
              </a:rPr>
              <a:t/>
            </a:r>
            <a:br>
              <a:rPr lang="en-US" sz="3600" dirty="0" smtClean="0">
                <a:solidFill>
                  <a:srgbClr val="40404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+mj-ea"/>
                <a:cs typeface="+mj-cs"/>
              </a:rPr>
            </a:br>
            <a:r>
              <a:rPr lang="en-US" sz="2400" dirty="0" smtClean="0">
                <a:solidFill>
                  <a:prstClr val="white"/>
                </a:solidFill>
                <a:latin typeface="Arial Black" panose="020B0A04020102020204" pitchFamily="34" charset="0"/>
                <a:ea typeface="+mj-ea"/>
                <a:cs typeface="+mj-cs"/>
              </a:rPr>
              <a:t/>
            </a:r>
            <a:br>
              <a:rPr lang="en-US" sz="2400" dirty="0" smtClean="0">
                <a:solidFill>
                  <a:prstClr val="white"/>
                </a:solidFill>
                <a:latin typeface="Arial Black" panose="020B0A04020102020204" pitchFamily="34" charset="0"/>
                <a:ea typeface="+mj-ea"/>
                <a:cs typeface="+mj-cs"/>
              </a:rPr>
            </a:br>
            <a:r>
              <a:rPr lang="en-US" sz="2800" dirty="0" smtClean="0">
                <a:latin typeface="Arial" panose="020B0604020202020204" pitchFamily="34" charset="0"/>
              </a:rPr>
              <a:t>Tuesday</a:t>
            </a:r>
            <a:r>
              <a:rPr lang="en-US" sz="2800" dirty="0">
                <a:latin typeface="Arial" panose="020B0604020202020204" pitchFamily="34" charset="0"/>
              </a:rPr>
              <a:t>, August 4: </a:t>
            </a:r>
            <a:r>
              <a:rPr lang="en-US" sz="2800" dirty="0" smtClean="0">
                <a:latin typeface="Arial" panose="020B0604020202020204" pitchFamily="34" charset="0"/>
              </a:rPr>
              <a:t/>
            </a:r>
            <a:br>
              <a:rPr lang="en-US" sz="2800" dirty="0" smtClean="0">
                <a:latin typeface="Arial" panose="020B0604020202020204" pitchFamily="34" charset="0"/>
              </a:rPr>
            </a:br>
            <a:r>
              <a:rPr lang="en-US" sz="2800" dirty="0" smtClean="0">
                <a:latin typeface="Arial" panose="020B0604020202020204" pitchFamily="34" charset="0"/>
                <a:hlinkClick r:id="rId3"/>
              </a:rPr>
              <a:t>Rally </a:t>
            </a:r>
            <a:r>
              <a:rPr lang="en-US" sz="2800" dirty="0">
                <a:latin typeface="Arial" panose="020B0604020202020204" pitchFamily="34" charset="0"/>
                <a:hlinkClick r:id="rId3"/>
              </a:rPr>
              <a:t>and Press Conference: No Human </a:t>
            </a:r>
            <a:r>
              <a:rPr lang="en-US" sz="2800" dirty="0" smtClean="0">
                <a:latin typeface="Arial" panose="020B0604020202020204" pitchFamily="34" charset="0"/>
                <a:hlinkClick r:id="rId3"/>
              </a:rPr>
              <a:t>Trafficking </a:t>
            </a:r>
            <a:r>
              <a:rPr lang="en-US" sz="2800" dirty="0" err="1" smtClean="0">
                <a:latin typeface="Arial" panose="020B0604020202020204" pitchFamily="34" charset="0"/>
                <a:hlinkClick r:id="rId3"/>
              </a:rPr>
              <a:t>Coverup</a:t>
            </a:r>
            <a:r>
              <a:rPr lang="en-US" sz="2800" dirty="0" smtClean="0">
                <a:latin typeface="Arial" panose="020B0604020202020204" pitchFamily="34" charset="0"/>
                <a:hlinkClick r:id="rId3"/>
              </a:rPr>
              <a:t> </a:t>
            </a:r>
            <a:r>
              <a:rPr lang="en-US" sz="2800" dirty="0">
                <a:latin typeface="Arial" panose="020B0604020202020204" pitchFamily="34" charset="0"/>
                <a:hlinkClick r:id="rId3"/>
              </a:rPr>
              <a:t>for </a:t>
            </a:r>
            <a:r>
              <a:rPr lang="en-US" sz="2800" dirty="0" smtClean="0">
                <a:latin typeface="Arial" panose="020B0604020202020204" pitchFamily="34" charset="0"/>
                <a:hlinkClick r:id="rId3"/>
              </a:rPr>
              <a:t>TPP</a:t>
            </a:r>
            <a:endParaRPr lang="en-US" sz="2800" dirty="0" smtClean="0">
              <a:latin typeface="Arial" panose="020B0604020202020204" pitchFamily="34" charset="0"/>
            </a:endParaRPr>
          </a:p>
          <a:p>
            <a:pPr marR="0" lvl="0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endParaRPr lang="en-US" sz="2500" dirty="0">
              <a:solidFill>
                <a:prstClr val="white"/>
              </a:solidFill>
              <a:latin typeface="Arial" panose="020B0604020202020204" pitchFamily="34" charset="0"/>
              <a:ea typeface="+mj-ea"/>
              <a:cs typeface="+mj-cs"/>
            </a:endParaRPr>
          </a:p>
          <a:p>
            <a:pPr marR="0" lvl="0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dirty="0" smtClean="0">
                <a:latin typeface="Arial" panose="020B0604020202020204" pitchFamily="34" charset="0"/>
              </a:rPr>
              <a:t>Wednesday</a:t>
            </a:r>
            <a:r>
              <a:rPr lang="en-US" sz="2800" dirty="0">
                <a:latin typeface="Arial" panose="020B0604020202020204" pitchFamily="34" charset="0"/>
              </a:rPr>
              <a:t>, August 5: </a:t>
            </a:r>
            <a:r>
              <a:rPr lang="en-US" sz="2800" dirty="0">
                <a:latin typeface="Arial" panose="020B0604020202020204" pitchFamily="34" charset="0"/>
                <a:hlinkClick r:id="rId4"/>
              </a:rPr>
              <a:t>National TPP Resistance Call</a:t>
            </a:r>
            <a:r>
              <a:rPr lang="en-US" sz="2500" dirty="0" smtClean="0">
                <a:solidFill>
                  <a:prstClr val="white"/>
                </a:solidFill>
                <a:latin typeface="Arial" panose="020B0604020202020204" pitchFamily="34" charset="0"/>
                <a:ea typeface="+mj-ea"/>
                <a:cs typeface="+mj-cs"/>
              </a:rPr>
              <a:t/>
            </a:r>
            <a:br>
              <a:rPr lang="en-US" sz="2500" dirty="0" smtClean="0">
                <a:solidFill>
                  <a:prstClr val="white"/>
                </a:solidFill>
                <a:latin typeface="Arial" panose="020B0604020202020204" pitchFamily="34" charset="0"/>
                <a:ea typeface="+mj-ea"/>
                <a:cs typeface="+mj-cs"/>
              </a:rPr>
            </a:br>
            <a:endParaRPr lang="en-US" sz="25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79726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484812" y="7010400"/>
            <a:ext cx="45719" cy="45719"/>
          </a:xfrm>
        </p:spPr>
        <p:txBody>
          <a:bodyPr>
            <a:normAutofit fontScale="25000" lnSpcReduction="20000"/>
          </a:bodyPr>
          <a:lstStyle/>
          <a:p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0" y="1"/>
            <a:ext cx="12266612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 lvl="0"/>
            <a:r>
              <a:rPr lang="en-US" sz="48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	</a:t>
            </a:r>
            <a:r>
              <a:rPr lang="en-US" sz="48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Marti Townsend, Director</a:t>
            </a:r>
            <a:br>
              <a:rPr lang="en-US" sz="48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48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Sierra Club – Hawaii Chapter</a:t>
            </a:r>
            <a:endParaRPr lang="en-US" sz="4800" b="1" dirty="0">
              <a:solidFill>
                <a:schemeClr val="bg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R="0" lvl="0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3600" dirty="0" smtClean="0">
                <a:solidFill>
                  <a:srgbClr val="40404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+mj-ea"/>
                <a:cs typeface="+mj-cs"/>
              </a:rPr>
              <a:t/>
            </a:r>
            <a:br>
              <a:rPr lang="en-US" sz="3600" dirty="0" smtClean="0">
                <a:solidFill>
                  <a:srgbClr val="40404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+mj-ea"/>
                <a:cs typeface="+mj-cs"/>
              </a:rPr>
            </a:br>
            <a:r>
              <a:rPr lang="en-US" sz="3600" dirty="0" smtClean="0">
                <a:solidFill>
                  <a:srgbClr val="40404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+mj-ea"/>
                <a:cs typeface="+mj-cs"/>
              </a:rPr>
              <a:t/>
            </a:r>
            <a:br>
              <a:rPr lang="en-US" sz="3600" dirty="0" smtClean="0">
                <a:solidFill>
                  <a:srgbClr val="40404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+mj-ea"/>
                <a:cs typeface="+mj-cs"/>
              </a:rPr>
            </a:br>
            <a:r>
              <a:rPr lang="en-US" sz="2400" dirty="0" smtClean="0">
                <a:solidFill>
                  <a:prstClr val="white"/>
                </a:solidFill>
                <a:latin typeface="Arial Black" panose="020B0A04020102020204" pitchFamily="34" charset="0"/>
                <a:ea typeface="+mj-ea"/>
                <a:cs typeface="+mj-cs"/>
              </a:rPr>
              <a:t/>
            </a:r>
            <a:br>
              <a:rPr lang="en-US" sz="2400" dirty="0" smtClean="0">
                <a:solidFill>
                  <a:prstClr val="white"/>
                </a:solidFill>
                <a:latin typeface="Arial Black" panose="020B0A04020102020204" pitchFamily="34" charset="0"/>
                <a:ea typeface="+mj-ea"/>
                <a:cs typeface="+mj-cs"/>
              </a:rPr>
            </a:br>
            <a:r>
              <a:rPr lang="en-US" sz="2400" dirty="0" smtClean="0">
                <a:solidFill>
                  <a:prstClr val="white"/>
                </a:solidFill>
                <a:latin typeface="Arial Black" panose="020B0A04020102020204" pitchFamily="34" charset="0"/>
                <a:ea typeface="+mj-ea"/>
                <a:cs typeface="+mj-cs"/>
              </a:rPr>
              <a:t>          </a:t>
            </a:r>
            <a:r>
              <a:rPr lang="en-US" sz="2800" dirty="0" smtClean="0">
                <a:latin typeface="Arial" panose="020B0604020202020204" pitchFamily="34" charset="0"/>
              </a:rPr>
              <a:t>What happened in Hawaii</a:t>
            </a:r>
          </a:p>
          <a:p>
            <a:pPr marR="0" lvl="0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endParaRPr lang="en-US" sz="28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0" lvl="0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Upcoming actions</a:t>
            </a:r>
          </a:p>
          <a:p>
            <a:pPr marR="0" lvl="0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endParaRPr lang="en-US" sz="28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0" lvl="0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</a:t>
            </a:r>
            <a:r>
              <a:rPr lang="en-US" sz="2800" b="1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Facebook</a:t>
            </a:r>
            <a:r>
              <a:rPr lang="en-US" sz="28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r>
              <a:rPr lang="en-US" sz="28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https://www.facebook.com/marti.townsend.9</a:t>
            </a:r>
            <a:endParaRPr lang="en-US" sz="25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47212" y="1752600"/>
            <a:ext cx="2381017" cy="34517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644508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co Living 16x9">
  <a:themeElements>
    <a:clrScheme name="EcoLiving">
      <a:dk1>
        <a:srgbClr val="404040"/>
      </a:dk1>
      <a:lt1>
        <a:sysClr val="window" lastClr="FFFFFF"/>
      </a:lt1>
      <a:dk2>
        <a:srgbClr val="000000"/>
      </a:dk2>
      <a:lt2>
        <a:srgbClr val="F5EECF"/>
      </a:lt2>
      <a:accent1>
        <a:srgbClr val="488E4A"/>
      </a:accent1>
      <a:accent2>
        <a:srgbClr val="6595BC"/>
      </a:accent2>
      <a:accent3>
        <a:srgbClr val="CB6933"/>
      </a:accent3>
      <a:accent4>
        <a:srgbClr val="D4BC49"/>
      </a:accent4>
      <a:accent5>
        <a:srgbClr val="8F5C31"/>
      </a:accent5>
      <a:accent6>
        <a:srgbClr val="6E7588"/>
      </a:accent6>
      <a:hlink>
        <a:srgbClr val="B1754C"/>
      </a:hlink>
      <a:folHlink>
        <a:srgbClr val="6595BC"/>
      </a:folHlink>
    </a:clrScheme>
    <a:fontScheme name="Cambria">
      <a:maj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EcoLiving_16x9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miter lim="800000"/>
        </a:ln>
        <a:ln w="28575" cap="flat" cmpd="sng" algn="ctr">
          <a:solidFill>
            <a:schemeClr val="phClr"/>
          </a:solidFill>
          <a:miter lim="800000"/>
        </a:ln>
        <a:ln w="41275" cap="flat" cmpd="sng" algn="ctr">
          <a:solidFill>
            <a:schemeClr val="phClr"/>
          </a:solidFill>
          <a:miter lim="800000"/>
        </a:ln>
      </a:lnStyleLst>
      <a:effectStyleLst>
        <a:effectStyle>
          <a:effectLst/>
        </a:effectStyle>
        <a:effectStyle>
          <a:effectLst>
            <a:outerShdw blurRad="39999" dist="23000" dir="5400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dir="540000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lumMod val="100000"/>
              </a:schemeClr>
            </a:gs>
            <a:gs pos="100000">
              <a:schemeClr val="phClr">
                <a:tint val="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/>
        </a:blipFill>
      </a:bgFillStyleLst>
    </a:fmtScheme>
  </a:themeElements>
  <a:objectDefaults>
    <a:spDef>
      <a:spPr>
        <a:ln>
          <a:miter lim="800000"/>
        </a:ln>
      </a:spPr>
      <a:bodyPr rtlCol="0" anchor="ctr"/>
      <a:lstStyle>
        <a:defPPr algn="ctr">
          <a:defRPr sz="240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8575">
          <a:miter lim="800000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lnSpc>
            <a:spcPct val="90000"/>
          </a:lnSpc>
          <a:defRPr sz="240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EcoLiving">
      <a:dk1>
        <a:srgbClr val="404040"/>
      </a:dk1>
      <a:lt1>
        <a:sysClr val="window" lastClr="FFFFFF"/>
      </a:lt1>
      <a:dk2>
        <a:srgbClr val="000000"/>
      </a:dk2>
      <a:lt2>
        <a:srgbClr val="F5EECF"/>
      </a:lt2>
      <a:accent1>
        <a:srgbClr val="488E4A"/>
      </a:accent1>
      <a:accent2>
        <a:srgbClr val="6595BC"/>
      </a:accent2>
      <a:accent3>
        <a:srgbClr val="CB6933"/>
      </a:accent3>
      <a:accent4>
        <a:srgbClr val="D4BC49"/>
      </a:accent4>
      <a:accent5>
        <a:srgbClr val="8F5C31"/>
      </a:accent5>
      <a:accent6>
        <a:srgbClr val="6E7588"/>
      </a:accent6>
      <a:hlink>
        <a:srgbClr val="B1754C"/>
      </a:hlink>
      <a:folHlink>
        <a:srgbClr val="6595BC"/>
      </a:folHlink>
    </a:clrScheme>
    <a:fontScheme name="Cambria">
      <a:maj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EcoLiving_16x9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miter lim="800000"/>
        </a:ln>
        <a:ln w="28575" cap="flat" cmpd="sng" algn="ctr">
          <a:solidFill>
            <a:schemeClr val="phClr"/>
          </a:solidFill>
          <a:miter lim="800000"/>
        </a:ln>
        <a:ln w="41275" cap="flat" cmpd="sng" algn="ctr">
          <a:solidFill>
            <a:schemeClr val="phClr"/>
          </a:solidFill>
          <a:miter lim="800000"/>
        </a:ln>
      </a:lnStyleLst>
      <a:effectStyleLst>
        <a:effectStyle>
          <a:effectLst/>
        </a:effectStyle>
        <a:effectStyle>
          <a:effectLst>
            <a:outerShdw blurRad="39999" dist="23000" dir="5400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dir="540000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EcoLiving">
      <a:dk1>
        <a:srgbClr val="404040"/>
      </a:dk1>
      <a:lt1>
        <a:sysClr val="window" lastClr="FFFFFF"/>
      </a:lt1>
      <a:dk2>
        <a:srgbClr val="000000"/>
      </a:dk2>
      <a:lt2>
        <a:srgbClr val="F5EECF"/>
      </a:lt2>
      <a:accent1>
        <a:srgbClr val="488E4A"/>
      </a:accent1>
      <a:accent2>
        <a:srgbClr val="6595BC"/>
      </a:accent2>
      <a:accent3>
        <a:srgbClr val="CB6933"/>
      </a:accent3>
      <a:accent4>
        <a:srgbClr val="D4BC49"/>
      </a:accent4>
      <a:accent5>
        <a:srgbClr val="8F5C31"/>
      </a:accent5>
      <a:accent6>
        <a:srgbClr val="6E7588"/>
      </a:accent6>
      <a:hlink>
        <a:srgbClr val="B1754C"/>
      </a:hlink>
      <a:folHlink>
        <a:srgbClr val="6595BC"/>
      </a:folHlink>
    </a:clrScheme>
    <a:fontScheme name="Cambria">
      <a:maj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EcoLiving_16x9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miter lim="800000"/>
        </a:ln>
        <a:ln w="28575" cap="flat" cmpd="sng" algn="ctr">
          <a:solidFill>
            <a:schemeClr val="phClr"/>
          </a:solidFill>
          <a:miter lim="800000"/>
        </a:ln>
        <a:ln w="41275" cap="flat" cmpd="sng" algn="ctr">
          <a:solidFill>
            <a:schemeClr val="phClr"/>
          </a:solidFill>
          <a:miter lim="800000"/>
        </a:ln>
      </a:lnStyleLst>
      <a:effectStyleLst>
        <a:effectStyle>
          <a:effectLst/>
        </a:effectStyle>
        <a:effectStyle>
          <a:effectLst>
            <a:outerShdw blurRad="39999" dist="23000" dir="5400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dir="540000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EcoLiving">
    <a:dk1>
      <a:srgbClr val="404040"/>
    </a:dk1>
    <a:lt1>
      <a:sysClr val="window" lastClr="FFFFFF"/>
    </a:lt1>
    <a:dk2>
      <a:srgbClr val="000000"/>
    </a:dk2>
    <a:lt2>
      <a:srgbClr val="F5EECF"/>
    </a:lt2>
    <a:accent1>
      <a:srgbClr val="488E4A"/>
    </a:accent1>
    <a:accent2>
      <a:srgbClr val="6595BC"/>
    </a:accent2>
    <a:accent3>
      <a:srgbClr val="CB6933"/>
    </a:accent3>
    <a:accent4>
      <a:srgbClr val="D4BC49"/>
    </a:accent4>
    <a:accent5>
      <a:srgbClr val="8F5C31"/>
    </a:accent5>
    <a:accent6>
      <a:srgbClr val="6E7588"/>
    </a:accent6>
    <a:hlink>
      <a:srgbClr val="B1754C"/>
    </a:hlink>
    <a:folHlink>
      <a:srgbClr val="6595BC"/>
    </a:folHlink>
  </a:clrScheme>
</a:themeOverride>
</file>

<file path=ppt/theme/themeOverride10.xml><?xml version="1.0" encoding="utf-8"?>
<a:themeOverride xmlns:a="http://schemas.openxmlformats.org/drawingml/2006/main">
  <a:clrScheme name="EcoLiving">
    <a:dk1>
      <a:srgbClr val="404040"/>
    </a:dk1>
    <a:lt1>
      <a:sysClr val="window" lastClr="FFFFFF"/>
    </a:lt1>
    <a:dk2>
      <a:srgbClr val="000000"/>
    </a:dk2>
    <a:lt2>
      <a:srgbClr val="F5EECF"/>
    </a:lt2>
    <a:accent1>
      <a:srgbClr val="488E4A"/>
    </a:accent1>
    <a:accent2>
      <a:srgbClr val="6595BC"/>
    </a:accent2>
    <a:accent3>
      <a:srgbClr val="CB6933"/>
    </a:accent3>
    <a:accent4>
      <a:srgbClr val="D4BC49"/>
    </a:accent4>
    <a:accent5>
      <a:srgbClr val="8F5C31"/>
    </a:accent5>
    <a:accent6>
      <a:srgbClr val="6E7588"/>
    </a:accent6>
    <a:hlink>
      <a:srgbClr val="B1754C"/>
    </a:hlink>
    <a:folHlink>
      <a:srgbClr val="6595BC"/>
    </a:folHlink>
  </a:clrScheme>
</a:themeOverride>
</file>

<file path=ppt/theme/themeOverride11.xml><?xml version="1.0" encoding="utf-8"?>
<a:themeOverride xmlns:a="http://schemas.openxmlformats.org/drawingml/2006/main">
  <a:clrScheme name="EcoLiving">
    <a:dk1>
      <a:srgbClr val="404040"/>
    </a:dk1>
    <a:lt1>
      <a:sysClr val="window" lastClr="FFFFFF"/>
    </a:lt1>
    <a:dk2>
      <a:srgbClr val="000000"/>
    </a:dk2>
    <a:lt2>
      <a:srgbClr val="F5EECF"/>
    </a:lt2>
    <a:accent1>
      <a:srgbClr val="488E4A"/>
    </a:accent1>
    <a:accent2>
      <a:srgbClr val="6595BC"/>
    </a:accent2>
    <a:accent3>
      <a:srgbClr val="CB6933"/>
    </a:accent3>
    <a:accent4>
      <a:srgbClr val="D4BC49"/>
    </a:accent4>
    <a:accent5>
      <a:srgbClr val="8F5C31"/>
    </a:accent5>
    <a:accent6>
      <a:srgbClr val="6E7588"/>
    </a:accent6>
    <a:hlink>
      <a:srgbClr val="B1754C"/>
    </a:hlink>
    <a:folHlink>
      <a:srgbClr val="6595BC"/>
    </a:folHlink>
  </a:clrScheme>
</a:themeOverride>
</file>

<file path=ppt/theme/themeOverride12.xml><?xml version="1.0" encoding="utf-8"?>
<a:themeOverride xmlns:a="http://schemas.openxmlformats.org/drawingml/2006/main">
  <a:clrScheme name="EcoLiving">
    <a:dk1>
      <a:srgbClr val="404040"/>
    </a:dk1>
    <a:lt1>
      <a:sysClr val="window" lastClr="FFFFFF"/>
    </a:lt1>
    <a:dk2>
      <a:srgbClr val="000000"/>
    </a:dk2>
    <a:lt2>
      <a:srgbClr val="F5EECF"/>
    </a:lt2>
    <a:accent1>
      <a:srgbClr val="488E4A"/>
    </a:accent1>
    <a:accent2>
      <a:srgbClr val="6595BC"/>
    </a:accent2>
    <a:accent3>
      <a:srgbClr val="CB6933"/>
    </a:accent3>
    <a:accent4>
      <a:srgbClr val="D4BC49"/>
    </a:accent4>
    <a:accent5>
      <a:srgbClr val="8F5C31"/>
    </a:accent5>
    <a:accent6>
      <a:srgbClr val="6E7588"/>
    </a:accent6>
    <a:hlink>
      <a:srgbClr val="B1754C"/>
    </a:hlink>
    <a:folHlink>
      <a:srgbClr val="6595BC"/>
    </a:folHlink>
  </a:clrScheme>
</a:themeOverride>
</file>

<file path=ppt/theme/themeOverride13.xml><?xml version="1.0" encoding="utf-8"?>
<a:themeOverride xmlns:a="http://schemas.openxmlformats.org/drawingml/2006/main">
  <a:clrScheme name="EcoLiving">
    <a:dk1>
      <a:srgbClr val="404040"/>
    </a:dk1>
    <a:lt1>
      <a:sysClr val="window" lastClr="FFFFFF"/>
    </a:lt1>
    <a:dk2>
      <a:srgbClr val="000000"/>
    </a:dk2>
    <a:lt2>
      <a:srgbClr val="F5EECF"/>
    </a:lt2>
    <a:accent1>
      <a:srgbClr val="488E4A"/>
    </a:accent1>
    <a:accent2>
      <a:srgbClr val="6595BC"/>
    </a:accent2>
    <a:accent3>
      <a:srgbClr val="CB6933"/>
    </a:accent3>
    <a:accent4>
      <a:srgbClr val="D4BC49"/>
    </a:accent4>
    <a:accent5>
      <a:srgbClr val="8F5C31"/>
    </a:accent5>
    <a:accent6>
      <a:srgbClr val="6E7588"/>
    </a:accent6>
    <a:hlink>
      <a:srgbClr val="B1754C"/>
    </a:hlink>
    <a:folHlink>
      <a:srgbClr val="6595BC"/>
    </a:folHlink>
  </a:clrScheme>
</a:themeOverride>
</file>

<file path=ppt/theme/themeOverride14.xml><?xml version="1.0" encoding="utf-8"?>
<a:themeOverride xmlns:a="http://schemas.openxmlformats.org/drawingml/2006/main">
  <a:clrScheme name="EcoLiving">
    <a:dk1>
      <a:srgbClr val="404040"/>
    </a:dk1>
    <a:lt1>
      <a:sysClr val="window" lastClr="FFFFFF"/>
    </a:lt1>
    <a:dk2>
      <a:srgbClr val="000000"/>
    </a:dk2>
    <a:lt2>
      <a:srgbClr val="F5EECF"/>
    </a:lt2>
    <a:accent1>
      <a:srgbClr val="488E4A"/>
    </a:accent1>
    <a:accent2>
      <a:srgbClr val="6595BC"/>
    </a:accent2>
    <a:accent3>
      <a:srgbClr val="CB6933"/>
    </a:accent3>
    <a:accent4>
      <a:srgbClr val="D4BC49"/>
    </a:accent4>
    <a:accent5>
      <a:srgbClr val="8F5C31"/>
    </a:accent5>
    <a:accent6>
      <a:srgbClr val="6E7588"/>
    </a:accent6>
    <a:hlink>
      <a:srgbClr val="B1754C"/>
    </a:hlink>
    <a:folHlink>
      <a:srgbClr val="6595BC"/>
    </a:folHlink>
  </a:clrScheme>
</a:themeOverride>
</file>

<file path=ppt/theme/themeOverride15.xml><?xml version="1.0" encoding="utf-8"?>
<a:themeOverride xmlns:a="http://schemas.openxmlformats.org/drawingml/2006/main">
  <a:clrScheme name="EcoLiving">
    <a:dk1>
      <a:srgbClr val="404040"/>
    </a:dk1>
    <a:lt1>
      <a:sysClr val="window" lastClr="FFFFFF"/>
    </a:lt1>
    <a:dk2>
      <a:srgbClr val="000000"/>
    </a:dk2>
    <a:lt2>
      <a:srgbClr val="F5EECF"/>
    </a:lt2>
    <a:accent1>
      <a:srgbClr val="488E4A"/>
    </a:accent1>
    <a:accent2>
      <a:srgbClr val="6595BC"/>
    </a:accent2>
    <a:accent3>
      <a:srgbClr val="CB6933"/>
    </a:accent3>
    <a:accent4>
      <a:srgbClr val="D4BC49"/>
    </a:accent4>
    <a:accent5>
      <a:srgbClr val="8F5C31"/>
    </a:accent5>
    <a:accent6>
      <a:srgbClr val="6E7588"/>
    </a:accent6>
    <a:hlink>
      <a:srgbClr val="B1754C"/>
    </a:hlink>
    <a:folHlink>
      <a:srgbClr val="6595BC"/>
    </a:folHlink>
  </a:clrScheme>
</a:themeOverride>
</file>

<file path=ppt/theme/themeOverride16.xml><?xml version="1.0" encoding="utf-8"?>
<a:themeOverride xmlns:a="http://schemas.openxmlformats.org/drawingml/2006/main">
  <a:clrScheme name="EcoLiving">
    <a:dk1>
      <a:srgbClr val="404040"/>
    </a:dk1>
    <a:lt1>
      <a:sysClr val="window" lastClr="FFFFFF"/>
    </a:lt1>
    <a:dk2>
      <a:srgbClr val="000000"/>
    </a:dk2>
    <a:lt2>
      <a:srgbClr val="F5EECF"/>
    </a:lt2>
    <a:accent1>
      <a:srgbClr val="488E4A"/>
    </a:accent1>
    <a:accent2>
      <a:srgbClr val="6595BC"/>
    </a:accent2>
    <a:accent3>
      <a:srgbClr val="CB6933"/>
    </a:accent3>
    <a:accent4>
      <a:srgbClr val="D4BC49"/>
    </a:accent4>
    <a:accent5>
      <a:srgbClr val="8F5C31"/>
    </a:accent5>
    <a:accent6>
      <a:srgbClr val="6E7588"/>
    </a:accent6>
    <a:hlink>
      <a:srgbClr val="B1754C"/>
    </a:hlink>
    <a:folHlink>
      <a:srgbClr val="6595BC"/>
    </a:folHlink>
  </a:clrScheme>
</a:themeOverride>
</file>

<file path=ppt/theme/themeOverride17.xml><?xml version="1.0" encoding="utf-8"?>
<a:themeOverride xmlns:a="http://schemas.openxmlformats.org/drawingml/2006/main">
  <a:clrScheme name="EcoLiving">
    <a:dk1>
      <a:srgbClr val="404040"/>
    </a:dk1>
    <a:lt1>
      <a:sysClr val="window" lastClr="FFFFFF"/>
    </a:lt1>
    <a:dk2>
      <a:srgbClr val="000000"/>
    </a:dk2>
    <a:lt2>
      <a:srgbClr val="F5EECF"/>
    </a:lt2>
    <a:accent1>
      <a:srgbClr val="488E4A"/>
    </a:accent1>
    <a:accent2>
      <a:srgbClr val="6595BC"/>
    </a:accent2>
    <a:accent3>
      <a:srgbClr val="CB6933"/>
    </a:accent3>
    <a:accent4>
      <a:srgbClr val="D4BC49"/>
    </a:accent4>
    <a:accent5>
      <a:srgbClr val="8F5C31"/>
    </a:accent5>
    <a:accent6>
      <a:srgbClr val="6E7588"/>
    </a:accent6>
    <a:hlink>
      <a:srgbClr val="B1754C"/>
    </a:hlink>
    <a:folHlink>
      <a:srgbClr val="6595BC"/>
    </a:folHlink>
  </a:clrScheme>
</a:themeOverride>
</file>

<file path=ppt/theme/themeOverride18.xml><?xml version="1.0" encoding="utf-8"?>
<a:themeOverride xmlns:a="http://schemas.openxmlformats.org/drawingml/2006/main">
  <a:clrScheme name="EcoLiving">
    <a:dk1>
      <a:srgbClr val="404040"/>
    </a:dk1>
    <a:lt1>
      <a:sysClr val="window" lastClr="FFFFFF"/>
    </a:lt1>
    <a:dk2>
      <a:srgbClr val="000000"/>
    </a:dk2>
    <a:lt2>
      <a:srgbClr val="F5EECF"/>
    </a:lt2>
    <a:accent1>
      <a:srgbClr val="488E4A"/>
    </a:accent1>
    <a:accent2>
      <a:srgbClr val="6595BC"/>
    </a:accent2>
    <a:accent3>
      <a:srgbClr val="CB6933"/>
    </a:accent3>
    <a:accent4>
      <a:srgbClr val="D4BC49"/>
    </a:accent4>
    <a:accent5>
      <a:srgbClr val="8F5C31"/>
    </a:accent5>
    <a:accent6>
      <a:srgbClr val="6E7588"/>
    </a:accent6>
    <a:hlink>
      <a:srgbClr val="B1754C"/>
    </a:hlink>
    <a:folHlink>
      <a:srgbClr val="6595BC"/>
    </a:folHlink>
  </a:clrScheme>
</a:themeOverride>
</file>

<file path=ppt/theme/themeOverride2.xml><?xml version="1.0" encoding="utf-8"?>
<a:themeOverride xmlns:a="http://schemas.openxmlformats.org/drawingml/2006/main">
  <a:clrScheme name="EcoLiving">
    <a:dk1>
      <a:srgbClr val="404040"/>
    </a:dk1>
    <a:lt1>
      <a:sysClr val="window" lastClr="FFFFFF"/>
    </a:lt1>
    <a:dk2>
      <a:srgbClr val="000000"/>
    </a:dk2>
    <a:lt2>
      <a:srgbClr val="F5EECF"/>
    </a:lt2>
    <a:accent1>
      <a:srgbClr val="488E4A"/>
    </a:accent1>
    <a:accent2>
      <a:srgbClr val="6595BC"/>
    </a:accent2>
    <a:accent3>
      <a:srgbClr val="CB6933"/>
    </a:accent3>
    <a:accent4>
      <a:srgbClr val="D4BC49"/>
    </a:accent4>
    <a:accent5>
      <a:srgbClr val="8F5C31"/>
    </a:accent5>
    <a:accent6>
      <a:srgbClr val="6E7588"/>
    </a:accent6>
    <a:hlink>
      <a:srgbClr val="B1754C"/>
    </a:hlink>
    <a:folHlink>
      <a:srgbClr val="6595BC"/>
    </a:folHlink>
  </a:clrScheme>
</a:themeOverride>
</file>

<file path=ppt/theme/themeOverride3.xml><?xml version="1.0" encoding="utf-8"?>
<a:themeOverride xmlns:a="http://schemas.openxmlformats.org/drawingml/2006/main">
  <a:clrScheme name="EcoLiving">
    <a:dk1>
      <a:srgbClr val="404040"/>
    </a:dk1>
    <a:lt1>
      <a:sysClr val="window" lastClr="FFFFFF"/>
    </a:lt1>
    <a:dk2>
      <a:srgbClr val="000000"/>
    </a:dk2>
    <a:lt2>
      <a:srgbClr val="F5EECF"/>
    </a:lt2>
    <a:accent1>
      <a:srgbClr val="488E4A"/>
    </a:accent1>
    <a:accent2>
      <a:srgbClr val="6595BC"/>
    </a:accent2>
    <a:accent3>
      <a:srgbClr val="CB6933"/>
    </a:accent3>
    <a:accent4>
      <a:srgbClr val="D4BC49"/>
    </a:accent4>
    <a:accent5>
      <a:srgbClr val="8F5C31"/>
    </a:accent5>
    <a:accent6>
      <a:srgbClr val="6E7588"/>
    </a:accent6>
    <a:hlink>
      <a:srgbClr val="B1754C"/>
    </a:hlink>
    <a:folHlink>
      <a:srgbClr val="6595BC"/>
    </a:folHlink>
  </a:clrScheme>
</a:themeOverride>
</file>

<file path=ppt/theme/themeOverride4.xml><?xml version="1.0" encoding="utf-8"?>
<a:themeOverride xmlns:a="http://schemas.openxmlformats.org/drawingml/2006/main">
  <a:clrScheme name="EcoLiving">
    <a:dk1>
      <a:srgbClr val="404040"/>
    </a:dk1>
    <a:lt1>
      <a:sysClr val="window" lastClr="FFFFFF"/>
    </a:lt1>
    <a:dk2>
      <a:srgbClr val="000000"/>
    </a:dk2>
    <a:lt2>
      <a:srgbClr val="F5EECF"/>
    </a:lt2>
    <a:accent1>
      <a:srgbClr val="488E4A"/>
    </a:accent1>
    <a:accent2>
      <a:srgbClr val="6595BC"/>
    </a:accent2>
    <a:accent3>
      <a:srgbClr val="CB6933"/>
    </a:accent3>
    <a:accent4>
      <a:srgbClr val="D4BC49"/>
    </a:accent4>
    <a:accent5>
      <a:srgbClr val="8F5C31"/>
    </a:accent5>
    <a:accent6>
      <a:srgbClr val="6E7588"/>
    </a:accent6>
    <a:hlink>
      <a:srgbClr val="B1754C"/>
    </a:hlink>
    <a:folHlink>
      <a:srgbClr val="6595BC"/>
    </a:folHlink>
  </a:clrScheme>
</a:themeOverride>
</file>

<file path=ppt/theme/themeOverride5.xml><?xml version="1.0" encoding="utf-8"?>
<a:themeOverride xmlns:a="http://schemas.openxmlformats.org/drawingml/2006/main">
  <a:clrScheme name="EcoLiving">
    <a:dk1>
      <a:srgbClr val="404040"/>
    </a:dk1>
    <a:lt1>
      <a:sysClr val="window" lastClr="FFFFFF"/>
    </a:lt1>
    <a:dk2>
      <a:srgbClr val="000000"/>
    </a:dk2>
    <a:lt2>
      <a:srgbClr val="F5EECF"/>
    </a:lt2>
    <a:accent1>
      <a:srgbClr val="488E4A"/>
    </a:accent1>
    <a:accent2>
      <a:srgbClr val="6595BC"/>
    </a:accent2>
    <a:accent3>
      <a:srgbClr val="CB6933"/>
    </a:accent3>
    <a:accent4>
      <a:srgbClr val="D4BC49"/>
    </a:accent4>
    <a:accent5>
      <a:srgbClr val="8F5C31"/>
    </a:accent5>
    <a:accent6>
      <a:srgbClr val="6E7588"/>
    </a:accent6>
    <a:hlink>
      <a:srgbClr val="B1754C"/>
    </a:hlink>
    <a:folHlink>
      <a:srgbClr val="6595BC"/>
    </a:folHlink>
  </a:clrScheme>
</a:themeOverride>
</file>

<file path=ppt/theme/themeOverride6.xml><?xml version="1.0" encoding="utf-8"?>
<a:themeOverride xmlns:a="http://schemas.openxmlformats.org/drawingml/2006/main">
  <a:clrScheme name="EcoLiving">
    <a:dk1>
      <a:srgbClr val="404040"/>
    </a:dk1>
    <a:lt1>
      <a:sysClr val="window" lastClr="FFFFFF"/>
    </a:lt1>
    <a:dk2>
      <a:srgbClr val="000000"/>
    </a:dk2>
    <a:lt2>
      <a:srgbClr val="F5EECF"/>
    </a:lt2>
    <a:accent1>
      <a:srgbClr val="488E4A"/>
    </a:accent1>
    <a:accent2>
      <a:srgbClr val="6595BC"/>
    </a:accent2>
    <a:accent3>
      <a:srgbClr val="CB6933"/>
    </a:accent3>
    <a:accent4>
      <a:srgbClr val="D4BC49"/>
    </a:accent4>
    <a:accent5>
      <a:srgbClr val="8F5C31"/>
    </a:accent5>
    <a:accent6>
      <a:srgbClr val="6E7588"/>
    </a:accent6>
    <a:hlink>
      <a:srgbClr val="B1754C"/>
    </a:hlink>
    <a:folHlink>
      <a:srgbClr val="6595BC"/>
    </a:folHlink>
  </a:clrScheme>
</a:themeOverride>
</file>

<file path=ppt/theme/themeOverride7.xml><?xml version="1.0" encoding="utf-8"?>
<a:themeOverride xmlns:a="http://schemas.openxmlformats.org/drawingml/2006/main">
  <a:clrScheme name="EcoLiving">
    <a:dk1>
      <a:srgbClr val="404040"/>
    </a:dk1>
    <a:lt1>
      <a:sysClr val="window" lastClr="FFFFFF"/>
    </a:lt1>
    <a:dk2>
      <a:srgbClr val="000000"/>
    </a:dk2>
    <a:lt2>
      <a:srgbClr val="F5EECF"/>
    </a:lt2>
    <a:accent1>
      <a:srgbClr val="488E4A"/>
    </a:accent1>
    <a:accent2>
      <a:srgbClr val="6595BC"/>
    </a:accent2>
    <a:accent3>
      <a:srgbClr val="CB6933"/>
    </a:accent3>
    <a:accent4>
      <a:srgbClr val="D4BC49"/>
    </a:accent4>
    <a:accent5>
      <a:srgbClr val="8F5C31"/>
    </a:accent5>
    <a:accent6>
      <a:srgbClr val="6E7588"/>
    </a:accent6>
    <a:hlink>
      <a:srgbClr val="B1754C"/>
    </a:hlink>
    <a:folHlink>
      <a:srgbClr val="6595BC"/>
    </a:folHlink>
  </a:clrScheme>
</a:themeOverride>
</file>

<file path=ppt/theme/themeOverride8.xml><?xml version="1.0" encoding="utf-8"?>
<a:themeOverride xmlns:a="http://schemas.openxmlformats.org/drawingml/2006/main">
  <a:clrScheme name="EcoLiving">
    <a:dk1>
      <a:srgbClr val="404040"/>
    </a:dk1>
    <a:lt1>
      <a:sysClr val="window" lastClr="FFFFFF"/>
    </a:lt1>
    <a:dk2>
      <a:srgbClr val="000000"/>
    </a:dk2>
    <a:lt2>
      <a:srgbClr val="F5EECF"/>
    </a:lt2>
    <a:accent1>
      <a:srgbClr val="488E4A"/>
    </a:accent1>
    <a:accent2>
      <a:srgbClr val="6595BC"/>
    </a:accent2>
    <a:accent3>
      <a:srgbClr val="CB6933"/>
    </a:accent3>
    <a:accent4>
      <a:srgbClr val="D4BC49"/>
    </a:accent4>
    <a:accent5>
      <a:srgbClr val="8F5C31"/>
    </a:accent5>
    <a:accent6>
      <a:srgbClr val="6E7588"/>
    </a:accent6>
    <a:hlink>
      <a:srgbClr val="B1754C"/>
    </a:hlink>
    <a:folHlink>
      <a:srgbClr val="6595BC"/>
    </a:folHlink>
  </a:clrScheme>
</a:themeOverride>
</file>

<file path=ppt/theme/themeOverride9.xml><?xml version="1.0" encoding="utf-8"?>
<a:themeOverride xmlns:a="http://schemas.openxmlformats.org/drawingml/2006/main">
  <a:clrScheme name="EcoLiving">
    <a:dk1>
      <a:srgbClr val="404040"/>
    </a:dk1>
    <a:lt1>
      <a:sysClr val="window" lastClr="FFFFFF"/>
    </a:lt1>
    <a:dk2>
      <a:srgbClr val="000000"/>
    </a:dk2>
    <a:lt2>
      <a:srgbClr val="F5EECF"/>
    </a:lt2>
    <a:accent1>
      <a:srgbClr val="488E4A"/>
    </a:accent1>
    <a:accent2>
      <a:srgbClr val="6595BC"/>
    </a:accent2>
    <a:accent3>
      <a:srgbClr val="CB6933"/>
    </a:accent3>
    <a:accent4>
      <a:srgbClr val="D4BC49"/>
    </a:accent4>
    <a:accent5>
      <a:srgbClr val="8F5C31"/>
    </a:accent5>
    <a:accent6>
      <a:srgbClr val="6E7588"/>
    </a:accent6>
    <a:hlink>
      <a:srgbClr val="B1754C"/>
    </a:hlink>
    <a:folHlink>
      <a:srgbClr val="6595BC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9DEFF986-5B24-4FFE-8015-C92B2DCBC29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216</Words>
  <Application>Microsoft Office PowerPoint</Application>
  <PresentationFormat>Custom</PresentationFormat>
  <Paragraphs>215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8" baseType="lpstr">
      <vt:lpstr>Arial</vt:lpstr>
      <vt:lpstr>Arial Black</vt:lpstr>
      <vt:lpstr>Calibri</vt:lpstr>
      <vt:lpstr>Cambria</vt:lpstr>
      <vt:lpstr>Symbol</vt:lpstr>
      <vt:lpstr>Times New Roman</vt:lpstr>
      <vt:lpstr>Verdana</vt:lpstr>
      <vt:lpstr>Eco Living 16x9</vt:lpstr>
      <vt:lpstr>National TPP Team Call  Malaysia/Human Trafficking!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2015-04-18T22:59:50Z</dcterms:created>
  <dcterms:modified xsi:type="dcterms:W3CDTF">2015-08-02T18:13:03Z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TC028010969991</vt:lpwstr>
  </property>
</Properties>
</file>