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61" r:id="rId4"/>
    <p:sldId id="259" r:id="rId5"/>
    <p:sldId id="270" r:id="rId6"/>
    <p:sldId id="258" r:id="rId7"/>
    <p:sldId id="260" r:id="rId8"/>
    <p:sldId id="263" r:id="rId9"/>
    <p:sldId id="271" r:id="rId10"/>
    <p:sldId id="262" r:id="rId11"/>
    <p:sldId id="257" r:id="rId12"/>
    <p:sldId id="275" r:id="rId13"/>
    <p:sldId id="269" r:id="rId14"/>
    <p:sldId id="264" r:id="rId15"/>
    <p:sldId id="272" r:id="rId16"/>
    <p:sldId id="268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14" autoAdjust="0"/>
    <p:restoredTop sz="94660"/>
  </p:normalViewPr>
  <p:slideViewPr>
    <p:cSldViewPr snapToGrid="0">
      <p:cViewPr varScale="1">
        <p:scale>
          <a:sx n="40" d="100"/>
          <a:sy n="40" d="100"/>
        </p:scale>
        <p:origin x="6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2619A-72DB-403F-A891-294E96384F2C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B84E3-C6C7-4D0E-BDB3-2EFAEEF26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9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6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42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5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net/?page=Events" TargetMode="External"/><Relationship Id="rId7" Type="http://schemas.openxmlformats.org/officeDocument/2006/relationships/image" Target="../media/image22.gif"/><Relationship Id="rId2" Type="http://schemas.openxmlformats.org/officeDocument/2006/relationships/hyperlink" Target="mailto:adam@tradejustice.net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hyperlink" Target="http://tradejustice.net/" TargetMode="External"/><Relationship Id="rId4" Type="http://schemas.openxmlformats.org/officeDocument/2006/relationships/hyperlink" Target="https://www.facebook.com/media/set/?set=oa.10152812703897155&amp;type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lcio.org/Press-Room/Press-Releases/CAFTA-Is-a-Broken-Trade-Agreement-that-Duplicates" TargetMode="External"/><Relationship Id="rId7" Type="http://schemas.openxmlformats.org/officeDocument/2006/relationships/image" Target="../media/image24.jpg"/><Relationship Id="rId2" Type="http://schemas.openxmlformats.org/officeDocument/2006/relationships/hyperlink" Target="http://www.aflcio.org/Blog/Political-Action-Legislation/AFL-CIO-CLC-Denounce-Corporate-Power-Grabs-Like-ISDS-in-Trade-Deals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hyperlink" Target="http://www.aflcio.org/Issues/Trade" TargetMode="External"/><Relationship Id="rId4" Type="http://schemas.openxmlformats.org/officeDocument/2006/relationships/hyperlink" Target="http://www.aflcio.org/content/download/147761/3770791/file/Hondura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iu.org/" TargetMode="External"/><Relationship Id="rId2" Type="http://schemas.openxmlformats.org/officeDocument/2006/relationships/hyperlink" Target="https://www.facebook.com/pages/SWRJB-Workers-United-aw-SEIU/691164464231589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wa-union.org/" TargetMode="External"/><Relationship Id="rId2" Type="http://schemas.openxmlformats.org/officeDocument/2006/relationships/hyperlink" Target="http://petitions.moveon.org/sign/tell-congress-we-cant?source=homep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hyperlink" Target="http://www.stopfasttrack.com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mailto:asimmons@citizen.org" TargetMode="External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eyesontrade.org/" TargetMode="External"/><Relationship Id="rId5" Type="http://schemas.openxmlformats.org/officeDocument/2006/relationships/hyperlink" Target="http://www.exposethetpp.org/" TargetMode="External"/><Relationship Id="rId4" Type="http://schemas.openxmlformats.org/officeDocument/2006/relationships/hyperlink" Target="http://www.tradewatch.org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lcio.org/Issues/Trade" TargetMode="External"/><Relationship Id="rId2" Type="http://schemas.openxmlformats.org/officeDocument/2006/relationships/hyperlink" Target="mailto:Cdrake@aflcio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lcio.org/Issues/Trade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g"/><Relationship Id="rId5" Type="http://schemas.openxmlformats.org/officeDocument/2006/relationships/image" Target="../media/image29.jpeg"/><Relationship Id="rId4" Type="http://schemas.openxmlformats.org/officeDocument/2006/relationships/hyperlink" Target="http://www.tradewatch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ymeeting.com/PIID=EB58DD88804B30" TargetMode="External"/><Relationship Id="rId2" Type="http://schemas.openxmlformats.org/officeDocument/2006/relationships/hyperlink" Target="http://www.anymeeting.com/PIID=EB58DD81874738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" TargetMode="External"/><Relationship Id="rId7" Type="http://schemas.openxmlformats.org/officeDocument/2006/relationships/image" Target="../media/image6.jpg"/><Relationship Id="rId2" Type="http://schemas.openxmlformats.org/officeDocument/2006/relationships/hyperlink" Target="mailto:TPP@PeopleDemandingAction.org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hyperlink" Target="http://on.fb.me/O76Pxm" TargetMode="External"/><Relationship Id="rId4" Type="http://schemas.openxmlformats.org/officeDocument/2006/relationships/hyperlink" Target="http://www.peopledemandingaction.org/campaigns/stop-tpp-fast-trac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LindaJBrewster@msn.com" TargetMode="External"/><Relationship Id="rId5" Type="http://schemas.openxmlformats.org/officeDocument/2006/relationships/image" Target="../media/image8.jpeg"/><Relationship Id="rId4" Type="http://schemas.openxmlformats.org/officeDocument/2006/relationships/hyperlink" Target="mailto:harrietheywood@gmail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slsk8r@optonline.net" TargetMode="External"/><Relationship Id="rId7" Type="http://schemas.openxmlformats.org/officeDocument/2006/relationships/image" Target="../media/image13.png"/><Relationship Id="rId2" Type="http://schemas.openxmlformats.org/officeDocument/2006/relationships/hyperlink" Target="mailto:McMoveOn@gmail.co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eanne@PDAmerica.or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on.fb.me/O76Pxm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groups/GlobalTPPTeam" TargetMode="External"/><Relationship Id="rId5" Type="http://schemas.openxmlformats.org/officeDocument/2006/relationships/hyperlink" Target="mailto:twhocking@gmail.com" TargetMode="External"/><Relationship Id="rId4" Type="http://schemas.openxmlformats.org/officeDocument/2006/relationships/hyperlink" Target="mailto:Liz.MoveOn@earthlink.ne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LizAmsden@hotmail.com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mailto:Janinkansas2@gmail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slaydon@mac.com" TargetMode="External"/><Relationship Id="rId2" Type="http://schemas.openxmlformats.org/officeDocument/2006/relationships/hyperlink" Target="http://www.tiny.cc/TPPMediaMarch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82100" y="2159000"/>
            <a:ext cx="3009899" cy="2400300"/>
          </a:xfrm>
        </p:spPr>
        <p:txBody>
          <a:bodyPr/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PH: 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605-562-3140 </a:t>
            </a:r>
            <a:b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AC: 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951146#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-749300"/>
            <a:ext cx="8826500" cy="76073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	</a:t>
            </a:r>
            <a:r>
              <a:rPr lang="en-US" sz="5400" dirty="0">
                <a:solidFill>
                  <a:prstClr val="white"/>
                </a:solidFill>
                <a:ea typeface="+mj-ea"/>
                <a:cs typeface="+mj-cs"/>
              </a:rPr>
              <a:t/>
            </a:r>
            <a:br>
              <a:rPr lang="en-US" sz="5400" dirty="0">
                <a:solidFill>
                  <a:prstClr val="white"/>
                </a:solidFill>
                <a:ea typeface="+mj-ea"/>
                <a:cs typeface="+mj-cs"/>
              </a:rPr>
            </a:br>
            <a:r>
              <a:rPr lang="en-US" sz="5400" dirty="0" smtClean="0">
                <a:solidFill>
                  <a:prstClr val="white"/>
                </a:solidFill>
                <a:ea typeface="+mj-ea"/>
                <a:cs typeface="+mj-cs"/>
              </a:rPr>
              <a:t>     </a:t>
            </a:r>
            <a:r>
              <a:rPr lang="en-US" sz="6000" spc="-11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MAYDAY</a:t>
            </a:r>
            <a:r>
              <a:rPr lang="en-US" sz="6000" spc="-11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, MAYDAY! </a:t>
            </a:r>
            <a:br>
              <a:rPr lang="en-US" sz="6000" spc="-11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6000" spc="-11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      </a:t>
            </a:r>
            <a:r>
              <a:rPr lang="en-US" sz="6000" spc="-11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Workers </a:t>
            </a:r>
            <a:r>
              <a:rPr lang="en-US" sz="6000" spc="-1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at Risk</a:t>
            </a:r>
            <a:r>
              <a:rPr lang="en-US" sz="6000" spc="-11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!</a:t>
            </a:r>
          </a:p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NATIONAL TPP CALL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ctr">
              <a:lnSpc>
                <a:spcPct val="100000"/>
              </a:lnSpc>
              <a:spcBef>
                <a:spcPts val="0"/>
              </a:spcBef>
              <a:buClr>
                <a:srgbClr val="212745"/>
              </a:buClr>
              <a:buSzPct val="80000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ctr">
              <a:lnSpc>
                <a:spcPct val="100000"/>
              </a:lnSpc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May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3,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2015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l"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l"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7:30 p.m. EDT </a:t>
            </a:r>
          </a:p>
          <a:p>
            <a:pPr algn="l">
              <a:spcBef>
                <a:spcPts val="0"/>
              </a:spcBef>
              <a:buClr>
                <a:srgbClr val="212745"/>
              </a:buClr>
              <a:buSzPct val="80000"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4:30 p.m. PDT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endParaRPr lang="en-US" sz="40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4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ctr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ctr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lvl="0" algn="l">
              <a:spcBef>
                <a:spcPts val="0"/>
              </a:spcBef>
              <a:buClr>
                <a:srgbClr val="212745"/>
              </a:buClr>
              <a:buSzPct val="80000"/>
            </a:pP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6864350" y="2463800"/>
            <a:ext cx="4286250" cy="384429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10092" r="4226" b="9036"/>
          <a:stretch/>
        </p:blipFill>
        <p:spPr>
          <a:xfrm>
            <a:off x="7035800" y="2686051"/>
            <a:ext cx="3937000" cy="3505200"/>
          </a:xfrm>
          <a:prstGeom prst="triangle">
            <a:avLst>
              <a:gd name="adj" fmla="val 50847"/>
            </a:avLst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2640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4968" y="304800"/>
            <a:ext cx="1113503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  <a:p>
            <a: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National </a:t>
            </a:r>
            <a: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Call Planning Team</a:t>
            </a:r>
          </a:p>
          <a:p>
            <a:endParaRPr lang="en-US" sz="4100" dirty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  <a:ea typeface="+mj-ea"/>
              <a:cs typeface="+mj-cs"/>
            </a:endParaRPr>
          </a:p>
          <a:p>
            <a:endParaRPr lang="en-US" sz="4100" i="1" dirty="0"/>
          </a:p>
        </p:txBody>
      </p:sp>
      <p:sp>
        <p:nvSpPr>
          <p:cNvPr id="3" name="Rectangle 2"/>
          <p:cNvSpPr/>
          <p:nvPr/>
        </p:nvSpPr>
        <p:spPr>
          <a:xfrm>
            <a:off x="1697736" y="-6096"/>
            <a:ext cx="881786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19" y="2143433"/>
            <a:ext cx="11936362" cy="493356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Adam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Weissman</a:t>
            </a:r>
            <a:r>
              <a:rPr lang="en-US" sz="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TradeJustice/Global Justice </a:t>
            </a:r>
            <a:b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for Animals and the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Environment</a:t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dirty="0">
                <a:solidFill>
                  <a:prstClr val="black"/>
                </a:solidFill>
                <a:latin typeface="Arial Black" panose="020B0A04020102020204" pitchFamily="34" charset="0"/>
              </a:rPr>
              <a:t>Email: </a:t>
            </a:r>
            <a:r>
              <a:rPr lang="en-US" sz="3100" dirty="0">
                <a:solidFill>
                  <a:prstClr val="white"/>
                </a:solidFill>
                <a:latin typeface="Arial Black" panose="020B0A04020102020204" pitchFamily="34" charset="0"/>
                <a:hlinkClick r:id="rId2"/>
              </a:rPr>
              <a:t>adam@tradejustice.net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UPDATE: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Events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Actions			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u="sng" dirty="0" smtClean="0">
                <a:latin typeface="Arial Black" panose="020B0A04020102020204" pitchFamily="34" charset="0"/>
                <a:hlinkClick r:id="rId3"/>
              </a:rPr>
              <a:t>http</a:t>
            </a:r>
            <a:r>
              <a:rPr lang="en-US" sz="2400" u="sng" dirty="0">
                <a:latin typeface="Arial Black" panose="020B0A04020102020204" pitchFamily="34" charset="0"/>
                <a:hlinkClick r:id="rId3"/>
              </a:rPr>
              <a:t>://tradejustice.net/?</a:t>
            </a:r>
            <a:r>
              <a:rPr lang="en-US" sz="2400" u="sng" dirty="0" smtClean="0">
                <a:latin typeface="Arial Black" panose="020B0A04020102020204" pitchFamily="34" charset="0"/>
                <a:hlinkClick r:id="rId3"/>
              </a:rPr>
              <a:t>page=Events</a:t>
            </a:r>
            <a:r>
              <a:rPr lang="en-US" sz="2400" u="sng" dirty="0" smtClean="0">
                <a:latin typeface="Arial Black" panose="020B0A04020102020204" pitchFamily="34" charset="0"/>
              </a:rPr>
              <a:t> </a:t>
            </a:r>
            <a:r>
              <a:rPr lang="en-US" sz="2400" u="sng" dirty="0">
                <a:latin typeface="Impact" panose="020B0806030902050204" pitchFamily="34" charset="0"/>
              </a:rPr>
              <a:t> </a:t>
            </a:r>
            <a:r>
              <a:rPr lang="en-US" sz="2400" u="sng" dirty="0" smtClean="0">
                <a:latin typeface="Impact" panose="020B0806030902050204" pitchFamily="34" charset="0"/>
              </a:rPr>
              <a:t>       </a:t>
            </a:r>
            <a:r>
              <a:rPr lang="en-US" sz="2400" u="sng" dirty="0" smtClean="0">
                <a:latin typeface="Arial Black" panose="020B0A04020102020204" pitchFamily="34" charset="0"/>
              </a:rPr>
              <a:t/>
            </a:r>
            <a:br>
              <a:rPr lang="en-US" sz="2400" u="sng" dirty="0" smtClean="0">
                <a:latin typeface="Arial Black" panose="020B0A04020102020204" pitchFamily="34" charset="0"/>
              </a:rPr>
            </a:br>
            <a:r>
              <a:rPr lang="en-US" sz="2400" dirty="0" smtClean="0">
                <a:latin typeface="Arial Black" panose="020B0A04020102020204" pitchFamily="34" charset="0"/>
              </a:rPr>
              <a:t>Protest at NYC </a:t>
            </a:r>
            <a:r>
              <a:rPr lang="en-US" sz="2400" dirty="0">
                <a:latin typeface="Arial Black" panose="020B0A04020102020204" pitchFamily="34" charset="0"/>
              </a:rPr>
              <a:t>TTIP </a:t>
            </a:r>
            <a:r>
              <a:rPr lang="en-US" sz="2400" dirty="0" smtClean="0">
                <a:latin typeface="Arial Black" panose="020B0A04020102020204" pitchFamily="34" charset="0"/>
              </a:rPr>
              <a:t>Negotiations: 					  </a:t>
            </a:r>
            <a:r>
              <a:rPr lang="en-US" sz="37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TradeJustice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  <a:hlinkClick r:id="rId4"/>
              </a:rPr>
              <a:t>https</a:t>
            </a:r>
            <a:r>
              <a:rPr lang="en-US" sz="2400" dirty="0">
                <a:latin typeface="Arial Black" panose="020B0A04020102020204" pitchFamily="34" charset="0"/>
                <a:hlinkClick r:id="rId4"/>
              </a:rPr>
              <a:t>://www.facebook.com/media/set/?</a:t>
            </a:r>
            <a:r>
              <a:rPr lang="en-US" sz="2400" dirty="0" smtClean="0">
                <a:latin typeface="Arial Black" panose="020B0A04020102020204" pitchFamily="34" charset="0"/>
                <a:hlinkClick r:id="rId4"/>
              </a:rPr>
              <a:t>set=oa.10152812703897155&amp;type=1</a:t>
            </a:r>
            <a:r>
              <a:rPr lang="en-US" sz="2400" dirty="0" smtClean="0"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latin typeface="Arial Black" panose="020B0A04020102020204" pitchFamily="34" charset="0"/>
              </a:rPr>
            </a:br>
            <a:r>
              <a:rPr lang="en-US" sz="2400" dirty="0" smtClean="0">
                <a:latin typeface="Arial Black" panose="020B0A04020102020204" pitchFamily="34" charset="0"/>
              </a:rPr>
              <a:t> </a:t>
            </a: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Information/Articles: </a:t>
            </a:r>
            <a: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  <a:hlinkClick r:id="rId5"/>
              </a:rPr>
              <a:t>http</a:t>
            </a:r>
            <a:r>
              <a:rPr lang="en-US" sz="2400" dirty="0">
                <a:solidFill>
                  <a:srgbClr val="505050"/>
                </a:solidFill>
                <a:latin typeface="Arial Black" panose="020B0A04020102020204" pitchFamily="34" charset="0"/>
                <a:hlinkClick r:id="rId5"/>
              </a:rPr>
              <a:t>://</a:t>
            </a:r>
            <a: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  <a:hlinkClick r:id="rId5"/>
              </a:rPr>
              <a:t>tradejustice.net</a:t>
            </a:r>
            <a: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solidFill>
                  <a:srgbClr val="505050"/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8340" y="2477729"/>
            <a:ext cx="2229728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1" y="3666449"/>
            <a:ext cx="1291645" cy="1554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356" y="3666449"/>
            <a:ext cx="1291645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7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21" y="-737419"/>
            <a:ext cx="11788878" cy="57567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5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Tefere Gebre</a:t>
            </a: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Executive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Vice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President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AFL-CIO</a:t>
            </a:r>
            <a: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●Trade 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hasn't solved rule of law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or 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violence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problems </a:t>
            </a:r>
            <a:b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 Hasn't created work</a:t>
            </a:r>
            <a:b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 H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as 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contributed to forced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migration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Links to AFL-CIO trade-related content: </a:t>
            </a:r>
            <a:r>
              <a:rPr lang="en-US" sz="2700" dirty="0" smtClean="0">
                <a:solidFill>
                  <a:schemeClr val="bg1"/>
                </a:solidFill>
              </a:rPr>
              <a:t/>
            </a:r>
            <a:br>
              <a:rPr lang="en-US" sz="2700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://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www.aflcio.org/Blog/Political-Action-Legislation/AFL-CIO-CLC-Denounce-Corporate-Power-Grabs-Like-ISDS-in-Trade-Deals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://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www.aflcio.org/Press-Room/Press-Releases/CAFTA-Is-a-Broken-Trade-Agreement-that-Duplicates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b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http://www.aflcio.org/content/download/147761/3770791/file/Honduras.PDF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http://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>www.aflcio.org/Issues/Trade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870" y="578303"/>
            <a:ext cx="2340864" cy="2926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98" y="5019370"/>
            <a:ext cx="1645920" cy="1645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6351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357" y="1647908"/>
            <a:ext cx="11121886" cy="4273825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Jean Hervey</a:t>
            </a:r>
            <a:br>
              <a:rPr 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Regional Director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Workers United SEIU Texas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One Worker's Story</a:t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Facebook: </a:t>
            </a: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hlinkClick r:id="rId2"/>
              </a:rPr>
              <a:t>https</a:t>
            </a:r>
            <a:r>
              <a:rPr lang="en-US" sz="27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hlinkClick r:id="rId2"/>
              </a:rPr>
              <a:t>://</a:t>
            </a: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hlinkClick r:id="rId2"/>
              </a:rPr>
              <a:t>www.facebook.com/pages/SWRJB-Workers-United-aw-SEIU/691164464231589</a:t>
            </a: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700" dirty="0" smtClean="0">
                <a:latin typeface="Arial Black" panose="020B0A04020102020204" pitchFamily="34" charset="0"/>
              </a:rPr>
              <a:t>Website: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://www.seiu.org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8" t="32961" r="58599" b="23680"/>
          <a:stretch/>
        </p:blipFill>
        <p:spPr>
          <a:xfrm>
            <a:off x="9131595" y="500931"/>
            <a:ext cx="1873489" cy="3444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4899991"/>
            <a:ext cx="164592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87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4894"/>
            <a:ext cx="12192000" cy="692289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cap="none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400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r>
              <a:rPr lang="en-US" sz="5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Larry Cohen, President</a:t>
            </a:r>
            <a:r>
              <a:rPr lang="en-US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cap="none" dirty="0" smtClean="0">
                <a:latin typeface="Arial Black" panose="020B0A04020102020204" pitchFamily="34" charset="0"/>
              </a:rPr>
              <a:t/>
            </a:r>
            <a:br>
              <a:rPr lang="en-US" sz="3200" cap="none" dirty="0" smtClean="0">
                <a:latin typeface="Arial Black" panose="020B0A04020102020204" pitchFamily="34" charset="0"/>
              </a:rPr>
            </a:br>
            <a:r>
              <a:rPr lang="en-US" sz="3200" cap="none" dirty="0" smtClean="0">
                <a:latin typeface="Arial Black" panose="020B0A04020102020204" pitchFamily="34" charset="0"/>
              </a:rPr>
              <a:t>    </a:t>
            </a:r>
            <a:r>
              <a:rPr lang="en-US" dirty="0" smtClean="0">
                <a:latin typeface="Arial Black" panose="020B0A04020102020204" pitchFamily="34" charset="0"/>
              </a:rPr>
              <a:t>Communications </a:t>
            </a:r>
            <a:r>
              <a:rPr lang="en-US" dirty="0">
                <a:latin typeface="Arial Black" panose="020B0A04020102020204" pitchFamily="34" charset="0"/>
              </a:rPr>
              <a:t>Workers of America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●Analysis of Fast Track for TPP</a:t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● Q &amp; 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 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Track/Save Jobs petition:</a:t>
            </a: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n-US" sz="2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</a:t>
            </a:r>
            <a:r>
              <a:rPr lang="en-US" sz="2000" dirty="0">
                <a:solidFill>
                  <a:srgbClr val="00B0F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</a:t>
            </a:r>
            <a:r>
              <a:rPr lang="en-US" sz="2000" dirty="0" smtClean="0">
                <a:solidFill>
                  <a:srgbClr val="00B0F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petitions.moveon.org/sign/tell-congress-we-cant?source=homepage</a:t>
            </a:r>
            <a:r>
              <a:rPr lang="en-US" sz="2000" dirty="0" smtClean="0">
                <a:solidFill>
                  <a:srgbClr val="00B0F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00B0F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AA5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</a:t>
            </a:r>
            <a:r>
              <a:rPr lang="en-US" cap="non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</a:t>
            </a:r>
            <a:r>
              <a:rPr lang="en-US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www.cwa-union.org</a:t>
            </a:r>
            <a:r>
              <a:rPr lang="en-US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r>
              <a:rPr lang="en-US" sz="31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CWA 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Organizing Toolkit: </a:t>
            </a:r>
            <a:r>
              <a:rPr lang="en-US" sz="31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http://www.StopFastTrack.com</a:t>
            </a:r>
            <a:r>
              <a:rPr lang="en-US" sz="28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cap="none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200" dirty="0" smtClean="0">
                <a:solidFill>
                  <a:srgbClr val="00B0F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endParaRPr lang="en-US" sz="2200" dirty="0">
              <a:solidFill>
                <a:srgbClr val="00B0F0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9" t="-162" r="21703" b="-888"/>
          <a:stretch/>
        </p:blipFill>
        <p:spPr>
          <a:xfrm>
            <a:off x="9313904" y="535473"/>
            <a:ext cx="2334127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7" t="26532" r="25690" b="36432"/>
          <a:stretch/>
        </p:blipFill>
        <p:spPr>
          <a:xfrm>
            <a:off x="9252302" y="3396553"/>
            <a:ext cx="2395729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6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652" y="-360352"/>
            <a:ext cx="12039600" cy="6971071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r>
              <a:rPr 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br>
              <a:rPr 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National </a:t>
            </a:r>
            <a:r>
              <a:rPr lang="en-US" sz="44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Stop Fast Track Allies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/>
            </a:r>
            <a:b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Kathryn Johnson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br>
              <a:rPr lang="en-US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Field Organizer, Public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Citizen's Global Trade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Watch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Stop </a:t>
            </a:r>
            <a:r>
              <a:rPr lang="en-US" sz="27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Fast Track </a:t>
            </a:r>
            <a:r>
              <a:rPr lang="en-US" sz="27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D.C. Update:</a:t>
            </a:r>
            <a:r>
              <a:rPr lang="en-US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Y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es. there will probably be a Senate Vote </a:t>
            </a:r>
            <a:b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- Stopping Fast Track in the House – May Recess Crunch Time!</a:t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-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Yessir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that's my Abe – an update on the Japanese PM's visit</a:t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 Beware of Sneaks Bearing Gifts—Report on a successful action!</a:t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kjohnson@citizen.org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Website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http://www.tradewatch.org</a:t>
            </a:r>
            <a:b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TPP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Resources: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5"/>
              </a:rPr>
              <a:t>http://www.exposethetpp.org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Our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blog: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6"/>
              </a:rPr>
              <a:t>http://www.EyesOnTrade.org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6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6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6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en-US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8748" y="2000865"/>
            <a:ext cx="2743200" cy="2743200"/>
          </a:xfrm>
          <a:prstGeom prst="rect">
            <a:avLst/>
          </a:prstGeom>
          <a:scene3d>
            <a:camera prst="orthographicFront">
              <a:rot lat="300000" lon="0" rev="0"/>
            </a:camera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704" y="5010028"/>
            <a:ext cx="1549514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121" r="-1283"/>
          <a:stretch/>
        </p:blipFill>
        <p:spPr>
          <a:xfrm>
            <a:off x="222671" y="149801"/>
            <a:ext cx="1027818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0851" y="619432"/>
            <a:ext cx="37534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D.C. Rally</a:t>
            </a:r>
          </a:p>
          <a:p>
            <a:r>
              <a:rPr lang="en-US" sz="2400" dirty="0" smtClean="0">
                <a:latin typeface="Arial Black" panose="020B0A04020102020204" pitchFamily="34" charset="0"/>
              </a:rPr>
              <a:t>Trojan</a:t>
            </a:r>
          </a:p>
          <a:p>
            <a:r>
              <a:rPr lang="en-US" sz="2400" dirty="0" smtClean="0">
                <a:latin typeface="Arial Black" panose="020B0A04020102020204" pitchFamily="34" charset="0"/>
              </a:rPr>
              <a:t>Horse</a:t>
            </a:r>
          </a:p>
          <a:p>
            <a:endParaRPr lang="en-US" dirty="0" smtClean="0"/>
          </a:p>
          <a:p>
            <a:r>
              <a:rPr lang="en-US" dirty="0" smtClean="0"/>
              <a:t>Photo Credit: </a:t>
            </a:r>
          </a:p>
          <a:p>
            <a:r>
              <a:rPr lang="en-US" dirty="0" smtClean="0"/>
              <a:t>Flush the TPP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21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427" y="606287"/>
            <a:ext cx="11212942" cy="603048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r>
              <a:rPr lang="en-US" sz="53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Celeste Drake</a:t>
            </a:r>
            <a:r>
              <a:rPr lang="en-US" sz="53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3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br>
              <a:rPr lang="en-US" sz="800" cap="none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br>
              <a:rPr lang="en-US" sz="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br>
              <a:rPr lang="en-US" sz="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3600" cap="none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Trade And Globalization </a:t>
            </a:r>
            <a:br>
              <a:rPr lang="en-US" sz="3600" cap="none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Policy Specialist AFL-CIO</a:t>
            </a:r>
            <a: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Track—what now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Activist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Q &amp; A</a:t>
            </a:r>
            <a: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cap="none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</a:t>
            </a:r>
            <a:r>
              <a:rPr lang="en-US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@Cdrakefairtrade</a:t>
            </a:r>
            <a:r>
              <a:rPr lang="en-US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cap="non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Cdrake@aflcio.Org</a:t>
            </a:r>
            <a:r>
              <a:rPr lang="en-US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Website: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http://www.aflcio.org/Issues/Trade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cap="none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	</a:t>
            </a:r>
            <a:r>
              <a:rPr lang="en-US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				</a:t>
            </a:r>
            <a:endParaRPr lang="en-US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27" y="1647724"/>
            <a:ext cx="2414016" cy="27432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126" y="3868424"/>
            <a:ext cx="1828800" cy="1828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90662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5705" y="4108331"/>
            <a:ext cx="2253082" cy="2560320"/>
          </a:xfrm>
          <a:prstGeom prst="rect">
            <a:avLst/>
          </a:prstGeom>
          <a:effectLst>
            <a:softEdge rad="0"/>
          </a:effectLst>
        </p:spPr>
      </p:pic>
      <p:sp>
        <p:nvSpPr>
          <p:cNvPr id="8" name="Rectangle 7"/>
          <p:cNvSpPr/>
          <p:nvPr/>
        </p:nvSpPr>
        <p:spPr>
          <a:xfrm>
            <a:off x="216310" y="3067665"/>
            <a:ext cx="892769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Website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http://www.aflcio.org/Issues/Trade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703" y="388373"/>
            <a:ext cx="11660297" cy="6469627"/>
          </a:xfrm>
        </p:spPr>
        <p:txBody>
          <a:bodyPr/>
          <a:lstStyle/>
          <a:p>
            <a:pPr algn="l"/>
            <a:r>
              <a:rPr lang="en-US" dirty="0" smtClean="0">
                <a:latin typeface="Arial Black" panose="020B0A04020102020204" pitchFamily="34" charset="0"/>
              </a:rPr>
              <a:t>					 </a:t>
            </a:r>
          </a:p>
          <a:p>
            <a:pPr algn="l"/>
            <a:endParaRPr lang="en-US" dirty="0">
              <a:latin typeface="Arial Black" panose="020B0A04020102020204" pitchFamily="34" charset="0"/>
            </a:endParaRPr>
          </a:p>
          <a:p>
            <a:pPr algn="l"/>
            <a:endParaRPr lang="en-US" dirty="0" smtClean="0">
              <a:latin typeface="Arial Black" panose="020B0A04020102020204" pitchFamily="34" charset="0"/>
            </a:endParaRPr>
          </a:p>
          <a:p>
            <a:pPr algn="l"/>
            <a:endParaRPr lang="en-US" dirty="0">
              <a:latin typeface="Arial Black" panose="020B0A04020102020204" pitchFamily="34" charset="0"/>
            </a:endParaRPr>
          </a:p>
          <a:p>
            <a:pPr algn="l"/>
            <a:r>
              <a:rPr lang="en-US" dirty="0">
                <a:latin typeface="Arial Black" panose="020B0A04020102020204" pitchFamily="34" charset="0"/>
              </a:rPr>
              <a:t>	</a:t>
            </a:r>
            <a:r>
              <a:rPr lang="en-US" dirty="0" smtClean="0">
                <a:latin typeface="Arial Black" panose="020B0A04020102020204" pitchFamily="34" charset="0"/>
              </a:rPr>
              <a:t>	     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Website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http://www.tradewatch.org</a:t>
            </a:r>
            <a:endParaRPr lang="en-US" sz="2400" dirty="0">
              <a:latin typeface="Arial Black" panose="020B0A04020102020204" pitchFamily="34" charset="0"/>
            </a:endParaRPr>
          </a:p>
          <a:p>
            <a:pPr algn="l"/>
            <a:endParaRPr lang="en-US" dirty="0" smtClean="0">
              <a:latin typeface="Arial Black" panose="020B0A04020102020204" pitchFamily="34" charset="0"/>
            </a:endParaRPr>
          </a:p>
          <a:p>
            <a:pPr algn="l"/>
            <a:endParaRPr lang="en-US" dirty="0" smtClean="0">
              <a:latin typeface="Arial Black" panose="020B0A04020102020204" pitchFamily="34" charset="0"/>
            </a:endParaRPr>
          </a:p>
          <a:p>
            <a:pPr algn="l"/>
            <a:r>
              <a:rPr lang="en-US" sz="2400" dirty="0" smtClean="0">
                <a:latin typeface="Arial Black" panose="020B0A04020102020204" pitchFamily="34" charset="0"/>
              </a:rPr>
              <a:t>Kathryn Johnson</a:t>
            </a:r>
          </a:p>
          <a:p>
            <a:pPr algn="l"/>
            <a:r>
              <a:rPr lang="en-US" dirty="0">
                <a:latin typeface="Arial Black" panose="020B0A04020102020204" pitchFamily="34" charset="0"/>
              </a:rPr>
              <a:t>	</a:t>
            </a:r>
            <a:r>
              <a:rPr lang="en-US" dirty="0" smtClean="0">
                <a:latin typeface="Arial Black" panose="020B0A04020102020204" pitchFamily="34" charset="0"/>
              </a:rPr>
              <a:t>							</a:t>
            </a:r>
            <a:r>
              <a:rPr lang="en-US" sz="2400" dirty="0" smtClean="0">
                <a:latin typeface="Arial Black" panose="020B0A04020102020204" pitchFamily="34" charset="0"/>
              </a:rPr>
              <a:t> Celeste Drake 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19" t="355" r="1776" b="-388"/>
          <a:stretch/>
        </p:blipFill>
        <p:spPr>
          <a:xfrm>
            <a:off x="531703" y="507345"/>
            <a:ext cx="2288303" cy="2560320"/>
          </a:xfrm>
          <a:prstGeom prst="rect">
            <a:avLst/>
          </a:prstGeom>
          <a:scene3d>
            <a:camera prst="orthographicFront">
              <a:rot lat="300000" lon="0" rev="0"/>
            </a:camera>
            <a:lightRig rig="threePt" dir="t"/>
          </a:scene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492" y="4294446"/>
            <a:ext cx="1645920" cy="1645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1" y="766775"/>
            <a:ext cx="1640662" cy="1645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Q &amp; A</a:t>
            </a:r>
            <a:endParaRPr lang="en-US" sz="9600" dirty="0">
              <a:solidFill>
                <a:schemeClr val="accent1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82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Upcoming </a:t>
            </a:r>
            <a:r>
              <a:rPr lang="en-US" sz="6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Calls</a:t>
            </a:r>
            <a:r>
              <a:rPr lang="en-US" sz="6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442452" y="2012958"/>
            <a:ext cx="113365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			Register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today—space is limited!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May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17: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Jim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Hightower 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America's </a:t>
            </a:r>
            <a:r>
              <a:rPr lang="en-US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>Voice for Common </a:t>
            </a: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Sense—on why TPP makes </a:t>
            </a:r>
            <a:r>
              <a:rPr lang="en-US" sz="2400" b="1" u="sng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NO</a:t>
            </a:r>
            <a:r>
              <a:rPr lang="en-US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sense</a:t>
            </a:r>
            <a:r>
              <a:rPr lang="en-US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Open Sans"/>
                <a:hlinkClick r:id="rId2"/>
              </a:rPr>
              <a:t>http://</a:t>
            </a:r>
            <a:r>
              <a:rPr lang="en-US" sz="2400" dirty="0" smtClean="0">
                <a:solidFill>
                  <a:srgbClr val="000000"/>
                </a:solidFill>
                <a:latin typeface="Open Sans"/>
                <a:hlinkClick r:id="rId2"/>
              </a:rPr>
              <a:t>www.anymeeting.com/PIID=EB58DD81874738</a:t>
            </a:r>
            <a:r>
              <a:rPr lang="en-US" sz="2400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000" dirty="0" smtClean="0"/>
              <a:t>– Click to sign up!</a:t>
            </a:r>
          </a:p>
          <a:p>
            <a:r>
              <a:rPr lang="en-US" sz="2400" b="1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May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31: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 and Human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Rights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Faith-Focused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Perspective on "Free Trade" and Human Rights</a:t>
            </a:r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www.anymeeting.com/PIID=EB58DD88804B30</a:t>
            </a:r>
            <a:r>
              <a:rPr lang="en-US" sz="2400" dirty="0" smtClean="0"/>
              <a:t> </a:t>
            </a:r>
            <a:r>
              <a:rPr lang="en-US" sz="2000" dirty="0" smtClean="0"/>
              <a:t>– Click to sign up!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June 14: </a:t>
            </a:r>
            <a:r>
              <a:rPr lang="en-US" sz="2400" dirty="0" smtClean="0">
                <a:latin typeface="Arial Black" panose="020B0A04020102020204" pitchFamily="34" charset="0"/>
              </a:rPr>
              <a:t>TBA </a:t>
            </a:r>
            <a:r>
              <a:rPr lang="en-US" sz="2400" b="1" dirty="0"/>
              <a:t>Stay tuned for updates!</a:t>
            </a:r>
            <a:endParaRPr lang="en-US" sz="2400" dirty="0" smtClean="0">
              <a:latin typeface="Arial Black" panose="020B0A04020102020204" pitchFamily="34" charset="0"/>
            </a:endParaRP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June 28: </a:t>
            </a:r>
            <a:r>
              <a:rPr lang="en-US" sz="2400" dirty="0" smtClean="0">
                <a:latin typeface="Arial Black" panose="020B0A04020102020204" pitchFamily="34" charset="0"/>
              </a:rPr>
              <a:t>TBA </a:t>
            </a:r>
            <a:r>
              <a:rPr lang="en-US" sz="2400" b="1" dirty="0"/>
              <a:t>Stay tuned for updates</a:t>
            </a:r>
            <a:r>
              <a:rPr lang="en-US" sz="2400" b="1" dirty="0" smtClean="0"/>
              <a:t>!</a:t>
            </a:r>
            <a:endParaRPr lang="en-US" sz="2400" dirty="0" smtClean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588" y="4708473"/>
            <a:ext cx="1728909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87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046" y="6092341"/>
            <a:ext cx="10561418" cy="43395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16" y="0"/>
            <a:ext cx="11915384" cy="6626267"/>
          </a:xfrm>
        </p:spPr>
        <p:txBody>
          <a:bodyPr tIns="91440">
            <a:normAutofit fontScale="90000"/>
          </a:bodyPr>
          <a:lstStyle/>
          <a:p>
            <a:pPr algn="l"/>
            <a: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		</a:t>
            </a:r>
            <a:r>
              <a:rPr lang="en-US" sz="1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	</a:t>
            </a:r>
            <a:b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	</a:t>
            </a:r>
            <a:r>
              <a:rPr lang="en-US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WELCOME! 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 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M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eeting room functions</a:t>
            </a:r>
            <a:b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	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  Call Norms</a:t>
            </a:r>
            <a:b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                 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Host Team Introductions</a:t>
            </a:r>
            <a:r>
              <a:rPr lang="en-US" sz="3100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/>
            </a:r>
            <a:br>
              <a:rPr lang="en-US" sz="3100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/>
            </a:r>
            <a:b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/>
            </a:r>
            <a:b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/>
            </a:r>
            <a:b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2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5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5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</a:t>
            </a:r>
            <a:r>
              <a:rPr 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Elizabeth Warren</a:t>
            </a:r>
            <a:br>
              <a:rPr 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3100" spc="-11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Director of Communications and Campaign Outreach </a:t>
            </a:r>
            <a:br>
              <a:rPr lang="en-US" sz="3100" spc="-11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spc="-11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People Demanding Action</a:t>
            </a:r>
            <a:r>
              <a:rPr lang="en-US" spc="-11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pc="-11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TPP@PeopleDemandingAction.org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</a:t>
            </a: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n-US" sz="2700" dirty="0">
                <a:solidFill>
                  <a:srgbClr val="F09415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dirty="0">
                <a:solidFill>
                  <a:srgbClr val="F0941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www.peopledemandingaction.org</a:t>
            </a:r>
            <a:r>
              <a:rPr lang="en-US" sz="2700" dirty="0">
                <a:solidFill>
                  <a:srgbClr val="F0941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dirty="0">
                <a:solidFill>
                  <a:srgbClr val="F0941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TPP News and Tools: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://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www.peopledemandingaction.org/campaigns/stop-tpp-fast-track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  <a:t/>
            </a:r>
            <a:br>
              <a:rPr lang="en-US" sz="2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5"/>
              </a:rPr>
            </a:b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t="-338" r="14355" b="5998"/>
          <a:stretch/>
        </p:blipFill>
        <p:spPr>
          <a:xfrm>
            <a:off x="8941755" y="469490"/>
            <a:ext cx="2287709" cy="27442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912" y="4163570"/>
            <a:ext cx="1728908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4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49362" y="989987"/>
            <a:ext cx="8513814" cy="761745"/>
          </a:xfrm>
          <a:prstGeom prst="rect">
            <a:avLst/>
          </a:prstGeom>
        </p:spPr>
        <p:txBody>
          <a:bodyPr wrap="square" lIns="68576" tIns="34289" rIns="68576" bIns="34289">
            <a:spAutoFit/>
          </a:bodyPr>
          <a:lstStyle/>
          <a:p>
            <a:pPr defTabSz="685765"/>
            <a:r>
              <a:rPr lang="en-US" sz="315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endParaRPr lang="en-US" sz="1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685765"/>
            <a:endParaRPr lang="en-US" sz="135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7" b="-737"/>
          <a:stretch/>
        </p:blipFill>
        <p:spPr>
          <a:xfrm>
            <a:off x="8405831" y="3645524"/>
            <a:ext cx="2369574" cy="2703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94" y="432619"/>
            <a:ext cx="10667999" cy="3883742"/>
          </a:xfrm>
        </p:spPr>
        <p:txBody>
          <a:bodyPr>
            <a:noAutofit/>
          </a:bodyPr>
          <a:lstStyle/>
          <a:p>
            <a:pPr defTabSz="685765">
              <a:lnSpc>
                <a:spcPct val="100000"/>
              </a:lnSpc>
            </a:pPr>
            <a:r>
              <a:rPr lang="en-US" sz="4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4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National </a:t>
            </a:r>
            <a: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Call Planning Team</a:t>
            </a:r>
            <a:r>
              <a:rPr lang="en-US" sz="4800" dirty="0">
                <a:solidFill>
                  <a:srgbClr val="E8B7B7">
                    <a:lumMod val="50000"/>
                  </a:srgbClr>
                </a:solidFill>
                <a:latin typeface="Arial Black" panose="020B0A04020102020204" pitchFamily="34" charset="0"/>
              </a:rPr>
              <a:t/>
            </a:r>
            <a:br>
              <a:rPr lang="en-US" sz="4800" dirty="0">
                <a:solidFill>
                  <a:srgbClr val="E8B7B7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en-US" sz="4800" dirty="0">
                <a:latin typeface="Arial Black" panose="020B0A04020102020204" pitchFamily="34" charset="0"/>
              </a:rPr>
              <a:t>	</a:t>
            </a:r>
            <a:r>
              <a:rPr lang="en-US" sz="4800" dirty="0" smtClean="0">
                <a:latin typeface="Arial Black" panose="020B0A04020102020204" pitchFamily="34" charset="0"/>
              </a:rPr>
              <a:t>			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Harriet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Heywood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Co-organizer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National Call Program Coordinator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20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Regional Organizer FL</a:t>
            </a: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Email: </a:t>
            </a:r>
            <a:r>
              <a:rPr lang="en-US" sz="2000" dirty="0" err="1">
                <a:solidFill>
                  <a:schemeClr val="tx1"/>
                </a:solidFill>
                <a:latin typeface="Arial Black" pitchFamily="34" charset="0"/>
                <a:hlinkClick r:id="rId4"/>
              </a:rPr>
              <a:t>Harrietheywood@gmail.Com</a:t>
            </a:r>
            <a:r>
              <a:rPr lang="en-US" sz="2000" dirty="0">
                <a:solidFill>
                  <a:schemeClr val="tx1"/>
                </a:solidFill>
                <a:latin typeface="Arial Black" pitchFamily="34" charset="0"/>
                <a:hlinkClick r:id="rId4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  <a:hlinkClick r:id="rId4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Arial Black" pitchFamily="34" charset="0"/>
                <a:hlinkClick r:id="rId4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/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2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025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		</a:t>
            </a:r>
            <a:endParaRPr lang="en-US" sz="1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arriet Heywood.jpg"/>
          <p:cNvPicPr>
            <a:picLocks noChangeAspect="1"/>
          </p:cNvPicPr>
          <p:nvPr/>
        </p:nvPicPr>
        <p:blipFill rotWithShape="1">
          <a:blip r:embed="rId5" cstate="print"/>
          <a:srcRect l="5289" t="3569" r="1986" b="-3053"/>
          <a:stretch/>
        </p:blipFill>
        <p:spPr>
          <a:xfrm>
            <a:off x="616974" y="2374490"/>
            <a:ext cx="2424786" cy="2743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6974" y="4124107"/>
            <a:ext cx="7788857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en-US" sz="15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en-US" sz="15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en-US" sz="15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     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Linda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Brewster                      </a:t>
            </a: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    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Team</a:t>
            </a:r>
            <a:b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     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WA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     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Email</a:t>
            </a:r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: </a:t>
            </a:r>
            <a:r>
              <a:rPr lang="en-US" sz="2000" dirty="0">
                <a:latin typeface="Arial Black" pitchFamily="34" charset="0"/>
                <a:hlinkClick r:id="rId6"/>
              </a:rPr>
              <a:t>LindaJBrewster@msn.com</a:t>
            </a:r>
            <a:r>
              <a:rPr lang="en-US" sz="2000" dirty="0">
                <a:latin typeface="Arial Black" pitchFamily="34" charset="0"/>
              </a:rPr>
              <a:t/>
            </a:r>
            <a:br>
              <a:rPr lang="en-US" sz="2000" dirty="0">
                <a:latin typeface="Arial Black" pitchFamily="34" charset="0"/>
              </a:rPr>
            </a:b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974" y="5117690"/>
            <a:ext cx="2423160" cy="13062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19" y="415695"/>
            <a:ext cx="10419352" cy="1540924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National TPP Call Chat Hosts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1987" y="1447801"/>
            <a:ext cx="10550013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lvl="1"/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  <a:p>
            <a:pPr lvl="1">
              <a:lnSpc>
                <a:spcPts val="1800"/>
              </a:lnSpc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	Mara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Cohen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     		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National </a:t>
            </a:r>
            <a:r>
              <a:rPr lang="en-US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Call Planning Team/Chat Host       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		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PDA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Mass Criminalization Team</a:t>
            </a:r>
            <a:r>
              <a:rPr lang="en-US" sz="2000" dirty="0"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000" dirty="0"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000" dirty="0" smtClean="0"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			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Global </a:t>
            </a: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Climate Convergence Leader, IL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		</a:t>
            </a:r>
            <a:r>
              <a:rPr lang="en-US" sz="2000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Email</a:t>
            </a:r>
            <a:r>
              <a:rPr lang="en-US" sz="2000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: </a:t>
            </a:r>
            <a:r>
              <a:rPr lang="en-US" sz="2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hlinkClick r:id="rId2"/>
              </a:rPr>
              <a:t>McMoveOn@gmail.com</a:t>
            </a:r>
            <a:endParaRPr lang="en-US" sz="20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  <a:p>
            <a:pPr lvl="1"/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Lisa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Oldendorp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Team/Chat Host</a:t>
            </a:r>
            <a:br>
              <a:rPr lang="en-US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Organizer, NY</a:t>
            </a:r>
            <a:b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Email</a:t>
            </a:r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: </a:t>
            </a:r>
            <a:r>
              <a:rPr lang="en-US" sz="20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eslsk8r@optonline.net</a:t>
            </a:r>
            <a:r>
              <a:rPr lang="en-US" sz="20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</a:p>
          <a:p>
            <a:pPr lvl="1"/>
            <a:endParaRPr lang="en-US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-3665" t="-2" r="-3348" b="-1163"/>
          <a:stretch/>
        </p:blipFill>
        <p:spPr>
          <a:xfrm>
            <a:off x="9257286" y="2017037"/>
            <a:ext cx="1828800" cy="2417523"/>
          </a:xfrm>
          <a:prstGeom prst="rect">
            <a:avLst/>
          </a:prstGeom>
        </p:spPr>
      </p:pic>
      <p:pic>
        <p:nvPicPr>
          <p:cNvPr id="5" name="Picture 4" descr="Mara Cohen head sho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567619" y="3225799"/>
            <a:ext cx="1828800" cy="22642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218" r="2929" b="22638"/>
          <a:stretch/>
        </p:blipFill>
        <p:spPr>
          <a:xfrm>
            <a:off x="567619" y="5498163"/>
            <a:ext cx="1828800" cy="1076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3270" y="4552186"/>
            <a:ext cx="1828959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0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Welcome our 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n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ewest Chat Host: </a:t>
            </a:r>
            <a:b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Jeanne Marie Dauray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15" y="2334345"/>
            <a:ext cx="2197608" cy="3200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33366" y="2980200"/>
            <a:ext cx="854423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Issue Teams Coordinator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Progressive Democrats of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America</a:t>
            </a:r>
          </a:p>
          <a:p>
            <a:endParaRPr lang="en-US" sz="3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Email: </a:t>
            </a:r>
            <a:r>
              <a:rPr lang="en-US" sz="3200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Jeanne@PDAmerica.org</a:t>
            </a:r>
            <a:endParaRPr lang="en-US" sz="3200" dirty="0" smtClean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 smtClean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394" y="4620345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32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4246" y="658763"/>
            <a:ext cx="8996357" cy="4972603"/>
          </a:xfrm>
        </p:spPr>
        <p:txBody>
          <a:bodyPr vert="horz" wrap="none" lIns="137153" tIns="34290" rIns="137153" bIns="0" rtlCol="0" anchor="t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/>
            </a:r>
            <a:b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</a:br>
            <a: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	</a:t>
            </a: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/>
            </a:r>
            <a:b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endParaRPr lang="en-US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" name="Content Placeholder 1"/>
          <p:cNvSpPr>
            <a:spLocks noGrp="1" noChangeAspect="1"/>
          </p:cNvSpPr>
          <p:nvPr>
            <p:ph idx="1"/>
          </p:nvPr>
        </p:nvSpPr>
        <p:spPr>
          <a:xfrm>
            <a:off x="152851" y="914400"/>
            <a:ext cx="12039149" cy="57911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77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77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YOUR </a:t>
            </a:r>
            <a:r>
              <a:rPr lang="en-US" sz="77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TPP CALL HOST TEAM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     </a:t>
            </a:r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		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</a:t>
            </a:r>
            <a:endParaRPr lang="en-US" sz="7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7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Tom Hocking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    </a:t>
            </a:r>
            <a:r>
              <a:rPr lang="en-US" sz="5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51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Technical </a:t>
            </a:r>
            <a:r>
              <a:rPr lang="en-US" sz="5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Adviser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National </a:t>
            </a:r>
            <a:r>
              <a:rPr lang="en-US" sz="51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</a:t>
            </a:r>
            <a:r>
              <a:rPr lang="en-US" sz="5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Team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en-US" sz="5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5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Organizer, PA </a:t>
            </a:r>
            <a:endParaRPr lang="en-US" sz="51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58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58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5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en-US" sz="3800" dirty="0" smtClean="0">
                <a:solidFill>
                  <a:schemeClr val="bg1"/>
                </a:solidFill>
                <a:latin typeface="Arial Black" pitchFamily="34" charset="0"/>
              </a:rPr>
              <a:t>Email: </a:t>
            </a:r>
            <a:r>
              <a:rPr lang="en-US" sz="3800" dirty="0" smtClean="0">
                <a:solidFill>
                  <a:srgbClr val="92D050"/>
                </a:solidFill>
                <a:latin typeface="Arial Black" pitchFamily="34" charset="0"/>
                <a:hlinkClick r:id="rId5"/>
              </a:rPr>
              <a:t>twhocking@gmail.com</a:t>
            </a:r>
            <a:endParaRPr lang="en-US" sz="3800" dirty="0" smtClean="0">
              <a:solidFill>
                <a:srgbClr val="92D05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38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●Pre and Post-Call Technical Questions</a:t>
            </a:r>
          </a:p>
          <a:p>
            <a:pPr marL="0" indent="0">
              <a:buNone/>
            </a:pP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●Global TPP Team Facebook Page Manager 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Website</a:t>
            </a:r>
            <a:r>
              <a:rPr lang="en-US" sz="4400" dirty="0">
                <a:solidFill>
                  <a:schemeClr val="bg1"/>
                </a:solidFill>
                <a:latin typeface="Arial Black" pitchFamily="34" charset="0"/>
              </a:rPr>
              <a:t>: </a:t>
            </a:r>
            <a:r>
              <a:rPr lang="en-US" sz="4400" dirty="0">
                <a:latin typeface="Arial Black" panose="020B0A04020102020204" pitchFamily="34" charset="0"/>
                <a:hlinkClick r:id="rId6"/>
              </a:rPr>
              <a:t>https://</a:t>
            </a:r>
            <a:r>
              <a:rPr lang="en-US" sz="4400" dirty="0" smtClean="0">
                <a:latin typeface="Arial Black" panose="020B0A04020102020204" pitchFamily="34" charset="0"/>
                <a:hlinkClick r:id="rId6"/>
              </a:rPr>
              <a:t>www.facebook.com/groups/GlobalTPPTeam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endParaRPr lang="en-US" sz="3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7" t="-167" r="-1468" b="169"/>
          <a:stretch/>
        </p:blipFill>
        <p:spPr>
          <a:xfrm>
            <a:off x="8188382" y="1810656"/>
            <a:ext cx="2286000" cy="2402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" t="20802" r="475" b="26078"/>
          <a:stretch/>
        </p:blipFill>
        <p:spPr>
          <a:xfrm>
            <a:off x="8210824" y="4340514"/>
            <a:ext cx="2263558" cy="1218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606" y="796412"/>
            <a:ext cx="10375491" cy="5909187"/>
          </a:xfrm>
        </p:spPr>
        <p:txBody>
          <a:bodyPr vert="horz" wrap="none" lIns="68576" tIns="137153" rIns="68580" bIns="137153" rtlCol="0" anchor="t" anchorCtr="0">
            <a:normAutofit fontScale="90000"/>
          </a:bodyPr>
          <a:lstStyle/>
          <a:p>
            <a:pPr>
              <a:lnSpc>
                <a:spcPts val="2250"/>
              </a:lnSpc>
            </a:pPr>
            <a:r>
              <a:rPr lang="en-US" sz="4500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br>
              <a:rPr lang="en-US" sz="45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en-US" sz="5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National </a:t>
            </a:r>
            <a:r>
              <a:rPr lang="en-US" sz="53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Call Planning Team</a:t>
            </a:r>
            <a:r>
              <a:rPr lang="en-US" sz="4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45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3675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3675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Liz Amsden </a:t>
            </a:r>
            <a:r>
              <a:rPr lang="en-US" sz="27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>
                <a:solidFill>
                  <a:srgbClr val="FFC000"/>
                </a:solidFill>
                <a:latin typeface="Arial Black" pitchFamily="34" charset="0"/>
              </a:rPr>
              <a:t>National Call Team Co-Organizer</a:t>
            </a:r>
            <a:r>
              <a:rPr lang="en-US" sz="27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27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27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Campaign Updates 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2700" dirty="0">
                <a:solidFill>
                  <a:schemeClr val="bg1"/>
                </a:solidFill>
                <a:latin typeface="Arial Black" pitchFamily="34" charset="0"/>
              </a:rPr>
              <a:t>MoveOn Council Organizer CA</a:t>
            </a:r>
            <a:br>
              <a:rPr lang="en-US" sz="27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dirty="0">
                <a:solidFill>
                  <a:srgbClr val="75CEE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27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</a:t>
            </a:r>
            <a:r>
              <a:rPr lang="en-US" sz="2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2700" dirty="0" err="1">
                <a:solidFill>
                  <a:prstClr val="white"/>
                </a:solidFill>
                <a:latin typeface="Arial Black" pitchFamily="34" charset="0"/>
                <a:hlinkClick r:id="rId3"/>
              </a:rPr>
              <a:t>Lizamsden@hotmail.Com</a:t>
            </a:r>
            <a:r>
              <a:rPr lang="en-US" sz="2700" dirty="0">
                <a:solidFill>
                  <a:prstClr val="white"/>
                </a:solidFill>
                <a:latin typeface="Arial Black" pitchFamily="34" charset="0"/>
              </a:rPr>
              <a:t> </a:t>
            </a:r>
            <a:r>
              <a:rPr lang="en-US" sz="2700" dirty="0" smtClean="0">
                <a:solidFill>
                  <a:prstClr val="white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prstClr val="white"/>
                </a:solidFill>
                <a:latin typeface="Arial Black" pitchFamily="34" charset="0"/>
              </a:rPr>
            </a:br>
            <a:r>
              <a:rPr lang="en-US" sz="2025" dirty="0">
                <a:solidFill>
                  <a:prstClr val="white"/>
                </a:solidFill>
                <a:latin typeface="Arial Black" pitchFamily="34" charset="0"/>
              </a:rPr>
              <a:t/>
            </a:r>
            <a:br>
              <a:rPr lang="en-US" sz="2025" dirty="0">
                <a:solidFill>
                  <a:prstClr val="white"/>
                </a:solidFill>
                <a:latin typeface="Arial Black" pitchFamily="34" charset="0"/>
              </a:rPr>
            </a:br>
            <a:r>
              <a:rPr lang="en-US" sz="20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Jan Swartzendruber </a:t>
            </a: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700" dirty="0">
                <a:solidFill>
                  <a:srgbClr val="FFC000"/>
                </a:solidFill>
                <a:latin typeface="Arial Black" pitchFamily="34" charset="0"/>
              </a:rPr>
              <a:t>National Call Planning Team</a:t>
            </a:r>
            <a:br>
              <a:rPr lang="en-US" sz="2700" dirty="0">
                <a:solidFill>
                  <a:srgbClr val="FFC000"/>
                </a:solidFill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		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</a:t>
            </a:r>
            <a:r>
              <a:rPr lang="en-US" sz="27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Notes/Resource Vetting</a:t>
            </a:r>
            <a:br>
              <a:rPr lang="en-US" sz="27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27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>
                <a:solidFill>
                  <a:schemeClr val="bg1"/>
                </a:solidFill>
                <a:latin typeface="Arial Black" pitchFamily="34" charset="0"/>
              </a:rPr>
              <a:t>MoveOn Regional Organizer KS</a:t>
            </a:r>
            <a:br>
              <a:rPr lang="en-US" sz="27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	      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2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  <a:hlinkClick r:id="rId4"/>
              </a:rPr>
              <a:t>Janinkansas2@gmail.Com</a:t>
            </a:r>
            <a:r>
              <a:rPr lang="en-US" sz="27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27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 Black" pitchFamily="34" charset="0"/>
              </a:rPr>
              <a:t>	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     </a:t>
            </a:r>
            <a: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dirty="0">
                <a:solidFill>
                  <a:schemeClr val="tx1"/>
                </a:solidFill>
              </a:rPr>
              <a:t> </a:t>
            </a:r>
            <a:r>
              <a:rPr lang="en-US" sz="3300" dirty="0">
                <a:solidFill>
                  <a:schemeClr val="tx1"/>
                </a:solidFill>
              </a:rPr>
              <a:t/>
            </a:r>
            <a:br>
              <a:rPr lang="en-US" sz="3300" dirty="0">
                <a:solidFill>
                  <a:schemeClr val="tx1"/>
                </a:solidFill>
              </a:rPr>
            </a:br>
            <a:r>
              <a:rPr lang="en-US" sz="3300" dirty="0">
                <a:solidFill>
                  <a:schemeClr val="tx1"/>
                </a:solidFill>
              </a:rPr>
              <a:t/>
            </a:r>
            <a:br>
              <a:rPr lang="en-US" sz="33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/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/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        </a:t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</a:t>
            </a:r>
            <a:endParaRPr lang="en-US" sz="2100" dirty="0"/>
          </a:p>
        </p:txBody>
      </p:sp>
      <p:pic>
        <p:nvPicPr>
          <p:cNvPr id="5" name="Picture 4" descr="Jan indoors CloseCrop.jpg"/>
          <p:cNvPicPr>
            <a:picLocks noChangeAspect="1"/>
          </p:cNvPicPr>
          <p:nvPr/>
        </p:nvPicPr>
        <p:blipFill>
          <a:blip r:embed="rId5" cstate="print"/>
          <a:srcRect l="11478" t="-1" r="19647" b="8334"/>
          <a:stretch>
            <a:fillRect/>
          </a:stretch>
        </p:blipFill>
        <p:spPr>
          <a:xfrm>
            <a:off x="793955" y="3962399"/>
            <a:ext cx="1995055" cy="2743200"/>
          </a:xfrm>
          <a:prstGeom prst="rect">
            <a:avLst/>
          </a:prstGeom>
        </p:spPr>
      </p:pic>
      <p:pic>
        <p:nvPicPr>
          <p:cNvPr id="4" name="Picture 3" descr="Liz A head shot 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22890" y="2153265"/>
            <a:ext cx="2034956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659" r="354" b="20900"/>
          <a:stretch/>
        </p:blipFill>
        <p:spPr>
          <a:xfrm>
            <a:off x="9455281" y="5333999"/>
            <a:ext cx="1822320" cy="1160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6310" y="986662"/>
            <a:ext cx="11039167" cy="727838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4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National Call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Team Social Media 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5523" y="1150374"/>
            <a:ext cx="8376477" cy="5796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  	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</a:t>
            </a: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Emilianne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Slaydon</a:t>
            </a: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Director, Social Media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@TPP Media March</a:t>
            </a:r>
          </a:p>
          <a:p>
            <a:pPr defTabSz="685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	</a:t>
            </a:r>
            <a:endParaRPr lang="en-US" sz="1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C0000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TPP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Tuesday Twitter Storms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 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6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p.m. PST / 9 p.m. EST</a:t>
            </a:r>
          </a:p>
          <a:p>
            <a:pPr defTabSz="685765" eaLnBrk="0" fontAlgn="base" hangingPunct="0">
              <a:lnSpc>
                <a:spcPts val="750"/>
              </a:lnSpc>
              <a:spcBef>
                <a:spcPct val="0"/>
              </a:spcBef>
              <a:spcAft>
                <a:spcPts val="900"/>
              </a:spcAft>
            </a:pPr>
            <a:endParaRPr lang="en-US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/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TPP/TTIP Tuesday Tweets:</a:t>
            </a:r>
          </a:p>
          <a:p>
            <a:pPr defTabSz="685765">
              <a:spcAft>
                <a:spcPts val="900"/>
              </a:spcAft>
            </a:pPr>
            <a:r>
              <a:rPr lang="en-US" sz="2800" dirty="0">
                <a:solidFill>
                  <a:srgbClr val="2DA2BF">
                    <a:lumMod val="60000"/>
                    <a:lumOff val="40000"/>
                  </a:srgbClr>
                </a:solidFill>
                <a:latin typeface="Arial Black" panose="020B0A04020102020204" pitchFamily="34" charset="0"/>
              </a:rPr>
              <a:t> 	</a:t>
            </a:r>
            <a:r>
              <a:rPr lang="en-US" sz="2800" dirty="0">
                <a:solidFill>
                  <a:prstClr val="white"/>
                </a:solidFill>
                <a:latin typeface="Arial Black" panose="020B0A04020102020204" pitchFamily="34" charset="0"/>
                <a:hlinkClick r:id="rId2"/>
              </a:rPr>
              <a:t>http://</a:t>
            </a:r>
            <a:r>
              <a:rPr lang="en-US" sz="2800" dirty="0" smtClean="0">
                <a:solidFill>
                  <a:prstClr val="white"/>
                </a:solidFill>
                <a:latin typeface="Arial Black" panose="020B0A04020102020204" pitchFamily="34" charset="0"/>
                <a:hlinkClick r:id="rId2"/>
              </a:rPr>
              <a:t>www.tiny.cc/TPPMediaMarch</a:t>
            </a:r>
            <a:endParaRPr lang="en-US" sz="2800" dirty="0" smtClean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defTabSz="685765"/>
            <a:r>
              <a:rPr lang="en-US" sz="21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 </a:t>
            </a:r>
          </a:p>
          <a:p>
            <a:pPr defTabSz="685765"/>
            <a:r>
              <a:rPr lang="en-US" sz="2100" dirty="0">
                <a:solidFill>
                  <a:schemeClr val="bg1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100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Email: </a:t>
            </a:r>
            <a:r>
              <a:rPr lang="en-US" sz="2800" dirty="0">
                <a:solidFill>
                  <a:prstClr val="white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  <a:hlinkClick r:id="rId3"/>
              </a:rPr>
              <a:t>eslaydon@mac.com</a:t>
            </a:r>
            <a:r>
              <a:rPr lang="en-US" sz="2100" dirty="0">
                <a:solidFill>
                  <a:prstClr val="white"/>
                </a:solidFill>
              </a:rPr>
              <a:t> 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r>
              <a:rPr lang="en-US" sz="21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	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endParaRPr lang="en-US" sz="21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174" y="2574877"/>
            <a:ext cx="2858557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4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3098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1379</TotalTime>
  <Words>61</Words>
  <Application>Microsoft Office PowerPoint</Application>
  <PresentationFormat>Widescreen</PresentationFormat>
  <Paragraphs>111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Arial Black</vt:lpstr>
      <vt:lpstr>Arial Narrow</vt:lpstr>
      <vt:lpstr>Calibri</vt:lpstr>
      <vt:lpstr>Impact</vt:lpstr>
      <vt:lpstr>Open Sans</vt:lpstr>
      <vt:lpstr>Symbol</vt:lpstr>
      <vt:lpstr>Times New Roman</vt:lpstr>
      <vt:lpstr>Trebuchet MS</vt:lpstr>
      <vt:lpstr>Berlin</vt:lpstr>
      <vt:lpstr>PH:   605-562-3140  AC:   951146# </vt:lpstr>
      <vt:lpstr>                      WELCOME!      Meeting room functions       Call Norms                   Host Team Introductions          Elizabeth Warren    Director of Communications and Campaign Outreach  People Demanding Action Email: TPP@PeopleDemandingAction.org  Website: www.peopledemandingaction.org TPP News and Tools:  http://www.peopledemandingaction.org/campaigns/stop-tpp-fast-track    </vt:lpstr>
      <vt:lpstr>    National Call Planning Team          Harriet Heywood     National Call Team Co-organizer     National Call Program Coordinator     MoveOn Regional Organizer FL     Email: Harrietheywood@gmail.Com             </vt:lpstr>
      <vt:lpstr>National TPP Call Chat Hosts</vt:lpstr>
      <vt:lpstr>Welcome our newest Chat Host:  Jeanne Marie Dauray</vt:lpstr>
      <vt:lpstr>                </vt:lpstr>
      <vt:lpstr>  National Call Planning Team       Liz Amsden   National Call Team Co-Organizer    Campaign Updates     MoveOn Council Organizer CA     Email: Lizamsden@hotmail.Com        Jan Swartzendruber     National Call Planning Team              Call Notes/Resource Vetting    MoveOn Regional Organizer KS                 Email: Janinkansas2@gmail.Com                                                         </vt:lpstr>
      <vt:lpstr>  National Call Team Social Media </vt:lpstr>
      <vt:lpstr>PowerPoint Presentation</vt:lpstr>
      <vt:lpstr> Adam Weissman TradeJustice/Global Justice  for Animals and the Environment  Email: adam@tradejustice.net  UPDATE: Events and Actions    http://tradejustice.net/?page=Events          Protest at NYC TTIP Negotiations:        TradeJustice https://www.facebook.com/media/set/?set=oa.10152812703897155&amp;type=1            Information/Articles: http://tradejustice.net                     </vt:lpstr>
      <vt:lpstr>             Tefere Gebre  Executive Vice President AFL-CIO ●Trade hasn't solved rule of law or violence problems  ● Hasn't created work ● Has contributed to forced migration  Links to AFL-CIO trade-related content:  http://www.aflcio.org/Blog/Political-Action-Legislation/AFL-CIO-CLC-Denounce-Corporate-Power-Grabs-Like-ISDS-in-Trade-Deals http://www.aflcio.org/Press-Room/Press-Releases/CAFTA-Is-a-Broken-Trade-Agreement-that-Duplicates        http://www.aflcio.org/content/download/147761/3770791/file/Honduras.PDF      Website: http://www.aflcio.org/Issues/Trade  </vt:lpstr>
      <vt:lpstr>Jean Hervey  Regional Director Workers United SEIU Texas One Worker's Story  Facebook: https://www.facebook.com/pages/SWRJB-Workers-United-aw-SEIU/691164464231589  Website: http://www.seiu.org  </vt:lpstr>
      <vt:lpstr>      Larry Cohen, President      Communications Workers of America    ●Analysis of Fast Track for TPP  ● Q &amp; A        Stop Fast Track/Save Jobs petition:  http://petitions.moveon.org/sign/tell-congress-we-cant?source=homepage     Website: http://www.cwa-union.org      CWA Organizing Toolkit: http://www.StopFastTrack.com      </vt:lpstr>
      <vt:lpstr>     National Stop Fast Track Allies    Kathryn Johnson    Field Organizer, Public Citizen's Global Trade Watch   Stop Fast Track D.C. Update:   - Yes. there will probably be a Senate Vote   - Stopping Fast Track in the House – May Recess Crunch Time!  - Yessir, that's my Abe – an update on the Japanese PM's visit  - Beware of Sneaks Bearing Gifts—Report on a successful action!           Email: kjohnson@citizen.org          Website: http://www.tradewatch.org       TPP Resources: http://www.exposethetpp.org                  Our blog: http://www.EyesOnTrade.org     </vt:lpstr>
      <vt:lpstr>PowerPoint Presentation</vt:lpstr>
      <vt:lpstr>     Celeste Drake                      Trade And Globalization      Policy Specialist AFL-CIO      ●Fast Track—what now     ●Activist Q &amp; A  Twitter: @Cdrakefairtrade Email: Cdrake@aflcio.Org Website: http://www.aflcio.org/Issues/Trade       </vt:lpstr>
      <vt:lpstr>Q &amp; A</vt:lpstr>
      <vt:lpstr>Upcoming Calls: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TPP CALL MAYDAY, MAYDAY! Workers at Risk!</dc:title>
  <dc:creator>Microsoft account</dc:creator>
  <cp:lastModifiedBy>Andrea Miller</cp:lastModifiedBy>
  <cp:revision>41</cp:revision>
  <dcterms:created xsi:type="dcterms:W3CDTF">2015-05-02T07:31:53Z</dcterms:created>
  <dcterms:modified xsi:type="dcterms:W3CDTF">2015-05-03T15:01:15Z</dcterms:modified>
</cp:coreProperties>
</file>