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35"/>
  </p:notesMasterIdLst>
  <p:handoutMasterIdLst>
    <p:handoutMasterId r:id="rId36"/>
  </p:handoutMasterIdLst>
  <p:sldIdLst>
    <p:sldId id="256" r:id="rId3"/>
    <p:sldId id="269" r:id="rId4"/>
    <p:sldId id="268" r:id="rId5"/>
    <p:sldId id="270" r:id="rId6"/>
    <p:sldId id="271" r:id="rId7"/>
    <p:sldId id="272" r:id="rId8"/>
    <p:sldId id="273" r:id="rId9"/>
    <p:sldId id="274" r:id="rId10"/>
    <p:sldId id="300" r:id="rId11"/>
    <p:sldId id="275" r:id="rId12"/>
    <p:sldId id="293"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5" r:id="rId29"/>
    <p:sldId id="296" r:id="rId30"/>
    <p:sldId id="297" r:id="rId31"/>
    <p:sldId id="299" r:id="rId32"/>
    <p:sldId id="298" r:id="rId33"/>
    <p:sldId id="27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E63A"/>
    <a:srgbClr val="3862E8"/>
    <a:srgbClr val="2107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40" autoAdjust="0"/>
    <p:restoredTop sz="94660"/>
  </p:normalViewPr>
  <p:slideViewPr>
    <p:cSldViewPr>
      <p:cViewPr varScale="1">
        <p:scale>
          <a:sx n="74" d="100"/>
          <a:sy n="74" d="100"/>
        </p:scale>
        <p:origin x="624" y="72"/>
      </p:cViewPr>
      <p:guideLst>
        <p:guide pos="3840"/>
        <p:guide orient="horz" pos="2160"/>
      </p:guideLst>
    </p:cSldViewPr>
  </p:slideViewPr>
  <p:notesTextViewPr>
    <p:cViewPr>
      <p:scale>
        <a:sx n="1" d="1"/>
        <a:sy n="1" d="1"/>
      </p:scale>
      <p:origin x="0" y="0"/>
    </p:cViewPr>
  </p:notesTextViewPr>
  <p:notesViewPr>
    <p:cSldViewPr showGuides="1">
      <p:cViewPr varScale="1">
        <p:scale>
          <a:sx n="63" d="100"/>
          <a:sy n="63" d="100"/>
        </p:scale>
        <p:origin x="2838"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43B725B-653D-4166-A8E9-72A38A1847CF}" type="datetimeFigureOut">
              <a:rPr lang="en-US"/>
              <a:t>4/24/2015</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E861E8E-D392-497B-BB21-122DD7C27CF3}" type="slidenum">
              <a:rPr/>
              <a:t>‹#›</a:t>
            </a:fld>
            <a:endParaRPr/>
          </a:p>
        </p:txBody>
      </p:sp>
    </p:spTree>
    <p:extLst>
      <p:ext uri="{BB962C8B-B14F-4D97-AF65-F5344CB8AC3E}">
        <p14:creationId xmlns:p14="http://schemas.microsoft.com/office/powerpoint/2010/main" val="1208353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F64CD-0576-4A9A-BD06-7889D6E60BDC}" type="datetimeFigureOut">
              <a:rPr lang="en-US"/>
              <a:t>4/24/2015</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55D449-B875-4B8D-8E66-224D27E54C9A}" type="slidenum">
              <a:rPr/>
              <a:t>‹#›</a:t>
            </a:fld>
            <a:endParaRPr/>
          </a:p>
        </p:txBody>
      </p:sp>
    </p:spTree>
    <p:extLst>
      <p:ext uri="{BB962C8B-B14F-4D97-AF65-F5344CB8AC3E}">
        <p14:creationId xmlns:p14="http://schemas.microsoft.com/office/powerpoint/2010/main" val="1349979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80CB33-758E-4227-B19E-89A2376467B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107942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80CB33-758E-4227-B19E-89A2376467B5}"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82970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C48871-8D15-405A-9B57-1C3F17AC14D0}"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843560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C48871-8D15-405A-9B57-1C3F17AC14D0}"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6130513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flip="none" rotWithShape="1">
          <a:gsLst>
            <a:gs pos="0">
              <a:srgbClr val="D9D9D9"/>
            </a:gs>
            <a:gs pos="100000">
              <a:schemeClr val="bg1"/>
            </a:gs>
          </a:gsLst>
          <a:lin ang="8100000" scaled="0"/>
          <a:tileRect/>
        </a:gradFill>
        <a:effectLst/>
      </p:bgPr>
    </p:bg>
    <p:spTree>
      <p:nvGrpSpPr>
        <p:cNvPr id="1" name=""/>
        <p:cNvGrpSpPr/>
        <p:nvPr/>
      </p:nvGrpSpPr>
      <p:grpSpPr>
        <a:xfrm>
          <a:off x="0" y="0"/>
          <a:ext cx="0" cy="0"/>
          <a:chOff x="0" y="0"/>
          <a:chExt cx="0" cy="0"/>
        </a:xfrm>
      </p:grpSpPr>
      <p:pic>
        <p:nvPicPr>
          <p:cNvPr id="7" name="Picture 6" descr="EKG line" title="Slide Design Picture"/>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88688" y="-1"/>
            <a:ext cx="7000137" cy="6858001"/>
          </a:xfrm>
          <a:prstGeom prst="rect">
            <a:avLst/>
          </a:prstGeom>
        </p:spPr>
      </p:pic>
      <p:sp>
        <p:nvSpPr>
          <p:cNvPr id="2" name="Title 1"/>
          <p:cNvSpPr>
            <a:spLocks noGrp="1"/>
          </p:cNvSpPr>
          <p:nvPr>
            <p:ph type="ctrTitle"/>
          </p:nvPr>
        </p:nvSpPr>
        <p:spPr>
          <a:xfrm>
            <a:off x="626225" y="1828800"/>
            <a:ext cx="4098175" cy="3177380"/>
          </a:xfrm>
        </p:spPr>
        <p:txBody>
          <a:bodyPr anchor="b">
            <a:normAutofit/>
          </a:bodyPr>
          <a:lstStyle>
            <a:lvl1pPr algn="l">
              <a:lnSpc>
                <a:spcPct val="80000"/>
              </a:lnSpc>
              <a:defRPr sz="5400">
                <a:solidFill>
                  <a:schemeClr val="accent1"/>
                </a:solidFill>
              </a:defRPr>
            </a:lvl1pPr>
          </a:lstStyle>
          <a:p>
            <a:r>
              <a:rPr lang="en-US" smtClean="0"/>
              <a:t>Click to edit Master title style</a:t>
            </a:r>
            <a:endParaRPr/>
          </a:p>
        </p:txBody>
      </p:sp>
      <p:sp>
        <p:nvSpPr>
          <p:cNvPr id="3" name="Subtitle 2"/>
          <p:cNvSpPr>
            <a:spLocks noGrp="1"/>
          </p:cNvSpPr>
          <p:nvPr>
            <p:ph type="subTitle" idx="1"/>
          </p:nvPr>
        </p:nvSpPr>
        <p:spPr>
          <a:xfrm>
            <a:off x="626225" y="5181600"/>
            <a:ext cx="4098175" cy="685800"/>
          </a:xfrm>
        </p:spPr>
        <p:txBody>
          <a:bodyPr>
            <a:normAutofit/>
          </a:bodyPr>
          <a:lstStyle>
            <a:lvl1pPr marL="0" indent="0" algn="l">
              <a:buNone/>
              <a:defRPr sz="2000" cap="all" baseline="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7CC0096-1860-4642-9CD2-0079EA5E7CD1}" type="datetimeFigureOut">
              <a:rPr lang="en-US"/>
              <a:t>4/24/2015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31375A4-56A4-47D6-9801-1991572033F7}" type="slidenum">
              <a:rPr/>
              <a:t>‹#›</a:t>
            </a:fld>
            <a:endParaRPr/>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982200" y="0"/>
            <a:ext cx="2209800" cy="6858000"/>
          </a:xfrm>
          <a:prstGeom prst="rect">
            <a:avLst/>
          </a:prstGeom>
          <a:gradFill flip="none" rotWithShape="1">
            <a:gsLst>
              <a:gs pos="0">
                <a:schemeClr val="accent1"/>
              </a:gs>
              <a:gs pos="100000">
                <a:schemeClr val="accent1">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10058399" y="457201"/>
            <a:ext cx="2057401" cy="59436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9600" y="457200"/>
            <a:ext cx="9067800" cy="5943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7CC0096-1860-4642-9CD2-0079EA5E7CD1}" type="datetimeFigureOut">
              <a:rPr lang="en-US"/>
              <a:t>4/24/2015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31375A4-56A4-47D6-9801-1991572033F7}" type="slidenum">
              <a:rPr/>
              <a:t>‹#›</a:t>
            </a:fld>
            <a:endParaRPr/>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7CC0096-1860-4642-9CD2-0079EA5E7CD1}" type="datetimeFigureOut">
              <a:rPr lang="en-US"/>
              <a:t>4/24/2015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31375A4-56A4-47D6-9801-1991572033F7}" type="slidenum">
              <a:rPr/>
              <a:t>‹#›</a:t>
            </a:fld>
            <a:endParaRPr/>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gradFill flip="none" rotWithShape="1">
          <a:gsLst>
            <a:gs pos="0">
              <a:schemeClr val="accent1"/>
            </a:gs>
            <a:gs pos="100000">
              <a:schemeClr val="accent1">
                <a:lumMod val="75000"/>
              </a:schemeClr>
            </a:gs>
          </a:gsLst>
          <a:lin ang="5400000" scaled="0"/>
          <a:tileRect/>
        </a:gradFill>
        <a:effectLst/>
      </p:bgPr>
    </p:bg>
    <p:spTree>
      <p:nvGrpSpPr>
        <p:cNvPr id="1" name=""/>
        <p:cNvGrpSpPr/>
        <p:nvPr/>
      </p:nvGrpSpPr>
      <p:grpSpPr>
        <a:xfrm>
          <a:off x="0" y="0"/>
          <a:ext cx="0" cy="0"/>
          <a:chOff x="0" y="0"/>
          <a:chExt cx="0" cy="0"/>
        </a:xfrm>
      </p:grpSpPr>
      <p:sp>
        <p:nvSpPr>
          <p:cNvPr id="7" name="Rectangle 6"/>
          <p:cNvSpPr/>
          <p:nvPr/>
        </p:nvSpPr>
        <p:spPr>
          <a:xfrm>
            <a:off x="265112" y="228600"/>
            <a:ext cx="11658600" cy="6400800"/>
          </a:xfrm>
          <a:prstGeom prst="rect">
            <a:avLst/>
          </a:prstGeom>
          <a:noFill/>
          <a:ln w="15875">
            <a:gradFill flip="none" rotWithShape="1">
              <a:gsLst>
                <a:gs pos="0">
                  <a:schemeClr val="bg1">
                    <a:lumMod val="75000"/>
                  </a:schemeClr>
                </a:gs>
                <a:gs pos="100000">
                  <a:schemeClr val="bg1"/>
                </a:gs>
              </a:gsLst>
              <a:lin ang="270000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066800" y="1828800"/>
            <a:ext cx="7772400" cy="3177380"/>
          </a:xfrm>
        </p:spPr>
        <p:txBody>
          <a:bodyPr anchor="b">
            <a:normAutofit/>
          </a:bodyPr>
          <a:lstStyle>
            <a:lvl1pPr>
              <a:lnSpc>
                <a:spcPct val="80000"/>
              </a:lnSpc>
              <a:defRPr sz="5400"/>
            </a:lvl1pPr>
          </a:lstStyle>
          <a:p>
            <a:r>
              <a:rPr lang="en-US" smtClean="0"/>
              <a:t>Click to edit Master title style</a:t>
            </a:r>
            <a:endParaRPr/>
          </a:p>
        </p:txBody>
      </p:sp>
      <p:sp>
        <p:nvSpPr>
          <p:cNvPr id="3" name="Text Placeholder 2"/>
          <p:cNvSpPr>
            <a:spLocks noGrp="1"/>
          </p:cNvSpPr>
          <p:nvPr>
            <p:ph type="body" idx="1"/>
          </p:nvPr>
        </p:nvSpPr>
        <p:spPr>
          <a:xfrm>
            <a:off x="1066800" y="5181600"/>
            <a:ext cx="7772400" cy="685800"/>
          </a:xfrm>
        </p:spPr>
        <p:txBody>
          <a:bodyPr>
            <a:normAutofit/>
          </a:bodyPr>
          <a:lstStyle>
            <a:lvl1pPr marL="0" indent="0">
              <a:buNone/>
              <a:defRPr sz="2000" cap="all" baseline="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066800" y="1825624"/>
            <a:ext cx="4800600" cy="4575175"/>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324600" y="1825624"/>
            <a:ext cx="4800600" cy="4575175"/>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7CC0096-1860-4642-9CD2-0079EA5E7CD1}" type="datetimeFigureOut">
              <a:rPr lang="en-US"/>
              <a:t>4/24/2015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31375A4-56A4-47D6-9801-1991572033F7}" type="slidenum">
              <a:rPr/>
              <a:t>‹#›</a:t>
            </a:fld>
            <a:endParaRPr/>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066800" y="1828799"/>
            <a:ext cx="4800600" cy="762000"/>
          </a:xfrm>
        </p:spPr>
        <p:txBody>
          <a:bodyPr anchor="ctr">
            <a:noAutofit/>
          </a:bodyPr>
          <a:lstStyle>
            <a:lvl1pPr marL="0" indent="0">
              <a:buNone/>
              <a:defRPr sz="2400" b="0" cap="none" baseline="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2590799"/>
            <a:ext cx="4800600" cy="381003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324600" y="1828799"/>
            <a:ext cx="4800600" cy="762000"/>
          </a:xfrm>
        </p:spPr>
        <p:txBody>
          <a:bodyPr anchor="ctr">
            <a:noAutofit/>
          </a:bodyPr>
          <a:lstStyle>
            <a:lvl1pPr marL="0" indent="0">
              <a:buNone/>
              <a:defRPr sz="2400" b="0" cap="none" baseline="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24600" y="2590799"/>
            <a:ext cx="4800600" cy="381003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7CC0096-1860-4642-9CD2-0079EA5E7CD1}" type="datetimeFigureOut">
              <a:rPr lang="en-US"/>
              <a:t>4/24/2015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31375A4-56A4-47D6-9801-1991572033F7}" type="slidenum">
              <a:rPr/>
              <a:t>‹#›</a:t>
            </a:fld>
            <a:endParaRPr/>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7CC0096-1860-4642-9CD2-0079EA5E7CD1}" type="datetimeFigureOut">
              <a:rPr lang="en-US"/>
              <a:t>4/24/2015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31375A4-56A4-47D6-9801-1991572033F7}" type="slidenum">
              <a:rPr/>
              <a:t>‹#›</a:t>
            </a:fld>
            <a:endParaRPr/>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CC0096-1860-4642-9CD2-0079EA5E7CD1}" type="datetimeFigureOut">
              <a:rPr lang="en-US"/>
              <a:t>4/24/2015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31375A4-56A4-47D6-9801-1991572033F7}" type="slidenum">
              <a:rPr/>
              <a:t>‹#›</a:t>
            </a:fld>
            <a:endParaRPr/>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7008812" y="0"/>
            <a:ext cx="5180013" cy="6858000"/>
          </a:xfrm>
          <a:prstGeom prst="rect">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7255668" y="228600"/>
            <a:ext cx="4686300" cy="6400800"/>
          </a:xfrm>
          <a:prstGeom prst="rect">
            <a:avLst/>
          </a:prstGeom>
          <a:noFill/>
          <a:ln w="15875">
            <a:gradFill flip="none" rotWithShape="1">
              <a:gsLst>
                <a:gs pos="0">
                  <a:schemeClr val="bg1">
                    <a:lumMod val="75000"/>
                  </a:schemeClr>
                </a:gs>
                <a:gs pos="100000">
                  <a:schemeClr val="bg1">
                    <a:lumMod val="95000"/>
                  </a:schemeClr>
                </a:gs>
              </a:gsLst>
              <a:lin ang="270000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632700" y="3200400"/>
            <a:ext cx="3932237" cy="1752600"/>
          </a:xfrm>
        </p:spPr>
        <p:txBody>
          <a:bodyPr anchor="b">
            <a:normAutofit/>
          </a:bodyPr>
          <a:lstStyle>
            <a:lvl1pPr>
              <a:defRPr sz="3600"/>
            </a:lvl1pPr>
          </a:lstStyle>
          <a:p>
            <a:r>
              <a:rPr lang="en-US" smtClean="0"/>
              <a:t>Click to edit Master title style</a:t>
            </a:r>
            <a:endParaRPr/>
          </a:p>
        </p:txBody>
      </p:sp>
      <p:sp>
        <p:nvSpPr>
          <p:cNvPr id="3" name="Content Placeholder 2"/>
          <p:cNvSpPr>
            <a:spLocks noGrp="1"/>
          </p:cNvSpPr>
          <p:nvPr>
            <p:ph idx="1"/>
          </p:nvPr>
        </p:nvSpPr>
        <p:spPr>
          <a:xfrm>
            <a:off x="609600" y="457201"/>
            <a:ext cx="5943600" cy="5943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632699" y="5029200"/>
            <a:ext cx="3932237" cy="1371600"/>
          </a:xfrm>
        </p:spPr>
        <p:txBody>
          <a:bodyPr>
            <a:normAutofit/>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7008812" y="0"/>
            <a:ext cx="5180013" cy="6858000"/>
          </a:xfrm>
          <a:prstGeom prst="rect">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7255668" y="228600"/>
            <a:ext cx="4686300" cy="6400800"/>
          </a:xfrm>
          <a:prstGeom prst="rect">
            <a:avLst/>
          </a:prstGeom>
          <a:noFill/>
          <a:ln w="15875">
            <a:gradFill flip="none" rotWithShape="1">
              <a:gsLst>
                <a:gs pos="0">
                  <a:schemeClr val="bg1">
                    <a:lumMod val="75000"/>
                  </a:schemeClr>
                </a:gs>
                <a:gs pos="100000">
                  <a:schemeClr val="bg1">
                    <a:lumMod val="95000"/>
                  </a:schemeClr>
                </a:gs>
              </a:gsLst>
              <a:lin ang="270000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635240" y="3200400"/>
            <a:ext cx="3932237" cy="1752600"/>
          </a:xfrm>
        </p:spPr>
        <p:txBody>
          <a:bodyPr anchor="b">
            <a:normAutofit/>
          </a:bodyPr>
          <a:lstStyle>
            <a:lvl1pPr>
              <a:defRPr sz="3600"/>
            </a:lvl1pPr>
          </a:lstStyle>
          <a:p>
            <a:r>
              <a:rPr lang="en-US" smtClean="0"/>
              <a:t>Click to edit Master title style</a:t>
            </a:r>
            <a:endParaRPr/>
          </a:p>
        </p:txBody>
      </p:sp>
      <p:sp>
        <p:nvSpPr>
          <p:cNvPr id="3" name="Picture Placeholder 2"/>
          <p:cNvSpPr>
            <a:spLocks noGrp="1"/>
          </p:cNvSpPr>
          <p:nvPr>
            <p:ph type="pic" idx="1"/>
          </p:nvPr>
        </p:nvSpPr>
        <p:spPr>
          <a:xfrm>
            <a:off x="1" y="0"/>
            <a:ext cx="7008810" cy="6857999"/>
          </a:xfrm>
        </p:spPr>
        <p:txBody>
          <a:bodyPr tIns="4572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35240" y="5029200"/>
            <a:ext cx="3932237" cy="137464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9D9D9"/>
            </a:gs>
            <a:gs pos="100000">
              <a:schemeClr val="bg1"/>
            </a:gs>
          </a:gsLst>
          <a:lin ang="16200000" scaled="1"/>
          <a:tileRect/>
        </a:gradFill>
        <a:effectLst/>
      </p:bgPr>
    </p:bg>
    <p:spTree>
      <p:nvGrpSpPr>
        <p:cNvPr id="1" name=""/>
        <p:cNvGrpSpPr/>
        <p:nvPr/>
      </p:nvGrpSpPr>
      <p:grpSpPr>
        <a:xfrm>
          <a:off x="0" y="0"/>
          <a:ext cx="0" cy="0"/>
          <a:chOff x="0" y="0"/>
          <a:chExt cx="0" cy="0"/>
        </a:xfrm>
      </p:grpSpPr>
      <p:sp>
        <p:nvSpPr>
          <p:cNvPr id="7" name="red bar"/>
          <p:cNvSpPr/>
          <p:nvPr/>
        </p:nvSpPr>
        <p:spPr>
          <a:xfrm>
            <a:off x="1" y="1"/>
            <a:ext cx="12188824" cy="1524000"/>
          </a:xfrm>
          <a:prstGeom prst="rect">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066800" y="99220"/>
            <a:ext cx="10058400" cy="1325563"/>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524000" y="1828799"/>
            <a:ext cx="9144000" cy="4572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9067800" y="6481760"/>
            <a:ext cx="1066800" cy="239715"/>
          </a:xfrm>
          <a:prstGeom prst="rect">
            <a:avLst/>
          </a:prstGeom>
        </p:spPr>
        <p:txBody>
          <a:bodyPr vert="horz" lIns="91440" tIns="45720" rIns="91440" bIns="45720" rtlCol="0" anchor="ctr"/>
          <a:lstStyle>
            <a:lvl1pPr algn="r">
              <a:defRPr sz="900">
                <a:solidFill>
                  <a:schemeClr val="tx1"/>
                </a:solidFill>
              </a:defRPr>
            </a:lvl1pPr>
          </a:lstStyle>
          <a:p>
            <a:fld id="{37CC0096-1860-4642-9CD2-0079EA5E7CD1}" type="datetimeFigureOut">
              <a:rPr lang="en-US"/>
              <a:pPr/>
              <a:t>4/24/2015</a:t>
            </a:fld>
            <a:endParaRPr/>
          </a:p>
        </p:txBody>
      </p:sp>
      <p:sp>
        <p:nvSpPr>
          <p:cNvPr id="5" name="Footer Placeholder 4"/>
          <p:cNvSpPr>
            <a:spLocks noGrp="1"/>
          </p:cNvSpPr>
          <p:nvPr>
            <p:ph type="ftr" sz="quarter" idx="3"/>
          </p:nvPr>
        </p:nvSpPr>
        <p:spPr>
          <a:xfrm>
            <a:off x="1066800" y="6481760"/>
            <a:ext cx="7848600" cy="239715"/>
          </a:xfrm>
          <a:prstGeom prst="rect">
            <a:avLst/>
          </a:prstGeom>
        </p:spPr>
        <p:txBody>
          <a:bodyPr vert="horz" lIns="91440" tIns="45720" rIns="91440" bIns="45720" rtlCol="0" anchor="ctr"/>
          <a:lstStyle>
            <a:lvl1pPr algn="l">
              <a:defRPr sz="900">
                <a:solidFill>
                  <a:schemeClr val="tx1"/>
                </a:solidFill>
              </a:defRPr>
            </a:lvl1pPr>
          </a:lstStyle>
          <a:p>
            <a:endParaRPr/>
          </a:p>
        </p:txBody>
      </p:sp>
      <p:sp>
        <p:nvSpPr>
          <p:cNvPr id="6" name="Slide Number Placeholder 5"/>
          <p:cNvSpPr>
            <a:spLocks noGrp="1"/>
          </p:cNvSpPr>
          <p:nvPr>
            <p:ph type="sldNum" sz="quarter" idx="4"/>
          </p:nvPr>
        </p:nvSpPr>
        <p:spPr>
          <a:xfrm>
            <a:off x="10287000" y="6481760"/>
            <a:ext cx="838200" cy="239715"/>
          </a:xfrm>
          <a:prstGeom prst="rect">
            <a:avLst/>
          </a:prstGeom>
        </p:spPr>
        <p:txBody>
          <a:bodyPr vert="horz" lIns="91440" tIns="45720" rIns="91440" bIns="45720" rtlCol="0" anchor="ctr"/>
          <a:lstStyle>
            <a:lvl1pPr algn="r">
              <a:defRPr sz="900">
                <a:solidFill>
                  <a:schemeClr val="tx1"/>
                </a:solidFill>
              </a:defRPr>
            </a:lvl1pPr>
          </a:lstStyle>
          <a:p>
            <a:fld id="{E31375A4-56A4-47D6-9801-1991572033F7}" type="slidenum">
              <a:rPr/>
              <a:pPr/>
              <a:t>‹#›</a:t>
            </a:fld>
            <a:endParaRPr/>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800"/>
        </a:spcBef>
        <a:buSzPct val="100000"/>
        <a:buFont typeface="Arial" pitchFamily="34" charset="0"/>
        <a:buChar char="▪"/>
        <a:defRPr sz="2400" kern="1200">
          <a:solidFill>
            <a:schemeClr val="tx1">
              <a:lumMod val="75000"/>
              <a:lumOff val="25000"/>
            </a:schemeClr>
          </a:solidFill>
          <a:latin typeface="+mn-lt"/>
          <a:ea typeface="+mn-ea"/>
          <a:cs typeface="+mn-cs"/>
        </a:defRPr>
      </a:lvl1pPr>
      <a:lvl2pPr marL="457200" indent="-228600" algn="l" defTabSz="914400" rtl="0" eaLnBrk="1" latinLnBrk="0" hangingPunct="1">
        <a:lnSpc>
          <a:spcPct val="90000"/>
        </a:lnSpc>
        <a:spcBef>
          <a:spcPts val="600"/>
        </a:spcBef>
        <a:buSzPct val="100000"/>
        <a:buFont typeface="Arial" pitchFamily="34" charset="0"/>
        <a:buChar char="▪"/>
        <a:defRPr sz="2200" kern="1200">
          <a:solidFill>
            <a:schemeClr val="tx1">
              <a:lumMod val="75000"/>
              <a:lumOff val="25000"/>
            </a:schemeClr>
          </a:solidFill>
          <a:latin typeface="+mn-lt"/>
          <a:ea typeface="+mn-ea"/>
          <a:cs typeface="+mn-cs"/>
        </a:defRPr>
      </a:lvl2pPr>
      <a:lvl3pPr marL="685800" indent="-182880" algn="l" defTabSz="914400" rtl="0" eaLnBrk="1" latinLnBrk="0" hangingPunct="1">
        <a:lnSpc>
          <a:spcPct val="90000"/>
        </a:lnSpc>
        <a:spcBef>
          <a:spcPts val="600"/>
        </a:spcBef>
        <a:buSzPct val="100000"/>
        <a:buFont typeface="Arial" pitchFamily="34" charset="0"/>
        <a:buChar char="▪"/>
        <a:defRPr sz="2000" kern="1200">
          <a:solidFill>
            <a:schemeClr val="tx1">
              <a:lumMod val="75000"/>
              <a:lumOff val="25000"/>
            </a:schemeClr>
          </a:solidFill>
          <a:latin typeface="+mn-lt"/>
          <a:ea typeface="+mn-ea"/>
          <a:cs typeface="+mn-cs"/>
        </a:defRPr>
      </a:lvl3pPr>
      <a:lvl4pPr marL="868680" indent="-182563" algn="l" defTabSz="914400" rtl="0" eaLnBrk="1" latinLnBrk="0" hangingPunct="1">
        <a:lnSpc>
          <a:spcPct val="90000"/>
        </a:lnSpc>
        <a:spcBef>
          <a:spcPts val="600"/>
        </a:spcBef>
        <a:buSzPct val="100000"/>
        <a:buFont typeface="Arial" pitchFamily="34" charset="0"/>
        <a:buChar char="▪"/>
        <a:defRPr sz="1800" kern="1200">
          <a:solidFill>
            <a:schemeClr val="tx1">
              <a:lumMod val="75000"/>
              <a:lumOff val="25000"/>
            </a:schemeClr>
          </a:solidFill>
          <a:latin typeface="+mn-lt"/>
          <a:ea typeface="+mn-ea"/>
          <a:cs typeface="+mn-cs"/>
        </a:defRPr>
      </a:lvl4pPr>
      <a:lvl5pPr marL="1051560" indent="-182880" algn="l" defTabSz="914400" rtl="0" eaLnBrk="1" latinLnBrk="0" hangingPunct="1">
        <a:lnSpc>
          <a:spcPct val="90000"/>
        </a:lnSpc>
        <a:spcBef>
          <a:spcPts val="600"/>
        </a:spcBef>
        <a:buSzPct val="100000"/>
        <a:buFont typeface="Arial" pitchFamily="34" charset="0"/>
        <a:buChar char="▪"/>
        <a:defRPr sz="1600" kern="1200">
          <a:solidFill>
            <a:schemeClr val="tx1">
              <a:lumMod val="75000"/>
              <a:lumOff val="25000"/>
            </a:schemeClr>
          </a:solidFill>
          <a:latin typeface="+mn-lt"/>
          <a:ea typeface="+mn-ea"/>
          <a:cs typeface="+mn-cs"/>
        </a:defRPr>
      </a:lvl5pPr>
      <a:lvl6pPr marL="123444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6pPr>
      <a:lvl7pPr marL="141732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7pPr>
      <a:lvl8pPr marL="160020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8pPr>
      <a:lvl9pPr marL="178308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mailto:asimmons@citizen.org" TargetMode="External"/><Relationship Id="rId7" Type="http://schemas.openxmlformats.org/officeDocument/2006/relationships/hyperlink" Target="http://www.eyesontrade.org/"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http://www.facebook.com/GlobalTradeWatch" TargetMode="External"/><Relationship Id="rId5" Type="http://schemas.openxmlformats.org/officeDocument/2006/relationships/hyperlink" Target="http://www.exposethetpp.org/" TargetMode="External"/><Relationship Id="rId4" Type="http://schemas.openxmlformats.org/officeDocument/2006/relationships/hyperlink" Target="http://www.tradewatch.org/" TargetMode="External"/><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mailto:sburgos@oxfamamerica.org" TargetMode="External"/><Relationship Id="rId2" Type="http://schemas.openxmlformats.org/officeDocument/2006/relationships/image" Target="../media/image16.jpg"/><Relationship Id="rId1" Type="http://schemas.openxmlformats.org/officeDocument/2006/relationships/slideLayout" Target="../slideLayouts/slideLayout9.xml"/><Relationship Id="rId5" Type="http://schemas.openxmlformats.org/officeDocument/2006/relationships/image" Target="../media/image17.jpeg"/><Relationship Id="rId4" Type="http://schemas.openxmlformats.org/officeDocument/2006/relationships/hyperlink" Target="http://www.oxfamamerica.or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peopledemandingaction.org/downloads/TPP" TargetMode="External"/><Relationship Id="rId2" Type="http://schemas.openxmlformats.org/officeDocument/2006/relationships/hyperlink" Target="http://www.peopledemandingaction.org/campaigns/stop-tpp-fast-track" TargetMode="External"/><Relationship Id="rId1" Type="http://schemas.openxmlformats.org/officeDocument/2006/relationships/slideLayout" Target="../slideLayouts/slideLayout6.xml"/><Relationship Id="rId5" Type="http://schemas.openxmlformats.org/officeDocument/2006/relationships/image" Target="../media/image3.jpg"/><Relationship Id="rId4" Type="http://schemas.openxmlformats.org/officeDocument/2006/relationships/hyperlink" Target="mailto:Andrea@PeopleDemandingAction.Or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on.fb.me/O76Pxm" TargetMode="External"/><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facebook.com/groups/GlobalTPPTeam" TargetMode="External"/><Relationship Id="rId5" Type="http://schemas.openxmlformats.org/officeDocument/2006/relationships/hyperlink" Target="mailto:twhocking@gmail.com" TargetMode="External"/><Relationship Id="rId4" Type="http://schemas.openxmlformats.org/officeDocument/2006/relationships/hyperlink" Target="mailto:Liz.MoveOn@earthlink.ne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mailto:eslsk8r@optonline.net" TargetMode="External"/><Relationship Id="rId2" Type="http://schemas.openxmlformats.org/officeDocument/2006/relationships/hyperlink" Target="mailto:McMoveOn@gmail.com" TargetMode="Externa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mailto:LizAmsden@hotmail.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mailto:Janinkansas2@gmail.Co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mailto:harrietheywood@gmail.com"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mailto:LindaJBrewster@msn.com" TargetMode="External"/><Relationship Id="rId5" Type="http://schemas.openxmlformats.org/officeDocument/2006/relationships/image" Target="../media/image10.jp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hyperlink" Target="http://tradejustice.net/315" TargetMode="External"/><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hyperlink" Target="mailto:adam@tradejustice.net" TargetMode="External"/><Relationship Id="rId4" Type="http://schemas.openxmlformats.org/officeDocument/2006/relationships/hyperlink" Target="http://tradejustice.net/"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eslaydon@mac.com" TargetMode="External"/><Relationship Id="rId2" Type="http://schemas.openxmlformats.org/officeDocument/2006/relationships/hyperlink" Target="http://www.tiny.cc/TPPMediaMarch" TargetMode="Externa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32620"/>
            <a:ext cx="4038600" cy="3177380"/>
          </a:xfrm>
        </p:spPr>
        <p:txBody>
          <a:bodyPr>
            <a:normAutofit fontScale="90000"/>
          </a:bodyPr>
          <a:lstStyle/>
          <a:p>
            <a:r>
              <a:rPr lang="en-US" dirty="0" smtClean="0">
                <a:solidFill>
                  <a:schemeClr val="tx1"/>
                </a:solidFill>
                <a:latin typeface="Arial Black" panose="020B0A04020102020204" pitchFamily="34" charset="0"/>
              </a:rPr>
              <a:t>TPP's THREAT TO GLOBAL HEALTH</a:t>
            </a:r>
            <a:endParaRPr lang="en-US" dirty="0">
              <a:solidFill>
                <a:schemeClr val="tx1"/>
              </a:solidFill>
              <a:latin typeface="Arial Black" panose="020B0A04020102020204" pitchFamily="34" charset="0"/>
            </a:endParaRPr>
          </a:p>
        </p:txBody>
      </p:sp>
      <p:sp>
        <p:nvSpPr>
          <p:cNvPr id="3" name="Subtitle 2"/>
          <p:cNvSpPr>
            <a:spLocks noGrp="1"/>
          </p:cNvSpPr>
          <p:nvPr>
            <p:ph type="subTitle" idx="1"/>
          </p:nvPr>
        </p:nvSpPr>
        <p:spPr>
          <a:xfrm>
            <a:off x="76201" y="4343400"/>
            <a:ext cx="12268200" cy="2438400"/>
          </a:xfrm>
        </p:spPr>
        <p:txBody>
          <a:bodyPr>
            <a:normAutofit fontScale="92500" lnSpcReduction="20000"/>
          </a:bodyPr>
          <a:lstStyle/>
          <a:p>
            <a:pPr>
              <a:lnSpc>
                <a:spcPct val="100000"/>
              </a:lnSpc>
              <a:spcBef>
                <a:spcPts val="0"/>
              </a:spcBef>
            </a:pPr>
            <a:r>
              <a:rPr lang="en-US" sz="2600" b="1" kern="1000" cap="none" spc="-180" dirty="0" smtClean="0">
                <a:solidFill>
                  <a:srgbClr val="C00000"/>
                </a:solidFill>
                <a:latin typeface="Arial Black" panose="020B0A04020102020204" pitchFamily="34" charset="0"/>
              </a:rPr>
              <a:t>Dr. Erik Monasterio, New Zealand </a:t>
            </a:r>
          </a:p>
          <a:p>
            <a:pPr>
              <a:lnSpc>
                <a:spcPct val="100000"/>
              </a:lnSpc>
              <a:spcBef>
                <a:spcPts val="0"/>
              </a:spcBef>
            </a:pPr>
            <a:r>
              <a:rPr lang="en-US" sz="2600" b="1" kern="1000" cap="none" spc="-180" dirty="0" smtClean="0">
                <a:solidFill>
                  <a:srgbClr val="C00000"/>
                </a:solidFill>
                <a:latin typeface="Arial Black" panose="020B0A04020102020204" pitchFamily="34" charset="0"/>
              </a:rPr>
              <a:t>	            and </a:t>
            </a:r>
          </a:p>
          <a:p>
            <a:pPr>
              <a:lnSpc>
                <a:spcPct val="100000"/>
              </a:lnSpc>
              <a:spcBef>
                <a:spcPts val="0"/>
              </a:spcBef>
            </a:pPr>
            <a:r>
              <a:rPr lang="en-US" sz="2600" b="1" kern="1000" cap="none" spc="-180" dirty="0" err="1" smtClean="0">
                <a:solidFill>
                  <a:srgbClr val="C00000"/>
                </a:solidFill>
                <a:latin typeface="Arial Black" panose="020B0A04020102020204" pitchFamily="34" charset="0"/>
              </a:rPr>
              <a:t>Sephanie</a:t>
            </a:r>
            <a:r>
              <a:rPr lang="en-US" sz="2600" b="1" kern="1000" cap="none" spc="-180" dirty="0" smtClean="0">
                <a:solidFill>
                  <a:srgbClr val="C00000"/>
                </a:solidFill>
                <a:latin typeface="Arial Black" panose="020B0A04020102020204" pitchFamily="34" charset="0"/>
              </a:rPr>
              <a:t> Burgos, Oxfam America</a:t>
            </a:r>
            <a:r>
              <a:rPr lang="en-US" cap="none" dirty="0" smtClean="0">
                <a:solidFill>
                  <a:srgbClr val="C00000"/>
                </a:solidFill>
                <a:latin typeface="Arial Black" panose="020B0A04020102020204" pitchFamily="34" charset="0"/>
              </a:rPr>
              <a:t>	</a:t>
            </a:r>
            <a:r>
              <a:rPr lang="en-US" sz="3200" b="1" cap="none" dirty="0" smtClean="0">
                <a:solidFill>
                  <a:schemeClr val="bg1"/>
                </a:solidFill>
                <a:effectLst>
                  <a:outerShdw blurRad="38100" dist="38100" dir="2700000" algn="tl">
                    <a:srgbClr val="000000">
                      <a:alpha val="43137"/>
                    </a:srgbClr>
                  </a:outerShdw>
                </a:effectLst>
                <a:latin typeface="Arial Black" panose="020B0A04020102020204" pitchFamily="34" charset="0"/>
              </a:rPr>
              <a:t>National TPP Conference Call</a:t>
            </a:r>
          </a:p>
          <a:p>
            <a:pPr>
              <a:lnSpc>
                <a:spcPct val="110000"/>
              </a:lnSpc>
              <a:spcBef>
                <a:spcPts val="0"/>
              </a:spcBef>
            </a:pPr>
            <a:endParaRPr lang="en-US" sz="3200" b="1" u="sng" cap="none" dirty="0">
              <a:solidFill>
                <a:schemeClr val="bg1"/>
              </a:solidFill>
              <a:effectLst>
                <a:outerShdw blurRad="38100" dist="38100" dir="2700000" algn="tl">
                  <a:srgbClr val="000000">
                    <a:alpha val="43137"/>
                  </a:srgbClr>
                </a:outerShdw>
              </a:effectLst>
              <a:latin typeface="Arial Black" panose="020B0A04020102020204" pitchFamily="34" charset="0"/>
            </a:endParaRPr>
          </a:p>
          <a:p>
            <a:pPr>
              <a:lnSpc>
                <a:spcPct val="100000"/>
              </a:lnSpc>
              <a:spcBef>
                <a:spcPts val="0"/>
              </a:spcBef>
            </a:pPr>
            <a:r>
              <a:rPr lang="en-US" u="sng" cap="none" dirty="0" smtClean="0">
                <a:solidFill>
                  <a:srgbClr val="2107DF"/>
                </a:solidFill>
                <a:effectLst>
                  <a:outerShdw blurRad="38100" dist="38100" dir="2700000" algn="tl">
                    <a:srgbClr val="000000">
                      <a:alpha val="43137"/>
                    </a:srgbClr>
                  </a:outerShdw>
                </a:effectLst>
                <a:latin typeface="Arial Black" panose="020B0A04020102020204" pitchFamily="34" charset="0"/>
              </a:rPr>
              <a:t>PLUS: </a:t>
            </a:r>
            <a:r>
              <a:rPr lang="en-US" cap="none" dirty="0" smtClean="0">
                <a:solidFill>
                  <a:srgbClr val="2107DF"/>
                </a:solidFill>
                <a:effectLst>
                  <a:outerShdw blurRad="38100" dist="38100" dir="2700000" algn="tl">
                    <a:srgbClr val="000000">
                      <a:alpha val="43137"/>
                    </a:srgbClr>
                  </a:outerShdw>
                </a:effectLst>
                <a:latin typeface="Arial Black" panose="020B0A04020102020204" pitchFamily="34" charset="0"/>
              </a:rPr>
              <a:t> </a:t>
            </a:r>
            <a:r>
              <a:rPr lang="en-US" cap="none" dirty="0" smtClean="0">
                <a:solidFill>
                  <a:schemeClr val="tx1"/>
                </a:solidFill>
                <a:effectLst>
                  <a:outerShdw blurRad="38100" dist="38100" dir="2700000" algn="tl">
                    <a:srgbClr val="000000">
                      <a:alpha val="43137"/>
                    </a:srgbClr>
                  </a:outerShdw>
                </a:effectLst>
                <a:latin typeface="Arial Black" panose="020B0A04020102020204" pitchFamily="34" charset="0"/>
              </a:rPr>
              <a:t>FAST TRACK UPDATE 		</a:t>
            </a:r>
            <a:r>
              <a:rPr lang="en-US" sz="2800" cap="none" dirty="0" smtClean="0">
                <a:solidFill>
                  <a:srgbClr val="B1E63A"/>
                </a:solidFill>
                <a:effectLst>
                  <a:outerShdw blurRad="38100" dist="38100" dir="2700000" algn="tl">
                    <a:srgbClr val="000000">
                      <a:alpha val="43137"/>
                    </a:srgbClr>
                  </a:outerShdw>
                </a:effectLst>
                <a:latin typeface="Impact" panose="020B0806030902050204" pitchFamily="34" charset="0"/>
              </a:rPr>
              <a:t>April 26, 2015 7:30 p.m. Eastern/4:30 Pacific</a:t>
            </a:r>
          </a:p>
          <a:p>
            <a:pPr>
              <a:lnSpc>
                <a:spcPct val="100000"/>
              </a:lnSpc>
              <a:spcBef>
                <a:spcPts val="0"/>
              </a:spcBef>
            </a:pPr>
            <a:r>
              <a:rPr lang="en-US" cap="none" dirty="0" smtClean="0">
                <a:solidFill>
                  <a:schemeClr val="tx1"/>
                </a:solidFill>
                <a:effectLst>
                  <a:outerShdw blurRad="38100" dist="38100" dir="2700000" algn="tl">
                    <a:srgbClr val="000000">
                      <a:alpha val="43137"/>
                    </a:srgbClr>
                  </a:outerShdw>
                </a:effectLst>
                <a:latin typeface="Arial Black" panose="020B0A04020102020204" pitchFamily="34" charset="0"/>
              </a:rPr>
              <a:t>		</a:t>
            </a:r>
            <a:r>
              <a:rPr lang="en-US" cap="none" dirty="0" smtClean="0">
                <a:solidFill>
                  <a:srgbClr val="C00000"/>
                </a:solidFill>
                <a:effectLst>
                  <a:outerShdw blurRad="38100" dist="38100" dir="2700000" algn="tl">
                    <a:srgbClr val="000000">
                      <a:alpha val="43137"/>
                    </a:srgbClr>
                  </a:outerShdw>
                </a:effectLst>
                <a:latin typeface="Arial Black" panose="020B0A04020102020204" pitchFamily="34" charset="0"/>
              </a:rPr>
              <a:t>with</a:t>
            </a:r>
            <a:r>
              <a:rPr lang="en-US" cap="none" dirty="0" smtClean="0">
                <a:solidFill>
                  <a:schemeClr val="tx1"/>
                </a:solidFill>
                <a:effectLst>
                  <a:outerShdw blurRad="38100" dist="38100" dir="2700000" algn="tl">
                    <a:srgbClr val="000000">
                      <a:alpha val="43137"/>
                    </a:srgbClr>
                  </a:outerShdw>
                </a:effectLst>
                <a:latin typeface="Arial Black" panose="020B0A04020102020204" pitchFamily="34" charset="0"/>
              </a:rPr>
              <a:t> </a:t>
            </a:r>
          </a:p>
          <a:p>
            <a:pPr>
              <a:lnSpc>
                <a:spcPct val="100000"/>
              </a:lnSpc>
              <a:spcBef>
                <a:spcPts val="0"/>
              </a:spcBef>
            </a:pPr>
            <a:r>
              <a:rPr lang="en-US" cap="none" dirty="0" smtClean="0">
                <a:solidFill>
                  <a:srgbClr val="C00000"/>
                </a:solidFill>
                <a:effectLst>
                  <a:outerShdw blurRad="38100" dist="38100" dir="2700000" algn="tl">
                    <a:srgbClr val="000000">
                      <a:alpha val="43137"/>
                    </a:srgbClr>
                  </a:outerShdw>
                </a:effectLst>
                <a:latin typeface="Arial Black" panose="020B0A04020102020204" pitchFamily="34" charset="0"/>
              </a:rPr>
              <a:t>Kathryn Johnson, Public Citizen		</a:t>
            </a:r>
            <a:r>
              <a:rPr lang="en-US" sz="2800" b="1" cap="none" dirty="0" smtClean="0">
                <a:solidFill>
                  <a:srgbClr val="3862E8"/>
                </a:solidFill>
                <a:effectLst>
                  <a:outerShdw blurRad="38100" dist="38100" dir="2700000" algn="tl">
                    <a:srgbClr val="000000">
                      <a:alpha val="43137"/>
                    </a:srgbClr>
                  </a:outerShdw>
                </a:effectLst>
                <a:latin typeface="Arial Black" panose="020B0A04020102020204" pitchFamily="34" charset="0"/>
              </a:rPr>
              <a:t>Call-in:</a:t>
            </a:r>
            <a:r>
              <a:rPr lang="en-US" sz="2800" b="1" cap="none" dirty="0" smtClean="0">
                <a:solidFill>
                  <a:srgbClr val="92D050"/>
                </a:solidFill>
                <a:effectLst>
                  <a:outerShdw blurRad="38100" dist="38100" dir="2700000" algn="tl">
                    <a:srgbClr val="000000">
                      <a:alpha val="43137"/>
                    </a:srgbClr>
                  </a:outerShdw>
                </a:effectLst>
                <a:latin typeface="Arial Black" panose="020B0A04020102020204" pitchFamily="34" charset="0"/>
              </a:rPr>
              <a:t> </a:t>
            </a:r>
            <a:r>
              <a:rPr lang="en-US" sz="2800" b="1" cap="none" dirty="0" smtClean="0">
                <a:solidFill>
                  <a:schemeClr val="bg1"/>
                </a:solidFill>
                <a:effectLst>
                  <a:outerShdw blurRad="38100" dist="38100" dir="2700000" algn="tl">
                    <a:srgbClr val="000000">
                      <a:alpha val="43137"/>
                    </a:srgbClr>
                  </a:outerShdw>
                </a:effectLst>
                <a:latin typeface="Arial Black" panose="020B0A04020102020204" pitchFamily="34" charset="0"/>
              </a:rPr>
              <a:t>605-562-3140 </a:t>
            </a:r>
            <a:r>
              <a:rPr lang="en-US" sz="2800" b="1" cap="none" dirty="0" smtClean="0">
                <a:solidFill>
                  <a:srgbClr val="3862E8"/>
                </a:solidFill>
                <a:effectLst>
                  <a:outerShdw blurRad="38100" dist="38100" dir="2700000" algn="tl">
                    <a:srgbClr val="000000">
                      <a:alpha val="43137"/>
                    </a:srgbClr>
                  </a:outerShdw>
                </a:effectLst>
                <a:latin typeface="Arial Black" panose="020B0A04020102020204" pitchFamily="34" charset="0"/>
              </a:rPr>
              <a:t>PIN: </a:t>
            </a:r>
            <a:r>
              <a:rPr lang="en-US" sz="2800" b="1" cap="none" dirty="0" smtClean="0">
                <a:solidFill>
                  <a:schemeClr val="bg1"/>
                </a:solidFill>
                <a:effectLst>
                  <a:outerShdw blurRad="38100" dist="38100" dir="2700000" algn="tl">
                    <a:srgbClr val="000000">
                      <a:alpha val="43137"/>
                    </a:srgbClr>
                  </a:outerShdw>
                </a:effectLst>
                <a:latin typeface="Arial Black" panose="020B0A04020102020204" pitchFamily="34" charset="0"/>
              </a:rPr>
              <a:t>951146</a:t>
            </a:r>
            <a:endParaRPr lang="en-US" sz="2800" b="1" cap="none"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6600" y="533400"/>
            <a:ext cx="2743200" cy="2743200"/>
          </a:xfrm>
          <a:prstGeom prst="rect">
            <a:avLst/>
          </a:prstGeom>
        </p:spPr>
      </p:pic>
    </p:spTree>
    <p:extLst>
      <p:ext uri="{BB962C8B-B14F-4D97-AF65-F5344CB8AC3E}">
        <p14:creationId xmlns:p14="http://schemas.microsoft.com/office/powerpoint/2010/main" val="435141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990600"/>
            <a:ext cx="11887200" cy="5867400"/>
          </a:xfrm>
        </p:spPr>
        <p:txBody>
          <a:bodyPr>
            <a:normAutofit fontScale="90000"/>
          </a:bodyPr>
          <a:lstStyle/>
          <a:p>
            <a:pPr lvl="0">
              <a:lnSpc>
                <a:spcPts val="1400"/>
              </a:lnSpc>
            </a:pPr>
            <a:r>
              <a:rPr lang="en-US" sz="4400" b="1" dirty="0" smtClean="0">
                <a:solidFill>
                  <a:prstClr val="white"/>
                </a:solidFill>
                <a:effectLst>
                  <a:outerShdw blurRad="38100" dist="38100" dir="2700000" algn="tl">
                    <a:srgbClr val="000000">
                      <a:alpha val="43137"/>
                    </a:srgbClr>
                  </a:outerShdw>
                </a:effectLst>
                <a:latin typeface="Arial Black" panose="020B0A04020102020204" pitchFamily="34" charset="0"/>
              </a:rPr>
              <a:t>	</a:t>
            </a:r>
            <a:br>
              <a:rPr lang="en-US" sz="4400" b="1" dirty="0" smtClean="0">
                <a:solidFill>
                  <a:prstClr val="white"/>
                </a:solidFill>
                <a:effectLst>
                  <a:outerShdw blurRad="38100" dist="38100" dir="2700000" algn="tl">
                    <a:srgbClr val="000000">
                      <a:alpha val="43137"/>
                    </a:srgbClr>
                  </a:outerShdw>
                </a:effectLst>
                <a:latin typeface="Arial Black" panose="020B0A04020102020204" pitchFamily="34" charset="0"/>
              </a:rPr>
            </a:br>
            <a:r>
              <a:rPr lang="en-US" sz="4400" b="1" dirty="0">
                <a:solidFill>
                  <a:prstClr val="white"/>
                </a:solidFill>
                <a:effectLst>
                  <a:outerShdw blurRad="38100" dist="38100" dir="2700000" algn="tl">
                    <a:srgbClr val="000000">
                      <a:alpha val="43137"/>
                    </a:srgbClr>
                  </a:outerShdw>
                </a:effectLst>
                <a:latin typeface="Arial Black" panose="020B0A04020102020204" pitchFamily="34" charset="0"/>
              </a:rPr>
              <a:t>	</a:t>
            </a:r>
            <a:r>
              <a:rPr lang="en-US" sz="4400" b="1" dirty="0" smtClean="0">
                <a:solidFill>
                  <a:prstClr val="white"/>
                </a:solidFill>
                <a:effectLst>
                  <a:outerShdw blurRad="38100" dist="38100" dir="2700000" algn="tl">
                    <a:srgbClr val="000000">
                      <a:alpha val="43137"/>
                    </a:srgbClr>
                  </a:outerShdw>
                </a:effectLst>
                <a:latin typeface="Arial Black" panose="020B0A04020102020204" pitchFamily="34" charset="0"/>
              </a:rPr>
              <a:t>National </a:t>
            </a:r>
            <a:r>
              <a:rPr lang="en-US" sz="4400" b="1" dirty="0">
                <a:solidFill>
                  <a:prstClr val="white"/>
                </a:solidFill>
                <a:effectLst>
                  <a:outerShdw blurRad="38100" dist="38100" dir="2700000" algn="tl">
                    <a:srgbClr val="000000">
                      <a:alpha val="43137"/>
                    </a:srgbClr>
                  </a:outerShdw>
                </a:effectLst>
                <a:latin typeface="Arial Black" panose="020B0A04020102020204" pitchFamily="34" charset="0"/>
              </a:rPr>
              <a:t>Stop Fast Track Allies</a:t>
            </a:r>
            <a:r>
              <a:rPr lang="en-US" sz="4400" b="1"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t/>
            </a:r>
            <a:br>
              <a:rPr lang="en-US" sz="4400" b="1"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br>
            <a:r>
              <a:rPr lang="en-US" dirty="0">
                <a:solidFill>
                  <a:schemeClr val="accent1">
                    <a:lumMod val="20000"/>
                    <a:lumOff val="80000"/>
                  </a:schemeClr>
                </a:solidFill>
                <a:effectLst>
                  <a:outerShdw blurRad="38100" dist="38100" dir="2700000" algn="tl">
                    <a:srgbClr val="000000">
                      <a:alpha val="43137"/>
                    </a:srgbClr>
                  </a:outerShdw>
                </a:effectLst>
                <a:latin typeface="Arial Black" pitchFamily="34" charset="0"/>
              </a:rPr>
              <a:t/>
            </a:r>
            <a:br>
              <a:rPr lang="en-US" dirty="0">
                <a:solidFill>
                  <a:schemeClr val="accent1">
                    <a:lumMod val="20000"/>
                    <a:lumOff val="80000"/>
                  </a:schemeClr>
                </a:solidFill>
                <a:effectLst>
                  <a:outerShdw blurRad="38100" dist="38100" dir="2700000" algn="tl">
                    <a:srgbClr val="000000">
                      <a:alpha val="43137"/>
                    </a:srgbClr>
                  </a:outerShdw>
                </a:effectLst>
                <a:latin typeface="Arial Black" pitchFamily="34" charset="0"/>
              </a:rPr>
            </a:br>
            <a:r>
              <a:rPr lang="en-US"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t>	</a:t>
            </a:r>
            <a:br>
              <a:rPr lang="en-US"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br>
            <a:r>
              <a:rPr lang="en-US" dirty="0">
                <a:solidFill>
                  <a:schemeClr val="accent1">
                    <a:lumMod val="20000"/>
                    <a:lumOff val="80000"/>
                  </a:schemeClr>
                </a:solidFill>
                <a:effectLst>
                  <a:outerShdw blurRad="38100" dist="38100" dir="2700000" algn="tl">
                    <a:srgbClr val="000000">
                      <a:alpha val="43137"/>
                    </a:srgbClr>
                  </a:outerShdw>
                </a:effectLst>
                <a:latin typeface="Arial Black" pitchFamily="34" charset="0"/>
              </a:rPr>
              <a:t/>
            </a:r>
            <a:br>
              <a:rPr lang="en-US" dirty="0">
                <a:solidFill>
                  <a:schemeClr val="accent1">
                    <a:lumMod val="20000"/>
                    <a:lumOff val="80000"/>
                  </a:schemeClr>
                </a:solidFill>
                <a:effectLst>
                  <a:outerShdw blurRad="38100" dist="38100" dir="2700000" algn="tl">
                    <a:srgbClr val="000000">
                      <a:alpha val="43137"/>
                    </a:srgbClr>
                  </a:outerShdw>
                </a:effectLst>
                <a:latin typeface="Arial Black" pitchFamily="34" charset="0"/>
              </a:rPr>
            </a:br>
            <a:r>
              <a:rPr lang="en-US"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t/>
            </a:r>
            <a:br>
              <a:rPr lang="en-US"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br>
            <a:r>
              <a:rPr lang="en-US" dirty="0">
                <a:solidFill>
                  <a:schemeClr val="accent1">
                    <a:lumMod val="20000"/>
                    <a:lumOff val="80000"/>
                  </a:schemeClr>
                </a:solidFill>
                <a:effectLst>
                  <a:outerShdw blurRad="38100" dist="38100" dir="2700000" algn="tl">
                    <a:srgbClr val="000000">
                      <a:alpha val="43137"/>
                    </a:srgbClr>
                  </a:outerShdw>
                </a:effectLst>
                <a:latin typeface="Arial Black" pitchFamily="34" charset="0"/>
              </a:rPr>
              <a:t/>
            </a:r>
            <a:br>
              <a:rPr lang="en-US" dirty="0">
                <a:solidFill>
                  <a:schemeClr val="accent1">
                    <a:lumMod val="20000"/>
                    <a:lumOff val="80000"/>
                  </a:schemeClr>
                </a:solidFill>
                <a:effectLst>
                  <a:outerShdw blurRad="38100" dist="38100" dir="2700000" algn="tl">
                    <a:srgbClr val="000000">
                      <a:alpha val="43137"/>
                    </a:srgbClr>
                  </a:outerShdw>
                </a:effectLst>
                <a:latin typeface="Arial Black" pitchFamily="34" charset="0"/>
              </a:rPr>
            </a:br>
            <a:r>
              <a:rPr lang="en-US"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t/>
            </a:r>
            <a:br>
              <a:rPr lang="en-US"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br>
            <a:r>
              <a:rPr lang="en-US" dirty="0" smtClean="0">
                <a:solidFill>
                  <a:schemeClr val="accent1">
                    <a:lumMod val="20000"/>
                    <a:lumOff val="80000"/>
                  </a:schemeClr>
                </a:solidFill>
                <a:effectLst>
                  <a:outerShdw blurRad="38100" dist="38100" dir="2700000" algn="tl">
                    <a:srgbClr val="000000">
                      <a:alpha val="43137"/>
                    </a:srgbClr>
                  </a:outerShdw>
                </a:effectLst>
                <a:latin typeface="Arial Black" pitchFamily="34" charset="0"/>
              </a:rPr>
              <a:t>	</a:t>
            </a:r>
            <a:r>
              <a:rPr lang="en-US" b="1" dirty="0" smtClean="0">
                <a:solidFill>
                  <a:srgbClr val="C00000"/>
                </a:solidFill>
                <a:effectLst>
                  <a:outerShdw blurRad="38100" dist="38100" dir="2700000" algn="tl">
                    <a:srgbClr val="000000">
                      <a:alpha val="43137"/>
                    </a:srgbClr>
                  </a:outerShdw>
                </a:effectLst>
                <a:latin typeface="Arial Black" panose="020B0A04020102020204" pitchFamily="34" charset="0"/>
              </a:rPr>
              <a:t>Kathryn Johnson</a:t>
            </a:r>
            <a:br>
              <a:rPr lang="en-US" b="1" dirty="0" smtClean="0">
                <a:solidFill>
                  <a:srgbClr val="C00000"/>
                </a:solidFill>
                <a:effectLst>
                  <a:outerShdw blurRad="38100" dist="38100" dir="2700000" algn="tl">
                    <a:srgbClr val="000000">
                      <a:alpha val="43137"/>
                    </a:srgbClr>
                  </a:outerShdw>
                </a:effectLst>
                <a:latin typeface="Arial Black" panose="020B0A04020102020204" pitchFamily="34" charset="0"/>
              </a:rPr>
            </a:br>
            <a:r>
              <a:rPr lang="en-US" sz="1000" b="1" dirty="0" smtClean="0">
                <a:solidFill>
                  <a:srgbClr val="C00000"/>
                </a:solidFill>
                <a:effectLst>
                  <a:outerShdw blurRad="38100" dist="38100" dir="2700000" algn="tl">
                    <a:srgbClr val="000000">
                      <a:alpha val="43137"/>
                    </a:srgbClr>
                  </a:outerShdw>
                </a:effectLst>
                <a:latin typeface="Arial Black" panose="020B0A04020102020204" pitchFamily="34" charset="0"/>
              </a:rPr>
              <a:t>	</a:t>
            </a:r>
            <a:br>
              <a:rPr lang="en-US" sz="1000" b="1" dirty="0" smtClean="0">
                <a:solidFill>
                  <a:srgbClr val="C00000"/>
                </a:solidFill>
                <a:effectLst>
                  <a:outerShdw blurRad="38100" dist="38100" dir="2700000" algn="tl">
                    <a:srgbClr val="000000">
                      <a:alpha val="43137"/>
                    </a:srgbClr>
                  </a:outerShdw>
                </a:effectLst>
                <a:latin typeface="Arial Black" panose="020B0A04020102020204" pitchFamily="34" charset="0"/>
              </a:rPr>
            </a:br>
            <a:r>
              <a:rPr lang="en-US" sz="1000" b="1" dirty="0">
                <a:solidFill>
                  <a:srgbClr val="C00000"/>
                </a:solidFill>
                <a:effectLst>
                  <a:outerShdw blurRad="38100" dist="38100" dir="2700000" algn="tl">
                    <a:srgbClr val="000000">
                      <a:alpha val="43137"/>
                    </a:srgbClr>
                  </a:outerShdw>
                </a:effectLst>
                <a:latin typeface="Arial Black" panose="020B0A04020102020204" pitchFamily="34" charset="0"/>
              </a:rPr>
              <a:t>	</a:t>
            </a:r>
            <a:r>
              <a:rPr lang="en-US" sz="2000" dirty="0" smtClean="0">
                <a:solidFill>
                  <a:schemeClr val="accent3">
                    <a:lumMod val="50000"/>
                  </a:schemeClr>
                </a:solidFill>
                <a:latin typeface="Arial Black" pitchFamily="34" charset="0"/>
              </a:rPr>
              <a:t>Field Organizer, Public </a:t>
            </a:r>
            <a:r>
              <a:rPr lang="en-US" sz="2000" dirty="0">
                <a:solidFill>
                  <a:schemeClr val="accent3">
                    <a:lumMod val="50000"/>
                  </a:schemeClr>
                </a:solidFill>
                <a:latin typeface="Arial Black" pitchFamily="34" charset="0"/>
              </a:rPr>
              <a:t>Citizen's Global Trade </a:t>
            </a:r>
            <a:r>
              <a:rPr lang="en-US" sz="2000" dirty="0" smtClean="0">
                <a:solidFill>
                  <a:schemeClr val="accent3">
                    <a:lumMod val="50000"/>
                  </a:schemeClr>
                </a:solidFill>
                <a:latin typeface="Arial Black" pitchFamily="34" charset="0"/>
              </a:rPr>
              <a:t>Watch</a:t>
            </a:r>
            <a:br>
              <a:rPr lang="en-US" sz="2000" dirty="0" smtClean="0">
                <a:solidFill>
                  <a:schemeClr val="accent3">
                    <a:lumMod val="50000"/>
                  </a:schemeClr>
                </a:solidFill>
                <a:latin typeface="Arial Black" pitchFamily="34" charset="0"/>
              </a:rPr>
            </a:br>
            <a:r>
              <a:rPr lang="en-US" sz="800" dirty="0">
                <a:solidFill>
                  <a:schemeClr val="accent3">
                    <a:lumMod val="50000"/>
                  </a:schemeClr>
                </a:solidFill>
                <a:latin typeface="Arial Black" pitchFamily="34" charset="0"/>
              </a:rPr>
              <a:t/>
            </a:r>
            <a:br>
              <a:rPr lang="en-US" sz="800" dirty="0">
                <a:solidFill>
                  <a:schemeClr val="accent3">
                    <a:lumMod val="50000"/>
                  </a:schemeClr>
                </a:solidFill>
                <a:latin typeface="Arial Black" pitchFamily="34" charset="0"/>
              </a:rPr>
            </a:br>
            <a:r>
              <a:rPr lang="en-US" sz="2000" dirty="0">
                <a:solidFill>
                  <a:srgbClr val="C00000"/>
                </a:solidFill>
                <a:effectLst>
                  <a:outerShdw blurRad="38100" dist="38100" dir="2700000" algn="tl">
                    <a:srgbClr val="000000">
                      <a:alpha val="43137"/>
                    </a:srgbClr>
                  </a:outerShdw>
                </a:effectLst>
                <a:latin typeface="Arial Black" pitchFamily="34" charset="0"/>
              </a:rPr>
              <a:t/>
            </a:r>
            <a:br>
              <a:rPr lang="en-US" sz="2000" dirty="0">
                <a:solidFill>
                  <a:srgbClr val="C00000"/>
                </a:solidFill>
                <a:effectLst>
                  <a:outerShdw blurRad="38100" dist="38100" dir="2700000" algn="tl">
                    <a:srgbClr val="000000">
                      <a:alpha val="43137"/>
                    </a:srgbClr>
                  </a:outerShdw>
                </a:effectLst>
                <a:latin typeface="Arial Black" pitchFamily="34" charset="0"/>
              </a:rPr>
            </a:br>
            <a:r>
              <a:rPr lang="en-US" sz="2000" dirty="0" smtClean="0">
                <a:solidFill>
                  <a:srgbClr val="C00000"/>
                </a:solidFill>
                <a:effectLst>
                  <a:outerShdw blurRad="38100" dist="38100" dir="2700000" algn="tl">
                    <a:srgbClr val="000000">
                      <a:alpha val="43137"/>
                    </a:srgbClr>
                  </a:outerShdw>
                </a:effectLst>
                <a:latin typeface="Arial Black" pitchFamily="34" charset="0"/>
              </a:rPr>
              <a:t>	</a:t>
            </a:r>
            <a:r>
              <a:rPr lang="en-US" sz="2700" dirty="0" smtClean="0">
                <a:solidFill>
                  <a:srgbClr val="C00000"/>
                </a:solidFill>
                <a:effectLst>
                  <a:outerShdw blurRad="38100" dist="38100" dir="2700000" algn="tl">
                    <a:srgbClr val="000000">
                      <a:alpha val="43137"/>
                    </a:srgbClr>
                  </a:outerShdw>
                </a:effectLst>
                <a:latin typeface="Arial Black" pitchFamily="34" charset="0"/>
              </a:rPr>
              <a:t>Stop </a:t>
            </a:r>
            <a:r>
              <a:rPr lang="en-US" sz="2700" dirty="0">
                <a:solidFill>
                  <a:srgbClr val="C00000"/>
                </a:solidFill>
                <a:effectLst>
                  <a:outerShdw blurRad="38100" dist="38100" dir="2700000" algn="tl">
                    <a:srgbClr val="000000">
                      <a:alpha val="43137"/>
                    </a:srgbClr>
                  </a:outerShdw>
                </a:effectLst>
                <a:latin typeface="Arial Black" pitchFamily="34" charset="0"/>
              </a:rPr>
              <a:t>Fast Track </a:t>
            </a:r>
            <a:r>
              <a:rPr lang="en-US" sz="2700" dirty="0" smtClean="0">
                <a:solidFill>
                  <a:srgbClr val="C00000"/>
                </a:solidFill>
                <a:effectLst>
                  <a:outerShdw blurRad="38100" dist="38100" dir="2700000" algn="tl">
                    <a:srgbClr val="000000">
                      <a:alpha val="43137"/>
                    </a:srgbClr>
                  </a:outerShdw>
                </a:effectLst>
                <a:latin typeface="Arial Black" pitchFamily="34" charset="0"/>
              </a:rPr>
              <a:t>Update From the Hill:</a:t>
            </a:r>
            <a:br>
              <a:rPr lang="en-US" sz="2700" dirty="0" smtClean="0">
                <a:solidFill>
                  <a:srgbClr val="C00000"/>
                </a:solidFill>
                <a:effectLst>
                  <a:outerShdw blurRad="38100" dist="38100" dir="2700000" algn="tl">
                    <a:srgbClr val="000000">
                      <a:alpha val="43137"/>
                    </a:srgbClr>
                  </a:outerShdw>
                </a:effectLst>
                <a:latin typeface="Arial Black" pitchFamily="34" charset="0"/>
              </a:rPr>
            </a:br>
            <a:r>
              <a:rPr lang="en-US" sz="3100" dirty="0">
                <a:solidFill>
                  <a:srgbClr val="C00000"/>
                </a:solidFill>
                <a:effectLst>
                  <a:outerShdw blurRad="38100" dist="38100" dir="2700000" algn="tl">
                    <a:srgbClr val="000000">
                      <a:alpha val="43137"/>
                    </a:srgbClr>
                  </a:outerShdw>
                </a:effectLst>
                <a:latin typeface="Arial Black" pitchFamily="34" charset="0"/>
              </a:rPr>
              <a:t/>
            </a:r>
            <a:br>
              <a:rPr lang="en-US" sz="3100" dirty="0">
                <a:solidFill>
                  <a:srgbClr val="C00000"/>
                </a:solidFill>
                <a:effectLst>
                  <a:outerShdw blurRad="38100" dist="38100" dir="2700000" algn="tl">
                    <a:srgbClr val="000000">
                      <a:alpha val="43137"/>
                    </a:srgbClr>
                  </a:outerShdw>
                </a:effectLst>
                <a:latin typeface="Arial Black" pitchFamily="34" charset="0"/>
              </a:rPr>
            </a:br>
            <a:r>
              <a:rPr lang="en-US" sz="3100" dirty="0" smtClean="0">
                <a:solidFill>
                  <a:srgbClr val="C00000"/>
                </a:solidFill>
                <a:effectLst>
                  <a:outerShdw blurRad="38100" dist="38100" dir="2700000" algn="tl">
                    <a:srgbClr val="000000">
                      <a:alpha val="43137"/>
                    </a:srgbClr>
                  </a:outerShdw>
                </a:effectLst>
                <a:latin typeface="Arial Black" pitchFamily="34" charset="0"/>
              </a:rPr>
              <a:t>	</a:t>
            </a:r>
            <a:r>
              <a:rPr lang="en-US" sz="2000" b="1" dirty="0" smtClean="0">
                <a:solidFill>
                  <a:srgbClr val="C00000"/>
                </a:solidFill>
              </a:rPr>
              <a:t/>
            </a:r>
            <a:br>
              <a:rPr lang="en-US" sz="2000" b="1" dirty="0" smtClean="0">
                <a:solidFill>
                  <a:srgbClr val="C00000"/>
                </a:solidFill>
              </a:rPr>
            </a:br>
            <a:r>
              <a:rPr lang="en-US" sz="2000" b="1" dirty="0" smtClean="0">
                <a:solidFill>
                  <a:srgbClr val="C00000"/>
                </a:solidFill>
              </a:rPr>
              <a:t>	</a:t>
            </a:r>
            <a:r>
              <a:rPr lang="en-US" sz="2000" b="1" dirty="0" smtClean="0">
                <a:solidFill>
                  <a:schemeClr val="tx1"/>
                </a:solidFill>
              </a:rPr>
              <a:t>-Senate </a:t>
            </a:r>
            <a:r>
              <a:rPr lang="en-US" sz="2000" b="1" dirty="0">
                <a:solidFill>
                  <a:schemeClr val="tx1"/>
                </a:solidFill>
              </a:rPr>
              <a:t>Finance Committee </a:t>
            </a:r>
            <a:r>
              <a:rPr lang="en-US" sz="2000" b="1" dirty="0" smtClean="0">
                <a:solidFill>
                  <a:schemeClr val="tx1"/>
                </a:solidFill>
              </a:rPr>
              <a:t>&amp; </a:t>
            </a:r>
            <a:r>
              <a:rPr lang="en-US" sz="2000" b="1" dirty="0">
                <a:solidFill>
                  <a:schemeClr val="tx1"/>
                </a:solidFill>
              </a:rPr>
              <a:t>House Ways and Means Committee</a:t>
            </a:r>
            <a:r>
              <a:rPr lang="en-US" sz="2000" dirty="0">
                <a:solidFill>
                  <a:schemeClr val="tx1"/>
                </a:solidFill>
              </a:rPr>
              <a:t/>
            </a:r>
            <a:br>
              <a:rPr lang="en-US" sz="2000" dirty="0">
                <a:solidFill>
                  <a:schemeClr val="tx1"/>
                </a:solidFill>
              </a:rPr>
            </a:br>
            <a:r>
              <a:rPr lang="en-US" sz="2000" b="1" dirty="0">
                <a:solidFill>
                  <a:schemeClr val="tx1"/>
                </a:solidFill>
              </a:rPr>
              <a:t> </a:t>
            </a:r>
            <a:r>
              <a:rPr lang="en-US" sz="2000" dirty="0">
                <a:solidFill>
                  <a:schemeClr val="tx1"/>
                </a:solidFill>
              </a:rPr>
              <a:t/>
            </a:r>
            <a:br>
              <a:rPr lang="en-US" sz="2000" dirty="0">
                <a:solidFill>
                  <a:schemeClr val="tx1"/>
                </a:solidFill>
              </a:rPr>
            </a:br>
            <a:r>
              <a:rPr lang="en-US" sz="2000" dirty="0" smtClean="0">
                <a:solidFill>
                  <a:schemeClr val="tx1"/>
                </a:solidFill>
              </a:rPr>
              <a:t>	-</a:t>
            </a:r>
            <a:r>
              <a:rPr lang="en-US" sz="2000" b="1" dirty="0" smtClean="0">
                <a:solidFill>
                  <a:schemeClr val="tx1"/>
                </a:solidFill>
              </a:rPr>
              <a:t>Possible </a:t>
            </a:r>
            <a:r>
              <a:rPr lang="en-US" sz="2000" b="1" dirty="0">
                <a:solidFill>
                  <a:schemeClr val="tx1"/>
                </a:solidFill>
              </a:rPr>
              <a:t>Scenarios for the next few weeks </a:t>
            </a:r>
            <a:r>
              <a:rPr lang="en-US" sz="2000" dirty="0">
                <a:solidFill>
                  <a:schemeClr val="tx1"/>
                </a:solidFill>
              </a:rPr>
              <a:t/>
            </a:r>
            <a:br>
              <a:rPr lang="en-US" sz="2000" dirty="0">
                <a:solidFill>
                  <a:schemeClr val="tx1"/>
                </a:solidFill>
              </a:rPr>
            </a:br>
            <a:r>
              <a:rPr lang="en-US" sz="2000" b="1" dirty="0">
                <a:solidFill>
                  <a:schemeClr val="tx1"/>
                </a:solidFill>
              </a:rPr>
              <a:t> </a:t>
            </a:r>
            <a:r>
              <a:rPr lang="en-US" sz="2000" dirty="0">
                <a:solidFill>
                  <a:schemeClr val="tx1"/>
                </a:solidFill>
              </a:rPr>
              <a:t/>
            </a:r>
            <a:br>
              <a:rPr lang="en-US" sz="2000" dirty="0">
                <a:solidFill>
                  <a:schemeClr val="tx1"/>
                </a:solidFill>
              </a:rPr>
            </a:br>
            <a:r>
              <a:rPr lang="en-US" sz="2000" dirty="0" smtClean="0">
                <a:solidFill>
                  <a:schemeClr val="tx1"/>
                </a:solidFill>
              </a:rPr>
              <a:t>	-</a:t>
            </a:r>
            <a:r>
              <a:rPr lang="en-US" sz="2000" b="1" dirty="0" smtClean="0">
                <a:solidFill>
                  <a:schemeClr val="tx1"/>
                </a:solidFill>
              </a:rPr>
              <a:t>Plans </a:t>
            </a:r>
            <a:r>
              <a:rPr lang="en-US" sz="2000" b="1" dirty="0">
                <a:solidFill>
                  <a:schemeClr val="tx1"/>
                </a:solidFill>
              </a:rPr>
              <a:t>for </a:t>
            </a:r>
            <a:r>
              <a:rPr lang="en-US" sz="2000" b="1" dirty="0" smtClean="0">
                <a:solidFill>
                  <a:schemeClr val="tx1"/>
                </a:solidFill>
              </a:rPr>
              <a:t>the next </a:t>
            </a:r>
            <a:r>
              <a:rPr lang="en-US" sz="2000" b="1" dirty="0">
                <a:solidFill>
                  <a:schemeClr val="tx1"/>
                </a:solidFill>
              </a:rPr>
              <a:t>Congressional Recess (May 4-11</a:t>
            </a:r>
            <a:r>
              <a:rPr lang="en-US" sz="2000" b="1" dirty="0" smtClean="0">
                <a:solidFill>
                  <a:schemeClr val="tx1"/>
                </a:solidFill>
              </a:rPr>
              <a:t>)                                                                                                      	 Let’s keep up the momentum!</a:t>
            </a:r>
            <a:r>
              <a:rPr lang="en-US" sz="2000" dirty="0">
                <a:solidFill>
                  <a:schemeClr val="tx1"/>
                </a:solidFill>
              </a:rPr>
              <a:t/>
            </a:r>
            <a:br>
              <a:rPr lang="en-US" sz="2000" dirty="0">
                <a:solidFill>
                  <a:schemeClr val="tx1"/>
                </a:solidFill>
              </a:rPr>
            </a:br>
            <a:r>
              <a:rPr lang="en-US" sz="2000" dirty="0"/>
              <a:t> </a:t>
            </a:r>
            <a:br>
              <a:rPr lang="en-US" sz="2000" dirty="0"/>
            </a:br>
            <a:r>
              <a:rPr lang="en-US" sz="2200" b="1" dirty="0" smtClean="0">
                <a:solidFill>
                  <a:schemeClr val="tx1"/>
                </a:solidFill>
                <a:effectLst>
                  <a:outerShdw blurRad="38100" dist="38100" dir="2700000" algn="tl">
                    <a:srgbClr val="000000">
                      <a:alpha val="43137"/>
                    </a:srgbClr>
                  </a:outerShdw>
                </a:effectLst>
                <a:latin typeface="Arial Black" pitchFamily="34" charset="0"/>
              </a:rPr>
              <a:t>	</a:t>
            </a:r>
            <a:r>
              <a:rPr lang="en-US" sz="2200" b="1" dirty="0">
                <a:solidFill>
                  <a:schemeClr val="tx1"/>
                </a:solidFill>
                <a:effectLst>
                  <a:outerShdw blurRad="38100" dist="38100" dir="2700000" algn="tl">
                    <a:srgbClr val="000000">
                      <a:alpha val="43137"/>
                    </a:srgbClr>
                  </a:outerShdw>
                </a:effectLst>
                <a:latin typeface="Arial Black" pitchFamily="34" charset="0"/>
              </a:rPr>
              <a:t/>
            </a:r>
            <a:br>
              <a:rPr lang="en-US" sz="2200" b="1" dirty="0">
                <a:solidFill>
                  <a:schemeClr val="tx1"/>
                </a:solidFill>
                <a:effectLst>
                  <a:outerShdw blurRad="38100" dist="38100" dir="2700000" algn="tl">
                    <a:srgbClr val="000000">
                      <a:alpha val="43137"/>
                    </a:srgbClr>
                  </a:outerShdw>
                </a:effectLst>
                <a:latin typeface="Arial Black" pitchFamily="34" charset="0"/>
              </a:rPr>
            </a:br>
            <a:r>
              <a:rPr lang="en-US" sz="2200" b="1" dirty="0" smtClean="0">
                <a:solidFill>
                  <a:schemeClr val="tx1"/>
                </a:solidFill>
                <a:effectLst>
                  <a:outerShdw blurRad="38100" dist="38100" dir="2700000" algn="tl">
                    <a:srgbClr val="000000">
                      <a:alpha val="43137"/>
                    </a:srgbClr>
                  </a:outerShdw>
                </a:effectLst>
                <a:latin typeface="Arial Black" pitchFamily="34" charset="0"/>
              </a:rPr>
              <a:t>						</a:t>
            </a:r>
            <a:r>
              <a:rPr lang="en-US" sz="2200" b="1" dirty="0">
                <a:solidFill>
                  <a:schemeClr val="tx1"/>
                </a:solidFill>
                <a:effectLst>
                  <a:outerShdw blurRad="38100" dist="38100" dir="2700000" algn="tl">
                    <a:srgbClr val="000000">
                      <a:alpha val="43137"/>
                    </a:srgbClr>
                  </a:outerShdw>
                </a:effectLst>
                <a:latin typeface="Arial Black" pitchFamily="34" charset="0"/>
              </a:rPr>
              <a:t> </a:t>
            </a:r>
            <a:r>
              <a:rPr lang="en-US" sz="2200" b="1" dirty="0" smtClean="0">
                <a:solidFill>
                  <a:schemeClr val="tx1"/>
                </a:solidFill>
                <a:effectLst>
                  <a:outerShdw blurRad="38100" dist="38100" dir="2700000" algn="tl">
                    <a:srgbClr val="000000">
                      <a:alpha val="43137"/>
                    </a:srgbClr>
                  </a:outerShdw>
                </a:effectLst>
                <a:latin typeface="Arial Black" pitchFamily="34" charset="0"/>
              </a:rPr>
              <a:t>          </a:t>
            </a:r>
            <a:r>
              <a:rPr lang="en-US" sz="1800" dirty="0" smtClean="0">
                <a:solidFill>
                  <a:srgbClr val="C00000"/>
                </a:solidFill>
                <a:latin typeface="Arial Black" pitchFamily="34" charset="0"/>
              </a:rPr>
              <a:t>Email</a:t>
            </a:r>
            <a:r>
              <a:rPr lang="en-US" sz="1800" dirty="0">
                <a:solidFill>
                  <a:srgbClr val="C00000"/>
                </a:solidFill>
                <a:latin typeface="Arial Black" pitchFamily="34" charset="0"/>
              </a:rPr>
              <a:t>: </a:t>
            </a:r>
            <a:r>
              <a:rPr lang="en-US" sz="1800" dirty="0">
                <a:solidFill>
                  <a:schemeClr val="tx1"/>
                </a:solidFill>
                <a:latin typeface="Arial Black" pitchFamily="34" charset="0"/>
                <a:hlinkClick r:id="rId3"/>
              </a:rPr>
              <a:t>kjohnson@citizen.org </a:t>
            </a:r>
            <a:r>
              <a:rPr lang="en-US" sz="1800" dirty="0">
                <a:solidFill>
                  <a:schemeClr val="tx1"/>
                </a:solidFill>
                <a:latin typeface="Arial Black" pitchFamily="34" charset="0"/>
              </a:rPr>
              <a:t/>
            </a:r>
            <a:br>
              <a:rPr lang="en-US" sz="1800" dirty="0">
                <a:solidFill>
                  <a:schemeClr val="tx1"/>
                </a:solidFill>
                <a:latin typeface="Arial Black" pitchFamily="34" charset="0"/>
              </a:rPr>
            </a:br>
            <a:r>
              <a:rPr lang="en-US" sz="1800" dirty="0">
                <a:solidFill>
                  <a:schemeClr val="tx1"/>
                </a:solidFill>
                <a:latin typeface="Arial Black" pitchFamily="34" charset="0"/>
              </a:rPr>
              <a:t>									 </a:t>
            </a:r>
            <a:r>
              <a:rPr lang="en-US" sz="1800" dirty="0" smtClean="0">
                <a:solidFill>
                  <a:schemeClr val="tx1"/>
                </a:solidFill>
                <a:latin typeface="Arial Black" pitchFamily="34" charset="0"/>
              </a:rPr>
              <a:t/>
            </a:r>
            <a:br>
              <a:rPr lang="en-US" sz="1800" dirty="0" smtClean="0">
                <a:solidFill>
                  <a:schemeClr val="tx1"/>
                </a:solidFill>
                <a:latin typeface="Arial Black" pitchFamily="34" charset="0"/>
              </a:rPr>
            </a:br>
            <a:r>
              <a:rPr lang="en-US" sz="1800" dirty="0" smtClean="0">
                <a:solidFill>
                  <a:schemeClr val="tx1"/>
                </a:solidFill>
                <a:latin typeface="Arial Black" pitchFamily="34" charset="0"/>
              </a:rPr>
              <a:t>							</a:t>
            </a:r>
            <a:r>
              <a:rPr lang="en-US" sz="1800" dirty="0" smtClean="0">
                <a:solidFill>
                  <a:srgbClr val="C00000"/>
                </a:solidFill>
                <a:latin typeface="Arial Black" pitchFamily="34" charset="0"/>
              </a:rPr>
              <a:t>Website</a:t>
            </a:r>
            <a:r>
              <a:rPr lang="en-US" sz="1800" dirty="0">
                <a:solidFill>
                  <a:srgbClr val="C00000"/>
                </a:solidFill>
                <a:latin typeface="Arial Black" pitchFamily="34" charset="0"/>
              </a:rPr>
              <a:t>: </a:t>
            </a:r>
            <a:r>
              <a:rPr lang="en-US" sz="1800" dirty="0" smtClean="0">
                <a:solidFill>
                  <a:schemeClr val="tx1"/>
                </a:solidFill>
                <a:latin typeface="Arial Black" pitchFamily="34" charset="0"/>
                <a:hlinkClick r:id="rId4"/>
              </a:rPr>
              <a:t>http://www.tradewatch.org</a:t>
            </a:r>
            <a:br>
              <a:rPr lang="en-US" sz="1800" dirty="0" smtClean="0">
                <a:solidFill>
                  <a:schemeClr val="tx1"/>
                </a:solidFill>
                <a:latin typeface="Arial Black" pitchFamily="34" charset="0"/>
                <a:hlinkClick r:id="rId4"/>
              </a:rPr>
            </a:br>
            <a:r>
              <a:rPr lang="en-US" sz="1800" dirty="0" smtClean="0">
                <a:solidFill>
                  <a:schemeClr val="tx1"/>
                </a:solidFill>
                <a:latin typeface="Arial Black" pitchFamily="34" charset="0"/>
              </a:rPr>
              <a:t>							</a:t>
            </a:r>
            <a:r>
              <a:rPr lang="en-US" sz="1800" dirty="0">
                <a:solidFill>
                  <a:schemeClr val="tx1"/>
                </a:solidFill>
                <a:latin typeface="Arial Black" pitchFamily="34" charset="0"/>
              </a:rPr>
              <a:t>	</a:t>
            </a:r>
            <a:r>
              <a:rPr lang="en-US" sz="1800" dirty="0">
                <a:solidFill>
                  <a:srgbClr val="00B0F0"/>
                </a:solidFill>
                <a:latin typeface="Arial Black" pitchFamily="34" charset="0"/>
              </a:rPr>
              <a:t>             </a:t>
            </a:r>
            <a:br>
              <a:rPr lang="en-US" sz="1800" dirty="0">
                <a:solidFill>
                  <a:srgbClr val="00B0F0"/>
                </a:solidFill>
                <a:latin typeface="Arial Black" pitchFamily="34" charset="0"/>
              </a:rPr>
            </a:br>
            <a:r>
              <a:rPr lang="en-US" sz="1800" dirty="0" smtClean="0">
                <a:solidFill>
                  <a:srgbClr val="00B0F0"/>
                </a:solidFill>
                <a:latin typeface="Arial Black" pitchFamily="34" charset="0"/>
              </a:rPr>
              <a:t>							</a:t>
            </a:r>
            <a:r>
              <a:rPr lang="en-US" sz="1800" dirty="0" smtClean="0">
                <a:solidFill>
                  <a:srgbClr val="C00000"/>
                </a:solidFill>
                <a:latin typeface="Arial Black" pitchFamily="34" charset="0"/>
              </a:rPr>
              <a:t>TPP </a:t>
            </a:r>
            <a:r>
              <a:rPr lang="en-US" sz="1800" dirty="0">
                <a:solidFill>
                  <a:srgbClr val="C00000"/>
                </a:solidFill>
                <a:latin typeface="Arial Black" pitchFamily="34" charset="0"/>
              </a:rPr>
              <a:t>Resources: </a:t>
            </a:r>
            <a:r>
              <a:rPr lang="en-US" sz="1800" dirty="0">
                <a:solidFill>
                  <a:schemeClr val="tx1"/>
                </a:solidFill>
                <a:latin typeface="Arial Black" pitchFamily="34" charset="0"/>
                <a:hlinkClick r:id="rId5"/>
              </a:rPr>
              <a:t>http://www.exposethetpp.org</a:t>
            </a:r>
            <a:r>
              <a:rPr lang="en-US" sz="1800" dirty="0">
                <a:solidFill>
                  <a:schemeClr val="tx1"/>
                </a:solidFill>
                <a:latin typeface="Arial Black" pitchFamily="34" charset="0"/>
              </a:rPr>
              <a:t/>
            </a:r>
            <a:br>
              <a:rPr lang="en-US" sz="1800" dirty="0">
                <a:solidFill>
                  <a:schemeClr val="tx1"/>
                </a:solidFill>
                <a:latin typeface="Arial Black" pitchFamily="34" charset="0"/>
              </a:rPr>
            </a:br>
            <a:r>
              <a:rPr lang="en-US" sz="1800" dirty="0">
                <a:solidFill>
                  <a:schemeClr val="tx1"/>
                </a:solidFill>
                <a:latin typeface="Arial Black" pitchFamily="34" charset="0"/>
              </a:rPr>
              <a:t>							           </a:t>
            </a:r>
            <a:br>
              <a:rPr lang="en-US" sz="1800" dirty="0">
                <a:solidFill>
                  <a:schemeClr val="tx1"/>
                </a:solidFill>
                <a:latin typeface="Arial Black" pitchFamily="34" charset="0"/>
              </a:rPr>
            </a:br>
            <a:r>
              <a:rPr lang="en-US" sz="1800" dirty="0" smtClean="0">
                <a:solidFill>
                  <a:schemeClr val="tx1"/>
                </a:solidFill>
                <a:latin typeface="Arial Black" pitchFamily="34" charset="0"/>
              </a:rPr>
              <a:t>							</a:t>
            </a:r>
            <a:r>
              <a:rPr lang="en-US" sz="1800" dirty="0" smtClean="0">
                <a:solidFill>
                  <a:srgbClr val="C00000"/>
                </a:solidFill>
                <a:latin typeface="Arial Black" pitchFamily="34" charset="0"/>
              </a:rPr>
              <a:t>Facebook: 											</a:t>
            </a:r>
            <a:r>
              <a:rPr lang="en-US" sz="1800" dirty="0" smtClean="0">
                <a:solidFill>
                  <a:schemeClr val="tx1"/>
                </a:solidFill>
                <a:latin typeface="Arial Black" pitchFamily="34" charset="0"/>
                <a:hlinkClick r:id="rId6"/>
              </a:rPr>
              <a:t>www.facebook.com/GlobalTradeWatch</a:t>
            </a:r>
            <a:r>
              <a:rPr lang="en-US" sz="1800" dirty="0" smtClean="0">
                <a:solidFill>
                  <a:schemeClr val="tx1"/>
                </a:solidFill>
                <a:latin typeface="Arial Black" pitchFamily="34" charset="0"/>
              </a:rPr>
              <a:t> </a:t>
            </a:r>
            <a:r>
              <a:rPr lang="en-US" sz="1800" dirty="0">
                <a:solidFill>
                  <a:schemeClr val="tx1"/>
                </a:solidFill>
                <a:latin typeface="Arial Black" pitchFamily="34" charset="0"/>
              </a:rPr>
              <a:t/>
            </a:r>
            <a:br>
              <a:rPr lang="en-US" sz="1800" dirty="0">
                <a:solidFill>
                  <a:schemeClr val="tx1"/>
                </a:solidFill>
                <a:latin typeface="Arial Black" pitchFamily="34" charset="0"/>
              </a:rPr>
            </a:br>
            <a:r>
              <a:rPr lang="en-US" sz="1800" dirty="0">
                <a:solidFill>
                  <a:schemeClr val="tx1"/>
                </a:solidFill>
                <a:latin typeface="Arial Black" pitchFamily="34" charset="0"/>
              </a:rPr>
              <a:t>									</a:t>
            </a:r>
            <a:br>
              <a:rPr lang="en-US" sz="1800" dirty="0">
                <a:solidFill>
                  <a:schemeClr val="tx1"/>
                </a:solidFill>
                <a:latin typeface="Arial Black" pitchFamily="34" charset="0"/>
              </a:rPr>
            </a:br>
            <a:r>
              <a:rPr lang="en-US" sz="1800" dirty="0" smtClean="0">
                <a:solidFill>
                  <a:schemeClr val="tx1"/>
                </a:solidFill>
                <a:latin typeface="Arial Black" pitchFamily="34" charset="0"/>
              </a:rPr>
              <a:t>							</a:t>
            </a:r>
            <a:r>
              <a:rPr lang="en-US" sz="1800" dirty="0" smtClean="0">
                <a:solidFill>
                  <a:srgbClr val="C00000"/>
                </a:solidFill>
                <a:latin typeface="Arial Black" pitchFamily="34" charset="0"/>
              </a:rPr>
              <a:t>Our </a:t>
            </a:r>
            <a:r>
              <a:rPr lang="en-US" sz="1800" dirty="0">
                <a:solidFill>
                  <a:srgbClr val="C00000"/>
                </a:solidFill>
                <a:latin typeface="Arial Black" pitchFamily="34" charset="0"/>
              </a:rPr>
              <a:t>blog: </a:t>
            </a:r>
            <a:r>
              <a:rPr lang="en-US" sz="1800" dirty="0">
                <a:solidFill>
                  <a:schemeClr val="tx1"/>
                </a:solidFill>
                <a:latin typeface="Arial Black" pitchFamily="34" charset="0"/>
                <a:hlinkClick r:id="rId7"/>
              </a:rPr>
              <a:t>http://www.EyesOnTrade.org</a:t>
            </a:r>
            <a:r>
              <a:rPr lang="en-US" sz="1800" dirty="0">
                <a:solidFill>
                  <a:schemeClr val="tx1"/>
                </a:solidFill>
                <a:latin typeface="Arial Black" pitchFamily="34" charset="0"/>
              </a:rPr>
              <a:t/>
            </a:r>
            <a:br>
              <a:rPr lang="en-US" sz="1800" dirty="0">
                <a:solidFill>
                  <a:schemeClr val="tx1"/>
                </a:solidFill>
                <a:latin typeface="Arial Black" pitchFamily="34" charset="0"/>
              </a:rPr>
            </a:br>
            <a:r>
              <a:rPr lang="en-US" sz="1800" dirty="0">
                <a:solidFill>
                  <a:schemeClr val="tx1"/>
                </a:solidFill>
                <a:latin typeface="Arial Black" pitchFamily="34" charset="0"/>
              </a:rPr>
              <a:t/>
            </a:r>
            <a:br>
              <a:rPr lang="en-US" sz="1800" dirty="0">
                <a:solidFill>
                  <a:schemeClr val="tx1"/>
                </a:solidFill>
                <a:latin typeface="Arial Black" pitchFamily="34" charset="0"/>
              </a:rPr>
            </a:br>
            <a:r>
              <a:rPr lang="en-US" sz="1650" dirty="0">
                <a:solidFill>
                  <a:schemeClr val="tx1"/>
                </a:solidFill>
                <a:effectLst>
                  <a:outerShdw blurRad="38100" dist="38100" dir="2700000" algn="tl">
                    <a:srgbClr val="000000">
                      <a:alpha val="43137"/>
                    </a:srgbClr>
                  </a:outerShdw>
                </a:effectLst>
                <a:latin typeface="Arial Black" pitchFamily="34" charset="0"/>
              </a:rPr>
              <a:t/>
            </a:r>
            <a:br>
              <a:rPr lang="en-US" sz="1650" dirty="0">
                <a:solidFill>
                  <a:schemeClr val="tx1"/>
                </a:solidFill>
                <a:effectLst>
                  <a:outerShdw blurRad="38100" dist="38100" dir="2700000" algn="tl">
                    <a:srgbClr val="000000">
                      <a:alpha val="43137"/>
                    </a:srgbClr>
                  </a:outerShdw>
                </a:effectLst>
                <a:latin typeface="Arial Black" pitchFamily="34" charset="0"/>
              </a:rPr>
            </a:br>
            <a:r>
              <a:rPr lang="en-US" sz="1650" dirty="0">
                <a:solidFill>
                  <a:schemeClr val="tx1"/>
                </a:solidFill>
                <a:effectLst>
                  <a:outerShdw blurRad="38100" dist="38100" dir="2700000" algn="tl">
                    <a:srgbClr val="000000">
                      <a:alpha val="43137"/>
                    </a:srgbClr>
                  </a:outerShdw>
                </a:effectLst>
                <a:latin typeface="Arial Black" pitchFamily="34" charset="0"/>
              </a:rPr>
              <a:t>	</a:t>
            </a:r>
            <a:r>
              <a:rPr lang="en-US" sz="1800" dirty="0">
                <a:solidFill>
                  <a:schemeClr val="tx1"/>
                </a:solidFill>
                <a:effectLst>
                  <a:outerShdw blurRad="38100" dist="38100" dir="2700000" algn="tl">
                    <a:srgbClr val="000000">
                      <a:alpha val="43137"/>
                    </a:srgbClr>
                  </a:outerShdw>
                </a:effectLst>
                <a:latin typeface="Arial Black" pitchFamily="34" charset="0"/>
              </a:rPr>
              <a:t/>
            </a:r>
            <a:br>
              <a:rPr lang="en-US" sz="1800" dirty="0">
                <a:solidFill>
                  <a:schemeClr val="tx1"/>
                </a:solidFill>
                <a:effectLst>
                  <a:outerShdw blurRad="38100" dist="38100" dir="2700000" algn="tl">
                    <a:srgbClr val="000000">
                      <a:alpha val="43137"/>
                    </a:srgbClr>
                  </a:outerShdw>
                </a:effectLst>
                <a:latin typeface="Arial Black" pitchFamily="34" charset="0"/>
              </a:rPr>
            </a:br>
            <a:endParaRPr lang="en-US" sz="1800" dirty="0">
              <a:solidFill>
                <a:schemeClr val="tx1"/>
              </a:solidFill>
              <a:effectLst>
                <a:outerShdw blurRad="38100" dist="38100" dir="2700000" algn="tl">
                  <a:srgbClr val="000000">
                    <a:alpha val="43137"/>
                  </a:srgbClr>
                </a:outerShdw>
              </a:effectLst>
              <a:latin typeface="Arial Black" pitchFamily="34" charset="0"/>
            </a:endParaRPr>
          </a:p>
        </p:txBody>
      </p:sp>
      <p:pic>
        <p:nvPicPr>
          <p:cNvPr id="3" name="Picture 2"/>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915400" y="1017639"/>
            <a:ext cx="2743200" cy="2743200"/>
          </a:xfrm>
          <a:prstGeom prst="rect">
            <a:avLst/>
          </a:prstGeom>
          <a:scene3d>
            <a:camera prst="orthographicFront">
              <a:rot lat="300000" lon="0" rev="0"/>
            </a:camera>
            <a:lightRig rig="threePt" dir="t"/>
          </a:scene3d>
        </p:spPr>
      </p:pic>
      <p:pic>
        <p:nvPicPr>
          <p:cNvPr id="4" name="Picture 3"/>
          <p:cNvPicPr>
            <a:picLocks noChangeAspect="1"/>
          </p:cNvPicPr>
          <p:nvPr/>
        </p:nvPicPr>
        <p:blipFill>
          <a:blip r:embed="rId9"/>
          <a:stretch>
            <a:fillRect/>
          </a:stretch>
        </p:blipFill>
        <p:spPr>
          <a:xfrm>
            <a:off x="914400" y="4724400"/>
            <a:ext cx="1822958" cy="1828800"/>
          </a:xfrm>
          <a:prstGeom prst="rect">
            <a:avLst/>
          </a:prstGeom>
        </p:spPr>
      </p:pic>
    </p:spTree>
    <p:extLst>
      <p:ext uri="{BB962C8B-B14F-4D97-AF65-F5344CB8AC3E}">
        <p14:creationId xmlns:p14="http://schemas.microsoft.com/office/powerpoint/2010/main" val="2227810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0450" y="2514600"/>
            <a:ext cx="4419600" cy="1752600"/>
          </a:xfrm>
        </p:spPr>
        <p:txBody>
          <a:bodyPr>
            <a:normAutofit/>
          </a:bodyPr>
          <a:lstStyle/>
          <a:p>
            <a:r>
              <a:rPr lang="en-US" dirty="0" smtClean="0">
                <a:latin typeface="Arial Black" panose="020B0A04020102020204" pitchFamily="34" charset="0"/>
              </a:rPr>
              <a:t>Stephanie Burgos</a:t>
            </a:r>
            <a:br>
              <a:rPr lang="en-US" dirty="0" smtClean="0">
                <a:latin typeface="Arial Black" panose="020B0A04020102020204" pitchFamily="34" charset="0"/>
              </a:rPr>
            </a:br>
            <a:r>
              <a:rPr lang="en-US" dirty="0" smtClean="0">
                <a:latin typeface="Arial Black" panose="020B0A04020102020204" pitchFamily="34" charset="0"/>
              </a:rPr>
              <a:t>OXFAM America</a:t>
            </a:r>
            <a:endParaRPr lang="en-US" dirty="0">
              <a:latin typeface="Arial Black" panose="020B0A04020102020204" pitchFamily="34" charset="0"/>
            </a:endParaRPr>
          </a:p>
        </p:txBody>
      </p:sp>
      <p:pic>
        <p:nvPicPr>
          <p:cNvPr id="6" name="Picture Placeholder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4230" t="26042" r="9936" b="28125"/>
          <a:stretch/>
        </p:blipFill>
        <p:spPr>
          <a:xfrm>
            <a:off x="7507432" y="4572000"/>
            <a:ext cx="4322618" cy="1828800"/>
          </a:xfrm>
        </p:spPr>
      </p:pic>
      <p:sp>
        <p:nvSpPr>
          <p:cNvPr id="4" name="Text Placeholder 3"/>
          <p:cNvSpPr>
            <a:spLocks noGrp="1"/>
          </p:cNvSpPr>
          <p:nvPr>
            <p:ph type="body" sz="half" idx="2"/>
          </p:nvPr>
        </p:nvSpPr>
        <p:spPr>
          <a:xfrm>
            <a:off x="228600" y="4038600"/>
            <a:ext cx="6705601" cy="2706329"/>
          </a:xfrm>
        </p:spPr>
        <p:txBody>
          <a:bodyPr>
            <a:normAutofit/>
          </a:bodyPr>
          <a:lstStyle/>
          <a:p>
            <a:pPr>
              <a:spcBef>
                <a:spcPts val="0"/>
              </a:spcBef>
            </a:pPr>
            <a:r>
              <a:rPr lang="en-US" sz="1800" b="1" dirty="0">
                <a:solidFill>
                  <a:srgbClr val="C00000"/>
                </a:solidFill>
                <a:latin typeface="Arial Black" panose="020B0A04020102020204" pitchFamily="34" charset="0"/>
                <a:ea typeface="Calibri" panose="020F0502020204030204" pitchFamily="34" charset="0"/>
              </a:rPr>
              <a:t>STEPHANIE </a:t>
            </a:r>
            <a:r>
              <a:rPr lang="en-US" sz="1800" b="1" dirty="0" smtClean="0">
                <a:solidFill>
                  <a:srgbClr val="C00000"/>
                </a:solidFill>
                <a:latin typeface="Arial Black" panose="020B0A04020102020204" pitchFamily="34" charset="0"/>
                <a:ea typeface="Calibri" panose="020F0502020204030204" pitchFamily="34" charset="0"/>
              </a:rPr>
              <a:t>BURGOS,</a:t>
            </a:r>
            <a:r>
              <a:rPr lang="en-US" sz="1800" b="1" dirty="0" smtClean="0">
                <a:solidFill>
                  <a:schemeClr val="tx1"/>
                </a:solidFill>
                <a:latin typeface="Arial Black" panose="020B0A04020102020204" pitchFamily="34" charset="0"/>
                <a:ea typeface="Calibri" panose="020F0502020204030204" pitchFamily="34" charset="0"/>
              </a:rPr>
              <a:t> Senior Policy Adviser</a:t>
            </a:r>
            <a:endParaRPr lang="en-US" sz="1800" b="1" dirty="0">
              <a:solidFill>
                <a:schemeClr val="tx1"/>
              </a:solidFill>
              <a:latin typeface="Arial Black" panose="020B0A04020102020204" pitchFamily="34" charset="0"/>
              <a:ea typeface="Calibri" panose="020F0502020204030204" pitchFamily="34" charset="0"/>
            </a:endParaRPr>
          </a:p>
          <a:p>
            <a:pPr>
              <a:spcBef>
                <a:spcPts val="0"/>
              </a:spcBef>
            </a:pPr>
            <a:r>
              <a:rPr lang="en-US" sz="1800" b="1" dirty="0" smtClean="0">
                <a:solidFill>
                  <a:schemeClr val="tx1"/>
                </a:solidFill>
                <a:latin typeface="Arial Black" panose="020B0A04020102020204" pitchFamily="34" charset="0"/>
                <a:ea typeface="Calibri" panose="020F0502020204030204" pitchFamily="34" charset="0"/>
              </a:rPr>
              <a:t>	      Oxfam America, </a:t>
            </a:r>
            <a:r>
              <a:rPr lang="en-US" sz="1800" b="1" dirty="0">
                <a:solidFill>
                  <a:schemeClr val="tx1"/>
                </a:solidFill>
                <a:latin typeface="Arial Black" panose="020B0A04020102020204" pitchFamily="34" charset="0"/>
                <a:ea typeface="Calibri" panose="020F0502020204030204" pitchFamily="34" charset="0"/>
              </a:rPr>
              <a:t>Washington, </a:t>
            </a:r>
            <a:r>
              <a:rPr lang="en-US" sz="1800" b="1" dirty="0" smtClean="0">
                <a:solidFill>
                  <a:schemeClr val="tx1"/>
                </a:solidFill>
                <a:latin typeface="Arial Black" panose="020B0A04020102020204" pitchFamily="34" charset="0"/>
                <a:ea typeface="Calibri" panose="020F0502020204030204" pitchFamily="34" charset="0"/>
              </a:rPr>
              <a:t>DC</a:t>
            </a:r>
          </a:p>
          <a:p>
            <a:pPr>
              <a:spcBef>
                <a:spcPts val="0"/>
              </a:spcBef>
            </a:pPr>
            <a:endParaRPr lang="en-US" sz="1800" b="1" dirty="0" smtClean="0">
              <a:solidFill>
                <a:srgbClr val="595959"/>
              </a:solidFill>
              <a:latin typeface="Arial Black" panose="020B0A04020102020204" pitchFamily="34" charset="0"/>
              <a:ea typeface="Calibri" panose="020F0502020204030204" pitchFamily="34" charset="0"/>
            </a:endParaRPr>
          </a:p>
          <a:p>
            <a:pPr>
              <a:spcBef>
                <a:spcPts val="0"/>
              </a:spcBef>
            </a:pPr>
            <a:r>
              <a:rPr lang="en-US" sz="1800" b="1" dirty="0" smtClean="0">
                <a:solidFill>
                  <a:srgbClr val="C00000"/>
                </a:solidFill>
                <a:latin typeface="Arial Black" panose="020B0A04020102020204" pitchFamily="34" charset="0"/>
                <a:ea typeface="Calibri" panose="020F0502020204030204" pitchFamily="34" charset="0"/>
              </a:rPr>
              <a:t>Email: </a:t>
            </a:r>
            <a:r>
              <a:rPr lang="en-US" sz="1800" b="1" u="sng" dirty="0" smtClean="0">
                <a:solidFill>
                  <a:srgbClr val="0000FF"/>
                </a:solidFill>
                <a:latin typeface="Arial Black" panose="020B0A04020102020204" pitchFamily="34" charset="0"/>
                <a:ea typeface="Calibri" panose="020F0502020204030204" pitchFamily="34" charset="0"/>
                <a:hlinkClick r:id="rId3"/>
              </a:rPr>
              <a:t>sburgos@oxfamamerica.org</a:t>
            </a:r>
            <a:r>
              <a:rPr lang="en-US" sz="1800" b="1" dirty="0" smtClean="0">
                <a:solidFill>
                  <a:srgbClr val="595959"/>
                </a:solidFill>
                <a:latin typeface="Arial Black" panose="020B0A04020102020204" pitchFamily="34" charset="0"/>
                <a:ea typeface="Calibri" panose="020F0502020204030204" pitchFamily="34" charset="0"/>
              </a:rPr>
              <a:t> </a:t>
            </a:r>
          </a:p>
          <a:p>
            <a:pPr>
              <a:spcBef>
                <a:spcPts val="0"/>
              </a:spcBef>
            </a:pPr>
            <a:endParaRPr lang="en-US" sz="1800" b="1" dirty="0">
              <a:solidFill>
                <a:srgbClr val="595959"/>
              </a:solidFill>
              <a:latin typeface="Arial Black" panose="020B0A04020102020204" pitchFamily="34" charset="0"/>
              <a:ea typeface="Calibri" panose="020F0502020204030204" pitchFamily="34" charset="0"/>
            </a:endParaRPr>
          </a:p>
          <a:p>
            <a:pPr>
              <a:spcBef>
                <a:spcPts val="0"/>
              </a:spcBef>
            </a:pPr>
            <a:r>
              <a:rPr lang="en-US" sz="1800" b="1" dirty="0" smtClean="0">
                <a:solidFill>
                  <a:srgbClr val="C00000"/>
                </a:solidFill>
                <a:latin typeface="Arial Black" panose="020B0A04020102020204" pitchFamily="34" charset="0"/>
                <a:ea typeface="Calibri" panose="020F0502020204030204" pitchFamily="34" charset="0"/>
              </a:rPr>
              <a:t>Skype</a:t>
            </a:r>
            <a:r>
              <a:rPr lang="en-US" sz="1800" b="1" dirty="0">
                <a:solidFill>
                  <a:srgbClr val="C00000"/>
                </a:solidFill>
                <a:latin typeface="Arial Black" panose="020B0A04020102020204" pitchFamily="34" charset="0"/>
                <a:ea typeface="Calibri" panose="020F0502020204030204" pitchFamily="34" charset="0"/>
              </a:rPr>
              <a:t>: </a:t>
            </a:r>
            <a:r>
              <a:rPr lang="en-US" sz="1800" b="1" dirty="0" err="1" smtClean="0">
                <a:solidFill>
                  <a:schemeClr val="tx1"/>
                </a:solidFill>
                <a:latin typeface="Arial Black" panose="020B0A04020102020204" pitchFamily="34" charset="0"/>
                <a:ea typeface="Calibri" panose="020F0502020204030204" pitchFamily="34" charset="0"/>
              </a:rPr>
              <a:t>svburgos</a:t>
            </a:r>
            <a:r>
              <a:rPr lang="en-US" sz="1800" b="1" dirty="0" smtClean="0">
                <a:solidFill>
                  <a:srgbClr val="595959"/>
                </a:solidFill>
                <a:latin typeface="Arial Black" panose="020B0A04020102020204" pitchFamily="34" charset="0"/>
                <a:ea typeface="Calibri" panose="020F0502020204030204" pitchFamily="34" charset="0"/>
              </a:rPr>
              <a:t> </a:t>
            </a:r>
            <a:r>
              <a:rPr lang="en-US" sz="1800" b="1" dirty="0" smtClean="0">
                <a:solidFill>
                  <a:srgbClr val="C00000"/>
                </a:solidFill>
                <a:latin typeface="Arial Black" panose="020B0A04020102020204" pitchFamily="34" charset="0"/>
                <a:ea typeface="Calibri" panose="020F0502020204030204" pitchFamily="34" charset="0"/>
              </a:rPr>
              <a:t>Website: </a:t>
            </a:r>
            <a:r>
              <a:rPr lang="en-US" sz="1800" b="1" u="sng" dirty="0" smtClean="0">
                <a:solidFill>
                  <a:srgbClr val="595959"/>
                </a:solidFill>
                <a:latin typeface="Arial Black" panose="020B0A04020102020204" pitchFamily="34" charset="0"/>
                <a:ea typeface="Calibri" panose="020F0502020204030204" pitchFamily="34" charset="0"/>
                <a:hlinkClick r:id="rId4"/>
              </a:rPr>
              <a:t>www.oxfamamerica.org</a:t>
            </a:r>
            <a:endParaRPr lang="en-US" sz="1800" b="1" u="sng" dirty="0" smtClean="0">
              <a:solidFill>
                <a:srgbClr val="595959"/>
              </a:solidFill>
              <a:latin typeface="Arial Black" panose="020B0A04020102020204" pitchFamily="34" charset="0"/>
              <a:ea typeface="Calibri" panose="020F0502020204030204" pitchFamily="34" charset="0"/>
            </a:endParaRPr>
          </a:p>
          <a:p>
            <a:r>
              <a:rPr lang="en-US" sz="1800" b="1" dirty="0" smtClean="0">
                <a:solidFill>
                  <a:schemeClr val="tx1"/>
                </a:solidFill>
                <a:latin typeface="Arial Black" panose="020B0A04020102020204" pitchFamily="34" charset="0"/>
                <a:ea typeface="Calibri" panose="020F0502020204030204" pitchFamily="34" charset="0"/>
              </a:rPr>
              <a:t>	      facebook.com/</a:t>
            </a:r>
            <a:r>
              <a:rPr lang="en-US" sz="1800" b="1" dirty="0" err="1" smtClean="0">
                <a:solidFill>
                  <a:schemeClr val="tx1"/>
                </a:solidFill>
                <a:latin typeface="Arial Black" panose="020B0A04020102020204" pitchFamily="34" charset="0"/>
                <a:ea typeface="Calibri" panose="020F0502020204030204" pitchFamily="34" charset="0"/>
              </a:rPr>
              <a:t>oxfamamerica</a:t>
            </a:r>
            <a:r>
              <a:rPr lang="en-US" sz="1800" b="1" dirty="0" smtClean="0">
                <a:solidFill>
                  <a:schemeClr val="tx1"/>
                </a:solidFill>
                <a:latin typeface="Arial Black" panose="020B0A04020102020204" pitchFamily="34" charset="0"/>
                <a:ea typeface="Calibri" panose="020F0502020204030204" pitchFamily="34" charset="0"/>
              </a:rPr>
              <a:t> </a:t>
            </a:r>
          </a:p>
          <a:p>
            <a:r>
              <a:rPr lang="en-US" sz="1800" b="1" dirty="0" smtClean="0">
                <a:solidFill>
                  <a:srgbClr val="C00000"/>
                </a:solidFill>
                <a:latin typeface="Arial Black" panose="020B0A04020102020204" pitchFamily="34" charset="0"/>
                <a:ea typeface="Calibri" panose="020F0502020204030204" pitchFamily="34" charset="0"/>
              </a:rPr>
              <a:t>	      twitter.com/</a:t>
            </a:r>
            <a:r>
              <a:rPr lang="en-US" sz="1800" b="1" dirty="0" err="1" smtClean="0">
                <a:solidFill>
                  <a:srgbClr val="C00000"/>
                </a:solidFill>
                <a:latin typeface="Arial Black" panose="020B0A04020102020204" pitchFamily="34" charset="0"/>
                <a:ea typeface="Calibri" panose="020F0502020204030204" pitchFamily="34" charset="0"/>
              </a:rPr>
              <a:t>oxfamamerica</a:t>
            </a:r>
            <a:endParaRPr lang="en-US" sz="1800" b="1" dirty="0">
              <a:solidFill>
                <a:srgbClr val="C00000"/>
              </a:solidFill>
              <a:latin typeface="Arial Black" panose="020B0A04020102020204" pitchFamily="34" charset="0"/>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 y="152400"/>
            <a:ext cx="4876800" cy="3657600"/>
          </a:xfrm>
          <a:prstGeom prst="rect">
            <a:avLst/>
          </a:prstGeom>
        </p:spPr>
      </p:pic>
    </p:spTree>
    <p:extLst>
      <p:ext uri="{BB962C8B-B14F-4D97-AF65-F5344CB8AC3E}">
        <p14:creationId xmlns:p14="http://schemas.microsoft.com/office/powerpoint/2010/main" val="2345352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a:xfrm>
            <a:off x="381001" y="914400"/>
            <a:ext cx="4343399" cy="4091780"/>
          </a:xfrm>
          <a:noFill/>
          <a:extLs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p>
            <a:pPr eaLnBrk="1" hangingPunct="1"/>
            <a:r>
              <a:rPr lang="en-US" altLang="en-US" dirty="0" smtClean="0">
                <a:latin typeface="Arial Black" panose="020B0A04020102020204" pitchFamily="34" charset="0"/>
                <a:ea typeface="ＭＳ Ｐゴシック" panose="020B0600070205080204" pitchFamily="34" charset="-128"/>
              </a:rPr>
              <a:t>TPP: </a:t>
            </a:r>
            <a:br>
              <a:rPr lang="en-US" altLang="en-US" dirty="0" smtClean="0">
                <a:latin typeface="Arial Black" panose="020B0A04020102020204" pitchFamily="34" charset="0"/>
                <a:ea typeface="ＭＳ Ｐゴシック" panose="020B0600070205080204" pitchFamily="34" charset="-128"/>
              </a:rPr>
            </a:br>
            <a:r>
              <a:rPr lang="en-US" altLang="en-US" dirty="0" smtClean="0">
                <a:latin typeface="Arial Black" panose="020B0A04020102020204" pitchFamily="34" charset="0"/>
                <a:ea typeface="ＭＳ Ｐゴシック" panose="020B0600070205080204" pitchFamily="34" charset="-128"/>
              </a:rPr>
              <a:t>a threat </a:t>
            </a:r>
            <a:br>
              <a:rPr lang="en-US" altLang="en-US" dirty="0" smtClean="0">
                <a:latin typeface="Arial Black" panose="020B0A04020102020204" pitchFamily="34" charset="0"/>
                <a:ea typeface="ＭＳ Ｐゴシック" panose="020B0600070205080204" pitchFamily="34" charset="-128"/>
              </a:rPr>
            </a:br>
            <a:r>
              <a:rPr lang="en-US" altLang="en-US" dirty="0" smtClean="0">
                <a:latin typeface="Arial Black" panose="020B0A04020102020204" pitchFamily="34" charset="0"/>
                <a:ea typeface="ＭＳ Ｐゴシック" panose="020B0600070205080204" pitchFamily="34" charset="-128"/>
              </a:rPr>
              <a:t>to </a:t>
            </a:r>
            <a:br>
              <a:rPr lang="en-US" altLang="en-US" dirty="0" smtClean="0">
                <a:latin typeface="Arial Black" panose="020B0A04020102020204" pitchFamily="34" charset="0"/>
                <a:ea typeface="ＭＳ Ｐゴシック" panose="020B0600070205080204" pitchFamily="34" charset="-128"/>
              </a:rPr>
            </a:br>
            <a:r>
              <a:rPr lang="en-US" altLang="en-US" dirty="0" smtClean="0">
                <a:latin typeface="Arial Black" panose="020B0A04020102020204" pitchFamily="34" charset="0"/>
                <a:ea typeface="ＭＳ Ｐゴシック" panose="020B0600070205080204" pitchFamily="34" charset="-128"/>
              </a:rPr>
              <a:t>public health</a:t>
            </a:r>
          </a:p>
        </p:txBody>
      </p:sp>
      <p:sp>
        <p:nvSpPr>
          <p:cNvPr id="3075" name="Rectangle 5"/>
          <p:cNvSpPr>
            <a:spLocks noGrp="1" noChangeArrowheads="1"/>
          </p:cNvSpPr>
          <p:nvPr>
            <p:ph type="subTitle" idx="1"/>
          </p:nvPr>
        </p:nvSpPr>
        <p:spPr>
          <a:xfrm>
            <a:off x="381001" y="5181600"/>
            <a:ext cx="4343400" cy="685800"/>
          </a:xfrm>
        </p:spPr>
        <p:txBody>
          <a:bodyPr>
            <a:noAutofit/>
          </a:bodyPr>
          <a:lstStyle/>
          <a:p>
            <a:pPr eaLnBrk="1" hangingPunct="1">
              <a:defRPr/>
            </a:pPr>
            <a:r>
              <a:rPr lang="en-US" dirty="0" smtClean="0">
                <a:cs typeface="+mn-cs"/>
              </a:rPr>
              <a:t>How intellectual property provisions would undermine access to affordable medicines</a:t>
            </a:r>
            <a:endParaRPr lang="en-US" dirty="0">
              <a:cs typeface="+mn-cs"/>
            </a:endParaRPr>
          </a:p>
        </p:txBody>
      </p:sp>
      <p:sp>
        <p:nvSpPr>
          <p:cNvPr id="3076" name="Rectangle 6"/>
          <p:cNvSpPr>
            <a:spLocks noChangeArrowheads="1"/>
          </p:cNvSpPr>
          <p:nvPr/>
        </p:nvSpPr>
        <p:spPr bwMode="auto">
          <a:xfrm>
            <a:off x="1919288" y="6291263"/>
            <a:ext cx="3587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0" tIns="0" rIns="0" bIns="0"/>
          <a:lstStyle/>
          <a:p>
            <a:pPr>
              <a:lnSpc>
                <a:spcPct val="95000"/>
              </a:lnSpc>
              <a:defRPr/>
            </a:pPr>
            <a:r>
              <a:rPr lang="en-GB" sz="2000" dirty="0">
                <a:solidFill>
                  <a:schemeClr val="bg1"/>
                </a:solidFill>
                <a:latin typeface="Arial" charset="0"/>
                <a:ea typeface="ＭＳ Ｐゴシック" charset="0"/>
                <a:cs typeface="ＭＳ Ｐゴシック" charset="0"/>
              </a:rPr>
              <a:t>Stephanie Burgos</a:t>
            </a:r>
          </a:p>
        </p:txBody>
      </p:sp>
      <p:sp>
        <p:nvSpPr>
          <p:cNvPr id="3077" name="Rectangle 7"/>
          <p:cNvSpPr>
            <a:spLocks noChangeArrowheads="1"/>
          </p:cNvSpPr>
          <p:nvPr/>
        </p:nvSpPr>
        <p:spPr bwMode="auto">
          <a:xfrm>
            <a:off x="7620000" y="6291263"/>
            <a:ext cx="3276600"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0" tIns="0" rIns="0" bIns="0"/>
          <a:lstStyle/>
          <a:p>
            <a:pPr>
              <a:lnSpc>
                <a:spcPct val="95000"/>
              </a:lnSpc>
              <a:defRPr/>
            </a:pPr>
            <a:r>
              <a:rPr lang="en-GB" sz="2800" dirty="0">
                <a:solidFill>
                  <a:schemeClr val="bg1"/>
                </a:solidFill>
                <a:latin typeface="Arial" charset="0"/>
                <a:ea typeface="ＭＳ Ｐゴシック" charset="0"/>
                <a:cs typeface="ＭＳ Ｐゴシック" charset="0"/>
              </a:rPr>
              <a:t>April 26, 2015</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38200" y="549275"/>
            <a:ext cx="10591800" cy="719138"/>
          </a:xfrm>
        </p:spPr>
        <p:txBody>
          <a:bodyPr>
            <a:noAutofit/>
          </a:bodyPr>
          <a:lstStyle/>
          <a:p>
            <a:pPr eaLnBrk="1" hangingPunct="1">
              <a:defRPr/>
            </a:pPr>
            <a:r>
              <a:rPr lang="en-GB" sz="4400" dirty="0">
                <a:latin typeface="Arial Black" panose="020B0A04020102020204" pitchFamily="34" charset="0"/>
              </a:rPr>
              <a:t>What is intellectual property (IP</a:t>
            </a:r>
            <a:r>
              <a:rPr lang="en-GB" sz="4400" dirty="0" smtClean="0">
                <a:latin typeface="Arial Black" panose="020B0A04020102020204" pitchFamily="34" charset="0"/>
              </a:rPr>
              <a:t>)?</a:t>
            </a:r>
            <a:r>
              <a:rPr lang="en-US" sz="4400" dirty="0">
                <a:latin typeface="Arial Black" panose="020B0A04020102020204" pitchFamily="34" charset="0"/>
              </a:rPr>
              <a:t/>
            </a:r>
            <a:br>
              <a:rPr lang="en-US" sz="4400" dirty="0">
                <a:latin typeface="Arial Black" panose="020B0A04020102020204" pitchFamily="34" charset="0"/>
              </a:rPr>
            </a:br>
            <a:endParaRPr lang="en-GB" sz="4400" dirty="0">
              <a:latin typeface="Arial Black" panose="020B0A04020102020204" pitchFamily="34" charset="0"/>
            </a:endParaRPr>
          </a:p>
        </p:txBody>
      </p:sp>
      <p:sp>
        <p:nvSpPr>
          <p:cNvPr id="7171" name="Rectangle 3"/>
          <p:cNvSpPr>
            <a:spLocks noGrp="1" noChangeArrowheads="1"/>
          </p:cNvSpPr>
          <p:nvPr>
            <p:ph type="body" idx="1"/>
          </p:nvPr>
        </p:nvSpPr>
        <p:spPr>
          <a:xfrm>
            <a:off x="1371600" y="2286000"/>
            <a:ext cx="10515599" cy="4114800"/>
          </a:xfrm>
        </p:spPr>
        <p:txBody>
          <a:bodyPr/>
          <a:lstStyle/>
          <a:p>
            <a:pPr>
              <a:defRPr/>
            </a:pPr>
            <a:r>
              <a:rPr lang="en-GB" sz="3200" dirty="0"/>
              <a:t>IP is not physically tangible, and it’s not a public good</a:t>
            </a:r>
          </a:p>
          <a:p>
            <a:pPr>
              <a:defRPr/>
            </a:pPr>
            <a:r>
              <a:rPr lang="en-GB" sz="3200" dirty="0"/>
              <a:t>IP protection is a public policy, NOT a right</a:t>
            </a:r>
          </a:p>
          <a:p>
            <a:pPr>
              <a:defRPr/>
            </a:pPr>
            <a:r>
              <a:rPr lang="en-GB" sz="3200" dirty="0"/>
              <a:t>IP protection = monopoly power</a:t>
            </a:r>
          </a:p>
          <a:p>
            <a:pPr>
              <a:defRPr/>
            </a:pPr>
            <a:r>
              <a:rPr lang="en-GB" sz="3200" dirty="0"/>
              <a:t>Need BALANCE: </a:t>
            </a:r>
          </a:p>
          <a:p>
            <a:pPr lvl="1">
              <a:defRPr/>
            </a:pPr>
            <a:r>
              <a:rPr lang="en-GB" sz="2800" dirty="0"/>
              <a:t>protection (incentivize innovation) vs. public access</a:t>
            </a:r>
            <a:endParaRPr lang="en-US" sz="28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11811000" cy="1325563"/>
          </a:xfrm>
        </p:spPr>
        <p:txBody>
          <a:bodyPr>
            <a:normAutofit/>
          </a:bodyPr>
          <a:lstStyle/>
          <a:p>
            <a:pPr>
              <a:defRPr/>
            </a:pPr>
            <a:r>
              <a:rPr lang="en-US" sz="4400" dirty="0" smtClean="0">
                <a:latin typeface="Arial Black" panose="020B0A04020102020204" pitchFamily="34" charset="0"/>
              </a:rPr>
              <a:t> What does more monopoly power</a:t>
            </a:r>
            <a:r>
              <a:rPr lang="en-US" sz="4400" dirty="0">
                <a:latin typeface="Arial Black" panose="020B0A04020102020204" pitchFamily="34" charset="0"/>
              </a:rPr>
              <a:t> </a:t>
            </a:r>
            <a:r>
              <a:rPr lang="en-US" sz="4400" dirty="0" smtClean="0">
                <a:latin typeface="Arial Black" panose="020B0A04020102020204" pitchFamily="34" charset="0"/>
              </a:rPr>
              <a:t>do?</a:t>
            </a:r>
            <a:endParaRPr lang="en-US" sz="4400" dirty="0">
              <a:latin typeface="Arial Black" panose="020B0A04020102020204" pitchFamily="34" charset="0"/>
            </a:endParaRPr>
          </a:p>
        </p:txBody>
      </p:sp>
      <p:sp>
        <p:nvSpPr>
          <p:cNvPr id="3" name="Content Placeholder 2"/>
          <p:cNvSpPr>
            <a:spLocks noGrp="1"/>
          </p:cNvSpPr>
          <p:nvPr>
            <p:ph idx="1"/>
          </p:nvPr>
        </p:nvSpPr>
        <p:spPr>
          <a:xfrm>
            <a:off x="1524000" y="2362200"/>
            <a:ext cx="9982200" cy="4038600"/>
          </a:xfrm>
        </p:spPr>
        <p:txBody>
          <a:bodyPr/>
          <a:lstStyle/>
          <a:p>
            <a:pPr>
              <a:defRPr/>
            </a:pPr>
            <a:r>
              <a:rPr lang="en-GB" sz="2800" dirty="0"/>
              <a:t>Fails to promote needed innovation</a:t>
            </a:r>
            <a:endParaRPr lang="en-US" sz="2800" dirty="0"/>
          </a:p>
          <a:p>
            <a:pPr lvl="1">
              <a:defRPr/>
            </a:pPr>
            <a:r>
              <a:rPr lang="en-GB" sz="2800" dirty="0"/>
              <a:t>10% of world R&amp;D is spent on diseases that affect 90% of world population</a:t>
            </a:r>
            <a:endParaRPr lang="en-US" sz="2800" dirty="0"/>
          </a:p>
          <a:p>
            <a:pPr>
              <a:defRPr/>
            </a:pPr>
            <a:r>
              <a:rPr lang="en-GB" sz="2800" dirty="0" smtClean="0"/>
              <a:t>Keeps </a:t>
            </a:r>
            <a:r>
              <a:rPr lang="en-GB" sz="2800" dirty="0"/>
              <a:t>prices high </a:t>
            </a:r>
            <a:endParaRPr lang="en-US" sz="2800" dirty="0"/>
          </a:p>
          <a:p>
            <a:pPr lvl="1">
              <a:defRPr/>
            </a:pPr>
            <a:r>
              <a:rPr lang="en-GB" sz="2800" dirty="0"/>
              <a:t>New Hep C meds: $84,000 for 12-week treatment course – affects </a:t>
            </a:r>
            <a:r>
              <a:rPr lang="en-US" sz="2800" dirty="0"/>
              <a:t>3.2 million people in the US (12-35% of prisoners)</a:t>
            </a:r>
          </a:p>
          <a:p>
            <a:pPr lvl="1">
              <a:defRPr/>
            </a:pPr>
            <a:r>
              <a:rPr lang="en-GB" sz="2800" dirty="0"/>
              <a:t>Cancer meds: $10,000 is average monthly price (doubled over last 10 years)</a:t>
            </a:r>
            <a:endParaRPr lang="en-US" sz="2800"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4400" dirty="0" smtClean="0">
                <a:latin typeface="Arial Black" panose="020B0A04020102020204" pitchFamily="34" charset="0"/>
              </a:rPr>
              <a:t>Generic Competition</a:t>
            </a:r>
            <a:endParaRPr lang="en-US" sz="4400" dirty="0">
              <a:latin typeface="Arial Black" panose="020B0A04020102020204" pitchFamily="34" charset="0"/>
            </a:endParaRPr>
          </a:p>
        </p:txBody>
      </p:sp>
      <p:sp>
        <p:nvSpPr>
          <p:cNvPr id="3" name="Content Placeholder 2"/>
          <p:cNvSpPr>
            <a:spLocks noGrp="1"/>
          </p:cNvSpPr>
          <p:nvPr>
            <p:ph idx="1"/>
          </p:nvPr>
        </p:nvSpPr>
        <p:spPr>
          <a:xfrm>
            <a:off x="838200" y="2057400"/>
            <a:ext cx="10287000" cy="4800600"/>
          </a:xfrm>
        </p:spPr>
        <p:txBody>
          <a:bodyPr>
            <a:normAutofit/>
          </a:bodyPr>
          <a:lstStyle/>
          <a:p>
            <a:pPr>
              <a:lnSpc>
                <a:spcPct val="100000"/>
              </a:lnSpc>
              <a:spcBef>
                <a:spcPts val="0"/>
              </a:spcBef>
              <a:defRPr/>
            </a:pPr>
            <a:r>
              <a:rPr lang="en-GB" sz="2800" dirty="0"/>
              <a:t>The only proven means of reducing medicine prices in a sustainable </a:t>
            </a:r>
            <a:r>
              <a:rPr lang="en-GB" sz="2800" dirty="0" smtClean="0"/>
              <a:t>way:</a:t>
            </a:r>
            <a:endParaRPr lang="en-US" sz="2800" dirty="0"/>
          </a:p>
          <a:p>
            <a:pPr lvl="3">
              <a:defRPr/>
            </a:pPr>
            <a:r>
              <a:rPr lang="en-GB" sz="2400" dirty="0" smtClean="0"/>
              <a:t>Drug prices fall 30-70% when generics come onto the market</a:t>
            </a:r>
          </a:p>
          <a:p>
            <a:pPr lvl="3">
              <a:defRPr/>
            </a:pPr>
            <a:r>
              <a:rPr lang="en-GB" sz="2400" dirty="0" smtClean="0"/>
              <a:t>86</a:t>
            </a:r>
            <a:r>
              <a:rPr lang="en-GB" sz="2400" dirty="0"/>
              <a:t>% of prescriptions </a:t>
            </a:r>
            <a:r>
              <a:rPr lang="en-GB" sz="2400" dirty="0" smtClean="0"/>
              <a:t>are </a:t>
            </a:r>
            <a:r>
              <a:rPr lang="en-GB" sz="2400" dirty="0"/>
              <a:t>filled with </a:t>
            </a:r>
            <a:r>
              <a:rPr lang="en-GB" sz="2400" dirty="0" smtClean="0"/>
              <a:t>generics in the US, saving $1bn every other day ($</a:t>
            </a:r>
            <a:r>
              <a:rPr lang="en-GB" sz="2400" dirty="0"/>
              <a:t>1.5 trillion </a:t>
            </a:r>
            <a:r>
              <a:rPr lang="en-GB" sz="2400" dirty="0" smtClean="0"/>
              <a:t>saved in </a:t>
            </a:r>
            <a:r>
              <a:rPr lang="en-GB" sz="2400" dirty="0"/>
              <a:t>healthcare costs in </a:t>
            </a:r>
            <a:r>
              <a:rPr lang="en-GB" sz="2400" dirty="0" smtClean="0"/>
              <a:t>past decade)</a:t>
            </a:r>
            <a:endParaRPr lang="en-US" sz="2400" dirty="0"/>
          </a:p>
          <a:p>
            <a:pPr>
              <a:defRPr/>
            </a:pPr>
            <a:r>
              <a:rPr lang="en-GB" sz="2800" dirty="0" smtClean="0"/>
              <a:t>More </a:t>
            </a:r>
            <a:r>
              <a:rPr lang="en-GB" sz="2800" dirty="0"/>
              <a:t>IP protection = restricting generic competition</a:t>
            </a:r>
            <a:endParaRPr lang="en-US" sz="2800" dirty="0"/>
          </a:p>
          <a:p>
            <a:pPr>
              <a:defRPr/>
            </a:pPr>
            <a:r>
              <a:rPr lang="en-GB" sz="2800" dirty="0" smtClean="0"/>
              <a:t>Governments </a:t>
            </a:r>
            <a:r>
              <a:rPr lang="en-GB" sz="2800" dirty="0"/>
              <a:t>need flexibility to use policy tools to enable generic </a:t>
            </a:r>
            <a:r>
              <a:rPr lang="en-GB" sz="2800" dirty="0" smtClean="0"/>
              <a:t>competition</a:t>
            </a:r>
          </a:p>
          <a:p>
            <a:pPr marL="0" indent="0">
              <a:buNone/>
              <a:defRPr/>
            </a:pPr>
            <a:endParaRPr lang="en-US" sz="2800"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250"/>
            <a:ext cx="10744200" cy="1200150"/>
          </a:xfrm>
        </p:spPr>
        <p:txBody>
          <a:bodyPr>
            <a:noAutofit/>
          </a:bodyPr>
          <a:lstStyle/>
          <a:p>
            <a:pPr algn="ctr">
              <a:defRPr/>
            </a:pPr>
            <a:r>
              <a:rPr lang="en-GB" sz="4400" dirty="0" smtClean="0">
                <a:latin typeface="Arial Black" panose="020B0A04020102020204" pitchFamily="34" charset="0"/>
              </a:rPr>
              <a:t>  IP (for </a:t>
            </a:r>
            <a:r>
              <a:rPr lang="en-GB" sz="4400" dirty="0">
                <a:latin typeface="Arial Black" panose="020B0A04020102020204" pitchFamily="34" charset="0"/>
              </a:rPr>
              <a:t>pharmaceuticals) in TPP</a:t>
            </a:r>
            <a:r>
              <a:rPr lang="en-US" sz="4400" dirty="0">
                <a:latin typeface="Arial Black" panose="020B0A04020102020204" pitchFamily="34" charset="0"/>
              </a:rPr>
              <a:t/>
            </a:r>
            <a:br>
              <a:rPr lang="en-US" sz="4400" dirty="0">
                <a:latin typeface="Arial Black" panose="020B0A04020102020204" pitchFamily="34" charset="0"/>
              </a:rPr>
            </a:br>
            <a:endParaRPr lang="en-US" sz="4400" dirty="0">
              <a:latin typeface="Arial Black" panose="020B0A04020102020204" pitchFamily="34" charset="0"/>
            </a:endParaRPr>
          </a:p>
        </p:txBody>
      </p:sp>
      <p:sp>
        <p:nvSpPr>
          <p:cNvPr id="3" name="Content Placeholder 2"/>
          <p:cNvSpPr>
            <a:spLocks noGrp="1"/>
          </p:cNvSpPr>
          <p:nvPr>
            <p:ph idx="1"/>
          </p:nvPr>
        </p:nvSpPr>
        <p:spPr>
          <a:xfrm>
            <a:off x="1524000" y="2514601"/>
            <a:ext cx="9372600" cy="3505200"/>
          </a:xfrm>
        </p:spPr>
        <p:txBody>
          <a:bodyPr/>
          <a:lstStyle/>
          <a:p>
            <a:pPr>
              <a:defRPr/>
            </a:pPr>
            <a:r>
              <a:rPr lang="en-GB" sz="2800" dirty="0"/>
              <a:t>Step backward for public health</a:t>
            </a:r>
            <a:endParaRPr lang="en-US" sz="2800" dirty="0"/>
          </a:p>
          <a:p>
            <a:pPr>
              <a:defRPr/>
            </a:pPr>
            <a:r>
              <a:rPr lang="en-GB" sz="2800" dirty="0" smtClean="0"/>
              <a:t>Reverses </a:t>
            </a:r>
            <a:r>
              <a:rPr lang="en-GB" sz="2800" dirty="0"/>
              <a:t>positive step taken in May 10</a:t>
            </a:r>
            <a:r>
              <a:rPr lang="en-GB" sz="2800" baseline="30000" dirty="0"/>
              <a:t>th</a:t>
            </a:r>
            <a:r>
              <a:rPr lang="en-GB" sz="2800" dirty="0"/>
              <a:t> Agreement (2007)</a:t>
            </a:r>
            <a:endParaRPr lang="en-US" sz="2800" dirty="0"/>
          </a:p>
          <a:p>
            <a:pPr>
              <a:defRPr/>
            </a:pPr>
            <a:r>
              <a:rPr lang="en-GB" sz="2800" dirty="0" smtClean="0"/>
              <a:t>Provisions </a:t>
            </a:r>
            <a:r>
              <a:rPr lang="en-GB" sz="2800" dirty="0"/>
              <a:t>go far beyond prior FTAs, protections grant much greater monopoly power </a:t>
            </a:r>
            <a:endParaRPr lang="en-US" sz="2800"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latin typeface="Arial Black" panose="020B0A04020102020204" pitchFamily="34" charset="0"/>
              </a:rPr>
              <a:t>IP provisions revised under May 10</a:t>
            </a:r>
            <a:r>
              <a:rPr lang="en-US" baseline="30000" dirty="0" smtClean="0">
                <a:latin typeface="Arial Black" panose="020B0A04020102020204" pitchFamily="34" charset="0"/>
              </a:rPr>
              <a:t>th</a:t>
            </a:r>
            <a:r>
              <a:rPr lang="en-US" dirty="0" smtClean="0">
                <a:latin typeface="Arial Black" panose="020B0A04020102020204" pitchFamily="34" charset="0"/>
              </a:rPr>
              <a:t> </a:t>
            </a:r>
            <a:endParaRPr lang="en-US" dirty="0">
              <a:latin typeface="Arial Black" panose="020B0A04020102020204" pitchFamily="34" charset="0"/>
            </a:endParaRPr>
          </a:p>
        </p:txBody>
      </p:sp>
      <p:sp>
        <p:nvSpPr>
          <p:cNvPr id="3" name="Content Placeholder 2"/>
          <p:cNvSpPr>
            <a:spLocks noGrp="1"/>
          </p:cNvSpPr>
          <p:nvPr>
            <p:ph idx="1"/>
          </p:nvPr>
        </p:nvSpPr>
        <p:spPr>
          <a:xfrm>
            <a:off x="1524000" y="2133600"/>
            <a:ext cx="10134600" cy="4267200"/>
          </a:xfrm>
        </p:spPr>
        <p:txBody>
          <a:bodyPr/>
          <a:lstStyle/>
          <a:p>
            <a:pPr>
              <a:defRPr/>
            </a:pPr>
            <a:r>
              <a:rPr lang="en-GB" sz="2800" dirty="0"/>
              <a:t>Patent-term extension: made voluntary </a:t>
            </a:r>
            <a:r>
              <a:rPr lang="en-GB" sz="2800" dirty="0">
                <a:sym typeface="Wingdings"/>
              </a:rPr>
              <a:t></a:t>
            </a:r>
            <a:r>
              <a:rPr lang="en-GB" sz="2800" dirty="0"/>
              <a:t> required in </a:t>
            </a:r>
            <a:r>
              <a:rPr lang="en-GB" sz="2800" dirty="0" smtClean="0"/>
              <a:t>TPP</a:t>
            </a:r>
          </a:p>
          <a:p>
            <a:pPr marL="0" indent="0">
              <a:buNone/>
              <a:defRPr/>
            </a:pPr>
            <a:endParaRPr lang="en-GB" sz="2800" dirty="0"/>
          </a:p>
          <a:p>
            <a:pPr>
              <a:defRPr/>
            </a:pPr>
            <a:r>
              <a:rPr lang="en-GB" sz="2800" dirty="0" smtClean="0"/>
              <a:t>Patent-registration </a:t>
            </a:r>
            <a:r>
              <a:rPr lang="en-GB" sz="2800" dirty="0"/>
              <a:t>linkage: made voluntary </a:t>
            </a:r>
            <a:r>
              <a:rPr lang="en-GB" sz="2800" dirty="0">
                <a:sym typeface="Wingdings"/>
              </a:rPr>
              <a:t></a:t>
            </a:r>
            <a:r>
              <a:rPr lang="en-GB" sz="2800" dirty="0"/>
              <a:t> required in </a:t>
            </a:r>
            <a:r>
              <a:rPr lang="en-GB" sz="2800" dirty="0" smtClean="0"/>
              <a:t>TPP</a:t>
            </a:r>
          </a:p>
          <a:p>
            <a:pPr>
              <a:defRPr/>
            </a:pPr>
            <a:endParaRPr lang="en-GB" sz="2800" dirty="0" smtClean="0"/>
          </a:p>
          <a:p>
            <a:pPr>
              <a:defRPr/>
            </a:pPr>
            <a:r>
              <a:rPr lang="en-GB" sz="2800" dirty="0" smtClean="0"/>
              <a:t>Data </a:t>
            </a:r>
            <a:r>
              <a:rPr lang="en-GB" sz="2800" dirty="0"/>
              <a:t>exclusivity: period and provisions more flexible </a:t>
            </a:r>
            <a:r>
              <a:rPr lang="en-GB" sz="2800" dirty="0">
                <a:sym typeface="Wingdings"/>
              </a:rPr>
              <a:t></a:t>
            </a:r>
            <a:r>
              <a:rPr lang="en-GB" sz="2800" dirty="0"/>
              <a:t> monopoly strengthened in TPP</a:t>
            </a:r>
            <a:endParaRPr lang="en-US" sz="2800" dirty="0"/>
          </a:p>
          <a:p>
            <a:pPr marL="0" indent="0">
              <a:buNone/>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4400" dirty="0" smtClean="0">
                <a:latin typeface="Arial Black" panose="020B0A04020102020204" pitchFamily="34" charset="0"/>
              </a:rPr>
              <a:t>	Patent term extension</a:t>
            </a:r>
            <a:endParaRPr lang="en-US" sz="4400" dirty="0">
              <a:latin typeface="Arial Black" panose="020B0A04020102020204" pitchFamily="34" charset="0"/>
            </a:endParaRPr>
          </a:p>
        </p:txBody>
      </p:sp>
      <p:sp>
        <p:nvSpPr>
          <p:cNvPr id="3" name="Content Placeholder 2"/>
          <p:cNvSpPr>
            <a:spLocks noGrp="1"/>
          </p:cNvSpPr>
          <p:nvPr>
            <p:ph idx="1"/>
          </p:nvPr>
        </p:nvSpPr>
        <p:spPr>
          <a:xfrm>
            <a:off x="609600" y="1981200"/>
            <a:ext cx="10972800" cy="4572001"/>
          </a:xfrm>
        </p:spPr>
        <p:txBody>
          <a:bodyPr>
            <a:normAutofit/>
          </a:bodyPr>
          <a:lstStyle/>
          <a:p>
            <a:pPr>
              <a:defRPr/>
            </a:pPr>
            <a:r>
              <a:rPr lang="en-US" dirty="0" smtClean="0"/>
              <a:t>Grants </a:t>
            </a:r>
            <a:r>
              <a:rPr lang="en-US" dirty="0"/>
              <a:t>companies </a:t>
            </a:r>
            <a:r>
              <a:rPr lang="en-US" dirty="0" smtClean="0"/>
              <a:t>extensions on the patent monopoly period </a:t>
            </a:r>
            <a:r>
              <a:rPr lang="en-US" dirty="0"/>
              <a:t>to compensate them for “unreasonable delays” in granting patents and for delays in granting marketing </a:t>
            </a:r>
            <a:r>
              <a:rPr lang="en-US" dirty="0" smtClean="0"/>
              <a:t>approval</a:t>
            </a:r>
          </a:p>
          <a:p>
            <a:pPr>
              <a:defRPr/>
            </a:pPr>
            <a:r>
              <a:rPr lang="en-US" sz="2400" dirty="0" smtClean="0"/>
              <a:t>Punishes </a:t>
            </a:r>
            <a:r>
              <a:rPr lang="en-US" sz="2400" dirty="0"/>
              <a:t>countries that face increased volumes of applications and have inadequate resources and staff to process applications </a:t>
            </a:r>
            <a:r>
              <a:rPr lang="en-US" sz="2400" dirty="0" smtClean="0"/>
              <a:t>quickly  </a:t>
            </a:r>
          </a:p>
          <a:p>
            <a:pPr>
              <a:defRPr/>
            </a:pPr>
            <a:r>
              <a:rPr lang="en-US" sz="2400" dirty="0" smtClean="0"/>
              <a:t>Pressures </a:t>
            </a:r>
            <a:r>
              <a:rPr lang="en-US" sz="2400" dirty="0"/>
              <a:t>examiners and regulators to approve applications quickly, without thorough examination, in order to avoid having to grant extensions, thus leading to issuance of undeserved patents or less thorough regulatory review of </a:t>
            </a:r>
            <a:r>
              <a:rPr lang="en-US" sz="2400" dirty="0" smtClean="0"/>
              <a:t>dossiers </a:t>
            </a:r>
          </a:p>
          <a:p>
            <a:pPr>
              <a:defRPr/>
            </a:pPr>
            <a:r>
              <a:rPr lang="en-US" sz="2400" dirty="0" smtClean="0"/>
              <a:t>Keeps medicine </a:t>
            </a:r>
            <a:r>
              <a:rPr lang="en-US" sz="2400" dirty="0"/>
              <a:t>prices high for </a:t>
            </a:r>
            <a:r>
              <a:rPr lang="en-US" sz="2400" dirty="0" smtClean="0"/>
              <a:t>longer </a:t>
            </a:r>
            <a:r>
              <a:rPr lang="en-US" sz="2400" dirty="0"/>
              <a:t>by delaying generic competition, which ultimately punishes </a:t>
            </a:r>
            <a:r>
              <a:rPr lang="en-US" sz="2400" dirty="0" smtClean="0"/>
              <a:t>patients </a:t>
            </a:r>
            <a:endParaRPr lang="en-US" sz="2400"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4800" dirty="0" smtClean="0">
                <a:latin typeface="Arial Black" panose="020B0A04020102020204" pitchFamily="34" charset="0"/>
              </a:rPr>
              <a:t>Patent – registration linkage</a:t>
            </a:r>
            <a:endParaRPr lang="en-US" sz="4800" dirty="0">
              <a:latin typeface="Arial Black" panose="020B0A04020102020204" pitchFamily="34" charset="0"/>
            </a:endParaRPr>
          </a:p>
        </p:txBody>
      </p:sp>
      <p:sp>
        <p:nvSpPr>
          <p:cNvPr id="3" name="Content Placeholder 2"/>
          <p:cNvSpPr>
            <a:spLocks noGrp="1"/>
          </p:cNvSpPr>
          <p:nvPr>
            <p:ph idx="1"/>
          </p:nvPr>
        </p:nvSpPr>
        <p:spPr>
          <a:xfrm>
            <a:off x="838200" y="1828799"/>
            <a:ext cx="10134600" cy="5029201"/>
          </a:xfrm>
        </p:spPr>
        <p:txBody>
          <a:bodyPr>
            <a:normAutofit/>
          </a:bodyPr>
          <a:lstStyle/>
          <a:p>
            <a:pPr marL="0" lvl="2">
              <a:lnSpc>
                <a:spcPct val="100000"/>
              </a:lnSpc>
              <a:spcBef>
                <a:spcPts val="0"/>
              </a:spcBef>
              <a:defRPr/>
            </a:pPr>
            <a:r>
              <a:rPr lang="en-US" sz="2400" dirty="0" smtClean="0"/>
              <a:t>Prohibits registration of any medicine that is alleged to infringe a patent, and puts in place systems to alert patent holders when applications are submitted to register similar products </a:t>
            </a:r>
          </a:p>
          <a:p>
            <a:pPr marL="0" lvl="2">
              <a:lnSpc>
                <a:spcPct val="100000"/>
              </a:lnSpc>
              <a:spcBef>
                <a:spcPts val="0"/>
              </a:spcBef>
              <a:defRPr/>
            </a:pPr>
            <a:r>
              <a:rPr lang="en-US" sz="2400" dirty="0" smtClean="0"/>
              <a:t>Conflates regulatory authority activities </a:t>
            </a:r>
            <a:r>
              <a:rPr lang="en-US" sz="2400" dirty="0"/>
              <a:t>with those of the patent </a:t>
            </a:r>
            <a:r>
              <a:rPr lang="en-US" sz="2400" dirty="0" smtClean="0"/>
              <a:t>office, turning a country’s FDA into a sort of ‘patent police’</a:t>
            </a:r>
          </a:p>
          <a:p>
            <a:pPr marL="0" lvl="2">
              <a:lnSpc>
                <a:spcPct val="100000"/>
              </a:lnSpc>
              <a:spcBef>
                <a:spcPts val="0"/>
              </a:spcBef>
              <a:defRPr/>
            </a:pPr>
            <a:r>
              <a:rPr lang="en-US" sz="2400" dirty="0" smtClean="0"/>
              <a:t>Results </a:t>
            </a:r>
            <a:r>
              <a:rPr lang="en-US" sz="2400" dirty="0"/>
              <a:t>in diversion of regulatory staff, whose primary role is to ensure medicines are safe, of quality, and effective, </a:t>
            </a:r>
            <a:r>
              <a:rPr lang="en-US" sz="2400" dirty="0" smtClean="0"/>
              <a:t>to </a:t>
            </a:r>
            <a:r>
              <a:rPr lang="en-US" sz="2400" dirty="0"/>
              <a:t>monitor patent </a:t>
            </a:r>
            <a:r>
              <a:rPr lang="en-US" sz="2400" dirty="0" smtClean="0"/>
              <a:t>status </a:t>
            </a:r>
            <a:endParaRPr lang="en-US" sz="2400" dirty="0"/>
          </a:p>
          <a:p>
            <a:pPr marL="0" lvl="2">
              <a:lnSpc>
                <a:spcPct val="100000"/>
              </a:lnSpc>
              <a:spcBef>
                <a:spcPts val="0"/>
              </a:spcBef>
              <a:defRPr/>
            </a:pPr>
            <a:r>
              <a:rPr lang="en-US" sz="2400" dirty="0"/>
              <a:t>The mere existence of a patent – not its validity – </a:t>
            </a:r>
            <a:r>
              <a:rPr lang="en-US" sz="2400" dirty="0" smtClean="0"/>
              <a:t>prevents </a:t>
            </a:r>
            <a:r>
              <a:rPr lang="en-US" sz="2400" dirty="0"/>
              <a:t>registration of a </a:t>
            </a:r>
            <a:r>
              <a:rPr lang="en-US" sz="2400" dirty="0" smtClean="0"/>
              <a:t>safe &amp; </a:t>
            </a:r>
            <a:r>
              <a:rPr lang="en-US" sz="2400" dirty="0"/>
              <a:t>effective medicine by the Drug Regulatory </a:t>
            </a:r>
            <a:r>
              <a:rPr lang="en-US" sz="2400" dirty="0" smtClean="0"/>
              <a:t>Authority </a:t>
            </a:r>
            <a:endParaRPr lang="en-US" sz="2400" dirty="0"/>
          </a:p>
          <a:p>
            <a:pPr marL="0" lvl="2">
              <a:lnSpc>
                <a:spcPct val="100000"/>
              </a:lnSpc>
              <a:spcBef>
                <a:spcPts val="0"/>
              </a:spcBef>
              <a:defRPr/>
            </a:pPr>
            <a:r>
              <a:rPr lang="en-US" sz="2400" dirty="0"/>
              <a:t>Creates incentives for companies to file numerous frivolous patents in order to block registration of competitors’ products, leading to </a:t>
            </a:r>
            <a:r>
              <a:rPr lang="en-US" sz="2400" dirty="0" smtClean="0"/>
              <a:t>undue </a:t>
            </a:r>
            <a:r>
              <a:rPr lang="en-US" sz="2400" dirty="0"/>
              <a:t>delays in generic competition, which harms </a:t>
            </a:r>
            <a:r>
              <a:rPr lang="en-US" sz="2400" dirty="0" smtClean="0"/>
              <a:t>consumers </a:t>
            </a:r>
            <a:endParaRPr lang="en-US" sz="2400" dirty="0"/>
          </a:p>
          <a:p>
            <a:pPr marL="0" indent="0">
              <a:buNone/>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11201400" cy="5410200"/>
          </a:xfrm>
        </p:spPr>
        <p:txBody>
          <a:bodyPr>
            <a:normAutofit fontScale="90000"/>
          </a:bodyPr>
          <a:lstStyle/>
          <a:p>
            <a:r>
              <a:rPr lang="en-US" sz="5300" b="1" dirty="0" smtClean="0">
                <a:effectLst>
                  <a:outerShdw blurRad="38100" dist="38100" dir="2700000" algn="tl">
                    <a:srgbClr val="000000">
                      <a:alpha val="43137"/>
                    </a:srgbClr>
                  </a:outerShdw>
                </a:effectLst>
                <a:latin typeface="Arial Black" panose="020B0A04020102020204" pitchFamily="34" charset="0"/>
              </a:rPr>
              <a:t>	Welcome</a:t>
            </a:r>
            <a:r>
              <a:rPr lang="en-US" sz="5300" b="1" dirty="0">
                <a:effectLst>
                  <a:outerShdw blurRad="38100" dist="38100" dir="2700000" algn="tl">
                    <a:srgbClr val="000000">
                      <a:alpha val="43137"/>
                    </a:srgbClr>
                  </a:outerShdw>
                </a:effectLst>
                <a:latin typeface="Arial Black" panose="020B0A04020102020204" pitchFamily="34" charset="0"/>
              </a:rPr>
              <a:t>!</a:t>
            </a:r>
            <a:r>
              <a:rPr lang="en-US" sz="2400" dirty="0">
                <a:solidFill>
                  <a:schemeClr val="tx1"/>
                </a:solidFill>
                <a:effectLst>
                  <a:outerShdw blurRad="38100" dist="38100" dir="2700000" algn="tl">
                    <a:srgbClr val="000000">
                      <a:alpha val="43137"/>
                    </a:srgbClr>
                  </a:outerShdw>
                </a:effectLst>
              </a:rPr>
              <a:t/>
            </a:r>
            <a:br>
              <a:rPr lang="en-US" sz="2400" dirty="0">
                <a:solidFill>
                  <a:schemeClr val="tx1"/>
                </a:solidFill>
                <a:effectLst>
                  <a:outerShdw blurRad="38100" dist="38100" dir="2700000" algn="tl">
                    <a:srgbClr val="000000">
                      <a:alpha val="43137"/>
                    </a:srgbClr>
                  </a:outerShdw>
                </a:effectLst>
              </a:rPr>
            </a:br>
            <a:r>
              <a:rPr lang="en-US" sz="2400" dirty="0">
                <a:solidFill>
                  <a:schemeClr val="tx1"/>
                </a:solidFill>
                <a:effectLst>
                  <a:outerShdw blurRad="38100" dist="38100" dir="2700000" algn="tl">
                    <a:srgbClr val="000000">
                      <a:alpha val="43137"/>
                    </a:srgbClr>
                  </a:outerShdw>
                </a:effectLst>
                <a:latin typeface="Arial Black" panose="020B0A04020102020204" pitchFamily="34" charset="0"/>
              </a:rPr>
              <a:t>	</a:t>
            </a:r>
            <a:r>
              <a:rPr lang="en-US" sz="2400" dirty="0" smtClean="0">
                <a:solidFill>
                  <a:schemeClr val="tx1"/>
                </a:solidFill>
                <a:effectLst>
                  <a:outerShdw blurRad="38100" dist="38100" dir="2700000" algn="tl">
                    <a:srgbClr val="000000">
                      <a:alpha val="43137"/>
                    </a:srgbClr>
                  </a:outerShdw>
                </a:effectLst>
                <a:latin typeface="Arial Black" panose="020B0A04020102020204" pitchFamily="34" charset="0"/>
              </a:rPr>
              <a:t/>
            </a:r>
            <a:br>
              <a:rPr lang="en-US" sz="2400" dirty="0" smtClean="0">
                <a:solidFill>
                  <a:schemeClr val="tx1"/>
                </a:solidFill>
                <a:effectLst>
                  <a:outerShdw blurRad="38100" dist="38100" dir="2700000" algn="tl">
                    <a:srgbClr val="000000">
                      <a:alpha val="43137"/>
                    </a:srgbClr>
                  </a:outerShdw>
                </a:effectLst>
                <a:latin typeface="Arial Black" panose="020B0A04020102020204" pitchFamily="34" charset="0"/>
              </a:rPr>
            </a:br>
            <a:r>
              <a:rPr lang="en-US" sz="2400" dirty="0">
                <a:solidFill>
                  <a:schemeClr val="tx1"/>
                </a:solidFill>
                <a:effectLst>
                  <a:outerShdw blurRad="38100" dist="38100" dir="2700000" algn="tl">
                    <a:srgbClr val="000000">
                      <a:alpha val="43137"/>
                    </a:srgbClr>
                  </a:outerShdw>
                </a:effectLst>
                <a:latin typeface="Arial Black" panose="020B0A04020102020204" pitchFamily="34" charset="0"/>
              </a:rPr>
              <a:t/>
            </a:r>
            <a:br>
              <a:rPr lang="en-US" sz="2400" dirty="0">
                <a:solidFill>
                  <a:schemeClr val="tx1"/>
                </a:solidFill>
                <a:effectLst>
                  <a:outerShdw blurRad="38100" dist="38100" dir="2700000" algn="tl">
                    <a:srgbClr val="000000">
                      <a:alpha val="43137"/>
                    </a:srgbClr>
                  </a:outerShdw>
                </a:effectLst>
                <a:latin typeface="Arial Black" panose="020B0A04020102020204" pitchFamily="34" charset="0"/>
              </a:rPr>
            </a:br>
            <a:r>
              <a:rPr lang="en-US" sz="2400" dirty="0" smtClean="0">
                <a:solidFill>
                  <a:schemeClr val="tx1"/>
                </a:solidFill>
                <a:effectLst>
                  <a:outerShdw blurRad="38100" dist="38100" dir="2700000" algn="tl">
                    <a:srgbClr val="000000">
                      <a:alpha val="43137"/>
                    </a:srgbClr>
                  </a:outerShdw>
                </a:effectLst>
                <a:latin typeface="Arial Black" panose="020B0A04020102020204" pitchFamily="34" charset="0"/>
              </a:rPr>
              <a:t>	</a:t>
            </a:r>
            <a:r>
              <a:rPr lang="en-US" sz="3200" b="1" dirty="0" smtClean="0">
                <a:solidFill>
                  <a:schemeClr val="accent3"/>
                </a:solidFill>
                <a:latin typeface="Arial Black" panose="020B0A04020102020204" pitchFamily="34" charset="0"/>
              </a:rPr>
              <a:t>Andrea </a:t>
            </a:r>
            <a:r>
              <a:rPr lang="en-US" sz="3200" b="1" dirty="0">
                <a:solidFill>
                  <a:schemeClr val="accent3"/>
                </a:solidFill>
                <a:latin typeface="Arial Black" panose="020B0A04020102020204" pitchFamily="34" charset="0"/>
              </a:rPr>
              <a:t>Miller</a:t>
            </a:r>
            <a:br>
              <a:rPr lang="en-US" sz="3200" b="1" dirty="0">
                <a:solidFill>
                  <a:schemeClr val="accent3"/>
                </a:solidFill>
                <a:latin typeface="Arial Black" panose="020B0A04020102020204" pitchFamily="34" charset="0"/>
              </a:rPr>
            </a:br>
            <a:r>
              <a:rPr lang="en-US" sz="3200" b="1" dirty="0">
                <a:solidFill>
                  <a:schemeClr val="accent3"/>
                </a:solidFill>
                <a:latin typeface="Arial Black" panose="020B0A04020102020204" pitchFamily="34" charset="0"/>
              </a:rPr>
              <a:t>	Executive Director</a:t>
            </a:r>
            <a:r>
              <a:rPr lang="en-US" sz="3200" b="1" dirty="0">
                <a:solidFill>
                  <a:schemeClr val="accent3">
                    <a:lumMod val="50000"/>
                  </a:schemeClr>
                </a:solidFill>
                <a:effectLst>
                  <a:outerShdw blurRad="38100" dist="38100" dir="2700000" algn="tl">
                    <a:srgbClr val="000000">
                      <a:alpha val="43137"/>
                    </a:srgbClr>
                  </a:outerShdw>
                </a:effectLst>
                <a:latin typeface="Arial Black" panose="020B0A04020102020204" pitchFamily="34" charset="0"/>
              </a:rPr>
              <a:t/>
            </a:r>
            <a:br>
              <a:rPr lang="en-US" sz="3200" b="1" dirty="0">
                <a:solidFill>
                  <a:schemeClr val="accent3">
                    <a:lumMod val="50000"/>
                  </a:schemeClr>
                </a:solidFill>
                <a:effectLst>
                  <a:outerShdw blurRad="38100" dist="38100" dir="2700000" algn="tl">
                    <a:srgbClr val="000000">
                      <a:alpha val="43137"/>
                    </a:srgbClr>
                  </a:outerShdw>
                </a:effectLst>
                <a:latin typeface="Arial Black" panose="020B0A04020102020204" pitchFamily="34" charset="0"/>
              </a:rPr>
            </a:br>
            <a:r>
              <a:rPr lang="en-US" sz="2400" dirty="0">
                <a:solidFill>
                  <a:schemeClr val="bg2">
                    <a:lumMod val="40000"/>
                    <a:lumOff val="60000"/>
                  </a:schemeClr>
                </a:solidFill>
                <a:effectLst>
                  <a:outerShdw blurRad="38100" dist="38100" dir="2700000" algn="tl">
                    <a:srgbClr val="000000">
                      <a:alpha val="43137"/>
                    </a:srgbClr>
                  </a:outerShdw>
                </a:effectLst>
                <a:latin typeface="Arial Black" panose="020B0A04020102020204" pitchFamily="34" charset="0"/>
              </a:rPr>
              <a:t>	</a:t>
            </a:r>
            <a:r>
              <a:rPr lang="en-US" dirty="0">
                <a:solidFill>
                  <a:srgbClr val="C00000"/>
                </a:solidFill>
                <a:effectLst>
                  <a:outerShdw blurRad="38100" dist="38100" dir="2700000" algn="tl">
                    <a:srgbClr val="000000">
                      <a:alpha val="43137"/>
                    </a:srgbClr>
                  </a:outerShdw>
                </a:effectLst>
                <a:latin typeface="Arial Black" panose="020B0A04020102020204" pitchFamily="34" charset="0"/>
              </a:rPr>
              <a:t>People Demanding </a:t>
            </a:r>
            <a:r>
              <a:rPr lang="en-US" dirty="0" smtClean="0">
                <a:solidFill>
                  <a:srgbClr val="C00000"/>
                </a:solidFill>
                <a:effectLst>
                  <a:outerShdw blurRad="38100" dist="38100" dir="2700000" algn="tl">
                    <a:srgbClr val="000000">
                      <a:alpha val="43137"/>
                    </a:srgbClr>
                  </a:outerShdw>
                </a:effectLst>
                <a:latin typeface="Arial Black" panose="020B0A04020102020204" pitchFamily="34" charset="0"/>
              </a:rPr>
              <a:t>Action</a:t>
            </a:r>
            <a:br>
              <a:rPr lang="en-US" dirty="0" smtClean="0">
                <a:solidFill>
                  <a:srgbClr val="C00000"/>
                </a:solidFill>
                <a:effectLst>
                  <a:outerShdw blurRad="38100" dist="38100" dir="2700000" algn="tl">
                    <a:srgbClr val="000000">
                      <a:alpha val="43137"/>
                    </a:srgbClr>
                  </a:outerShdw>
                </a:effectLst>
                <a:latin typeface="Arial Black" panose="020B0A04020102020204" pitchFamily="34" charset="0"/>
              </a:rPr>
            </a:br>
            <a: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t/>
            </a:r>
            <a:b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br>
            <a: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t>	</a:t>
            </a:r>
            <a:r>
              <a:rPr lang="en-US" sz="4000" b="1" dirty="0" smtClean="0">
                <a:solidFill>
                  <a:schemeClr val="tx1"/>
                </a:solidFill>
                <a:latin typeface="Arial Black" panose="020B0A04020102020204" pitchFamily="34" charset="0"/>
                <a:sym typeface="Symbol"/>
              </a:rPr>
              <a:t> </a:t>
            </a:r>
            <a:r>
              <a:rPr lang="en-US" sz="4000" b="1" dirty="0">
                <a:solidFill>
                  <a:schemeClr val="tx1"/>
                </a:solidFill>
                <a:latin typeface="Arial Black" panose="020B0A04020102020204" pitchFamily="34" charset="0"/>
                <a:sym typeface="Symbol"/>
              </a:rPr>
              <a:t>M</a:t>
            </a:r>
            <a:r>
              <a:rPr lang="en-US" sz="4000" b="1" dirty="0">
                <a:solidFill>
                  <a:schemeClr val="tx1"/>
                </a:solidFill>
                <a:latin typeface="Arial Black" panose="020B0A04020102020204" pitchFamily="34" charset="0"/>
              </a:rPr>
              <a:t>eeting room functions</a:t>
            </a:r>
            <a:br>
              <a:rPr lang="en-US" sz="4000" b="1" dirty="0">
                <a:solidFill>
                  <a:schemeClr val="tx1"/>
                </a:solidFill>
                <a:latin typeface="Arial Black" panose="020B0A04020102020204" pitchFamily="34" charset="0"/>
              </a:rPr>
            </a:br>
            <a:r>
              <a:rPr lang="en-US" sz="4000" b="1" dirty="0">
                <a:solidFill>
                  <a:schemeClr val="tx1"/>
                </a:solidFill>
                <a:latin typeface="Arial Black" panose="020B0A04020102020204" pitchFamily="34" charset="0"/>
              </a:rPr>
              <a:t>	</a:t>
            </a:r>
            <a:r>
              <a:rPr lang="en-US" sz="4000" b="1" dirty="0" smtClean="0">
                <a:solidFill>
                  <a:schemeClr val="tx1"/>
                </a:solidFill>
                <a:latin typeface="Arial Black" panose="020B0A04020102020204" pitchFamily="34" charset="0"/>
                <a:sym typeface="Symbol"/>
              </a:rPr>
              <a:t> </a:t>
            </a:r>
            <a:r>
              <a:rPr lang="en-US" sz="4000" b="1" dirty="0">
                <a:solidFill>
                  <a:schemeClr val="tx1"/>
                </a:solidFill>
                <a:latin typeface="Arial Black" panose="020B0A04020102020204" pitchFamily="34" charset="0"/>
                <a:sym typeface="Symbol"/>
              </a:rPr>
              <a:t>Call Norms</a:t>
            </a:r>
            <a:r>
              <a:rPr lang="en-US" sz="2400" b="1" dirty="0">
                <a:latin typeface="Arial Black" panose="020B0A04020102020204" pitchFamily="34" charset="0"/>
              </a:rPr>
              <a:t>	</a:t>
            </a:r>
            <a:r>
              <a:rPr lang="en-US" sz="2400" dirty="0">
                <a:effectLst>
                  <a:outerShdw blurRad="38100" dist="38100" dir="2700000" algn="tl">
                    <a:srgbClr val="000000">
                      <a:alpha val="43137"/>
                    </a:srgbClr>
                  </a:outerShdw>
                </a:effectLst>
                <a:latin typeface="Arial Black" panose="020B0A04020102020204" pitchFamily="34" charset="0"/>
              </a:rPr>
              <a:t/>
            </a:r>
            <a:br>
              <a:rPr lang="en-US" sz="2400" dirty="0">
                <a:effectLst>
                  <a:outerShdw blurRad="38100" dist="38100" dir="2700000" algn="tl">
                    <a:srgbClr val="000000">
                      <a:alpha val="43137"/>
                    </a:srgbClr>
                  </a:outerShdw>
                </a:effectLst>
                <a:latin typeface="Arial Black" panose="020B0A04020102020204" pitchFamily="34" charset="0"/>
              </a:rPr>
            </a:br>
            <a:r>
              <a:rPr lang="en-US" sz="2400" dirty="0">
                <a:solidFill>
                  <a:schemeClr val="accent1">
                    <a:lumMod val="20000"/>
                    <a:lumOff val="80000"/>
                  </a:schemeClr>
                </a:solidFill>
                <a:effectLst>
                  <a:outerShdw blurRad="38100" dist="38100" dir="2700000" algn="tl">
                    <a:srgbClr val="000000">
                      <a:alpha val="43137"/>
                    </a:srgbClr>
                  </a:outerShdw>
                </a:effectLst>
                <a:latin typeface="Arial Black" panose="020B0A04020102020204" pitchFamily="34" charset="0"/>
              </a:rPr>
              <a:t>  </a:t>
            </a: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
            </a:r>
            <a:b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b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	</a:t>
            </a:r>
            <a:r>
              <a:rPr lang="en-US" sz="2400" b="1" dirty="0" smtClean="0">
                <a:solidFill>
                  <a:srgbClr val="C00000"/>
                </a:solidFill>
                <a:effectLst>
                  <a:outerShdw blurRad="38100" dist="38100" dir="2700000" algn="tl">
                    <a:srgbClr val="000000">
                      <a:alpha val="43137"/>
                    </a:srgbClr>
                  </a:outerShdw>
                </a:effectLst>
                <a:latin typeface="Arial Black" panose="020B0A04020102020204" pitchFamily="34" charset="0"/>
              </a:rPr>
              <a:t>PDAction </a:t>
            </a:r>
            <a:r>
              <a:rPr lang="en-US" sz="2400" b="1" dirty="0">
                <a:solidFill>
                  <a:srgbClr val="C00000"/>
                </a:solidFill>
                <a:effectLst>
                  <a:outerShdw blurRad="38100" dist="38100" dir="2700000" algn="tl">
                    <a:srgbClr val="000000">
                      <a:alpha val="43137"/>
                    </a:srgbClr>
                  </a:outerShdw>
                </a:effectLst>
                <a:latin typeface="Arial Black" panose="020B0A04020102020204" pitchFamily="34" charset="0"/>
              </a:rPr>
              <a:t>TPP Page:</a:t>
            </a:r>
            <a:br>
              <a:rPr lang="en-US" sz="2400" b="1" dirty="0">
                <a:solidFill>
                  <a:srgbClr val="C00000"/>
                </a:solidFill>
                <a:effectLst>
                  <a:outerShdw blurRad="38100" dist="38100" dir="2700000" algn="tl">
                    <a:srgbClr val="000000">
                      <a:alpha val="43137"/>
                    </a:srgbClr>
                  </a:outerShdw>
                </a:effectLst>
                <a:latin typeface="Arial Black" panose="020B0A04020102020204" pitchFamily="34" charset="0"/>
              </a:rPr>
            </a:br>
            <a:r>
              <a:rPr lang="en-US" sz="2400" b="1" dirty="0" smtClean="0">
                <a:solidFill>
                  <a:srgbClr val="C00000"/>
                </a:solidFill>
                <a:effectLst>
                  <a:outerShdw blurRad="38100" dist="38100" dir="2700000" algn="tl">
                    <a:srgbClr val="000000">
                      <a:alpha val="43137"/>
                    </a:srgbClr>
                  </a:outerShdw>
                </a:effectLst>
                <a:latin typeface="Arial Black" panose="020B0A04020102020204" pitchFamily="34" charset="0"/>
              </a:rPr>
              <a:t>	</a:t>
            </a:r>
            <a:r>
              <a:rPr lang="en-US" sz="2400" b="1" u="sng" dirty="0" smtClean="0">
                <a:latin typeface="Arial Black" panose="020B0A04020102020204" pitchFamily="34" charset="0"/>
                <a:hlinkClick r:id="rId2"/>
              </a:rPr>
              <a:t>www.peopledemandingaction.org/campaigns/stop-tpp-fast-track</a:t>
            </a:r>
            <a:r>
              <a:rPr lang="en-US" sz="2400" b="1" u="sng" dirty="0" smtClean="0">
                <a:latin typeface="Arial Black" panose="020B0A04020102020204" pitchFamily="34" charset="0"/>
              </a:rPr>
              <a:t/>
            </a:r>
            <a:br>
              <a:rPr lang="en-US" sz="2400" b="1" u="sng" dirty="0" smtClean="0">
                <a:latin typeface="Arial Black" panose="020B0A04020102020204" pitchFamily="34" charset="0"/>
              </a:rPr>
            </a:br>
            <a:r>
              <a:rPr lang="en-US" sz="2400" b="1" u="sng" dirty="0">
                <a:latin typeface="Arial Black" panose="020B0A04020102020204" pitchFamily="34" charset="0"/>
              </a:rPr>
              <a:t>	</a:t>
            </a: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PowerPoints, Meeting Notes, Documents: </a:t>
            </a:r>
            <a: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t>	</a:t>
            </a:r>
            <a: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hlinkClick r:id="rId3"/>
              </a:rPr>
              <a:t>www.PeopleDemandingAction.org/downloads/TPP</a:t>
            </a: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
            </a:r>
            <a:b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br>
            <a:r>
              <a:rPr lang="en-US" sz="2400" b="1" dirty="0">
                <a:latin typeface="Arial Black" panose="020B0A04020102020204" pitchFamily="34" charset="0"/>
              </a:rPr>
              <a:t/>
            </a:r>
            <a:br>
              <a:rPr lang="en-US" sz="2400" b="1" dirty="0">
                <a:latin typeface="Arial Black" panose="020B0A04020102020204" pitchFamily="34" charset="0"/>
              </a:rPr>
            </a:br>
            <a:r>
              <a:rPr lang="en-US" sz="2400" b="1" dirty="0" smtClean="0">
                <a:latin typeface="Arial Black" panose="020B0A04020102020204" pitchFamily="34" charset="0"/>
              </a:rPr>
              <a:t>	</a:t>
            </a:r>
            <a: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t>Email</a:t>
            </a: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 </a:t>
            </a:r>
            <a:r>
              <a:rPr lang="en-US" sz="2400" dirty="0" err="1" smtClean="0">
                <a:solidFill>
                  <a:srgbClr val="92D050"/>
                </a:solidFill>
                <a:effectLst>
                  <a:outerShdw blurRad="38100" dist="38100" dir="2700000" algn="tl">
                    <a:srgbClr val="000000">
                      <a:alpha val="43137"/>
                    </a:srgbClr>
                  </a:outerShdw>
                </a:effectLst>
                <a:latin typeface="Arial Black" panose="020B0A04020102020204" pitchFamily="34" charset="0"/>
                <a:hlinkClick r:id="rId4"/>
              </a:rPr>
              <a:t>TPP@PeopleDemandingAction.Org</a:t>
            </a:r>
            <a:r>
              <a:rPr lang="en-US" sz="2400" dirty="0">
                <a:solidFill>
                  <a:srgbClr val="92D050"/>
                </a:solidFill>
                <a:effectLst>
                  <a:outerShdw blurRad="38100" dist="38100" dir="2700000" algn="tl">
                    <a:srgbClr val="000000">
                      <a:alpha val="43137"/>
                    </a:srgbClr>
                  </a:outerShdw>
                </a:effectLst>
                <a:latin typeface="Arial Black" panose="020B0A04020102020204" pitchFamily="34" charset="0"/>
              </a:rPr>
              <a:t/>
            </a:r>
            <a:br>
              <a:rPr lang="en-US" sz="2400" dirty="0">
                <a:solidFill>
                  <a:srgbClr val="92D050"/>
                </a:solidFill>
                <a:effectLst>
                  <a:outerShdw blurRad="38100" dist="38100" dir="2700000" algn="tl">
                    <a:srgbClr val="000000">
                      <a:alpha val="43137"/>
                    </a:srgbClr>
                  </a:outerShdw>
                </a:effectLst>
                <a:latin typeface="Arial Black" panose="020B0A04020102020204" pitchFamily="34" charset="0"/>
              </a:rPr>
            </a:br>
            <a:r>
              <a:rPr lang="en-US" sz="2400" dirty="0">
                <a:solidFill>
                  <a:srgbClr val="92D050"/>
                </a:solidFill>
                <a:effectLst>
                  <a:outerShdw blurRad="38100" dist="38100" dir="2700000" algn="tl">
                    <a:srgbClr val="000000">
                      <a:alpha val="43137"/>
                    </a:srgbClr>
                  </a:outerShdw>
                </a:effectLst>
                <a:latin typeface="Arial Black" panose="020B0A04020102020204" pitchFamily="34" charset="0"/>
              </a:rPr>
              <a:t/>
            </a:r>
            <a:br>
              <a:rPr lang="en-US" sz="2400" dirty="0">
                <a:solidFill>
                  <a:srgbClr val="92D050"/>
                </a:solidFill>
                <a:effectLst>
                  <a:outerShdw blurRad="38100" dist="38100" dir="2700000" algn="tl">
                    <a:srgbClr val="000000">
                      <a:alpha val="43137"/>
                    </a:srgbClr>
                  </a:outerShdw>
                </a:effectLst>
                <a:latin typeface="Arial Black" panose="020B0A04020102020204" pitchFamily="34" charset="0"/>
              </a:rPr>
            </a:br>
            <a:r>
              <a:rPr lang="en-US" sz="2400" dirty="0">
                <a:effectLst>
                  <a:outerShdw blurRad="38100" dist="38100" dir="2700000" algn="tl">
                    <a:srgbClr val="000000">
                      <a:alpha val="43137"/>
                    </a:srgbClr>
                  </a:outerShdw>
                </a:effectLst>
                <a:latin typeface="Arial Black" panose="020B0A04020102020204" pitchFamily="34" charset="0"/>
              </a:rPr>
              <a:t>	</a:t>
            </a:r>
            <a: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t/>
            </a:r>
            <a:b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br>
            <a:endParaRPr lang="en-US" sz="2400"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00" y="457200"/>
            <a:ext cx="2743200" cy="2743200"/>
          </a:xfrm>
          <a:prstGeom prst="rect">
            <a:avLst/>
          </a:prstGeom>
        </p:spPr>
      </p:pic>
    </p:spTree>
    <p:extLst>
      <p:ext uri="{BB962C8B-B14F-4D97-AF65-F5344CB8AC3E}">
        <p14:creationId xmlns:p14="http://schemas.microsoft.com/office/powerpoint/2010/main" val="373505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4400" dirty="0" smtClean="0">
                <a:latin typeface="Arial Black" panose="020B0A04020102020204" pitchFamily="34" charset="0"/>
              </a:rPr>
              <a:t>Data Exclusivity (DE)</a:t>
            </a:r>
            <a:endParaRPr lang="en-US" sz="4400" dirty="0">
              <a:latin typeface="Arial Black" panose="020B0A04020102020204" pitchFamily="34" charset="0"/>
            </a:endParaRPr>
          </a:p>
        </p:txBody>
      </p:sp>
      <p:sp>
        <p:nvSpPr>
          <p:cNvPr id="3" name="Content Placeholder 2"/>
          <p:cNvSpPr>
            <a:spLocks noGrp="1"/>
          </p:cNvSpPr>
          <p:nvPr>
            <p:ph idx="1"/>
          </p:nvPr>
        </p:nvSpPr>
        <p:spPr>
          <a:xfrm>
            <a:off x="914400" y="1905000"/>
            <a:ext cx="11049000" cy="4648199"/>
          </a:xfrm>
        </p:spPr>
        <p:txBody>
          <a:bodyPr>
            <a:normAutofit/>
          </a:bodyPr>
          <a:lstStyle/>
          <a:p>
            <a:pPr>
              <a:defRPr/>
            </a:pPr>
            <a:r>
              <a:rPr lang="en-US" dirty="0" smtClean="0"/>
              <a:t>A </a:t>
            </a:r>
            <a:r>
              <a:rPr lang="en-US" dirty="0"/>
              <a:t>barrier </a:t>
            </a:r>
            <a:r>
              <a:rPr lang="en-US" dirty="0" smtClean="0"/>
              <a:t>(separate </a:t>
            </a:r>
            <a:r>
              <a:rPr lang="en-US" dirty="0"/>
              <a:t>from </a:t>
            </a:r>
            <a:r>
              <a:rPr lang="en-US" dirty="0" smtClean="0"/>
              <a:t>the patent) </a:t>
            </a:r>
            <a:r>
              <a:rPr lang="en-US" dirty="0"/>
              <a:t>that confers monopoly </a:t>
            </a:r>
            <a:r>
              <a:rPr lang="en-US" dirty="0" smtClean="0"/>
              <a:t>power - </a:t>
            </a:r>
            <a:r>
              <a:rPr lang="en-US" dirty="0"/>
              <a:t>registration can trigger a period of DE that blocks generic </a:t>
            </a:r>
            <a:r>
              <a:rPr lang="en-US" dirty="0" smtClean="0"/>
              <a:t>competition even where a medicine is not patented</a:t>
            </a:r>
          </a:p>
          <a:p>
            <a:pPr>
              <a:defRPr/>
            </a:pPr>
            <a:r>
              <a:rPr lang="en-US" dirty="0" smtClean="0"/>
              <a:t> </a:t>
            </a:r>
            <a:r>
              <a:rPr lang="en-US" sz="2400" dirty="0" smtClean="0"/>
              <a:t>Oxfam study found that medicine prices in Jordan rose 20% as a result of DE provisions in the US-Jordan FTA</a:t>
            </a:r>
            <a:endParaRPr lang="en-US" sz="2400" dirty="0"/>
          </a:p>
          <a:p>
            <a:pPr>
              <a:defRPr/>
            </a:pPr>
            <a:r>
              <a:rPr lang="en-US" dirty="0" smtClean="0"/>
              <a:t>Delays </a:t>
            </a:r>
            <a:r>
              <a:rPr lang="en-US" dirty="0"/>
              <a:t>generic market entry by blocking regulatory approval for generics until </a:t>
            </a:r>
            <a:r>
              <a:rPr lang="en-US" dirty="0" smtClean="0"/>
              <a:t>DE </a:t>
            </a:r>
            <a:r>
              <a:rPr lang="en-US" dirty="0"/>
              <a:t>period </a:t>
            </a:r>
            <a:r>
              <a:rPr lang="en-US" dirty="0" smtClean="0"/>
              <a:t>expires. It’s </a:t>
            </a:r>
            <a:r>
              <a:rPr lang="en-US" dirty="0"/>
              <a:t>unethical and prohibitively expensive for generics companies to replicate clinical trial </a:t>
            </a:r>
            <a:r>
              <a:rPr lang="en-US" dirty="0" smtClean="0"/>
              <a:t>data, so no alternative to get generics to market</a:t>
            </a:r>
            <a:endParaRPr lang="en-US" dirty="0"/>
          </a:p>
          <a:p>
            <a:pPr>
              <a:defRPr/>
            </a:pPr>
            <a:r>
              <a:rPr lang="en-US" dirty="0"/>
              <a:t>Additional periods of DE for secondary applications enable companies to extend their monopolies without </a:t>
            </a:r>
            <a:r>
              <a:rPr lang="en-US" dirty="0" smtClean="0"/>
              <a:t>innovating—companies </a:t>
            </a:r>
            <a:r>
              <a:rPr lang="en-US" dirty="0"/>
              <a:t>can benefit from multiple 3-year extensions of DE for secondary </a:t>
            </a:r>
            <a:r>
              <a:rPr lang="en-US" dirty="0" smtClean="0"/>
              <a:t>applications  </a:t>
            </a:r>
            <a:endParaRPr lang="en-US"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4400" dirty="0" smtClean="0">
                <a:latin typeface="Arial Black" panose="020B0A04020102020204" pitchFamily="34" charset="0"/>
              </a:rPr>
              <a:t>New Provisions in TPP</a:t>
            </a:r>
            <a:endParaRPr lang="en-US" sz="4400" dirty="0">
              <a:latin typeface="Arial Black" panose="020B0A04020102020204" pitchFamily="34" charset="0"/>
            </a:endParaRPr>
          </a:p>
        </p:txBody>
      </p:sp>
      <p:sp>
        <p:nvSpPr>
          <p:cNvPr id="3" name="Content Placeholder 2"/>
          <p:cNvSpPr>
            <a:spLocks noGrp="1"/>
          </p:cNvSpPr>
          <p:nvPr>
            <p:ph idx="1"/>
          </p:nvPr>
        </p:nvSpPr>
        <p:spPr>
          <a:xfrm>
            <a:off x="1524000" y="1828799"/>
            <a:ext cx="9601200" cy="4572001"/>
          </a:xfrm>
        </p:spPr>
        <p:txBody>
          <a:bodyPr>
            <a:normAutofit lnSpcReduction="10000"/>
          </a:bodyPr>
          <a:lstStyle/>
          <a:p>
            <a:pPr algn="ctr">
              <a:defRPr/>
            </a:pPr>
            <a:r>
              <a:rPr lang="en-GB" sz="2800" dirty="0"/>
              <a:t>Expanded scope of patentability </a:t>
            </a:r>
            <a:r>
              <a:rPr lang="en-GB" sz="2800" dirty="0">
                <a:sym typeface="Wingdings"/>
              </a:rPr>
              <a:t></a:t>
            </a:r>
            <a:r>
              <a:rPr lang="en-GB" sz="2800" dirty="0"/>
              <a:t> </a:t>
            </a:r>
            <a:r>
              <a:rPr lang="en-GB" sz="2800" dirty="0" err="1" smtClean="0"/>
              <a:t>evergreening</a:t>
            </a:r>
            <a:endParaRPr lang="en-GB" sz="2800" dirty="0" smtClean="0"/>
          </a:p>
          <a:p>
            <a:pPr marL="0" indent="0">
              <a:buNone/>
              <a:defRPr/>
            </a:pPr>
            <a:endParaRPr lang="en-US" sz="2800" dirty="0"/>
          </a:p>
          <a:p>
            <a:pPr lvl="1">
              <a:defRPr/>
            </a:pPr>
            <a:r>
              <a:rPr lang="en-US" sz="2400" dirty="0"/>
              <a:t>Broadens the definition of what can be patented to include new forms, uses, or methods of existing products, even without any increase in efficacy </a:t>
            </a:r>
            <a:endParaRPr lang="en-US" sz="2400" dirty="0" smtClean="0"/>
          </a:p>
          <a:p>
            <a:pPr marL="228600" lvl="1" indent="0">
              <a:buNone/>
              <a:defRPr/>
            </a:pPr>
            <a:endParaRPr lang="en-US" sz="2400" dirty="0"/>
          </a:p>
          <a:p>
            <a:pPr lvl="1">
              <a:defRPr/>
            </a:pPr>
            <a:r>
              <a:rPr lang="en-US" sz="2400" dirty="0"/>
              <a:t>Enables companies to extend the term of patent protection for existing medicines, including multiple times in connection with multiple minor modifications, thereby delaying generic </a:t>
            </a:r>
            <a:r>
              <a:rPr lang="en-US" sz="2400" dirty="0" smtClean="0"/>
              <a:t>competition</a:t>
            </a:r>
          </a:p>
          <a:p>
            <a:pPr marL="228600" lvl="1" indent="0">
              <a:buNone/>
              <a:defRPr/>
            </a:pPr>
            <a:endParaRPr lang="en-US" sz="2400" dirty="0"/>
          </a:p>
          <a:p>
            <a:pPr lvl="1">
              <a:defRPr/>
            </a:pPr>
            <a:r>
              <a:rPr lang="en-GB" sz="2400" dirty="0"/>
              <a:t>↑ monopoly, ↓ generic competition, ↑ prices -</a:t>
            </a:r>
            <a:r>
              <a:rPr lang="en-GB" sz="2800" dirty="0"/>
              <a:t> </a:t>
            </a:r>
            <a:r>
              <a:rPr lang="en-GB" sz="2400" dirty="0"/>
              <a:t>despite no improved patient outcome</a:t>
            </a:r>
            <a:endParaRPr lang="en-US" sz="2400"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4400" dirty="0" smtClean="0">
                <a:latin typeface="Arial Black" panose="020B0A04020102020204" pitchFamily="34" charset="0"/>
              </a:rPr>
              <a:t>New Provisions in TPP</a:t>
            </a:r>
            <a:endParaRPr lang="en-US" sz="4400" dirty="0">
              <a:latin typeface="Arial Black" panose="020B0A04020102020204" pitchFamily="34" charset="0"/>
            </a:endParaRPr>
          </a:p>
        </p:txBody>
      </p:sp>
      <p:sp>
        <p:nvSpPr>
          <p:cNvPr id="3" name="Content Placeholder 2"/>
          <p:cNvSpPr>
            <a:spLocks noGrp="1"/>
          </p:cNvSpPr>
          <p:nvPr>
            <p:ph idx="1"/>
          </p:nvPr>
        </p:nvSpPr>
        <p:spPr>
          <a:xfrm>
            <a:off x="1524000" y="1828799"/>
            <a:ext cx="9144000" cy="4876801"/>
          </a:xfrm>
        </p:spPr>
        <p:txBody>
          <a:bodyPr/>
          <a:lstStyle/>
          <a:p>
            <a:pPr marL="0" indent="0">
              <a:buNone/>
              <a:defRPr/>
            </a:pPr>
            <a:r>
              <a:rPr lang="en-GB" sz="2800" dirty="0" smtClean="0"/>
              <a:t>	   Biologics </a:t>
            </a:r>
            <a:r>
              <a:rPr lang="en-GB" sz="2800" dirty="0">
                <a:sym typeface="Wingdings"/>
              </a:rPr>
              <a:t></a:t>
            </a:r>
            <a:r>
              <a:rPr lang="en-GB" sz="2800" dirty="0"/>
              <a:t> restrict generic competition</a:t>
            </a:r>
          </a:p>
          <a:p>
            <a:pPr>
              <a:defRPr/>
            </a:pPr>
            <a:r>
              <a:rPr lang="en-US" sz="2800" dirty="0"/>
              <a:t>Biologics are made from living organisms, used to treat diseases from cancer and AIDS to rheumatoid arthritis and diabetes</a:t>
            </a:r>
          </a:p>
          <a:p>
            <a:pPr>
              <a:defRPr/>
            </a:pPr>
            <a:r>
              <a:rPr lang="en-US" sz="2800" dirty="0"/>
              <a:t>Provisions lock in policies that would put these very expensive drugs and vaccines beyond the reach of patients and public health systems </a:t>
            </a:r>
          </a:p>
          <a:p>
            <a:pPr lvl="4">
              <a:defRPr/>
            </a:pPr>
            <a:r>
              <a:rPr lang="en-GB" sz="2400" dirty="0"/>
              <a:t>Excessive data/marketing exclusivity period</a:t>
            </a:r>
          </a:p>
          <a:p>
            <a:pPr lvl="4">
              <a:defRPr/>
            </a:pPr>
            <a:r>
              <a:rPr lang="en-GB" sz="2400" dirty="0"/>
              <a:t>Patent-registration linkage obligation </a:t>
            </a:r>
            <a:r>
              <a:rPr lang="en-GB" sz="2400" dirty="0">
                <a:sym typeface="Wingdings" pitchFamily="2" charset="2"/>
              </a:rPr>
              <a:t> goes beyond US law</a:t>
            </a:r>
            <a:endParaRPr lang="en-US" sz="2400"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9220"/>
            <a:ext cx="10820400" cy="1325563"/>
          </a:xfrm>
        </p:spPr>
        <p:txBody>
          <a:bodyPr>
            <a:normAutofit/>
          </a:bodyPr>
          <a:lstStyle/>
          <a:p>
            <a:pPr algn="ctr">
              <a:defRPr/>
            </a:pPr>
            <a:r>
              <a:rPr lang="en-US" sz="4400" dirty="0" smtClean="0">
                <a:latin typeface="Arial Black" panose="020B0A04020102020204" pitchFamily="34" charset="0"/>
              </a:rPr>
              <a:t>Pharmaceutical pricing provisions</a:t>
            </a:r>
            <a:endParaRPr lang="en-US" sz="4400" dirty="0">
              <a:latin typeface="Arial Black" panose="020B0A04020102020204" pitchFamily="34" charset="0"/>
            </a:endParaRPr>
          </a:p>
        </p:txBody>
      </p:sp>
      <p:sp>
        <p:nvSpPr>
          <p:cNvPr id="3" name="Content Placeholder 2"/>
          <p:cNvSpPr>
            <a:spLocks noGrp="1"/>
          </p:cNvSpPr>
          <p:nvPr>
            <p:ph idx="1"/>
          </p:nvPr>
        </p:nvSpPr>
        <p:spPr>
          <a:xfrm>
            <a:off x="609600" y="1828799"/>
            <a:ext cx="10896600" cy="4572001"/>
          </a:xfrm>
        </p:spPr>
        <p:txBody>
          <a:bodyPr/>
          <a:lstStyle/>
          <a:p>
            <a:pPr>
              <a:defRPr/>
            </a:pPr>
            <a:r>
              <a:rPr lang="en-US" dirty="0" smtClean="0"/>
              <a:t>Establish </a:t>
            </a:r>
            <a:r>
              <a:rPr lang="en-US" dirty="0"/>
              <a:t>“procedural fairness” requirements </a:t>
            </a:r>
            <a:r>
              <a:rPr lang="en-US" dirty="0" smtClean="0">
                <a:sym typeface="Wingdings" pitchFamily="2" charset="2"/>
              </a:rPr>
              <a:t> enables</a:t>
            </a:r>
            <a:r>
              <a:rPr lang="en-US" dirty="0" smtClean="0"/>
              <a:t> corporate involvement </a:t>
            </a:r>
            <a:r>
              <a:rPr lang="en-US" dirty="0"/>
              <a:t>in government decisions </a:t>
            </a:r>
            <a:r>
              <a:rPr lang="en-US" dirty="0" smtClean="0"/>
              <a:t>re </a:t>
            </a:r>
            <a:r>
              <a:rPr lang="en-US" dirty="0"/>
              <a:t>inclusion of medicines, as well as their prices, on reimbursement </a:t>
            </a:r>
            <a:r>
              <a:rPr lang="en-US" dirty="0" smtClean="0"/>
              <a:t>lists</a:t>
            </a:r>
          </a:p>
          <a:p>
            <a:pPr>
              <a:defRPr/>
            </a:pPr>
            <a:r>
              <a:rPr lang="en-US" b="1" dirty="0" smtClean="0"/>
              <a:t>Adverse </a:t>
            </a:r>
            <a:r>
              <a:rPr lang="en-US" b="1" dirty="0"/>
              <a:t>public health effects: </a:t>
            </a:r>
            <a:endParaRPr lang="en-US" dirty="0"/>
          </a:p>
          <a:p>
            <a:pPr lvl="1">
              <a:defRPr/>
            </a:pPr>
            <a:r>
              <a:rPr lang="en-US" dirty="0"/>
              <a:t>Enhance pharmaceutical industry power under the guise of “transparency</a:t>
            </a:r>
            <a:r>
              <a:rPr lang="en-US" dirty="0" smtClean="0"/>
              <a:t>” in </a:t>
            </a:r>
            <a:r>
              <a:rPr lang="en-US" dirty="0"/>
              <a:t>government programs through which the price of pharmaceuticals </a:t>
            </a:r>
            <a:r>
              <a:rPr lang="en-US" dirty="0" smtClean="0"/>
              <a:t>is reimbursed</a:t>
            </a:r>
          </a:p>
          <a:p>
            <a:pPr marL="228600" lvl="1" indent="0">
              <a:buNone/>
              <a:defRPr/>
            </a:pPr>
            <a:endParaRPr lang="en-US" dirty="0"/>
          </a:p>
          <a:p>
            <a:pPr lvl="1">
              <a:defRPr/>
            </a:pPr>
            <a:r>
              <a:rPr lang="en-US" dirty="0"/>
              <a:t>Tie </a:t>
            </a:r>
            <a:r>
              <a:rPr lang="en-US" dirty="0" smtClean="0"/>
              <a:t>hands </a:t>
            </a:r>
            <a:r>
              <a:rPr lang="en-US" dirty="0"/>
              <a:t>of governments seeking to manage prices </a:t>
            </a:r>
            <a:r>
              <a:rPr lang="en-US" dirty="0" smtClean="0"/>
              <a:t>in order to </a:t>
            </a:r>
            <a:r>
              <a:rPr lang="en-US" dirty="0"/>
              <a:t>ensure sustainability of public </a:t>
            </a:r>
            <a:r>
              <a:rPr lang="en-US" dirty="0" smtClean="0"/>
              <a:t>health </a:t>
            </a:r>
            <a:r>
              <a:rPr lang="en-US" dirty="0"/>
              <a:t>programs, </a:t>
            </a:r>
            <a:r>
              <a:rPr lang="en-US" dirty="0" smtClean="0"/>
              <a:t>thus </a:t>
            </a:r>
            <a:r>
              <a:rPr lang="en-US" dirty="0"/>
              <a:t>threatening public </a:t>
            </a:r>
            <a:r>
              <a:rPr lang="en-US" dirty="0" smtClean="0"/>
              <a:t>health </a:t>
            </a:r>
          </a:p>
          <a:p>
            <a:pPr marL="228600" lvl="1" indent="0">
              <a:buNone/>
              <a:defRPr/>
            </a:pPr>
            <a:endParaRPr lang="en-US" dirty="0"/>
          </a:p>
          <a:p>
            <a:pPr lvl="1">
              <a:defRPr/>
            </a:pPr>
            <a:r>
              <a:rPr lang="en-US" dirty="0"/>
              <a:t>Restrict countries from pursuing best practices in management of drug </a:t>
            </a:r>
            <a:r>
              <a:rPr lang="en-US" dirty="0" smtClean="0"/>
              <a:t>prices </a:t>
            </a:r>
            <a:endParaRPr lang="en-US"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220"/>
            <a:ext cx="11365832" cy="1325563"/>
          </a:xfrm>
        </p:spPr>
        <p:txBody>
          <a:bodyPr>
            <a:normAutofit/>
          </a:bodyPr>
          <a:lstStyle/>
          <a:p>
            <a:pPr>
              <a:defRPr/>
            </a:pPr>
            <a:r>
              <a:rPr lang="en-US" sz="4400" dirty="0" smtClean="0">
                <a:latin typeface="Arial Black" panose="020B0A04020102020204" pitchFamily="34" charset="0"/>
              </a:rPr>
              <a:t>Proposal for transition period: Unacceptable</a:t>
            </a:r>
            <a:endParaRPr lang="en-US" sz="4400" dirty="0">
              <a:latin typeface="Arial Black" panose="020B0A04020102020204" pitchFamily="34" charset="0"/>
            </a:endParaRPr>
          </a:p>
        </p:txBody>
      </p:sp>
      <p:sp>
        <p:nvSpPr>
          <p:cNvPr id="3" name="Content Placeholder 2"/>
          <p:cNvSpPr>
            <a:spLocks noGrp="1"/>
          </p:cNvSpPr>
          <p:nvPr>
            <p:ph idx="1"/>
          </p:nvPr>
        </p:nvSpPr>
        <p:spPr>
          <a:xfrm>
            <a:off x="1600200" y="1828800"/>
            <a:ext cx="9144000" cy="4572001"/>
          </a:xfrm>
        </p:spPr>
        <p:txBody>
          <a:bodyPr>
            <a:normAutofit lnSpcReduction="10000"/>
          </a:bodyPr>
          <a:lstStyle/>
          <a:p>
            <a:pPr marL="0" indent="0">
              <a:buNone/>
              <a:defRPr/>
            </a:pPr>
            <a:r>
              <a:rPr lang="en-GB" dirty="0" smtClean="0"/>
              <a:t>USTR proposal for developing countries (still under negotiation): </a:t>
            </a:r>
          </a:p>
          <a:p>
            <a:pPr marL="0" indent="0">
              <a:buNone/>
              <a:defRPr/>
            </a:pPr>
            <a:r>
              <a:rPr lang="en-GB" dirty="0" smtClean="0"/>
              <a:t>Creates 2 </a:t>
            </a:r>
            <a:r>
              <a:rPr lang="en-GB" dirty="0"/>
              <a:t>tiers of countries – one tier gets X time to transition to the higher level of IP protection </a:t>
            </a:r>
            <a:endParaRPr lang="en-US" dirty="0"/>
          </a:p>
          <a:p>
            <a:pPr marL="0" indent="0">
              <a:buNone/>
              <a:defRPr/>
            </a:pPr>
            <a:r>
              <a:rPr lang="en-GB" u="sng" dirty="0">
                <a:solidFill>
                  <a:srgbClr val="C00000"/>
                </a:solidFill>
                <a:latin typeface="Arial Black" panose="020B0A04020102020204" pitchFamily="34" charset="0"/>
              </a:rPr>
              <a:t>But:</a:t>
            </a:r>
            <a:endParaRPr lang="en-US" u="sng" dirty="0">
              <a:solidFill>
                <a:srgbClr val="C00000"/>
              </a:solidFill>
              <a:latin typeface="Arial Black" panose="020B0A04020102020204" pitchFamily="34" charset="0"/>
            </a:endParaRPr>
          </a:p>
          <a:p>
            <a:pPr>
              <a:defRPr/>
            </a:pPr>
            <a:r>
              <a:rPr lang="en-GB" dirty="0" smtClean="0"/>
              <a:t>Options </a:t>
            </a:r>
            <a:r>
              <a:rPr lang="en-GB" dirty="0"/>
              <a:t>for determining which countries are included in which </a:t>
            </a:r>
            <a:r>
              <a:rPr lang="en-GB" dirty="0" smtClean="0"/>
              <a:t>tier &amp; </a:t>
            </a:r>
            <a:r>
              <a:rPr lang="en-GB" dirty="0"/>
              <a:t>transition period granted for those in the lower tier to take on the higher </a:t>
            </a:r>
            <a:r>
              <a:rPr lang="en-GB" dirty="0" smtClean="0"/>
              <a:t>standards </a:t>
            </a:r>
            <a:r>
              <a:rPr lang="en-GB" dirty="0" smtClean="0">
                <a:sym typeface="Wingdings" pitchFamily="2" charset="2"/>
              </a:rPr>
              <a:t></a:t>
            </a:r>
            <a:r>
              <a:rPr lang="en-GB" dirty="0" smtClean="0"/>
              <a:t> </a:t>
            </a:r>
            <a:r>
              <a:rPr lang="en-GB" dirty="0"/>
              <a:t>inadequate to give developing countries the flexibility they </a:t>
            </a:r>
            <a:r>
              <a:rPr lang="en-GB" dirty="0" smtClean="0"/>
              <a:t>need</a:t>
            </a:r>
            <a:endParaRPr lang="en-US" dirty="0"/>
          </a:p>
          <a:p>
            <a:pPr>
              <a:defRPr/>
            </a:pPr>
            <a:r>
              <a:rPr lang="en-GB" dirty="0" smtClean="0"/>
              <a:t>Transition only applies to the three May 10</a:t>
            </a:r>
            <a:r>
              <a:rPr lang="en-GB" baseline="30000" dirty="0" smtClean="0"/>
              <a:t>th</a:t>
            </a:r>
            <a:r>
              <a:rPr lang="en-GB" dirty="0" smtClean="0"/>
              <a:t> provisions</a:t>
            </a:r>
            <a:endParaRPr lang="en-US" dirty="0" smtClean="0"/>
          </a:p>
          <a:p>
            <a:pPr>
              <a:defRPr/>
            </a:pPr>
            <a:r>
              <a:rPr lang="en-GB" dirty="0" smtClean="0"/>
              <a:t>Harmful </a:t>
            </a:r>
            <a:r>
              <a:rPr lang="en-GB" dirty="0"/>
              <a:t>new provisions (</a:t>
            </a:r>
            <a:r>
              <a:rPr lang="en-GB" dirty="0" err="1"/>
              <a:t>evergreening</a:t>
            </a:r>
            <a:r>
              <a:rPr lang="en-GB" dirty="0"/>
              <a:t>, biologics) are required immediately </a:t>
            </a:r>
            <a:r>
              <a:rPr lang="en-GB" dirty="0" smtClean="0"/>
              <a:t>of </a:t>
            </a:r>
            <a:r>
              <a:rPr lang="en-GB" dirty="0"/>
              <a:t>all </a:t>
            </a:r>
            <a:r>
              <a:rPr lang="en-GB" dirty="0" smtClean="0"/>
              <a:t>countries </a:t>
            </a:r>
            <a:r>
              <a:rPr lang="en-GB" dirty="0" smtClean="0">
                <a:sym typeface="Wingdings" pitchFamily="2" charset="2"/>
              </a:rPr>
              <a:t> no transition</a:t>
            </a:r>
            <a:endParaRPr lang="en-US"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4400" dirty="0" smtClean="0">
                <a:latin typeface="Arial Black" panose="020B0A04020102020204" pitchFamily="34" charset="0"/>
              </a:rPr>
              <a:t>Negotiating Process</a:t>
            </a:r>
            <a:endParaRPr lang="en-US" sz="4400" dirty="0">
              <a:latin typeface="Arial Black" panose="020B0A04020102020204" pitchFamily="34" charset="0"/>
            </a:endParaRPr>
          </a:p>
        </p:txBody>
      </p:sp>
      <p:sp>
        <p:nvSpPr>
          <p:cNvPr id="3" name="Content Placeholder 2"/>
          <p:cNvSpPr>
            <a:spLocks noGrp="1"/>
          </p:cNvSpPr>
          <p:nvPr>
            <p:ph idx="1"/>
          </p:nvPr>
        </p:nvSpPr>
        <p:spPr>
          <a:xfrm>
            <a:off x="1676400" y="1828799"/>
            <a:ext cx="8991600" cy="5029201"/>
          </a:xfrm>
        </p:spPr>
        <p:txBody>
          <a:bodyPr>
            <a:normAutofit/>
          </a:bodyPr>
          <a:lstStyle/>
          <a:p>
            <a:pPr>
              <a:defRPr/>
            </a:pPr>
            <a:r>
              <a:rPr lang="en-US" dirty="0" smtClean="0"/>
              <a:t>All of these IP issues are very controversial, most not yet agreed in the text</a:t>
            </a:r>
          </a:p>
          <a:p>
            <a:pPr>
              <a:defRPr/>
            </a:pPr>
            <a:r>
              <a:rPr lang="en-US" dirty="0" smtClean="0"/>
              <a:t>US was entirely isolated in its position for these strong IP protections from the beginning</a:t>
            </a:r>
          </a:p>
          <a:p>
            <a:pPr>
              <a:defRPr/>
            </a:pPr>
            <a:r>
              <a:rPr lang="en-US" dirty="0" smtClean="0"/>
              <a:t>US pressure, strong-arming other countries has had some, though limited, success</a:t>
            </a:r>
          </a:p>
          <a:p>
            <a:pPr>
              <a:defRPr/>
            </a:pPr>
            <a:r>
              <a:rPr lang="en-US" dirty="0" smtClean="0"/>
              <a:t>Differences over IP provisions will only be resolved by political leaders at the final hour of negotiations</a:t>
            </a:r>
          </a:p>
          <a:p>
            <a:pPr>
              <a:defRPr/>
            </a:pPr>
            <a:r>
              <a:rPr lang="en-US" dirty="0" smtClean="0"/>
              <a:t>Political leaders tend to concede on final differences in order to close the deal, which often means selling out their health ministry officials and technical experts on IP</a:t>
            </a:r>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en-US" sz="4400" dirty="0" smtClean="0">
                <a:latin typeface="Arial Black" panose="020B0A04020102020204" pitchFamily="34" charset="0"/>
              </a:rPr>
              <a:t>In Conclusion</a:t>
            </a:r>
            <a:endParaRPr lang="en-US" sz="4400" dirty="0">
              <a:latin typeface="Arial Black" panose="020B0A04020102020204" pitchFamily="34" charset="0"/>
            </a:endParaRPr>
          </a:p>
        </p:txBody>
      </p:sp>
      <p:sp>
        <p:nvSpPr>
          <p:cNvPr id="3" name="Content Placeholder 2"/>
          <p:cNvSpPr>
            <a:spLocks noGrp="1"/>
          </p:cNvSpPr>
          <p:nvPr>
            <p:ph idx="1"/>
          </p:nvPr>
        </p:nvSpPr>
        <p:spPr>
          <a:xfrm>
            <a:off x="1524000" y="2438400"/>
            <a:ext cx="9144000" cy="3962400"/>
          </a:xfrm>
        </p:spPr>
        <p:txBody>
          <a:bodyPr/>
          <a:lstStyle/>
          <a:p>
            <a:pPr>
              <a:defRPr/>
            </a:pPr>
            <a:r>
              <a:rPr lang="en-GB" sz="2800" dirty="0"/>
              <a:t>IP and pharmaceutical pricing provisions in TPP are designed for the benefit of special interests, namely one segment of the pharmaceutical industry, to the detriment of the public </a:t>
            </a:r>
            <a:r>
              <a:rPr lang="en-GB" sz="2800" dirty="0" smtClean="0"/>
              <a:t>interest.</a:t>
            </a:r>
          </a:p>
          <a:p>
            <a:pPr>
              <a:defRPr/>
            </a:pPr>
            <a:r>
              <a:rPr lang="en-GB" sz="2800" dirty="0" smtClean="0"/>
              <a:t>These </a:t>
            </a:r>
            <a:r>
              <a:rPr lang="en-GB" sz="2800" dirty="0"/>
              <a:t>provisions will only undermine public health and access to affordable medicines. </a:t>
            </a:r>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81600" y="-76200"/>
            <a:ext cx="6781800" cy="6477000"/>
          </a:xfrm>
        </p:spPr>
        <p:txBody>
          <a:bodyPr>
            <a:normAutofit fontScale="90000"/>
          </a:bodyPr>
          <a:lstStyle/>
          <a:p>
            <a:pPr algn="ct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TPP's threat </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to </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New Zealand's Health</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a:solidFill>
                  <a:schemeClr val="bg1"/>
                </a:solidFill>
                <a:effectLst>
                  <a:outerShdw blurRad="38100" dist="38100" dir="2700000" algn="tl">
                    <a:srgbClr val="000000">
                      <a:alpha val="43137"/>
                    </a:srgbClr>
                  </a:outerShdw>
                </a:effectLst>
                <a:latin typeface="Arial Black" panose="020B0A04020102020204" pitchFamily="34" charset="0"/>
              </a:rPr>
              <a:t/>
            </a:r>
            <a:br>
              <a:rPr lang="en-US" sz="4400" dirty="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a:solidFill>
                  <a:schemeClr val="bg1"/>
                </a:solidFill>
                <a:effectLst>
                  <a:outerShdw blurRad="38100" dist="38100" dir="2700000" algn="tl">
                    <a:srgbClr val="000000">
                      <a:alpha val="43137"/>
                    </a:srgbClr>
                  </a:outerShdw>
                </a:effectLst>
                <a:latin typeface="Arial Black" panose="020B0A04020102020204" pitchFamily="34" charset="0"/>
              </a:rPr>
              <a:t/>
            </a:r>
            <a:br>
              <a:rPr lang="en-US" sz="4400" dirty="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i="1" dirty="0" smtClean="0">
                <a:solidFill>
                  <a:schemeClr val="bg1"/>
                </a:solidFill>
                <a:effectLst>
                  <a:outerShdw blurRad="38100" dist="38100" dir="2700000" algn="tl">
                    <a:srgbClr val="000000">
                      <a:alpha val="43137"/>
                    </a:srgbClr>
                  </a:outerShdw>
                </a:effectLst>
                <a:latin typeface="Arial Black" panose="020B0A04020102020204" pitchFamily="34" charset="0"/>
              </a:rPr>
              <a:t>(</a:t>
            </a:r>
            <a:r>
              <a:rPr lang="en-US" sz="4400" i="1" dirty="0">
                <a:solidFill>
                  <a:schemeClr val="bg1"/>
                </a:solidFill>
                <a:effectLst>
                  <a:outerShdw blurRad="38100" dist="38100" dir="2700000" algn="tl">
                    <a:srgbClr val="000000">
                      <a:alpha val="43137"/>
                    </a:srgbClr>
                  </a:outerShdw>
                </a:effectLst>
                <a:latin typeface="Arial Black" panose="020B0A04020102020204" pitchFamily="34" charset="0"/>
              </a:rPr>
              <a:t>and </a:t>
            </a:r>
            <a:r>
              <a:rPr lang="en-US" sz="4400" i="1" dirty="0" smtClean="0">
                <a:solidFill>
                  <a:schemeClr val="bg1"/>
                </a:solidFill>
                <a:effectLst>
                  <a:outerShdw blurRad="38100" dist="38100" dir="2700000" algn="tl">
                    <a:srgbClr val="000000">
                      <a:alpha val="43137"/>
                    </a:srgbClr>
                  </a:outerShdw>
                </a:effectLst>
                <a:latin typeface="Arial Black" panose="020B0A04020102020204" pitchFamily="34" charset="0"/>
              </a:rPr>
              <a:t>other things…)</a:t>
            </a:r>
            <a:r>
              <a:rPr lang="en-US" sz="4400" i="1" dirty="0">
                <a:solidFill>
                  <a:schemeClr val="bg1"/>
                </a:solidFill>
                <a:effectLst>
                  <a:outerShdw blurRad="38100" dist="38100" dir="2700000" algn="tl">
                    <a:srgbClr val="000000">
                      <a:alpha val="43137"/>
                    </a:srgbClr>
                  </a:outerShdw>
                </a:effectLst>
                <a:latin typeface="Arial Black" panose="020B0A04020102020204" pitchFamily="34" charset="0"/>
              </a:rPr>
              <a:t/>
            </a:r>
            <a:br>
              <a:rPr lang="en-US" sz="4400" i="1" dirty="0">
                <a:solidFill>
                  <a:schemeClr val="bg1"/>
                </a:solidFill>
                <a:effectLst>
                  <a:outerShdw blurRad="38100" dist="38100" dir="2700000" algn="tl">
                    <a:srgbClr val="000000">
                      <a:alpha val="43137"/>
                    </a:srgbClr>
                  </a:outerShdw>
                </a:effectLst>
                <a:latin typeface="Arial Black" panose="020B0A04020102020204" pitchFamily="34" charset="0"/>
              </a:rPr>
            </a:br>
            <a: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t> </a:t>
            </a:r>
            <a:br>
              <a:rPr lang="en-US" sz="4400" dirty="0" smtClean="0">
                <a:solidFill>
                  <a:schemeClr val="bg1"/>
                </a:solidFill>
                <a:effectLst>
                  <a:outerShdw blurRad="38100" dist="38100" dir="2700000" algn="tl">
                    <a:srgbClr val="000000">
                      <a:alpha val="43137"/>
                    </a:srgbClr>
                  </a:outerShdw>
                </a:effectLst>
                <a:latin typeface="Arial Black" panose="020B0A04020102020204" pitchFamily="34" charset="0"/>
              </a:rPr>
            </a:br>
            <a:endParaRPr lang="en-US" sz="4000" i="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
        <p:nvSpPr>
          <p:cNvPr id="3" name="Subtitle 2"/>
          <p:cNvSpPr>
            <a:spLocks noGrp="1"/>
          </p:cNvSpPr>
          <p:nvPr>
            <p:ph type="subTitle" idx="1"/>
          </p:nvPr>
        </p:nvSpPr>
        <p:spPr>
          <a:xfrm>
            <a:off x="228600" y="4038600"/>
            <a:ext cx="5105400" cy="2667000"/>
          </a:xfrm>
        </p:spPr>
        <p:txBody>
          <a:bodyPr>
            <a:normAutofit fontScale="62500" lnSpcReduction="20000"/>
          </a:bodyPr>
          <a:lstStyle/>
          <a:p>
            <a:pPr>
              <a:lnSpc>
                <a:spcPct val="170000"/>
              </a:lnSpc>
              <a:spcBef>
                <a:spcPts val="0"/>
              </a:spcBef>
            </a:pPr>
            <a:r>
              <a:rPr lang="en-NZ" sz="5100" b="1" cap="none" dirty="0" err="1" smtClean="0">
                <a:solidFill>
                  <a:schemeClr val="tx1"/>
                </a:solidFill>
                <a:effectLst>
                  <a:outerShdw blurRad="38100" dist="38100" dir="2700000" algn="tl">
                    <a:srgbClr val="000000">
                      <a:alpha val="43137"/>
                    </a:srgbClr>
                  </a:outerShdw>
                </a:effectLst>
                <a:latin typeface="Arial Black" panose="020B0A04020102020204" pitchFamily="34" charset="0"/>
              </a:rPr>
              <a:t>Dr.</a:t>
            </a:r>
            <a:r>
              <a:rPr lang="en-NZ" sz="5100" b="1" cap="none" dirty="0" smtClean="0">
                <a:solidFill>
                  <a:schemeClr val="tx1"/>
                </a:solidFill>
                <a:effectLst>
                  <a:outerShdw blurRad="38100" dist="38100" dir="2700000" algn="tl">
                    <a:srgbClr val="000000">
                      <a:alpha val="43137"/>
                    </a:srgbClr>
                  </a:outerShdw>
                </a:effectLst>
                <a:latin typeface="Arial Black" panose="020B0A04020102020204" pitchFamily="34" charset="0"/>
              </a:rPr>
              <a:t> Erik Monasterio  </a:t>
            </a:r>
          </a:p>
          <a:p>
            <a:pPr>
              <a:lnSpc>
                <a:spcPct val="120000"/>
              </a:lnSpc>
              <a:spcBef>
                <a:spcPts val="0"/>
              </a:spcBef>
            </a:pPr>
            <a:r>
              <a:rPr lang="en-NZ" sz="3600" b="1" cap="none" dirty="0" smtClean="0">
                <a:solidFill>
                  <a:schemeClr val="accent1"/>
                </a:solidFill>
                <a:effectLst>
                  <a:outerShdw blurRad="38100" dist="38100" dir="2700000" algn="tl">
                    <a:srgbClr val="000000">
                      <a:alpha val="43137"/>
                    </a:srgbClr>
                  </a:outerShdw>
                </a:effectLst>
              </a:rPr>
              <a:t>Deputy Clinical Director </a:t>
            </a:r>
          </a:p>
          <a:p>
            <a:pPr>
              <a:lnSpc>
                <a:spcPct val="120000"/>
              </a:lnSpc>
              <a:spcBef>
                <a:spcPts val="0"/>
              </a:spcBef>
            </a:pPr>
            <a:r>
              <a:rPr lang="en-NZ" sz="3600" b="1" cap="none" dirty="0" smtClean="0">
                <a:solidFill>
                  <a:schemeClr val="accent1"/>
                </a:solidFill>
                <a:effectLst>
                  <a:outerShdw blurRad="38100" dist="38100" dir="2700000" algn="tl">
                    <a:srgbClr val="000000">
                      <a:alpha val="43137"/>
                    </a:srgbClr>
                  </a:outerShdw>
                </a:effectLst>
              </a:rPr>
              <a:t>Consultant, Forensic Psychiatry </a:t>
            </a:r>
          </a:p>
          <a:p>
            <a:pPr>
              <a:lnSpc>
                <a:spcPct val="120000"/>
              </a:lnSpc>
              <a:spcBef>
                <a:spcPts val="0"/>
              </a:spcBef>
            </a:pPr>
            <a:r>
              <a:rPr lang="en-NZ" sz="3600" b="1" cap="none" dirty="0" err="1" smtClean="0">
                <a:solidFill>
                  <a:schemeClr val="accent1"/>
                </a:solidFill>
                <a:effectLst>
                  <a:outerShdw blurRad="38100" dist="38100" dir="2700000" algn="tl">
                    <a:srgbClr val="000000">
                      <a:alpha val="43137"/>
                    </a:srgbClr>
                  </a:outerShdw>
                </a:effectLst>
              </a:rPr>
              <a:t>Hillmorton</a:t>
            </a:r>
            <a:r>
              <a:rPr lang="en-NZ" sz="3600" b="1" cap="none" dirty="0" smtClean="0">
                <a:solidFill>
                  <a:schemeClr val="accent1"/>
                </a:solidFill>
                <a:effectLst>
                  <a:outerShdw blurRad="38100" dist="38100" dir="2700000" algn="tl">
                    <a:srgbClr val="000000">
                      <a:alpha val="43137"/>
                    </a:srgbClr>
                  </a:outerShdw>
                </a:effectLst>
              </a:rPr>
              <a:t> Hospital, Christchurch, NZ                                                Senior Clinical Lecturer</a:t>
            </a:r>
          </a:p>
          <a:p>
            <a:pPr>
              <a:lnSpc>
                <a:spcPct val="120000"/>
              </a:lnSpc>
              <a:spcBef>
                <a:spcPts val="0"/>
              </a:spcBef>
            </a:pPr>
            <a:r>
              <a:rPr lang="en-NZ" sz="3600" b="1" cap="none" dirty="0" smtClean="0">
                <a:solidFill>
                  <a:schemeClr val="accent1"/>
                </a:solidFill>
                <a:effectLst>
                  <a:outerShdw blurRad="38100" dist="38100" dir="2700000" algn="tl">
                    <a:srgbClr val="000000">
                      <a:alpha val="43137"/>
                    </a:srgbClr>
                  </a:outerShdw>
                </a:effectLst>
              </a:rPr>
              <a:t>Christchurch School Of Medicine</a:t>
            </a:r>
            <a:endParaRPr lang="en-US" sz="3600" b="1" cap="none" dirty="0">
              <a:solidFill>
                <a:schemeClr val="accent1"/>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381000"/>
            <a:ext cx="2925306" cy="3657600"/>
          </a:xfrm>
          <a:prstGeom prst="rect">
            <a:avLst/>
          </a:prstGeom>
        </p:spPr>
      </p:pic>
    </p:spTree>
    <p:extLst>
      <p:ext uri="{BB962C8B-B14F-4D97-AF65-F5344CB8AC3E}">
        <p14:creationId xmlns:p14="http://schemas.microsoft.com/office/powerpoint/2010/main" val="308055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220"/>
            <a:ext cx="12192000" cy="1325563"/>
          </a:xfrm>
        </p:spPr>
        <p:txBody>
          <a:bodyPr>
            <a:normAutofit/>
          </a:bodyPr>
          <a:lstStyle/>
          <a:p>
            <a:r>
              <a:rPr lang="en-US" sz="4000" dirty="0" smtClean="0">
                <a:latin typeface="Arial Black" panose="020B0A04020102020204" pitchFamily="34" charset="0"/>
              </a:rPr>
              <a:t>  NZ has good public healthcare…for now</a:t>
            </a:r>
            <a:endParaRPr lang="en-US" sz="4000" dirty="0">
              <a:latin typeface="Arial Black" panose="020B0A04020102020204" pitchFamily="34" charset="0"/>
            </a:endParaRPr>
          </a:p>
        </p:txBody>
      </p:sp>
      <p:sp>
        <p:nvSpPr>
          <p:cNvPr id="3" name="Rectangle 2"/>
          <p:cNvSpPr/>
          <p:nvPr/>
        </p:nvSpPr>
        <p:spPr>
          <a:xfrm>
            <a:off x="1981200" y="2667000"/>
            <a:ext cx="9144000" cy="4216539"/>
          </a:xfrm>
          <a:prstGeom prst="rect">
            <a:avLst/>
          </a:prstGeom>
        </p:spPr>
        <p:txBody>
          <a:bodyPr wrap="square">
            <a:spAutoFit/>
          </a:bodyPr>
          <a:lstStyle/>
          <a:p>
            <a:r>
              <a:rPr lang="en-US" sz="3200" b="1" dirty="0" smtClean="0">
                <a:solidFill>
                  <a:srgbClr val="C00000"/>
                </a:solidFill>
                <a:latin typeface="Arial Black" panose="020B0A04020102020204" pitchFamily="34" charset="0"/>
                <a:ea typeface="Calibri" panose="020F0502020204030204" pitchFamily="34" charset="0"/>
              </a:rPr>
              <a:t>●New Zealand </a:t>
            </a:r>
            <a:r>
              <a:rPr lang="en-US" sz="3200" b="1" dirty="0">
                <a:solidFill>
                  <a:srgbClr val="C00000"/>
                </a:solidFill>
                <a:latin typeface="Arial Black" panose="020B0A04020102020204" pitchFamily="34" charset="0"/>
                <a:ea typeface="Calibri" panose="020F0502020204030204" pitchFamily="34" charset="0"/>
              </a:rPr>
              <a:t>has a very good public, government funded healthcare system, which markedly outperforms the US </a:t>
            </a:r>
            <a:r>
              <a:rPr lang="en-US" sz="3200" b="1" dirty="0" smtClean="0">
                <a:solidFill>
                  <a:srgbClr val="C00000"/>
                </a:solidFill>
                <a:latin typeface="Arial Black" panose="020B0A04020102020204" pitchFamily="34" charset="0"/>
                <a:ea typeface="Calibri" panose="020F0502020204030204" pitchFamily="34" charset="0"/>
              </a:rPr>
              <a:t>system </a:t>
            </a:r>
            <a:r>
              <a:rPr lang="en-US" sz="3200" b="1" dirty="0">
                <a:solidFill>
                  <a:srgbClr val="C00000"/>
                </a:solidFill>
                <a:latin typeface="Arial Black" panose="020B0A04020102020204" pitchFamily="34" charset="0"/>
                <a:ea typeface="Calibri" panose="020F0502020204030204" pitchFamily="34" charset="0"/>
              </a:rPr>
              <a:t>despite only spending 12% of our GDP cf. almost 20% in the US.</a:t>
            </a:r>
            <a:r>
              <a:rPr lang="en-US" dirty="0">
                <a:latin typeface="Times New Roman" panose="02020603050405020304" pitchFamily="18" charset="0"/>
                <a:ea typeface="Calibri" panose="020F0502020204030204" pitchFamily="34" charset="0"/>
              </a:rPr>
              <a:t/>
            </a: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rPr>
              <a:t/>
            </a: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rPr>
              <a:t/>
            </a: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rPr>
              <a:t/>
            </a: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rPr>
              <a:t/>
            </a:r>
            <a:br>
              <a:rPr lang="en-US" dirty="0">
                <a:latin typeface="Times New Roman" panose="02020603050405020304" pitchFamily="18" charset="0"/>
                <a:ea typeface="Calibri" panose="020F0502020204030204" pitchFamily="34" charset="0"/>
              </a:rPr>
            </a:br>
            <a:r>
              <a:rPr lang="en-US" dirty="0">
                <a:latin typeface="Times New Roman" panose="02020603050405020304" pitchFamily="18" charset="0"/>
                <a:ea typeface="Calibri" panose="020F0502020204030204" pitchFamily="34" charset="0"/>
              </a:rPr>
              <a:t/>
            </a:r>
            <a:br>
              <a:rPr lang="en-US" dirty="0">
                <a:latin typeface="Times New Roman" panose="02020603050405020304" pitchFamily="18" charset="0"/>
                <a:ea typeface="Calibri" panose="020F0502020204030204" pitchFamily="34" charset="0"/>
              </a:rPr>
            </a:br>
            <a:endParaRPr lang="en-US" dirty="0"/>
          </a:p>
        </p:txBody>
      </p:sp>
    </p:spTree>
    <p:extLst>
      <p:ext uri="{BB962C8B-B14F-4D97-AF65-F5344CB8AC3E}">
        <p14:creationId xmlns:p14="http://schemas.microsoft.com/office/powerpoint/2010/main" val="2309165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Black" panose="020B0A04020102020204" pitchFamily="34" charset="0"/>
              </a:rPr>
              <a:t>The Future of our Healthcare is at Risk</a:t>
            </a:r>
            <a:endParaRPr lang="en-US" dirty="0">
              <a:latin typeface="Arial Black" panose="020B0A04020102020204" pitchFamily="34" charset="0"/>
            </a:endParaRPr>
          </a:p>
        </p:txBody>
      </p:sp>
      <p:sp>
        <p:nvSpPr>
          <p:cNvPr id="3" name="Rectangle 2"/>
          <p:cNvSpPr/>
          <p:nvPr/>
        </p:nvSpPr>
        <p:spPr>
          <a:xfrm>
            <a:off x="1295400" y="2286001"/>
            <a:ext cx="9372600" cy="2062103"/>
          </a:xfrm>
          <a:prstGeom prst="rect">
            <a:avLst/>
          </a:prstGeom>
        </p:spPr>
        <p:txBody>
          <a:bodyPr wrap="square">
            <a:spAutoFit/>
          </a:bodyPr>
          <a:lstStyle/>
          <a:p>
            <a:r>
              <a:rPr lang="en-US" sz="3200" dirty="0">
                <a:solidFill>
                  <a:srgbClr val="C00000"/>
                </a:solidFill>
                <a:latin typeface="Arial Black" panose="020B0A04020102020204" pitchFamily="34" charset="0"/>
                <a:ea typeface="Calibri" panose="020F0502020204030204" pitchFamily="34" charset="0"/>
              </a:rPr>
              <a:t>●</a:t>
            </a:r>
            <a:r>
              <a:rPr lang="en-US" sz="3200" dirty="0" smtClean="0">
                <a:solidFill>
                  <a:srgbClr val="C00000"/>
                </a:solidFill>
                <a:latin typeface="Arial Black" panose="020B0A04020102020204" pitchFamily="34" charset="0"/>
                <a:ea typeface="Calibri" panose="020F0502020204030204" pitchFamily="34" charset="0"/>
              </a:rPr>
              <a:t>The </a:t>
            </a:r>
            <a:r>
              <a:rPr lang="en-US" sz="3200" dirty="0">
                <a:solidFill>
                  <a:srgbClr val="C00000"/>
                </a:solidFill>
                <a:latin typeface="Arial Black" panose="020B0A04020102020204" pitchFamily="34" charset="0"/>
                <a:ea typeface="Calibri" panose="020F0502020204030204" pitchFamily="34" charset="0"/>
              </a:rPr>
              <a:t>autonomy and success </a:t>
            </a:r>
            <a:endParaRPr lang="en-US" sz="3200" dirty="0" smtClean="0">
              <a:solidFill>
                <a:srgbClr val="C00000"/>
              </a:solidFill>
              <a:latin typeface="Arial Black" panose="020B0A04020102020204" pitchFamily="34" charset="0"/>
              <a:ea typeface="Calibri" panose="020F0502020204030204" pitchFamily="34" charset="0"/>
            </a:endParaRPr>
          </a:p>
          <a:p>
            <a:r>
              <a:rPr lang="en-US" sz="3200" dirty="0" smtClean="0">
                <a:solidFill>
                  <a:srgbClr val="C00000"/>
                </a:solidFill>
                <a:latin typeface="Arial Black" panose="020B0A04020102020204" pitchFamily="34" charset="0"/>
                <a:ea typeface="Calibri" panose="020F0502020204030204" pitchFamily="34" charset="0"/>
              </a:rPr>
              <a:t>of </a:t>
            </a:r>
            <a:r>
              <a:rPr lang="en-US" sz="3200" dirty="0">
                <a:solidFill>
                  <a:srgbClr val="C00000"/>
                </a:solidFill>
                <a:latin typeface="Arial Black" panose="020B0A04020102020204" pitchFamily="34" charset="0"/>
                <a:ea typeface="Calibri" panose="020F0502020204030204" pitchFamily="34" charset="0"/>
              </a:rPr>
              <a:t>our healthcare </a:t>
            </a:r>
            <a:r>
              <a:rPr lang="en-US" sz="3200" dirty="0" smtClean="0">
                <a:solidFill>
                  <a:srgbClr val="C00000"/>
                </a:solidFill>
                <a:latin typeface="Arial Black" panose="020B0A04020102020204" pitchFamily="34" charset="0"/>
                <a:ea typeface="Calibri" panose="020F0502020204030204" pitchFamily="34" charset="0"/>
              </a:rPr>
              <a:t>system—and </a:t>
            </a:r>
          </a:p>
          <a:p>
            <a:r>
              <a:rPr lang="en-US" sz="3200" dirty="0" smtClean="0">
                <a:solidFill>
                  <a:srgbClr val="C00000"/>
                </a:solidFill>
                <a:latin typeface="Arial Black" panose="020B0A04020102020204" pitchFamily="34" charset="0"/>
                <a:ea typeface="Calibri" panose="020F0502020204030204" pitchFamily="34" charset="0"/>
              </a:rPr>
              <a:t>our government's sovereignty—</a:t>
            </a:r>
          </a:p>
          <a:p>
            <a:r>
              <a:rPr lang="en-US" sz="3200" dirty="0" smtClean="0">
                <a:solidFill>
                  <a:srgbClr val="C00000"/>
                </a:solidFill>
                <a:latin typeface="Arial Black" panose="020B0A04020102020204" pitchFamily="34" charset="0"/>
                <a:ea typeface="Calibri" panose="020F0502020204030204" pitchFamily="34" charset="0"/>
              </a:rPr>
              <a:t>are at </a:t>
            </a:r>
            <a:r>
              <a:rPr lang="en-US" sz="3200" dirty="0">
                <a:solidFill>
                  <a:srgbClr val="C00000"/>
                </a:solidFill>
                <a:latin typeface="Arial Black" panose="020B0A04020102020204" pitchFamily="34" charset="0"/>
                <a:ea typeface="Calibri" panose="020F0502020204030204" pitchFamily="34" charset="0"/>
              </a:rPr>
              <a:t>risk from the </a:t>
            </a:r>
            <a:r>
              <a:rPr lang="en-US" sz="3200" dirty="0" smtClean="0">
                <a:solidFill>
                  <a:srgbClr val="C00000"/>
                </a:solidFill>
                <a:latin typeface="Arial Black" panose="020B0A04020102020204" pitchFamily="34" charset="0"/>
                <a:ea typeface="Calibri" panose="020F0502020204030204" pitchFamily="34" charset="0"/>
              </a:rPr>
              <a:t>TPP</a:t>
            </a:r>
            <a:endParaRPr lang="en-US" sz="32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142047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54711" y="914401"/>
            <a:ext cx="8996357" cy="4972603"/>
          </a:xfrm>
        </p:spPr>
        <p:txBody>
          <a:bodyPr vert="horz" wrap="none" lIns="137153" tIns="34290" rIns="137153" bIns="0" rtlCol="0" anchor="t" anchorCtr="0">
            <a:noAutofit/>
          </a:bodyPr>
          <a:lstStyle/>
          <a:p>
            <a:pPr>
              <a:lnSpc>
                <a:spcPts val="1800"/>
              </a:lnSpc>
            </a:pPr>
            <a:r>
              <a:rPr lang="en-US" cap="none" dirty="0" smtClean="0">
                <a:solidFill>
                  <a:schemeClr val="tx1"/>
                </a:solidFill>
                <a:effectLst>
                  <a:outerShdw blurRad="38100" dist="38100" dir="2700000" algn="tl">
                    <a:srgbClr val="000000">
                      <a:alpha val="43137"/>
                    </a:srgbClr>
                  </a:outerShdw>
                </a:effectLst>
                <a:latin typeface="Arial Black" panose="020B0A04020102020204" pitchFamily="34" charset="0"/>
              </a:rPr>
              <a:t/>
            </a:r>
            <a:br>
              <a:rPr lang="en-US" cap="none" dirty="0" smtClean="0">
                <a:solidFill>
                  <a:schemeClr val="tx1"/>
                </a:solidFill>
                <a:effectLst>
                  <a:outerShdw blurRad="38100" dist="38100" dir="2700000" algn="tl">
                    <a:srgbClr val="000000">
                      <a:alpha val="43137"/>
                    </a:srgbClr>
                  </a:outerShdw>
                </a:effectLst>
                <a:latin typeface="Arial Black" panose="020B0A04020102020204" pitchFamily="34" charset="0"/>
              </a:rPr>
            </a:br>
            <a:r>
              <a:rPr lang="en-US" sz="2400" dirty="0">
                <a:solidFill>
                  <a:prstClr val="white"/>
                </a:solidFill>
                <a:effectLst>
                  <a:outerShdw blurRad="38100" dist="38100" dir="2700000" algn="tl">
                    <a:srgbClr val="000000">
                      <a:alpha val="43137"/>
                    </a:srgbClr>
                  </a:outerShdw>
                </a:effectLst>
                <a:latin typeface="Arial Black" panose="020B0A04020102020204" pitchFamily="34" charset="0"/>
                <a:hlinkClick r:id="rId3"/>
              </a:rPr>
              <a:t/>
            </a:r>
            <a:br>
              <a:rPr lang="en-US" sz="2400" dirty="0">
                <a:solidFill>
                  <a:prstClr val="white"/>
                </a:solidFill>
                <a:effectLst>
                  <a:outerShdw blurRad="38100" dist="38100" dir="2700000" algn="tl">
                    <a:srgbClr val="000000">
                      <a:alpha val="43137"/>
                    </a:srgbClr>
                  </a:outerShdw>
                </a:effectLst>
                <a:latin typeface="Arial Black" panose="020B0A04020102020204" pitchFamily="34" charset="0"/>
                <a:hlinkClick r:id="rId3"/>
              </a:rPr>
            </a:br>
            <a:r>
              <a:rPr lang="en-US" sz="1800" dirty="0">
                <a:solidFill>
                  <a:prstClr val="white"/>
                </a:solidFill>
                <a:effectLst>
                  <a:outerShdw blurRad="38100" dist="38100" dir="2700000" algn="tl">
                    <a:srgbClr val="000000">
                      <a:alpha val="43137"/>
                    </a:srgbClr>
                  </a:outerShdw>
                </a:effectLst>
                <a:latin typeface="Arial Black" pitchFamily="34" charset="0"/>
              </a:rPr>
              <a:t>        	</a:t>
            </a:r>
            <a:r>
              <a:rPr lang="en-US" sz="1500" dirty="0">
                <a:effectLst>
                  <a:outerShdw blurRad="38100" dist="38100" dir="2700000" algn="tl">
                    <a:srgbClr val="000000">
                      <a:alpha val="43137"/>
                    </a:srgbClr>
                  </a:outerShdw>
                </a:effectLst>
                <a:latin typeface="Arial Black" pitchFamily="34" charset="0"/>
                <a:hlinkClick r:id="rId4"/>
              </a:rPr>
              <a:t/>
            </a:r>
            <a:br>
              <a:rPr lang="en-US" sz="1500" dirty="0">
                <a:effectLst>
                  <a:outerShdw blurRad="38100" dist="38100" dir="2700000" algn="tl">
                    <a:srgbClr val="000000">
                      <a:alpha val="43137"/>
                    </a:srgbClr>
                  </a:outerShdw>
                </a:effectLst>
                <a:latin typeface="Arial Black" pitchFamily="34" charset="0"/>
                <a:hlinkClick r:id="rId4"/>
              </a:rPr>
            </a:br>
            <a:r>
              <a:rPr lang="en-US" sz="1800" dirty="0">
                <a:solidFill>
                  <a:srgbClr val="00EE6C"/>
                </a:solidFill>
                <a:effectLst>
                  <a:outerShdw blurRad="38100" dist="38100" dir="2700000" algn="tl">
                    <a:srgbClr val="000000">
                      <a:alpha val="43137"/>
                    </a:srgbClr>
                  </a:outerShdw>
                </a:effectLst>
                <a:latin typeface="Arial Black" pitchFamily="34" charset="0"/>
              </a:rPr>
              <a:t/>
            </a:r>
            <a:br>
              <a:rPr lang="en-US" sz="1800" dirty="0">
                <a:solidFill>
                  <a:srgbClr val="00EE6C"/>
                </a:solidFill>
                <a:effectLst>
                  <a:outerShdw blurRad="38100" dist="38100" dir="2700000" algn="tl">
                    <a:srgbClr val="000000">
                      <a:alpha val="43137"/>
                    </a:srgbClr>
                  </a:outerShdw>
                </a:effectLst>
                <a:latin typeface="Arial Black" pitchFamily="34" charset="0"/>
              </a:rPr>
            </a:br>
            <a:r>
              <a:rPr lang="en-US" sz="1800" dirty="0">
                <a:solidFill>
                  <a:srgbClr val="00EE6C"/>
                </a:solidFill>
                <a:effectLst>
                  <a:outerShdw blurRad="38100" dist="38100" dir="2700000" algn="tl">
                    <a:srgbClr val="000000">
                      <a:alpha val="43137"/>
                    </a:srgbClr>
                  </a:outerShdw>
                </a:effectLst>
                <a:latin typeface="Arial Black" pitchFamily="34" charset="0"/>
              </a:rPr>
              <a:t>			</a:t>
            </a:r>
            <a:endParaRPr lang="en-US" sz="1800" dirty="0">
              <a:solidFill>
                <a:schemeClr val="tx1"/>
              </a:solidFill>
              <a:effectLst>
                <a:outerShdw blurRad="38100" dist="38100" dir="2700000" algn="tl">
                  <a:srgbClr val="000000">
                    <a:alpha val="43137"/>
                  </a:srgbClr>
                </a:outerShdw>
              </a:effectLst>
              <a:latin typeface="Arial Black" pitchFamily="34" charset="0"/>
            </a:endParaRPr>
          </a:p>
        </p:txBody>
      </p:sp>
      <p:sp>
        <p:nvSpPr>
          <p:cNvPr id="2" name="Content Placeholder 1"/>
          <p:cNvSpPr>
            <a:spLocks noGrp="1" noChangeAspect="1"/>
          </p:cNvSpPr>
          <p:nvPr>
            <p:ph idx="1"/>
          </p:nvPr>
        </p:nvSpPr>
        <p:spPr>
          <a:xfrm>
            <a:off x="152851" y="533400"/>
            <a:ext cx="12039149" cy="6172200"/>
          </a:xfrm>
        </p:spPr>
        <p:txBody>
          <a:bodyPr>
            <a:normAutofit fontScale="62500" lnSpcReduction="20000"/>
          </a:bodyPr>
          <a:lstStyle/>
          <a:p>
            <a:pPr marL="0" indent="0" algn="ctr">
              <a:buNone/>
            </a:pPr>
            <a:r>
              <a:rPr lang="en-US" sz="3600" dirty="0">
                <a:solidFill>
                  <a:schemeClr val="accent6">
                    <a:lumMod val="50000"/>
                  </a:schemeClr>
                </a:solidFill>
                <a:effectLst>
                  <a:outerShdw blurRad="38100" dist="38100" dir="2700000" algn="tl">
                    <a:srgbClr val="000000">
                      <a:alpha val="43137"/>
                    </a:srgbClr>
                  </a:outerShdw>
                </a:effectLst>
                <a:latin typeface="Arial Black" pitchFamily="34" charset="0"/>
              </a:rPr>
              <a:t>   </a:t>
            </a:r>
            <a:r>
              <a:rPr lang="en-US" sz="6400" b="1" dirty="0">
                <a:solidFill>
                  <a:schemeClr val="bg1"/>
                </a:solidFill>
                <a:effectLst>
                  <a:outerShdw blurRad="38100" dist="38100" dir="2700000" algn="tl">
                    <a:srgbClr val="000000">
                      <a:alpha val="43137"/>
                    </a:srgbClr>
                  </a:outerShdw>
                </a:effectLst>
                <a:latin typeface="Arial Black" panose="020B0A04020102020204" pitchFamily="34" charset="0"/>
              </a:rPr>
              <a:t>YOUR TPP CALL HOST TEAM</a:t>
            </a:r>
          </a:p>
          <a:p>
            <a:pPr marL="0" indent="0">
              <a:buNone/>
            </a:pPr>
            <a:r>
              <a:rPr lang="en-US" sz="1200" dirty="0">
                <a:solidFill>
                  <a:schemeClr val="tx2">
                    <a:lumMod val="50000"/>
                  </a:schemeClr>
                </a:solidFill>
                <a:effectLst>
                  <a:outerShdw blurRad="38100" dist="38100" dir="2700000" algn="tl">
                    <a:srgbClr val="000000">
                      <a:alpha val="43137"/>
                    </a:srgbClr>
                  </a:outerShdw>
                </a:effectLst>
                <a:latin typeface="Arial Black" pitchFamily="34" charset="0"/>
              </a:rPr>
              <a:t>	          </a:t>
            </a:r>
            <a:r>
              <a:rPr lang="en-US" sz="1200" dirty="0">
                <a:effectLst>
                  <a:outerShdw blurRad="38100" dist="38100" dir="2700000" algn="tl">
                    <a:srgbClr val="000000">
                      <a:alpha val="43137"/>
                    </a:srgbClr>
                  </a:outerShdw>
                </a:effectLst>
                <a:latin typeface="Arial Black" pitchFamily="34" charset="0"/>
              </a:rPr>
              <a:t/>
            </a:r>
            <a:br>
              <a:rPr lang="en-US" sz="1200" dirty="0">
                <a:effectLst>
                  <a:outerShdw blurRad="38100" dist="38100" dir="2700000" algn="tl">
                    <a:srgbClr val="000000">
                      <a:alpha val="43137"/>
                    </a:srgbClr>
                  </a:outerShdw>
                </a:effectLst>
                <a:latin typeface="Arial Black" pitchFamily="34" charset="0"/>
              </a:rPr>
            </a:br>
            <a:r>
              <a:rPr lang="en-US" dirty="0">
                <a:solidFill>
                  <a:srgbClr val="00B0F0"/>
                </a:solidFill>
                <a:effectLst>
                  <a:outerShdw blurRad="38100" dist="38100" dir="2700000" algn="tl">
                    <a:srgbClr val="000000">
                      <a:alpha val="43137"/>
                    </a:srgbClr>
                  </a:outerShdw>
                </a:effectLst>
                <a:latin typeface="Arial Black" pitchFamily="34" charset="0"/>
              </a:rPr>
              <a:t>     </a:t>
            </a:r>
            <a:r>
              <a:rPr lang="en-US" dirty="0" smtClean="0">
                <a:solidFill>
                  <a:srgbClr val="00B0F0"/>
                </a:solidFill>
                <a:effectLst>
                  <a:outerShdw blurRad="38100" dist="38100" dir="2700000" algn="tl">
                    <a:srgbClr val="000000">
                      <a:alpha val="43137"/>
                    </a:srgbClr>
                  </a:outerShdw>
                </a:effectLst>
                <a:latin typeface="Arial Black" pitchFamily="34" charset="0"/>
              </a:rPr>
              <a:t>     		</a:t>
            </a:r>
          </a:p>
          <a:p>
            <a:pPr marL="0" indent="0">
              <a:buNone/>
            </a:pPr>
            <a:r>
              <a:rPr lang="en-US" dirty="0">
                <a:solidFill>
                  <a:srgbClr val="00B0F0"/>
                </a:solidFill>
                <a:effectLst>
                  <a:outerShdw blurRad="38100" dist="38100" dir="2700000" algn="tl">
                    <a:srgbClr val="000000">
                      <a:alpha val="43137"/>
                    </a:srgbClr>
                  </a:outerShdw>
                </a:effectLst>
                <a:latin typeface="Arial Black" pitchFamily="34" charset="0"/>
              </a:rPr>
              <a:t>	</a:t>
            </a:r>
          </a:p>
          <a:p>
            <a:pPr marL="0" indent="0">
              <a:spcBef>
                <a:spcPts val="0"/>
              </a:spcBef>
              <a:buNone/>
            </a:pPr>
            <a:r>
              <a:rPr lang="en-US" dirty="0">
                <a:solidFill>
                  <a:srgbClr val="00B0F0"/>
                </a:solidFill>
                <a:effectLst>
                  <a:outerShdw blurRad="38100" dist="38100" dir="2700000" algn="tl">
                    <a:srgbClr val="000000">
                      <a:alpha val="43137"/>
                    </a:srgbClr>
                  </a:outerShdw>
                </a:effectLst>
                <a:latin typeface="Arial Black" pitchFamily="34" charset="0"/>
              </a:rPr>
              <a:t> </a:t>
            </a:r>
            <a:r>
              <a:rPr lang="en-US" dirty="0" smtClean="0">
                <a:solidFill>
                  <a:srgbClr val="00B0F0"/>
                </a:solidFill>
                <a:effectLst>
                  <a:outerShdw blurRad="38100" dist="38100" dir="2700000" algn="tl">
                    <a:srgbClr val="000000">
                      <a:alpha val="43137"/>
                    </a:srgbClr>
                  </a:outerShdw>
                </a:effectLst>
                <a:latin typeface="Arial Black" pitchFamily="34" charset="0"/>
              </a:rPr>
              <a:t>           </a:t>
            </a:r>
          </a:p>
          <a:p>
            <a:pPr marL="0" indent="0">
              <a:lnSpc>
                <a:spcPct val="120000"/>
              </a:lnSpc>
              <a:spcBef>
                <a:spcPts val="0"/>
              </a:spcBef>
              <a:buNone/>
            </a:pPr>
            <a:r>
              <a:rPr lang="en-US" sz="5100" dirty="0" smtClean="0">
                <a:solidFill>
                  <a:srgbClr val="00B0F0"/>
                </a:solidFill>
                <a:effectLst>
                  <a:outerShdw blurRad="38100" dist="38100" dir="2700000" algn="tl">
                    <a:srgbClr val="000000">
                      <a:alpha val="43137"/>
                    </a:srgbClr>
                  </a:outerShdw>
                </a:effectLst>
                <a:latin typeface="Arial Black" pitchFamily="34" charset="0"/>
              </a:rPr>
              <a:t>      </a:t>
            </a:r>
            <a:r>
              <a:rPr lang="en-US" sz="5100" dirty="0" smtClean="0">
                <a:solidFill>
                  <a:schemeClr val="accent3">
                    <a:lumMod val="50000"/>
                  </a:schemeClr>
                </a:solidFill>
                <a:latin typeface="Arial Black" pitchFamily="34" charset="0"/>
              </a:rPr>
              <a:t>Tom Hocking</a:t>
            </a:r>
          </a:p>
          <a:p>
            <a:pPr marL="0" indent="0">
              <a:lnSpc>
                <a:spcPct val="120000"/>
              </a:lnSpc>
              <a:spcBef>
                <a:spcPts val="0"/>
              </a:spcBef>
              <a:buNone/>
            </a:pPr>
            <a:r>
              <a:rPr lang="en-US" sz="5100" dirty="0" smtClean="0">
                <a:solidFill>
                  <a:schemeClr val="accent3">
                    <a:lumMod val="50000"/>
                  </a:schemeClr>
                </a:solidFill>
                <a:latin typeface="Arial Black" pitchFamily="34" charset="0"/>
              </a:rPr>
              <a:t>      </a:t>
            </a:r>
            <a:r>
              <a:rPr lang="en-US" sz="5100" dirty="0" smtClean="0">
                <a:solidFill>
                  <a:srgbClr val="002060"/>
                </a:solidFill>
                <a:effectLst>
                  <a:outerShdw blurRad="38100" dist="38100" dir="2700000" algn="tl">
                    <a:srgbClr val="000000">
                      <a:alpha val="43137"/>
                    </a:srgbClr>
                  </a:outerShdw>
                </a:effectLst>
                <a:latin typeface="Arial Black" pitchFamily="34" charset="0"/>
              </a:rPr>
              <a:t>National </a:t>
            </a:r>
            <a:r>
              <a:rPr lang="en-US" sz="5100" dirty="0">
                <a:solidFill>
                  <a:srgbClr val="002060"/>
                </a:solidFill>
                <a:effectLst>
                  <a:outerShdw blurRad="38100" dist="38100" dir="2700000" algn="tl">
                    <a:srgbClr val="000000">
                      <a:alpha val="43137"/>
                    </a:srgbClr>
                  </a:outerShdw>
                </a:effectLst>
                <a:latin typeface="Arial Black" pitchFamily="34" charset="0"/>
              </a:rPr>
              <a:t>Call Technical </a:t>
            </a:r>
            <a:r>
              <a:rPr lang="en-US" sz="5100" dirty="0" smtClean="0">
                <a:solidFill>
                  <a:srgbClr val="002060"/>
                </a:solidFill>
                <a:effectLst>
                  <a:outerShdw blurRad="38100" dist="38100" dir="2700000" algn="tl">
                    <a:srgbClr val="000000">
                      <a:alpha val="43137"/>
                    </a:srgbClr>
                  </a:outerShdw>
                </a:effectLst>
                <a:latin typeface="Arial Black" pitchFamily="34" charset="0"/>
              </a:rPr>
              <a:t>Adviser</a:t>
            </a:r>
          </a:p>
          <a:p>
            <a:pPr marL="0" indent="0">
              <a:lnSpc>
                <a:spcPct val="120000"/>
              </a:lnSpc>
              <a:spcBef>
                <a:spcPts val="0"/>
              </a:spcBef>
              <a:buNone/>
            </a:pPr>
            <a:r>
              <a:rPr lang="en-US" sz="5100" dirty="0" smtClean="0">
                <a:solidFill>
                  <a:srgbClr val="002060"/>
                </a:solidFill>
                <a:effectLst>
                  <a:outerShdw blurRad="38100" dist="38100" dir="2700000" algn="tl">
                    <a:srgbClr val="000000">
                      <a:alpha val="43137"/>
                    </a:srgbClr>
                  </a:outerShdw>
                </a:effectLst>
                <a:latin typeface="Arial Black" pitchFamily="34" charset="0"/>
              </a:rPr>
              <a:t>      National </a:t>
            </a:r>
            <a:r>
              <a:rPr lang="en-US" sz="5100" dirty="0">
                <a:solidFill>
                  <a:srgbClr val="002060"/>
                </a:solidFill>
                <a:effectLst>
                  <a:outerShdw blurRad="38100" dist="38100" dir="2700000" algn="tl">
                    <a:srgbClr val="000000">
                      <a:alpha val="43137"/>
                    </a:srgbClr>
                  </a:outerShdw>
                </a:effectLst>
                <a:latin typeface="Arial Black" pitchFamily="34" charset="0"/>
              </a:rPr>
              <a:t>Call Planning </a:t>
            </a:r>
            <a:r>
              <a:rPr lang="en-US" sz="5100" dirty="0" smtClean="0">
                <a:solidFill>
                  <a:srgbClr val="002060"/>
                </a:solidFill>
                <a:effectLst>
                  <a:outerShdw blurRad="38100" dist="38100" dir="2700000" algn="tl">
                    <a:srgbClr val="000000">
                      <a:alpha val="43137"/>
                    </a:srgbClr>
                  </a:outerShdw>
                </a:effectLst>
                <a:latin typeface="Arial Black" pitchFamily="34" charset="0"/>
              </a:rPr>
              <a:t>Team</a:t>
            </a:r>
          </a:p>
          <a:p>
            <a:pPr marL="0" indent="0">
              <a:lnSpc>
                <a:spcPct val="120000"/>
              </a:lnSpc>
              <a:spcBef>
                <a:spcPts val="0"/>
              </a:spcBef>
              <a:buNone/>
            </a:pPr>
            <a:r>
              <a:rPr lang="en-US" sz="5100" dirty="0" smtClean="0">
                <a:solidFill>
                  <a:schemeClr val="bg1"/>
                </a:solidFill>
                <a:effectLst>
                  <a:outerShdw blurRad="38100" dist="38100" dir="2700000" algn="tl">
                    <a:srgbClr val="000000">
                      <a:alpha val="43137"/>
                    </a:srgbClr>
                  </a:outerShdw>
                </a:effectLst>
                <a:latin typeface="Arial Black" pitchFamily="34" charset="0"/>
              </a:rPr>
              <a:t>      </a:t>
            </a:r>
            <a:r>
              <a:rPr lang="en-US" sz="5100" dirty="0" smtClean="0">
                <a:solidFill>
                  <a:srgbClr val="C00000"/>
                </a:solidFill>
                <a:latin typeface="Arial Black" pitchFamily="34" charset="0"/>
              </a:rPr>
              <a:t>MoveOn </a:t>
            </a:r>
            <a:r>
              <a:rPr lang="en-US" sz="5100" dirty="0">
                <a:solidFill>
                  <a:srgbClr val="C00000"/>
                </a:solidFill>
                <a:latin typeface="Arial Black" pitchFamily="34" charset="0"/>
              </a:rPr>
              <a:t>Regional Organizer, PA  </a:t>
            </a:r>
            <a:r>
              <a:rPr lang="en-US" sz="5800" dirty="0">
                <a:solidFill>
                  <a:schemeClr val="accent3">
                    <a:lumMod val="50000"/>
                  </a:schemeClr>
                </a:solidFill>
                <a:latin typeface="Arial Black" pitchFamily="34" charset="0"/>
              </a:rPr>
              <a:t/>
            </a:r>
            <a:br>
              <a:rPr lang="en-US" sz="5800" dirty="0">
                <a:solidFill>
                  <a:schemeClr val="accent3">
                    <a:lumMod val="50000"/>
                  </a:schemeClr>
                </a:solidFill>
                <a:latin typeface="Arial Black" pitchFamily="34" charset="0"/>
              </a:rPr>
            </a:br>
            <a:r>
              <a:rPr lang="en-US" sz="5900" dirty="0">
                <a:solidFill>
                  <a:schemeClr val="bg1"/>
                </a:solidFill>
                <a:effectLst>
                  <a:outerShdw blurRad="38100" dist="38100" dir="2700000" algn="tl">
                    <a:srgbClr val="000000">
                      <a:alpha val="43137"/>
                    </a:srgbClr>
                  </a:outerShdw>
                </a:effectLst>
                <a:latin typeface="Arial Black" pitchFamily="34" charset="0"/>
              </a:rPr>
              <a:t>      </a:t>
            </a:r>
            <a:endParaRPr lang="en-US" dirty="0" smtClean="0">
              <a:solidFill>
                <a:schemeClr val="bg1"/>
              </a:solidFill>
              <a:effectLst>
                <a:outerShdw blurRad="38100" dist="38100" dir="2700000" algn="tl">
                  <a:srgbClr val="000000">
                    <a:alpha val="43137"/>
                  </a:srgbClr>
                </a:outerShdw>
              </a:effectLst>
              <a:latin typeface="Arial Black" pitchFamily="34" charset="0"/>
            </a:endParaRPr>
          </a:p>
          <a:p>
            <a:pPr marL="0" indent="0">
              <a:lnSpc>
                <a:spcPct val="120000"/>
              </a:lnSpc>
              <a:spcBef>
                <a:spcPts val="0"/>
              </a:spcBef>
              <a:buNone/>
            </a:pPr>
            <a:r>
              <a:rPr lang="en-US" sz="3800" dirty="0">
                <a:solidFill>
                  <a:schemeClr val="bg1"/>
                </a:solidFill>
                <a:effectLst>
                  <a:outerShdw blurRad="38100" dist="38100" dir="2700000" algn="tl">
                    <a:srgbClr val="000000">
                      <a:alpha val="43137"/>
                    </a:srgbClr>
                  </a:outerShdw>
                </a:effectLst>
                <a:latin typeface="Arial Black" pitchFamily="34" charset="0"/>
              </a:rPr>
              <a:t>	</a:t>
            </a:r>
            <a:r>
              <a:rPr lang="en-US" sz="3800" dirty="0" smtClean="0">
                <a:solidFill>
                  <a:schemeClr val="accent3">
                    <a:lumMod val="50000"/>
                  </a:schemeClr>
                </a:solidFill>
                <a:latin typeface="Arial Black" pitchFamily="34" charset="0"/>
              </a:rPr>
              <a:t>Email: </a:t>
            </a:r>
            <a:r>
              <a:rPr lang="en-US" sz="3800" dirty="0" smtClean="0">
                <a:solidFill>
                  <a:srgbClr val="92D050"/>
                </a:solidFill>
                <a:latin typeface="Arial Black" pitchFamily="34" charset="0"/>
                <a:hlinkClick r:id="rId5"/>
              </a:rPr>
              <a:t>twhocking@gmail.com</a:t>
            </a:r>
            <a:endParaRPr lang="en-US" sz="3800" dirty="0" smtClean="0">
              <a:solidFill>
                <a:srgbClr val="92D050"/>
              </a:solidFill>
              <a:latin typeface="Arial Black" pitchFamily="34" charset="0"/>
            </a:endParaRPr>
          </a:p>
          <a:p>
            <a:pPr marL="0" indent="0">
              <a:buNone/>
            </a:pPr>
            <a:r>
              <a:rPr lang="en-US" sz="3800" dirty="0">
                <a:solidFill>
                  <a:schemeClr val="accent3">
                    <a:lumMod val="50000"/>
                  </a:schemeClr>
                </a:solidFill>
                <a:latin typeface="Arial Black" pitchFamily="34" charset="0"/>
              </a:rPr>
              <a:t>	●Pre and Post-Call Technical Questions</a:t>
            </a:r>
          </a:p>
          <a:p>
            <a:pPr marL="0" indent="0">
              <a:buNone/>
            </a:pPr>
            <a:r>
              <a:rPr lang="en-US" sz="3800" dirty="0">
                <a:solidFill>
                  <a:schemeClr val="accent3">
                    <a:lumMod val="50000"/>
                  </a:schemeClr>
                </a:solidFill>
                <a:latin typeface="Arial Black" pitchFamily="34" charset="0"/>
              </a:rPr>
              <a:t>	●Global TPP Team Facebook Page Manager </a:t>
            </a:r>
          </a:p>
          <a:p>
            <a:pPr marL="0" indent="0">
              <a:buNone/>
            </a:pPr>
            <a:r>
              <a:rPr lang="en-US" sz="3800" dirty="0" smtClean="0">
                <a:solidFill>
                  <a:srgbClr val="002060"/>
                </a:solidFill>
                <a:effectLst>
                  <a:outerShdw blurRad="38100" dist="38100" dir="2700000" algn="tl">
                    <a:srgbClr val="000000">
                      <a:alpha val="43137"/>
                    </a:srgbClr>
                  </a:outerShdw>
                </a:effectLst>
                <a:latin typeface="Arial Black" pitchFamily="34" charset="0"/>
              </a:rPr>
              <a:t>	Website</a:t>
            </a:r>
            <a:r>
              <a:rPr lang="en-US" sz="3800" dirty="0">
                <a:solidFill>
                  <a:srgbClr val="002060"/>
                </a:solidFill>
                <a:effectLst>
                  <a:outerShdw blurRad="38100" dist="38100" dir="2700000" algn="tl">
                    <a:srgbClr val="000000">
                      <a:alpha val="43137"/>
                    </a:srgbClr>
                  </a:outerShdw>
                </a:effectLst>
                <a:latin typeface="Arial Black" pitchFamily="34" charset="0"/>
              </a:rPr>
              <a:t>: </a:t>
            </a:r>
            <a:r>
              <a:rPr lang="en-US" sz="3800" dirty="0">
                <a:latin typeface="Arial Black" panose="020B0A04020102020204" pitchFamily="34" charset="0"/>
                <a:hlinkClick r:id="rId6"/>
              </a:rPr>
              <a:t>https://</a:t>
            </a:r>
            <a:r>
              <a:rPr lang="en-US" sz="3800" dirty="0" smtClean="0">
                <a:latin typeface="Arial Black" panose="020B0A04020102020204" pitchFamily="34" charset="0"/>
                <a:hlinkClick r:id="rId6"/>
              </a:rPr>
              <a:t>www.facebook.com/groups/GlobalTPPTeam</a:t>
            </a:r>
            <a:r>
              <a:rPr lang="en-US" sz="3800" dirty="0">
                <a:effectLst>
                  <a:outerShdw blurRad="38100" dist="38100" dir="2700000" algn="tl">
                    <a:srgbClr val="000000">
                      <a:alpha val="43137"/>
                    </a:srgbClr>
                  </a:outerShdw>
                </a:effectLst>
                <a:latin typeface="Arial Black" pitchFamily="34" charset="0"/>
              </a:rPr>
              <a:t>				</a:t>
            </a:r>
            <a:endParaRPr lang="en-US" sz="3800" dirty="0"/>
          </a:p>
        </p:txBody>
      </p:sp>
      <p:pic>
        <p:nvPicPr>
          <p:cNvPr id="6" name="Picture 5"/>
          <p:cNvPicPr>
            <a:picLocks noChangeAspect="1"/>
          </p:cNvPicPr>
          <p:nvPr/>
        </p:nvPicPr>
        <p:blipFill rotWithShape="1">
          <a:blip r:embed="rId7" cstate="screen">
            <a:extLst>
              <a:ext uri="{28A0092B-C50C-407E-A947-70E740481C1C}">
                <a14:useLocalDpi xmlns:a14="http://schemas.microsoft.com/office/drawing/2010/main"/>
              </a:ext>
            </a:extLst>
          </a:blip>
          <a:srcRect l="677" t="-167" r="-1468" b="169"/>
          <a:stretch/>
        </p:blipFill>
        <p:spPr>
          <a:xfrm>
            <a:off x="8810855" y="1600200"/>
            <a:ext cx="2610679" cy="2743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11582400" cy="1325563"/>
          </a:xfrm>
        </p:spPr>
        <p:txBody>
          <a:bodyPr/>
          <a:lstStyle/>
          <a:p>
            <a:r>
              <a:rPr lang="en-US" dirty="0" smtClean="0">
                <a:latin typeface="Arial Black" panose="020B0A04020102020204" pitchFamily="34" charset="0"/>
              </a:rPr>
              <a:t>The Big 3 – What you don't know CAN cost…</a:t>
            </a:r>
            <a:endParaRPr lang="en-US" dirty="0">
              <a:latin typeface="Arial Black" panose="020B0A04020102020204" pitchFamily="34" charset="0"/>
            </a:endParaRPr>
          </a:p>
        </p:txBody>
      </p:sp>
      <p:sp>
        <p:nvSpPr>
          <p:cNvPr id="3" name="Rectangle 2"/>
          <p:cNvSpPr/>
          <p:nvPr/>
        </p:nvSpPr>
        <p:spPr>
          <a:xfrm>
            <a:off x="914400" y="2438400"/>
            <a:ext cx="9982200" cy="3046988"/>
          </a:xfrm>
          <a:prstGeom prst="rect">
            <a:avLst/>
          </a:prstGeom>
        </p:spPr>
        <p:txBody>
          <a:bodyPr wrap="square">
            <a:spAutoFit/>
          </a:bodyPr>
          <a:lstStyle/>
          <a:p>
            <a:r>
              <a:rPr lang="en-US" sz="3200" b="1" dirty="0" smtClean="0">
                <a:solidFill>
                  <a:srgbClr val="C00000"/>
                </a:solidFill>
                <a:latin typeface="Arial Black" panose="020B0A04020102020204" pitchFamily="34" charset="0"/>
                <a:ea typeface="Calibri" panose="020F0502020204030204" pitchFamily="34" charset="0"/>
              </a:rPr>
              <a:t>● Three (3) </a:t>
            </a:r>
            <a:r>
              <a:rPr lang="en-US" sz="3200" b="1" dirty="0">
                <a:solidFill>
                  <a:srgbClr val="C00000"/>
                </a:solidFill>
                <a:latin typeface="Arial Black" panose="020B0A04020102020204" pitchFamily="34" charset="0"/>
                <a:ea typeface="Calibri" panose="020F0502020204030204" pitchFamily="34" charset="0"/>
              </a:rPr>
              <a:t>principle areas of </a:t>
            </a:r>
            <a:r>
              <a:rPr lang="en-US" sz="3200" b="1" dirty="0" smtClean="0">
                <a:solidFill>
                  <a:srgbClr val="C00000"/>
                </a:solidFill>
                <a:latin typeface="Arial Black" panose="020B0A04020102020204" pitchFamily="34" charset="0"/>
                <a:ea typeface="Calibri" panose="020F0502020204030204" pitchFamily="34" charset="0"/>
              </a:rPr>
              <a:t>TPP concern </a:t>
            </a:r>
            <a:r>
              <a:rPr lang="en-US" sz="3200" b="1" dirty="0">
                <a:solidFill>
                  <a:srgbClr val="C00000"/>
                </a:solidFill>
                <a:latin typeface="Arial Black" panose="020B0A04020102020204" pitchFamily="34" charset="0"/>
                <a:ea typeface="Calibri" panose="020F0502020204030204" pitchFamily="34" charset="0"/>
              </a:rPr>
              <a:t>for us are</a:t>
            </a:r>
            <a:r>
              <a:rPr lang="en-US" sz="3200" b="1" dirty="0" smtClean="0">
                <a:solidFill>
                  <a:srgbClr val="C00000"/>
                </a:solidFill>
                <a:latin typeface="Arial Black" panose="020B0A04020102020204" pitchFamily="34" charset="0"/>
                <a:ea typeface="Calibri" panose="020F0502020204030204" pitchFamily="34" charset="0"/>
              </a:rPr>
              <a:t>:</a:t>
            </a:r>
          </a:p>
          <a:p>
            <a:endParaRPr lang="en-US" sz="3200" b="1" dirty="0" smtClean="0">
              <a:solidFill>
                <a:srgbClr val="C00000"/>
              </a:solidFill>
              <a:latin typeface="Arial Black" panose="020B0A04020102020204" pitchFamily="34" charset="0"/>
              <a:ea typeface="Calibri" panose="020F0502020204030204" pitchFamily="34" charset="0"/>
            </a:endParaRPr>
          </a:p>
          <a:p>
            <a:pPr marL="342900" indent="-342900">
              <a:buFont typeface="+mj-lt"/>
              <a:buAutoNum type="arabicPeriod"/>
            </a:pPr>
            <a:r>
              <a:rPr lang="en-US" sz="3200" b="1" dirty="0" smtClean="0">
                <a:solidFill>
                  <a:srgbClr val="C00000"/>
                </a:solidFill>
                <a:latin typeface="Arial Black" panose="020B0A04020102020204" pitchFamily="34" charset="0"/>
                <a:ea typeface="Calibri" panose="020F0502020204030204" pitchFamily="34" charset="0"/>
              </a:rPr>
              <a:t> Intellectual Property (IP)  </a:t>
            </a:r>
          </a:p>
          <a:p>
            <a:pPr marL="342900" indent="-342900">
              <a:buFont typeface="+mj-lt"/>
              <a:buAutoNum type="arabicPeriod"/>
            </a:pPr>
            <a:r>
              <a:rPr lang="en-US" sz="3200" b="1" dirty="0" smtClean="0">
                <a:solidFill>
                  <a:srgbClr val="C00000"/>
                </a:solidFill>
                <a:latin typeface="Arial Black" panose="020B0A04020102020204" pitchFamily="34" charset="0"/>
                <a:ea typeface="Calibri" panose="020F0502020204030204" pitchFamily="34" charset="0"/>
              </a:rPr>
              <a:t> Investor State Dispute Settlement (ISDS)</a:t>
            </a:r>
          </a:p>
          <a:p>
            <a:pPr marL="342900" indent="-342900">
              <a:buFont typeface="+mj-lt"/>
              <a:buAutoNum type="arabicPeriod"/>
            </a:pPr>
            <a:r>
              <a:rPr lang="en-US" sz="3200" b="1" dirty="0" smtClean="0">
                <a:solidFill>
                  <a:srgbClr val="C00000"/>
                </a:solidFill>
                <a:latin typeface="Arial Black" panose="020B0A04020102020204" pitchFamily="34" charset="0"/>
                <a:ea typeface="Calibri" panose="020F0502020204030204" pitchFamily="34" charset="0"/>
              </a:rPr>
              <a:t> Certification</a:t>
            </a:r>
            <a:endParaRPr lang="en-US" sz="3200" b="1"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1602535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10972800" cy="1325563"/>
          </a:xfrm>
        </p:spPr>
        <p:txBody>
          <a:bodyPr/>
          <a:lstStyle/>
          <a:p>
            <a:r>
              <a:rPr lang="en-US" dirty="0" smtClean="0">
                <a:latin typeface="Arial Black" panose="020B0A04020102020204" pitchFamily="34" charset="0"/>
              </a:rPr>
              <a:t>Bye </a:t>
            </a:r>
            <a:r>
              <a:rPr lang="en-US" dirty="0" err="1" smtClean="0">
                <a:latin typeface="Arial Black" panose="020B0A04020102020204" pitchFamily="34" charset="0"/>
              </a:rPr>
              <a:t>Bye</a:t>
            </a:r>
            <a:r>
              <a:rPr lang="en-US" dirty="0" smtClean="0">
                <a:latin typeface="Arial Black" panose="020B0A04020102020204" pitchFamily="34" charset="0"/>
              </a:rPr>
              <a:t> Generics, Hello High Drug Costs</a:t>
            </a:r>
            <a:endParaRPr lang="en-US" dirty="0">
              <a:latin typeface="Arial Black" panose="020B0A04020102020204" pitchFamily="34" charset="0"/>
            </a:endParaRPr>
          </a:p>
        </p:txBody>
      </p:sp>
      <p:sp>
        <p:nvSpPr>
          <p:cNvPr id="3" name="Rectangle 2"/>
          <p:cNvSpPr/>
          <p:nvPr/>
        </p:nvSpPr>
        <p:spPr>
          <a:xfrm>
            <a:off x="838200" y="2362200"/>
            <a:ext cx="10820400" cy="3416320"/>
          </a:xfrm>
          <a:prstGeom prst="rect">
            <a:avLst/>
          </a:prstGeom>
        </p:spPr>
        <p:txBody>
          <a:bodyPr wrap="square">
            <a:spAutoFit/>
          </a:bodyPr>
          <a:lstStyle/>
          <a:p>
            <a:r>
              <a:rPr lang="en-US" sz="2400" dirty="0" smtClean="0">
                <a:solidFill>
                  <a:srgbClr val="C00000"/>
                </a:solidFill>
                <a:latin typeface="Arial Black" panose="020B0A04020102020204" pitchFamily="34" charset="0"/>
                <a:ea typeface="Calibri" panose="020F0502020204030204" pitchFamily="34" charset="0"/>
              </a:rPr>
              <a:t>Our </a:t>
            </a:r>
            <a:r>
              <a:rPr lang="en-US" sz="2400" dirty="0">
                <a:solidFill>
                  <a:srgbClr val="C00000"/>
                </a:solidFill>
                <a:latin typeface="Arial Black" panose="020B0A04020102020204" pitchFamily="34" charset="0"/>
                <a:ea typeface="Calibri" panose="020F0502020204030204" pitchFamily="34" charset="0"/>
              </a:rPr>
              <a:t>national drug procurement body, </a:t>
            </a:r>
            <a:r>
              <a:rPr lang="en-US" sz="2400" dirty="0" smtClean="0">
                <a:solidFill>
                  <a:srgbClr val="C00000"/>
                </a:solidFill>
                <a:latin typeface="Arial Black" panose="020B0A04020102020204" pitchFamily="34" charset="0"/>
                <a:ea typeface="Calibri" panose="020F0502020204030204" pitchFamily="34" charset="0"/>
              </a:rPr>
              <a:t>PHARMAC, </a:t>
            </a:r>
            <a:r>
              <a:rPr lang="en-US" sz="2400" dirty="0">
                <a:solidFill>
                  <a:srgbClr val="C00000"/>
                </a:solidFill>
                <a:latin typeface="Arial Black" panose="020B0A04020102020204" pitchFamily="34" charset="0"/>
                <a:ea typeface="Calibri" panose="020F0502020204030204" pitchFamily="34" charset="0"/>
              </a:rPr>
              <a:t>has been consistently criticized by the Pharmaceutical </a:t>
            </a:r>
            <a:r>
              <a:rPr lang="en-US" sz="2400" dirty="0" smtClean="0">
                <a:solidFill>
                  <a:srgbClr val="C00000"/>
                </a:solidFill>
                <a:latin typeface="Arial Black" panose="020B0A04020102020204" pitchFamily="34" charset="0"/>
                <a:ea typeface="Calibri" panose="020F0502020204030204" pitchFamily="34" charset="0"/>
              </a:rPr>
              <a:t>Industry </a:t>
            </a:r>
            <a:r>
              <a:rPr lang="en-US" sz="2400" dirty="0">
                <a:solidFill>
                  <a:srgbClr val="C00000"/>
                </a:solidFill>
                <a:latin typeface="Arial Black" panose="020B0A04020102020204" pitchFamily="34" charset="0"/>
                <a:ea typeface="Calibri" panose="020F0502020204030204" pitchFamily="34" charset="0"/>
              </a:rPr>
              <a:t>because its bargaining power keeps the price of </a:t>
            </a:r>
            <a:r>
              <a:rPr lang="en-US" sz="2400" dirty="0" smtClean="0">
                <a:solidFill>
                  <a:srgbClr val="C00000"/>
                </a:solidFill>
                <a:latin typeface="Arial Black" panose="020B0A04020102020204" pitchFamily="34" charset="0"/>
                <a:ea typeface="Calibri" panose="020F0502020204030204" pitchFamily="34" charset="0"/>
              </a:rPr>
              <a:t>medicine  low </a:t>
            </a:r>
            <a:r>
              <a:rPr lang="en-US" sz="2400" dirty="0">
                <a:solidFill>
                  <a:srgbClr val="C00000"/>
                </a:solidFill>
                <a:latin typeface="Arial Black" panose="020B0A04020102020204" pitchFamily="34" charset="0"/>
                <a:ea typeface="Calibri" panose="020F0502020204030204" pitchFamily="34" charset="0"/>
              </a:rPr>
              <a:t>relative to the </a:t>
            </a:r>
            <a:r>
              <a:rPr lang="en-US" sz="2400" dirty="0" smtClean="0">
                <a:solidFill>
                  <a:srgbClr val="C00000"/>
                </a:solidFill>
                <a:latin typeface="Arial Black" panose="020B0A04020102020204" pitchFamily="34" charset="0"/>
                <a:ea typeface="Calibri" panose="020F0502020204030204" pitchFamily="34" charset="0"/>
              </a:rPr>
              <a:t>U.S., </a:t>
            </a:r>
            <a:r>
              <a:rPr lang="en-US" sz="2400" dirty="0">
                <a:solidFill>
                  <a:srgbClr val="C00000"/>
                </a:solidFill>
                <a:latin typeface="Arial Black" panose="020B0A04020102020204" pitchFamily="34" charset="0"/>
                <a:ea typeface="Calibri" panose="020F0502020204030204" pitchFamily="34" charset="0"/>
              </a:rPr>
              <a:t>Australia and other Western countries. </a:t>
            </a:r>
            <a:endParaRPr lang="en-US" sz="2400" dirty="0" smtClean="0">
              <a:solidFill>
                <a:srgbClr val="C00000"/>
              </a:solidFill>
              <a:latin typeface="Arial Black" panose="020B0A04020102020204" pitchFamily="34" charset="0"/>
              <a:ea typeface="Calibri" panose="020F0502020204030204" pitchFamily="34" charset="0"/>
            </a:endParaRPr>
          </a:p>
          <a:p>
            <a:endParaRPr lang="en-US" sz="2400" dirty="0" smtClean="0">
              <a:solidFill>
                <a:srgbClr val="C00000"/>
              </a:solidFill>
              <a:latin typeface="Arial Black" panose="020B0A04020102020204" pitchFamily="34" charset="0"/>
              <a:ea typeface="Calibri" panose="020F0502020204030204" pitchFamily="34" charset="0"/>
            </a:endParaRPr>
          </a:p>
          <a:p>
            <a:r>
              <a:rPr lang="en-US" sz="2400" dirty="0" smtClean="0">
                <a:solidFill>
                  <a:srgbClr val="C00000"/>
                </a:solidFill>
                <a:latin typeface="Arial Black" panose="020B0A04020102020204" pitchFamily="34" charset="0"/>
                <a:ea typeface="Calibri" panose="020F0502020204030204" pitchFamily="34" charset="0"/>
              </a:rPr>
              <a:t>New Zealand pays </a:t>
            </a:r>
            <a:r>
              <a:rPr lang="en-US" sz="2400" dirty="0">
                <a:solidFill>
                  <a:srgbClr val="C00000"/>
                </a:solidFill>
                <a:latin typeface="Arial Black" panose="020B0A04020102020204" pitchFamily="34" charset="0"/>
                <a:ea typeface="Calibri" panose="020F0502020204030204" pitchFamily="34" charset="0"/>
              </a:rPr>
              <a:t>1/2 to 1/3 </a:t>
            </a:r>
            <a:r>
              <a:rPr lang="en-US" sz="2400" dirty="0" smtClean="0">
                <a:solidFill>
                  <a:srgbClr val="C00000"/>
                </a:solidFill>
                <a:latin typeface="Arial Black" panose="020B0A04020102020204" pitchFamily="34" charset="0"/>
                <a:ea typeface="Calibri" panose="020F0502020204030204" pitchFamily="34" charset="0"/>
              </a:rPr>
              <a:t>as much for </a:t>
            </a:r>
            <a:r>
              <a:rPr lang="en-US" sz="2400" dirty="0">
                <a:solidFill>
                  <a:srgbClr val="C00000"/>
                </a:solidFill>
                <a:latin typeface="Arial Black" panose="020B0A04020102020204" pitchFamily="34" charset="0"/>
                <a:ea typeface="Calibri" panose="020F0502020204030204" pitchFamily="34" charset="0"/>
              </a:rPr>
              <a:t>these </a:t>
            </a:r>
            <a:r>
              <a:rPr lang="en-US" sz="2400" dirty="0" smtClean="0">
                <a:solidFill>
                  <a:srgbClr val="C00000"/>
                </a:solidFill>
                <a:latin typeface="Arial Black" panose="020B0A04020102020204" pitchFamily="34" charset="0"/>
                <a:ea typeface="Calibri" panose="020F0502020204030204" pitchFamily="34" charset="0"/>
              </a:rPr>
              <a:t>meds as other countries do, and we reinvest </a:t>
            </a:r>
            <a:r>
              <a:rPr lang="en-US" sz="2400" dirty="0">
                <a:solidFill>
                  <a:srgbClr val="C00000"/>
                </a:solidFill>
                <a:latin typeface="Arial Black" panose="020B0A04020102020204" pitchFamily="34" charset="0"/>
                <a:ea typeface="Calibri" panose="020F0502020204030204" pitchFamily="34" charset="0"/>
              </a:rPr>
              <a:t>the savings </a:t>
            </a:r>
            <a:r>
              <a:rPr lang="en-US" sz="2400" dirty="0" smtClean="0">
                <a:solidFill>
                  <a:srgbClr val="C00000"/>
                </a:solidFill>
                <a:latin typeface="Arial Black" panose="020B0A04020102020204" pitchFamily="34" charset="0"/>
                <a:ea typeface="Calibri" panose="020F0502020204030204" pitchFamily="34" charset="0"/>
              </a:rPr>
              <a:t>in health programs. </a:t>
            </a:r>
            <a:r>
              <a:rPr lang="en-US" sz="2400" dirty="0">
                <a:solidFill>
                  <a:srgbClr val="C00000"/>
                </a:solidFill>
                <a:latin typeface="Arial Black" panose="020B0A04020102020204" pitchFamily="34" charset="0"/>
                <a:ea typeface="Calibri" panose="020F0502020204030204" pitchFamily="34" charset="0"/>
              </a:rPr>
              <a:t>The TPP will disempower </a:t>
            </a:r>
            <a:r>
              <a:rPr lang="en-US" sz="2400" dirty="0" err="1">
                <a:solidFill>
                  <a:srgbClr val="C00000"/>
                </a:solidFill>
                <a:latin typeface="Arial Black" panose="020B0A04020102020204" pitchFamily="34" charset="0"/>
                <a:ea typeface="Calibri" panose="020F0502020204030204" pitchFamily="34" charset="0"/>
              </a:rPr>
              <a:t>Pharmac</a:t>
            </a:r>
            <a:r>
              <a:rPr lang="en-US" sz="2400" dirty="0">
                <a:solidFill>
                  <a:srgbClr val="C00000"/>
                </a:solidFill>
                <a:latin typeface="Arial Black" panose="020B0A04020102020204" pitchFamily="34" charset="0"/>
                <a:ea typeface="Calibri" panose="020F0502020204030204" pitchFamily="34" charset="0"/>
              </a:rPr>
              <a:t> and the money that is </a:t>
            </a:r>
            <a:r>
              <a:rPr lang="en-US" sz="2400" dirty="0" smtClean="0">
                <a:solidFill>
                  <a:srgbClr val="C00000"/>
                </a:solidFill>
                <a:latin typeface="Arial Black" panose="020B0A04020102020204" pitchFamily="34" charset="0"/>
                <a:ea typeface="Calibri" panose="020F0502020204030204" pitchFamily="34" charset="0"/>
              </a:rPr>
              <a:t>now being spent </a:t>
            </a:r>
            <a:r>
              <a:rPr lang="en-US" sz="2400" dirty="0">
                <a:solidFill>
                  <a:srgbClr val="C00000"/>
                </a:solidFill>
                <a:latin typeface="Arial Black" panose="020B0A04020102020204" pitchFamily="34" charset="0"/>
                <a:ea typeface="Calibri" panose="020F0502020204030204" pitchFamily="34" charset="0"/>
              </a:rPr>
              <a:t>on healthcare </a:t>
            </a:r>
            <a:r>
              <a:rPr lang="en-US" sz="2400" i="1" u="sng" dirty="0">
                <a:solidFill>
                  <a:srgbClr val="C00000"/>
                </a:solidFill>
                <a:latin typeface="Arial Black" panose="020B0A04020102020204" pitchFamily="34" charset="0"/>
                <a:ea typeface="Calibri" panose="020F0502020204030204" pitchFamily="34" charset="0"/>
              </a:rPr>
              <a:t>will go to corporations.</a:t>
            </a:r>
            <a:endParaRPr lang="en-US" sz="2400" i="1" u="sng"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1772607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13935"/>
            <a:ext cx="11582400" cy="3753465"/>
          </a:xfrm>
        </p:spPr>
        <p:txBody>
          <a:bodyPr>
            <a:normAutofit fontScale="90000"/>
          </a:bodyPr>
          <a:lstStyle/>
          <a:p>
            <a:pPr lvl="0" algn="ctr">
              <a:lnSpc>
                <a:spcPct val="100000"/>
              </a:lnSpc>
              <a:spcBef>
                <a:spcPts val="0"/>
              </a:spcBef>
            </a:pPr>
            <a:r>
              <a:rPr lang="en-US" sz="2200" b="1" dirty="0" smtClean="0">
                <a:solidFill>
                  <a:srgbClr val="F2F2F2"/>
                </a:solidFill>
                <a:effectLst>
                  <a:outerShdw blurRad="38100" dist="38100" dir="2700000" algn="tl">
                    <a:srgbClr val="000000">
                      <a:alpha val="43137"/>
                    </a:srgbClr>
                  </a:outerShdw>
                </a:effectLst>
                <a:ea typeface="+mn-ea"/>
                <a:cs typeface="+mn-cs"/>
              </a:rPr>
              <a:t/>
            </a:r>
            <a:br>
              <a:rPr lang="en-US" sz="2200" b="1" dirty="0" smtClean="0">
                <a:solidFill>
                  <a:srgbClr val="F2F2F2"/>
                </a:solidFill>
                <a:effectLst>
                  <a:outerShdw blurRad="38100" dist="38100" dir="2700000" algn="tl">
                    <a:srgbClr val="000000">
                      <a:alpha val="43137"/>
                    </a:srgbClr>
                  </a:outerShdw>
                </a:effectLst>
                <a:ea typeface="+mn-ea"/>
                <a:cs typeface="+mn-cs"/>
              </a:rPr>
            </a:br>
            <a:r>
              <a:rPr lang="en-US" sz="2200" b="1" dirty="0">
                <a:solidFill>
                  <a:srgbClr val="F2F2F2"/>
                </a:solidFill>
                <a:effectLst>
                  <a:outerShdw blurRad="38100" dist="38100" dir="2700000" algn="tl">
                    <a:srgbClr val="000000">
                      <a:alpha val="43137"/>
                    </a:srgbClr>
                  </a:outerShdw>
                </a:effectLst>
                <a:ea typeface="+mn-ea"/>
                <a:cs typeface="+mn-cs"/>
              </a:rPr>
              <a:t/>
            </a:r>
            <a:br>
              <a:rPr lang="en-US" sz="2200" b="1" dirty="0">
                <a:solidFill>
                  <a:srgbClr val="F2F2F2"/>
                </a:solidFill>
                <a:effectLst>
                  <a:outerShdw blurRad="38100" dist="38100" dir="2700000" algn="tl">
                    <a:srgbClr val="000000">
                      <a:alpha val="43137"/>
                    </a:srgbClr>
                  </a:outerShdw>
                </a:effectLst>
                <a:ea typeface="+mn-ea"/>
                <a:cs typeface="+mn-cs"/>
              </a:rPr>
            </a:br>
            <a:r>
              <a:rPr lang="en-US" sz="2200" b="1" dirty="0" smtClean="0">
                <a:solidFill>
                  <a:srgbClr val="F2F2F2"/>
                </a:solidFill>
                <a:effectLst>
                  <a:outerShdw blurRad="38100" dist="38100" dir="2700000" algn="tl">
                    <a:srgbClr val="000000">
                      <a:alpha val="43137"/>
                    </a:srgbClr>
                  </a:outerShdw>
                </a:effectLst>
                <a:ea typeface="+mn-ea"/>
                <a:cs typeface="+mn-cs"/>
              </a:rPr>
              <a:t/>
            </a:r>
            <a:br>
              <a:rPr lang="en-US" sz="2200" b="1" dirty="0" smtClean="0">
                <a:solidFill>
                  <a:srgbClr val="F2F2F2"/>
                </a:solidFill>
                <a:effectLst>
                  <a:outerShdw blurRad="38100" dist="38100" dir="2700000" algn="tl">
                    <a:srgbClr val="000000">
                      <a:alpha val="43137"/>
                    </a:srgbClr>
                  </a:outerShdw>
                </a:effectLst>
                <a:ea typeface="+mn-ea"/>
                <a:cs typeface="+mn-cs"/>
              </a:rPr>
            </a:br>
            <a:r>
              <a:rPr lang="en-US" sz="2200" b="1" dirty="0" smtClean="0">
                <a:solidFill>
                  <a:srgbClr val="F2F2F2"/>
                </a:solidFill>
                <a:effectLst>
                  <a:outerShdw blurRad="38100" dist="38100" dir="2700000" algn="tl">
                    <a:srgbClr val="000000">
                      <a:alpha val="43137"/>
                    </a:srgbClr>
                  </a:outerShdw>
                </a:effectLst>
                <a:ea typeface="+mn-ea"/>
                <a:cs typeface="+mn-cs"/>
              </a:rPr>
              <a:t/>
            </a:r>
            <a:br>
              <a:rPr lang="en-US" sz="2200" b="1" dirty="0" smtClean="0">
                <a:solidFill>
                  <a:srgbClr val="F2F2F2"/>
                </a:solidFill>
                <a:effectLst>
                  <a:outerShdw blurRad="38100" dist="38100" dir="2700000" algn="tl">
                    <a:srgbClr val="000000">
                      <a:alpha val="43137"/>
                    </a:srgbClr>
                  </a:outerShdw>
                </a:effectLst>
                <a:ea typeface="+mn-ea"/>
                <a:cs typeface="+mn-cs"/>
              </a:rPr>
            </a:br>
            <a:r>
              <a:rPr lang="en-US" sz="6700" b="1" dirty="0" smtClean="0">
                <a:solidFill>
                  <a:schemeClr val="tx1"/>
                </a:solidFill>
                <a:ea typeface="+mn-ea"/>
                <a:cs typeface="+mn-cs"/>
              </a:rPr>
              <a:t>Upcoming </a:t>
            </a:r>
            <a:r>
              <a:rPr lang="en-US" sz="6700" b="1" dirty="0">
                <a:solidFill>
                  <a:schemeClr val="tx1"/>
                </a:solidFill>
                <a:ea typeface="+mn-ea"/>
                <a:cs typeface="+mn-cs"/>
              </a:rPr>
              <a:t>Calls:</a:t>
            </a:r>
            <a:r>
              <a:rPr lang="en-US" sz="5300" b="1" dirty="0">
                <a:solidFill>
                  <a:schemeClr val="tx1"/>
                </a:solidFill>
                <a:effectLst>
                  <a:outerShdw blurRad="38100" dist="38100" dir="2700000" algn="tl">
                    <a:srgbClr val="000000">
                      <a:alpha val="43137"/>
                    </a:srgbClr>
                  </a:outerShdw>
                </a:effectLst>
                <a:ea typeface="+mn-ea"/>
                <a:cs typeface="+mn-cs"/>
              </a:rPr>
              <a:t/>
            </a:r>
            <a:br>
              <a:rPr lang="en-US" sz="5300" b="1" dirty="0">
                <a:solidFill>
                  <a:schemeClr val="tx1"/>
                </a:solidFill>
                <a:effectLst>
                  <a:outerShdw blurRad="38100" dist="38100" dir="2700000" algn="tl">
                    <a:srgbClr val="000000">
                      <a:alpha val="43137"/>
                    </a:srgbClr>
                  </a:outerShdw>
                </a:effectLst>
                <a:ea typeface="+mn-ea"/>
                <a:cs typeface="+mn-cs"/>
              </a:rPr>
            </a:br>
            <a:r>
              <a:rPr lang="en-US" sz="2200" b="1" dirty="0" smtClean="0">
                <a:solidFill>
                  <a:srgbClr val="F2F2F2"/>
                </a:solidFill>
                <a:effectLst>
                  <a:outerShdw blurRad="38100" dist="38100" dir="2700000" algn="tl">
                    <a:srgbClr val="000000">
                      <a:alpha val="43137"/>
                    </a:srgbClr>
                  </a:outerShdw>
                </a:effectLst>
                <a:ea typeface="+mn-ea"/>
                <a:cs typeface="+mn-cs"/>
              </a:rPr>
              <a:t>	</a:t>
            </a:r>
            <a:r>
              <a:rPr lang="en-US" sz="3100" b="1" dirty="0" smtClean="0">
                <a:solidFill>
                  <a:srgbClr val="00B0F0"/>
                </a:solidFill>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May </a:t>
            </a:r>
            <a:r>
              <a:rPr lang="en-US" sz="3100" b="1" dirty="0">
                <a:solidFill>
                  <a:srgbClr val="00B0F0"/>
                </a:solidFill>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3: </a:t>
            </a:r>
            <a:r>
              <a:rPr lang="en-US" sz="3100" b="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Larry Cohen, Communications Workers of America</a:t>
            </a:r>
            <a:br>
              <a:rPr lang="en-US" sz="3100" b="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br>
            <a:r>
              <a:rPr lang="en-US" sz="3100" b="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              John Logan, Labor Historian </a:t>
            </a:r>
            <a:r>
              <a:rPr lang="en-US" sz="3100" b="1" dirty="0" smtClean="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(and </a:t>
            </a:r>
            <a:r>
              <a:rPr lang="en-US" sz="3100" b="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one other guest)</a:t>
            </a:r>
            <a:br>
              <a:rPr lang="en-US" sz="3100" b="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br>
            <a:r>
              <a:rPr lang="en-US" sz="3100" b="1" dirty="0" smtClean="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	</a:t>
            </a:r>
            <a:r>
              <a:rPr lang="en-US" sz="3100" b="1" dirty="0" smtClean="0">
                <a:solidFill>
                  <a:srgbClr val="00B0F0"/>
                </a:solidFill>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a:t>
            </a:r>
            <a:r>
              <a:rPr lang="en-US" sz="3100" b="1" dirty="0">
                <a:solidFill>
                  <a:srgbClr val="00B0F0"/>
                </a:solidFill>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Mayday, Mayday! American Workers at Risk!" </a:t>
            </a:r>
            <a:r>
              <a:rPr lang="en-US" sz="3100" b="1" i="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(Honoring May Day</a:t>
            </a:r>
            <a:r>
              <a:rPr lang="en-US" sz="3100" b="1" i="1" dirty="0" smtClean="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a:t>
            </a:r>
            <a:br>
              <a:rPr lang="en-US" sz="3100" b="1" i="1" dirty="0" smtClean="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br>
            <a:r>
              <a:rPr lang="en-US" sz="3100" b="1" i="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
            </a:r>
            <a:br>
              <a:rPr lang="en-US" sz="3100" b="1" i="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br>
            <a:r>
              <a:rPr lang="en-US" sz="3100" b="1" i="1" dirty="0" smtClean="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	</a:t>
            </a:r>
            <a:r>
              <a:rPr lang="en-US" sz="3100" b="1" i="1" dirty="0">
                <a:effectLst>
                  <a:glow rad="38100">
                    <a:prstClr val="white">
                      <a:lumMod val="50000"/>
                      <a:lumOff val="50000"/>
                      <a:alpha val="20000"/>
                    </a:prstClr>
                  </a:glow>
                  <a:outerShdw blurRad="38100" dist="38100" dir="2700000" algn="tl">
                    <a:srgbClr val="000000">
                      <a:alpha val="43137"/>
                    </a:srgbClr>
                  </a:outerShdw>
                </a:effectLst>
                <a:latin typeface="+mn-lt"/>
                <a:ea typeface="+mn-ea"/>
                <a:cs typeface="+mn-cs"/>
              </a:rPr>
              <a:t>	</a:t>
            </a:r>
            <a:r>
              <a:rPr lang="en-US" sz="3100" b="1" dirty="0" smtClean="0">
                <a:solidFill>
                  <a:srgbClr val="00B0F0"/>
                </a:solidFill>
                <a:effectLst>
                  <a:outerShdw blurRad="38100" dist="38100" dir="2700000" algn="tl">
                    <a:srgbClr val="000000">
                      <a:alpha val="43137"/>
                    </a:srgbClr>
                  </a:outerShdw>
                </a:effectLst>
                <a:latin typeface="+mn-lt"/>
                <a:ea typeface="+mn-ea"/>
                <a:cs typeface="+mn-cs"/>
              </a:rPr>
              <a:t>May </a:t>
            </a:r>
            <a:r>
              <a:rPr lang="en-US" sz="3100" b="1" dirty="0">
                <a:solidFill>
                  <a:srgbClr val="00B0F0"/>
                </a:solidFill>
                <a:effectLst>
                  <a:outerShdw blurRad="38100" dist="38100" dir="2700000" algn="tl">
                    <a:srgbClr val="000000">
                      <a:alpha val="43137"/>
                    </a:srgbClr>
                  </a:outerShdw>
                </a:effectLst>
                <a:latin typeface="+mn-lt"/>
                <a:ea typeface="+mn-ea"/>
                <a:cs typeface="+mn-cs"/>
              </a:rPr>
              <a:t>17: </a:t>
            </a:r>
            <a:r>
              <a:rPr lang="en-US" sz="3100" b="1" dirty="0" smtClean="0">
                <a:effectLst>
                  <a:outerShdw blurRad="38100" dist="38100" dir="2700000" algn="tl">
                    <a:srgbClr val="000000">
                      <a:alpha val="43137"/>
                    </a:srgbClr>
                  </a:outerShdw>
                </a:effectLst>
                <a:latin typeface="+mn-lt"/>
                <a:ea typeface="+mn-ea"/>
                <a:cs typeface="+mn-cs"/>
              </a:rPr>
              <a:t>Jim Hightower  - </a:t>
            </a:r>
            <a:r>
              <a:rPr lang="en-US" sz="3100" b="1" dirty="0" smtClean="0">
                <a:solidFill>
                  <a:srgbClr val="00B0F0"/>
                </a:solidFill>
                <a:effectLst>
                  <a:outerShdw blurRad="38100" dist="38100" dir="2700000" algn="tl">
                    <a:srgbClr val="000000">
                      <a:alpha val="43137"/>
                    </a:srgbClr>
                  </a:outerShdw>
                </a:effectLst>
                <a:latin typeface="+mn-lt"/>
                <a:ea typeface="+mn-ea"/>
                <a:cs typeface="+mn-cs"/>
              </a:rPr>
              <a:t>America's Voice for Common Sense</a:t>
            </a:r>
            <a:r>
              <a:rPr lang="en-US" sz="3100" b="1" dirty="0" smtClean="0">
                <a:effectLst>
                  <a:outerShdw blurRad="38100" dist="38100" dir="2700000" algn="tl">
                    <a:srgbClr val="000000">
                      <a:alpha val="43137"/>
                    </a:srgbClr>
                  </a:outerShdw>
                </a:effectLst>
                <a:latin typeface="+mn-lt"/>
                <a:ea typeface="+mn-ea"/>
                <a:cs typeface="+mn-cs"/>
              </a:rPr>
              <a:t/>
            </a:r>
            <a:br>
              <a:rPr lang="en-US" sz="3100" b="1" dirty="0" smtClean="0">
                <a:effectLst>
                  <a:outerShdw blurRad="38100" dist="38100" dir="2700000" algn="tl">
                    <a:srgbClr val="000000">
                      <a:alpha val="43137"/>
                    </a:srgbClr>
                  </a:outerShdw>
                </a:effectLst>
                <a:latin typeface="+mn-lt"/>
                <a:ea typeface="+mn-ea"/>
                <a:cs typeface="+mn-cs"/>
              </a:rPr>
            </a:br>
            <a:r>
              <a:rPr lang="en-US" sz="3100" b="1" dirty="0" smtClean="0">
                <a:effectLst>
                  <a:outerShdw blurRad="38100" dist="38100" dir="2700000" algn="tl">
                    <a:srgbClr val="000000">
                      <a:alpha val="43137"/>
                    </a:srgbClr>
                  </a:outerShdw>
                </a:effectLst>
                <a:latin typeface="+mn-lt"/>
                <a:ea typeface="+mn-ea"/>
                <a:cs typeface="+mn-cs"/>
              </a:rPr>
              <a:t/>
            </a:r>
            <a:br>
              <a:rPr lang="en-US" sz="3100" b="1" dirty="0" smtClean="0">
                <a:effectLst>
                  <a:outerShdw blurRad="38100" dist="38100" dir="2700000" algn="tl">
                    <a:srgbClr val="000000">
                      <a:alpha val="43137"/>
                    </a:srgbClr>
                  </a:outerShdw>
                </a:effectLst>
                <a:latin typeface="+mn-lt"/>
                <a:ea typeface="+mn-ea"/>
                <a:cs typeface="+mn-cs"/>
              </a:rPr>
            </a:br>
            <a:r>
              <a:rPr lang="en-US" sz="3100" b="1" dirty="0" smtClean="0">
                <a:effectLst>
                  <a:outerShdw blurRad="38100" dist="38100" dir="2700000" algn="tl">
                    <a:srgbClr val="000000">
                      <a:alpha val="43137"/>
                    </a:srgbClr>
                  </a:outerShdw>
                </a:effectLst>
                <a:latin typeface="+mn-lt"/>
                <a:ea typeface="+mn-ea"/>
                <a:cs typeface="+mn-cs"/>
              </a:rPr>
              <a:t>	</a:t>
            </a:r>
            <a:r>
              <a:rPr lang="en-US" sz="3100" b="1" dirty="0" smtClean="0">
                <a:solidFill>
                  <a:srgbClr val="00B0F0"/>
                </a:solidFill>
                <a:effectLst>
                  <a:outerShdw blurRad="38100" dist="38100" dir="2700000" algn="tl">
                    <a:srgbClr val="000000">
                      <a:alpha val="43137"/>
                    </a:srgbClr>
                  </a:outerShdw>
                </a:effectLst>
                <a:latin typeface="+mn-lt"/>
                <a:ea typeface="+mn-ea"/>
                <a:cs typeface="+mn-cs"/>
              </a:rPr>
              <a:t>May </a:t>
            </a:r>
            <a:r>
              <a:rPr lang="en-US" sz="3100" b="1" dirty="0">
                <a:solidFill>
                  <a:srgbClr val="00B0F0"/>
                </a:solidFill>
                <a:effectLst>
                  <a:outerShdw blurRad="38100" dist="38100" dir="2700000" algn="tl">
                    <a:srgbClr val="000000">
                      <a:alpha val="43137"/>
                    </a:srgbClr>
                  </a:outerShdw>
                </a:effectLst>
                <a:latin typeface="+mn-lt"/>
                <a:ea typeface="+mn-ea"/>
                <a:cs typeface="+mn-cs"/>
              </a:rPr>
              <a:t>31: </a:t>
            </a:r>
            <a:r>
              <a:rPr lang="en-US" sz="3100" b="1" dirty="0" smtClean="0">
                <a:effectLst>
                  <a:outerShdw blurRad="38100" dist="38100" dir="2700000" algn="tl">
                    <a:srgbClr val="000000">
                      <a:alpha val="43137"/>
                    </a:srgbClr>
                  </a:outerShdw>
                </a:effectLst>
                <a:latin typeface="+mn-lt"/>
                <a:ea typeface="+mn-ea"/>
                <a:cs typeface="+mn-cs"/>
              </a:rPr>
              <a:t>TPP and Human Rights – </a:t>
            </a:r>
            <a:r>
              <a:rPr lang="en-US" sz="3100" b="1" dirty="0" smtClean="0">
                <a:solidFill>
                  <a:srgbClr val="00B0F0"/>
                </a:solidFill>
                <a:effectLst>
                  <a:outerShdw blurRad="38100" dist="38100" dir="2700000" algn="tl">
                    <a:srgbClr val="000000">
                      <a:alpha val="43137"/>
                    </a:srgbClr>
                  </a:outerShdw>
                </a:effectLst>
                <a:latin typeface="+mn-lt"/>
                <a:ea typeface="+mn-ea"/>
                <a:cs typeface="+mn-cs"/>
              </a:rPr>
              <a:t>A Faith-Focused Perspective</a:t>
            </a:r>
            <a:br>
              <a:rPr lang="en-US" sz="3100" b="1" dirty="0" smtClean="0">
                <a:solidFill>
                  <a:srgbClr val="00B0F0"/>
                </a:solidFill>
                <a:effectLst>
                  <a:outerShdw blurRad="38100" dist="38100" dir="2700000" algn="tl">
                    <a:srgbClr val="000000">
                      <a:alpha val="43137"/>
                    </a:srgbClr>
                  </a:outerShdw>
                </a:effectLst>
                <a:latin typeface="+mn-lt"/>
                <a:ea typeface="+mn-ea"/>
                <a:cs typeface="+mn-cs"/>
              </a:rPr>
            </a:br>
            <a:r>
              <a:rPr lang="en-US" sz="3100" b="1" dirty="0">
                <a:effectLst>
                  <a:outerShdw blurRad="38100" dist="38100" dir="2700000" algn="tl">
                    <a:srgbClr val="000000">
                      <a:alpha val="43137"/>
                    </a:srgbClr>
                  </a:outerShdw>
                </a:effectLst>
                <a:latin typeface="+mn-lt"/>
                <a:ea typeface="+mn-ea"/>
                <a:cs typeface="+mn-cs"/>
              </a:rPr>
              <a:t/>
            </a:r>
            <a:br>
              <a:rPr lang="en-US" sz="3100" b="1" dirty="0">
                <a:effectLst>
                  <a:outerShdw blurRad="38100" dist="38100" dir="2700000" algn="tl">
                    <a:srgbClr val="000000">
                      <a:alpha val="43137"/>
                    </a:srgbClr>
                  </a:outerShdw>
                </a:effectLst>
                <a:latin typeface="+mn-lt"/>
                <a:ea typeface="+mn-ea"/>
                <a:cs typeface="+mn-cs"/>
              </a:rPr>
            </a:br>
            <a:r>
              <a:rPr lang="en-US" sz="4400" b="1" dirty="0">
                <a:effectLst>
                  <a:outerShdw blurRad="38100" dist="38100" dir="2700000" algn="tl">
                    <a:srgbClr val="000000">
                      <a:alpha val="43137"/>
                    </a:srgbClr>
                  </a:outerShdw>
                </a:effectLst>
                <a:latin typeface="+mn-lt"/>
                <a:ea typeface="+mn-ea"/>
                <a:cs typeface="+mn-cs"/>
              </a:rPr>
              <a:t>      </a:t>
            </a:r>
            <a:r>
              <a:rPr lang="en-US" sz="4400" b="1" dirty="0" smtClean="0">
                <a:solidFill>
                  <a:schemeClr val="tx1"/>
                </a:solidFill>
                <a:latin typeface="+mn-lt"/>
                <a:ea typeface="+mn-ea"/>
                <a:cs typeface="+mn-cs"/>
              </a:rPr>
              <a:t>Stay </a:t>
            </a:r>
            <a:r>
              <a:rPr lang="en-US" sz="4400" b="1" dirty="0">
                <a:solidFill>
                  <a:schemeClr val="tx1"/>
                </a:solidFill>
                <a:latin typeface="+mn-lt"/>
                <a:ea typeface="+mn-ea"/>
                <a:cs typeface="+mn-cs"/>
              </a:rPr>
              <a:t>tuned for </a:t>
            </a:r>
            <a:r>
              <a:rPr lang="en-US" sz="4400" b="1" dirty="0" smtClean="0">
                <a:solidFill>
                  <a:schemeClr val="tx1"/>
                </a:solidFill>
                <a:latin typeface="+mn-lt"/>
                <a:ea typeface="+mn-ea"/>
                <a:cs typeface="+mn-cs"/>
              </a:rPr>
              <a:t>updates!</a:t>
            </a:r>
            <a:r>
              <a:rPr lang="en-US" sz="44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t/>
            </a:r>
            <a:br>
              <a:rPr lang="en-US" sz="4400" b="1" dirty="0">
                <a:effectLst>
                  <a:outerShdw blurRad="38100" dist="38100" dir="2700000" algn="tl">
                    <a:srgbClr val="000000">
                      <a:alpha val="43137"/>
                    </a:srgbClr>
                  </a:outerShdw>
                </a:effectLst>
                <a:latin typeface="+mn-lt"/>
                <a:ea typeface="Calibri" panose="020F0502020204030204" pitchFamily="34" charset="0"/>
                <a:cs typeface="Times New Roman" panose="02020603050405020304" pitchFamily="18" charset="0"/>
              </a:rPr>
            </a:br>
            <a:endParaRPr lang="en-US" sz="4400" b="1"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2718620" y="5410200"/>
            <a:ext cx="9092379" cy="914400"/>
          </a:xfrm>
        </p:spPr>
        <p:txBody>
          <a:bodyPr>
            <a:noAutofit/>
          </a:bodyPr>
          <a:lstStyle/>
          <a:p>
            <a:r>
              <a:rPr lang="en-US" sz="2800" b="1" cap="none" dirty="0" smtClean="0"/>
              <a:t>Watch your email for links to register for upcoming calls! </a:t>
            </a:r>
            <a:endParaRPr lang="en-US" sz="2800" b="1" cap="none"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4343400"/>
            <a:ext cx="1728909" cy="1828800"/>
          </a:xfrm>
          <a:prstGeom prst="rect">
            <a:avLst/>
          </a:prstGeom>
        </p:spPr>
      </p:pic>
    </p:spTree>
    <p:extLst>
      <p:ext uri="{BB962C8B-B14F-4D97-AF65-F5344CB8AC3E}">
        <p14:creationId xmlns:p14="http://schemas.microsoft.com/office/powerpoint/2010/main" val="1473565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1" y="415695"/>
            <a:ext cx="9480370" cy="862149"/>
          </a:xfrm>
        </p:spPr>
        <p:txBody>
          <a:bodyPr>
            <a:noAutofit/>
          </a:bodyPr>
          <a:lstStyle/>
          <a:p>
            <a:pPr algn="ctr"/>
            <a:r>
              <a:rPr lang="en-US" sz="4400" b="1" dirty="0">
                <a:effectLst>
                  <a:outerShdw blurRad="38100" dist="38100" dir="2700000" algn="tl">
                    <a:srgbClr val="000000">
                      <a:alpha val="43137"/>
                    </a:srgbClr>
                  </a:outerShdw>
                </a:effectLst>
                <a:latin typeface="Arial Black" panose="020B0A04020102020204" pitchFamily="34" charset="0"/>
              </a:rPr>
              <a:t>National TPP Call Chat Hosts</a:t>
            </a:r>
          </a:p>
        </p:txBody>
      </p:sp>
      <p:sp>
        <p:nvSpPr>
          <p:cNvPr id="3" name="Rectangle 2"/>
          <p:cNvSpPr/>
          <p:nvPr/>
        </p:nvSpPr>
        <p:spPr>
          <a:xfrm>
            <a:off x="1676400" y="1447801"/>
            <a:ext cx="8988552" cy="5070619"/>
          </a:xfrm>
          <a:prstGeom prst="rect">
            <a:avLst/>
          </a:prstGeom>
        </p:spPr>
        <p:txBody>
          <a:bodyPr wrap="square">
            <a:spAutoFit/>
          </a:bodyPr>
          <a:lstStyle/>
          <a:p>
            <a:pPr lvl="1"/>
            <a:endParaRPr lang="en-US" sz="2400" dirty="0" smtClean="0">
              <a:solidFill>
                <a:schemeClr val="accent3">
                  <a:lumMod val="50000"/>
                </a:schemeClr>
              </a:solidFill>
              <a:latin typeface="Arial Black" panose="020B0A04020102020204" pitchFamily="34" charset="0"/>
              <a:ea typeface="+mj-ea"/>
              <a:cs typeface="+mj-cs"/>
            </a:endParaRPr>
          </a:p>
          <a:p>
            <a:pPr lvl="1"/>
            <a:r>
              <a:rPr lang="en-US" sz="3200" dirty="0" smtClean="0">
                <a:solidFill>
                  <a:schemeClr val="accent3">
                    <a:lumMod val="50000"/>
                  </a:schemeClr>
                </a:solidFill>
                <a:latin typeface="Arial Black" panose="020B0A04020102020204" pitchFamily="34" charset="0"/>
                <a:ea typeface="+mj-ea"/>
                <a:cs typeface="+mj-cs"/>
              </a:rPr>
              <a:t>Mara </a:t>
            </a:r>
            <a:r>
              <a:rPr lang="en-US" sz="3200" dirty="0">
                <a:solidFill>
                  <a:schemeClr val="accent3">
                    <a:lumMod val="50000"/>
                  </a:schemeClr>
                </a:solidFill>
                <a:latin typeface="Arial Black" panose="020B0A04020102020204" pitchFamily="34" charset="0"/>
                <a:ea typeface="+mj-ea"/>
                <a:cs typeface="+mj-cs"/>
              </a:rPr>
              <a:t>Cohen </a:t>
            </a:r>
            <a:br>
              <a:rPr lang="en-US" sz="3200" dirty="0">
                <a:solidFill>
                  <a:schemeClr val="accent3">
                    <a:lumMod val="50000"/>
                  </a:schemeClr>
                </a:solidFill>
                <a:latin typeface="Arial Black" panose="020B0A04020102020204" pitchFamily="34" charset="0"/>
                <a:ea typeface="+mj-ea"/>
                <a:cs typeface="+mj-cs"/>
              </a:rPr>
            </a:br>
            <a:r>
              <a:rPr lang="en-US" dirty="0">
                <a:solidFill>
                  <a:srgbClr val="C00000"/>
                </a:solidFill>
                <a:effectLst>
                  <a:outerShdw blurRad="38100" dist="38100" dir="2700000" algn="tl">
                    <a:srgbClr val="000000">
                      <a:alpha val="43137"/>
                    </a:srgbClr>
                  </a:outerShdw>
                </a:effectLst>
                <a:latin typeface="Arial Black" panose="020B0A04020102020204" pitchFamily="34" charset="0"/>
                <a:ea typeface="+mj-ea"/>
                <a:cs typeface="+mj-cs"/>
              </a:rPr>
              <a:t>National Call Planning Team/Chat Host        </a:t>
            </a:r>
            <a:br>
              <a:rPr lang="en-US" dirty="0">
                <a:solidFill>
                  <a:srgbClr val="C00000"/>
                </a:solidFill>
                <a:effectLst>
                  <a:outerShdw blurRad="38100" dist="38100" dir="2700000" algn="tl">
                    <a:srgbClr val="000000">
                      <a:alpha val="43137"/>
                    </a:srgbClr>
                  </a:outerShdw>
                </a:effectLst>
                <a:latin typeface="Arial Black" panose="020B0A04020102020204" pitchFamily="34" charset="0"/>
                <a:ea typeface="+mj-ea"/>
                <a:cs typeface="+mj-cs"/>
              </a:rPr>
            </a:br>
            <a:r>
              <a:rPr lang="en-US" dirty="0">
                <a:solidFill>
                  <a:srgbClr val="002060"/>
                </a:solidFill>
                <a:latin typeface="Arial Black" panose="020B0A04020102020204" pitchFamily="34" charset="0"/>
                <a:ea typeface="+mj-ea"/>
                <a:cs typeface="+mj-cs"/>
              </a:rPr>
              <a:t>PDA Mass Criminalization Team</a:t>
            </a:r>
            <a:r>
              <a:rPr lang="en-US" dirty="0">
                <a:solidFill>
                  <a:srgbClr val="C00000"/>
                </a:solidFill>
                <a:latin typeface="Arial Black" panose="020B0A04020102020204" pitchFamily="34" charset="0"/>
                <a:ea typeface="+mj-ea"/>
                <a:cs typeface="+mj-cs"/>
              </a:rPr>
              <a:t/>
            </a:r>
            <a:br>
              <a:rPr lang="en-US" dirty="0">
                <a:solidFill>
                  <a:srgbClr val="C00000"/>
                </a:solidFill>
                <a:latin typeface="Arial Black" panose="020B0A04020102020204" pitchFamily="34" charset="0"/>
                <a:ea typeface="+mj-ea"/>
                <a:cs typeface="+mj-cs"/>
              </a:rPr>
            </a:br>
            <a:r>
              <a:rPr lang="en-US" dirty="0">
                <a:solidFill>
                  <a:srgbClr val="C00000"/>
                </a:solidFill>
                <a:effectLst>
                  <a:outerShdw blurRad="38100" dist="38100" dir="2700000" algn="tl">
                    <a:srgbClr val="000000">
                      <a:alpha val="43137"/>
                    </a:srgbClr>
                  </a:outerShdw>
                </a:effectLst>
                <a:latin typeface="Arial Black" panose="020B0A04020102020204" pitchFamily="34" charset="0"/>
                <a:ea typeface="+mj-ea"/>
                <a:cs typeface="+mj-cs"/>
              </a:rPr>
              <a:t>Global Climate Convergence Leader, IL</a:t>
            </a:r>
            <a:br>
              <a:rPr lang="en-US" dirty="0">
                <a:solidFill>
                  <a:srgbClr val="C00000"/>
                </a:solidFill>
                <a:effectLst>
                  <a:outerShdw blurRad="38100" dist="38100" dir="2700000" algn="tl">
                    <a:srgbClr val="000000">
                      <a:alpha val="43137"/>
                    </a:srgbClr>
                  </a:outerShdw>
                </a:effectLst>
                <a:latin typeface="Arial Black" panose="020B0A04020102020204" pitchFamily="34" charset="0"/>
                <a:ea typeface="+mj-ea"/>
                <a:cs typeface="+mj-cs"/>
              </a:rPr>
            </a:br>
            <a:endParaRPr lang="en-US" dirty="0">
              <a:solidFill>
                <a:srgbClr val="C00000"/>
              </a:solidFill>
              <a:effectLst>
                <a:outerShdw blurRad="38100" dist="38100" dir="2700000" algn="tl">
                  <a:srgbClr val="000000">
                    <a:alpha val="43137"/>
                  </a:srgbClr>
                </a:outerShdw>
              </a:effectLst>
              <a:latin typeface="Arial Black" panose="020B0A04020102020204" pitchFamily="34" charset="0"/>
              <a:ea typeface="+mj-ea"/>
              <a:cs typeface="+mj-cs"/>
            </a:endParaRPr>
          </a:p>
          <a:p>
            <a:pPr lvl="1"/>
            <a:r>
              <a:rPr lang="en-US" dirty="0">
                <a:solidFill>
                  <a:schemeClr val="accent3">
                    <a:lumMod val="50000"/>
                  </a:schemeClr>
                </a:solidFill>
                <a:latin typeface="Arial Black" panose="020B0A04020102020204" pitchFamily="34" charset="0"/>
                <a:ea typeface="+mj-ea"/>
                <a:cs typeface="+mj-cs"/>
              </a:rPr>
              <a:t>Email: </a:t>
            </a:r>
            <a:r>
              <a:rPr lang="en-US" dirty="0">
                <a:solidFill>
                  <a:srgbClr val="92D050"/>
                </a:solidFill>
                <a:effectLst>
                  <a:outerShdw blurRad="38100" dist="38100" dir="2700000" algn="tl">
                    <a:srgbClr val="000000">
                      <a:alpha val="43137"/>
                    </a:srgbClr>
                  </a:outerShdw>
                </a:effectLst>
                <a:latin typeface="Arial Black" panose="020B0A04020102020204" pitchFamily="34" charset="0"/>
                <a:ea typeface="+mj-ea"/>
                <a:cs typeface="+mj-cs"/>
                <a:hlinkClick r:id="rId2"/>
              </a:rPr>
              <a:t>McMoveOn@gmail.com</a:t>
            </a:r>
            <a:endParaRPr lang="en-US" dirty="0">
              <a:solidFill>
                <a:srgbClr val="92D050"/>
              </a:solidFill>
              <a:effectLst>
                <a:outerShdw blurRad="38100" dist="38100" dir="2700000" algn="tl">
                  <a:srgbClr val="000000">
                    <a:alpha val="43137"/>
                  </a:srgbClr>
                </a:outerShdw>
              </a:effectLst>
              <a:latin typeface="Arial Black" panose="020B0A04020102020204" pitchFamily="34" charset="0"/>
              <a:ea typeface="+mj-ea"/>
              <a:cs typeface="+mj-cs"/>
            </a:endParaRPr>
          </a:p>
          <a:p>
            <a:pPr lvl="1"/>
            <a:r>
              <a:rPr lang="en-US" dirty="0">
                <a:solidFill>
                  <a:srgbClr val="92D050"/>
                </a:solidFill>
                <a:effectLst>
                  <a:outerShdw blurRad="38100" dist="38100" dir="2700000" algn="tl">
                    <a:srgbClr val="000000">
                      <a:alpha val="43137"/>
                    </a:srgbClr>
                  </a:outerShdw>
                </a:effectLst>
                <a:latin typeface="Arial Black" panose="020B0A04020102020204" pitchFamily="34" charset="0"/>
                <a:ea typeface="+mj-ea"/>
                <a:cs typeface="+mj-cs"/>
              </a:rPr>
              <a:t/>
            </a:r>
            <a:br>
              <a:rPr lang="en-US" dirty="0">
                <a:solidFill>
                  <a:srgbClr val="92D050"/>
                </a:solidFill>
                <a:effectLst>
                  <a:outerShdw blurRad="38100" dist="38100" dir="2700000" algn="tl">
                    <a:srgbClr val="000000">
                      <a:alpha val="43137"/>
                    </a:srgbClr>
                  </a:outerShdw>
                </a:effectLst>
                <a:latin typeface="Arial Black" panose="020B0A04020102020204" pitchFamily="34" charset="0"/>
                <a:ea typeface="+mj-ea"/>
                <a:cs typeface="+mj-cs"/>
              </a:rPr>
            </a:br>
            <a:endParaRPr lang="en-US" sz="2400" dirty="0">
              <a:effectLst>
                <a:outerShdw blurRad="38100" dist="38100" dir="2700000" algn="tl">
                  <a:srgbClr val="000000">
                    <a:alpha val="43137"/>
                  </a:srgbClr>
                </a:outerShdw>
              </a:effectLst>
              <a:latin typeface="Arial Black" pitchFamily="34" charset="0"/>
            </a:endParaRPr>
          </a:p>
          <a:p>
            <a:pPr lvl="1"/>
            <a:r>
              <a:rPr lang="en-US" sz="2400" dirty="0">
                <a:effectLst>
                  <a:outerShdw blurRad="38100" dist="38100" dir="2700000" algn="tl">
                    <a:srgbClr val="000000">
                      <a:alpha val="43137"/>
                    </a:srgbClr>
                  </a:outerShdw>
                </a:effectLst>
                <a:latin typeface="Arial Black" pitchFamily="34" charset="0"/>
              </a:rPr>
              <a:t>			</a:t>
            </a:r>
            <a:r>
              <a:rPr lang="en-US" sz="3200" dirty="0">
                <a:solidFill>
                  <a:schemeClr val="accent3">
                    <a:lumMod val="50000"/>
                  </a:schemeClr>
                </a:solidFill>
                <a:latin typeface="Arial Black" pitchFamily="34" charset="0"/>
              </a:rPr>
              <a:t>Lisa Oldendorp</a:t>
            </a:r>
            <a:br>
              <a:rPr lang="en-US" sz="3200" dirty="0">
                <a:solidFill>
                  <a:schemeClr val="accent3">
                    <a:lumMod val="50000"/>
                  </a:schemeClr>
                </a:solidFill>
                <a:latin typeface="Arial Black" pitchFamily="34" charset="0"/>
              </a:rPr>
            </a:br>
            <a:r>
              <a:rPr lang="en-US" dirty="0">
                <a:effectLst>
                  <a:outerShdw blurRad="38100" dist="38100" dir="2700000" algn="tl">
                    <a:srgbClr val="000000">
                      <a:alpha val="43137"/>
                    </a:srgbClr>
                  </a:outerShdw>
                </a:effectLst>
                <a:latin typeface="Arial Black" pitchFamily="34" charset="0"/>
              </a:rPr>
              <a:t>			</a:t>
            </a:r>
            <a:r>
              <a:rPr lang="en-US" dirty="0">
                <a:solidFill>
                  <a:srgbClr val="C00000"/>
                </a:solidFill>
                <a:effectLst>
                  <a:outerShdw blurRad="38100" dist="38100" dir="2700000" algn="tl">
                    <a:srgbClr val="000000">
                      <a:alpha val="43137"/>
                    </a:srgbClr>
                  </a:outerShdw>
                </a:effectLst>
                <a:latin typeface="Arial Black" pitchFamily="34" charset="0"/>
              </a:rPr>
              <a:t>National Call Planning Team/Chat Host</a:t>
            </a:r>
            <a:br>
              <a:rPr lang="en-US" dirty="0">
                <a:solidFill>
                  <a:srgbClr val="C00000"/>
                </a:solidFill>
                <a:effectLst>
                  <a:outerShdw blurRad="38100" dist="38100" dir="2700000" algn="tl">
                    <a:srgbClr val="000000">
                      <a:alpha val="43137"/>
                    </a:srgbClr>
                  </a:outerShdw>
                </a:effectLst>
                <a:latin typeface="Arial Black" pitchFamily="34" charset="0"/>
              </a:rPr>
            </a:br>
            <a:r>
              <a:rPr lang="en-US" dirty="0">
                <a:solidFill>
                  <a:srgbClr val="002060"/>
                </a:solidFill>
                <a:effectLst>
                  <a:outerShdw blurRad="38100" dist="38100" dir="2700000" algn="tl">
                    <a:srgbClr val="000000">
                      <a:alpha val="43137"/>
                    </a:srgbClr>
                  </a:outerShdw>
                </a:effectLst>
                <a:latin typeface="Arial Black" pitchFamily="34" charset="0"/>
              </a:rPr>
              <a:t>			</a:t>
            </a:r>
            <a:r>
              <a:rPr lang="en-US" dirty="0">
                <a:solidFill>
                  <a:srgbClr val="002060"/>
                </a:solidFill>
                <a:latin typeface="Arial Black" pitchFamily="34" charset="0"/>
              </a:rPr>
              <a:t>MoveOn Regional Organizer, NY</a:t>
            </a:r>
            <a:br>
              <a:rPr lang="en-US" dirty="0">
                <a:solidFill>
                  <a:srgbClr val="002060"/>
                </a:solidFill>
                <a:latin typeface="Arial Black" pitchFamily="34" charset="0"/>
              </a:rPr>
            </a:br>
            <a:r>
              <a:rPr lang="en-US" sz="1350" dirty="0">
                <a:solidFill>
                  <a:srgbClr val="002060"/>
                </a:solidFill>
                <a:effectLst>
                  <a:outerShdw blurRad="38100" dist="38100" dir="2700000" algn="tl">
                    <a:srgbClr val="000000">
                      <a:alpha val="43137"/>
                    </a:srgbClr>
                  </a:outerShdw>
                </a:effectLst>
                <a:latin typeface="Arial Black" pitchFamily="34" charset="0"/>
              </a:rPr>
              <a:t>		</a:t>
            </a:r>
          </a:p>
          <a:p>
            <a:pPr lvl="1"/>
            <a:r>
              <a:rPr lang="en-US" sz="1350" dirty="0">
                <a:solidFill>
                  <a:schemeClr val="accent3">
                    <a:lumMod val="50000"/>
                  </a:schemeClr>
                </a:solidFill>
                <a:effectLst>
                  <a:outerShdw blurRad="38100" dist="38100" dir="2700000" algn="tl">
                    <a:srgbClr val="000000">
                      <a:alpha val="43137"/>
                    </a:srgbClr>
                  </a:outerShdw>
                </a:effectLst>
                <a:latin typeface="Arial Black" pitchFamily="34" charset="0"/>
              </a:rPr>
              <a:t>			</a:t>
            </a:r>
            <a:r>
              <a:rPr lang="en-US" dirty="0">
                <a:solidFill>
                  <a:schemeClr val="accent3">
                    <a:lumMod val="50000"/>
                  </a:schemeClr>
                </a:solidFill>
                <a:latin typeface="Arial Black" pitchFamily="34" charset="0"/>
              </a:rPr>
              <a:t>Email: </a:t>
            </a:r>
            <a:r>
              <a:rPr lang="en-US" u="sng" dirty="0">
                <a:solidFill>
                  <a:srgbClr val="92D050"/>
                </a:solidFill>
                <a:effectLst>
                  <a:outerShdw blurRad="38100" dist="38100" dir="2700000" algn="tl">
                    <a:srgbClr val="000000">
                      <a:alpha val="43137"/>
                    </a:srgbClr>
                  </a:outerShdw>
                </a:effectLst>
                <a:latin typeface="Arial Black" pitchFamily="34" charset="0"/>
                <a:hlinkClick r:id="rId3"/>
              </a:rPr>
              <a:t>eslsk8r@optonline.net</a:t>
            </a:r>
            <a:r>
              <a:rPr lang="en-US" u="sng" dirty="0">
                <a:solidFill>
                  <a:srgbClr val="92D050"/>
                </a:solidFill>
                <a:effectLst>
                  <a:outerShdw blurRad="38100" dist="38100" dir="2700000" algn="tl">
                    <a:srgbClr val="000000">
                      <a:alpha val="43137"/>
                    </a:srgbClr>
                  </a:outerShdw>
                </a:effectLst>
                <a:latin typeface="Arial Black" pitchFamily="34" charset="0"/>
              </a:rPr>
              <a:t> </a:t>
            </a:r>
          </a:p>
          <a:p>
            <a:pPr lvl="1"/>
            <a:endParaRPr lang="en-US" u="sng" dirty="0">
              <a:solidFill>
                <a:srgbClr val="92D050"/>
              </a:solidFill>
              <a:effectLst>
                <a:outerShdw blurRad="38100" dist="38100" dir="2700000" algn="tl">
                  <a:srgbClr val="000000">
                    <a:alpha val="43137"/>
                  </a:srgbClr>
                </a:outerShdw>
              </a:effectLst>
              <a:latin typeface="Arial Black" pitchFamily="34" charset="0"/>
            </a:endParaRPr>
          </a:p>
          <a:p>
            <a:pPr lvl="1"/>
            <a:endParaRPr lang="en-US" dirty="0"/>
          </a:p>
        </p:txBody>
      </p:sp>
      <p:pic>
        <p:nvPicPr>
          <p:cNvPr id="4" name="Picture 3"/>
          <p:cNvPicPr>
            <a:picLocks noChangeAspect="1"/>
          </p:cNvPicPr>
          <p:nvPr/>
        </p:nvPicPr>
        <p:blipFill rotWithShape="1">
          <a:blip r:embed="rId4"/>
          <a:srcRect l="-3665" t="-2" r="-3348" b="-1163"/>
          <a:stretch/>
        </p:blipFill>
        <p:spPr>
          <a:xfrm>
            <a:off x="7924800" y="1336821"/>
            <a:ext cx="2075167" cy="2743200"/>
          </a:xfrm>
          <a:prstGeom prst="rect">
            <a:avLst/>
          </a:prstGeom>
        </p:spPr>
      </p:pic>
      <p:pic>
        <p:nvPicPr>
          <p:cNvPr id="5" name="Picture 4" descr="Mara Cohen head shot.jpg"/>
          <p:cNvPicPr>
            <a:picLocks noChangeAspect="1"/>
          </p:cNvPicPr>
          <p:nvPr/>
        </p:nvPicPr>
        <p:blipFill>
          <a:blip r:embed="rId5" cstate="screen">
            <a:extLst>
              <a:ext uri="{28A0092B-C50C-407E-A947-70E740481C1C}">
                <a14:useLocalDpi xmlns:a14="http://schemas.microsoft.com/office/drawing/2010/main"/>
              </a:ext>
            </a:extLst>
          </a:blip>
          <a:srcRect b="-2362"/>
          <a:stretch>
            <a:fillRect/>
          </a:stretch>
        </p:blipFill>
        <p:spPr>
          <a:xfrm>
            <a:off x="1524000" y="3886200"/>
            <a:ext cx="2215659" cy="2743200"/>
          </a:xfrm>
          <a:prstGeom prst="rect">
            <a:avLst/>
          </a:prstGeom>
        </p:spPr>
      </p:pic>
    </p:spTree>
    <p:extLst>
      <p:ext uri="{BB962C8B-B14F-4D97-AF65-F5344CB8AC3E}">
        <p14:creationId xmlns:p14="http://schemas.microsoft.com/office/powerpoint/2010/main" val="1115104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9753600" cy="6096000"/>
          </a:xfrm>
        </p:spPr>
        <p:txBody>
          <a:bodyPr vert="horz" wrap="none" lIns="68576" tIns="137153" rIns="68580" bIns="137153" rtlCol="0" anchor="t" anchorCtr="0">
            <a:normAutofit fontScale="90000"/>
          </a:bodyPr>
          <a:lstStyle/>
          <a:p>
            <a:pPr>
              <a:lnSpc>
                <a:spcPts val="2250"/>
              </a:lnSpc>
            </a:pPr>
            <a:r>
              <a:rPr lang="en-US" sz="4500" dirty="0" smtClean="0">
                <a:solidFill>
                  <a:srgbClr val="00B0F0"/>
                </a:solidFill>
                <a:effectLst>
                  <a:outerShdw blurRad="38100" dist="38100" dir="2700000" algn="tl">
                    <a:srgbClr val="000000">
                      <a:alpha val="43137"/>
                    </a:srgbClr>
                  </a:outerShdw>
                </a:effectLst>
                <a:latin typeface="Arial Black" pitchFamily="34" charset="0"/>
              </a:rPr>
              <a:t> </a:t>
            </a:r>
            <a:r>
              <a:rPr lang="en-US" sz="5300" b="1" dirty="0">
                <a:effectLst>
                  <a:outerShdw blurRad="38100" dist="38100" dir="2700000" algn="tl">
                    <a:srgbClr val="000000">
                      <a:alpha val="43137"/>
                    </a:srgbClr>
                  </a:outerShdw>
                </a:effectLst>
                <a:latin typeface="Arial Black" panose="020B0A04020102020204" pitchFamily="34" charset="0"/>
              </a:rPr>
              <a:t>National Call Planning Team</a:t>
            </a:r>
            <a:r>
              <a:rPr lang="en-US" sz="4500" dirty="0">
                <a:solidFill>
                  <a:schemeClr val="accent6">
                    <a:lumMod val="50000"/>
                  </a:schemeClr>
                </a:solidFill>
                <a:latin typeface="Arial Black" pitchFamily="34" charset="0"/>
              </a:rPr>
              <a:t/>
            </a:r>
            <a:br>
              <a:rPr lang="en-US" sz="4500" dirty="0">
                <a:solidFill>
                  <a:schemeClr val="accent6">
                    <a:lumMod val="50000"/>
                  </a:schemeClr>
                </a:solidFill>
                <a:latin typeface="Arial Black" pitchFamily="34" charset="0"/>
              </a:rPr>
            </a:br>
            <a:r>
              <a:rPr lang="en-US" sz="3675" dirty="0">
                <a:solidFill>
                  <a:schemeClr val="accent6">
                    <a:lumMod val="50000"/>
                  </a:schemeClr>
                </a:solidFill>
                <a:latin typeface="Arial Black" pitchFamily="34" charset="0"/>
              </a:rPr>
              <a:t/>
            </a:r>
            <a:br>
              <a:rPr lang="en-US" sz="3675" dirty="0">
                <a:solidFill>
                  <a:schemeClr val="accent6">
                    <a:lumMod val="50000"/>
                  </a:schemeClr>
                </a:solidFill>
                <a:latin typeface="Arial Black" pitchFamily="34" charset="0"/>
              </a:rPr>
            </a:br>
            <a:r>
              <a:rPr lang="en-US" sz="2700" dirty="0">
                <a:solidFill>
                  <a:schemeClr val="tx1"/>
                </a:solidFill>
                <a:effectLst>
                  <a:outerShdw blurRad="38100" dist="38100" dir="2700000" algn="tl">
                    <a:srgbClr val="000000">
                      <a:alpha val="43137"/>
                    </a:srgbClr>
                  </a:outerShdw>
                </a:effectLst>
                <a:latin typeface="Arial Black" pitchFamily="34" charset="0"/>
              </a:rPr>
              <a:t>		</a:t>
            </a:r>
            <a:br>
              <a:rPr lang="en-US" sz="2700" dirty="0">
                <a:solidFill>
                  <a:schemeClr val="tx1"/>
                </a:solidFill>
                <a:effectLst>
                  <a:outerShdw blurRad="38100" dist="38100" dir="2700000" algn="tl">
                    <a:srgbClr val="000000">
                      <a:alpha val="43137"/>
                    </a:srgbClr>
                  </a:outerShdw>
                </a:effectLst>
                <a:latin typeface="Arial Black" pitchFamily="34" charset="0"/>
              </a:rPr>
            </a:br>
            <a:r>
              <a:rPr lang="en-US" sz="2700" dirty="0">
                <a:solidFill>
                  <a:schemeClr val="tx1"/>
                </a:solidFill>
                <a:effectLst>
                  <a:outerShdw blurRad="38100" dist="38100" dir="2700000" algn="tl">
                    <a:srgbClr val="000000">
                      <a:alpha val="43137"/>
                    </a:srgbClr>
                  </a:outerShdw>
                </a:effectLst>
                <a:latin typeface="Arial Black" pitchFamily="34" charset="0"/>
              </a:rPr>
              <a:t>	</a:t>
            </a:r>
            <a:r>
              <a:rPr lang="en-US" sz="2700" dirty="0" smtClean="0">
                <a:solidFill>
                  <a:schemeClr val="tx1"/>
                </a:solidFill>
                <a:effectLst>
                  <a:outerShdw blurRad="38100" dist="38100" dir="2700000" algn="tl">
                    <a:srgbClr val="000000">
                      <a:alpha val="43137"/>
                    </a:srgbClr>
                  </a:outerShdw>
                </a:effectLst>
                <a:latin typeface="Arial Black" pitchFamily="34" charset="0"/>
              </a:rPr>
              <a:t/>
            </a:r>
            <a:br>
              <a:rPr lang="en-US" sz="2700" dirty="0" smtClean="0">
                <a:solidFill>
                  <a:schemeClr val="tx1"/>
                </a:solidFill>
                <a:effectLst>
                  <a:outerShdw blurRad="38100" dist="38100" dir="2700000" algn="tl">
                    <a:srgbClr val="000000">
                      <a:alpha val="43137"/>
                    </a:srgbClr>
                  </a:outerShdw>
                </a:effectLst>
                <a:latin typeface="Arial Black" pitchFamily="34" charset="0"/>
              </a:rPr>
            </a:br>
            <a:r>
              <a:rPr lang="en-US" dirty="0">
                <a:solidFill>
                  <a:schemeClr val="tx1"/>
                </a:solidFill>
                <a:effectLst>
                  <a:outerShdw blurRad="38100" dist="38100" dir="2700000" algn="tl">
                    <a:srgbClr val="000000">
                      <a:alpha val="43137"/>
                    </a:srgbClr>
                  </a:outerShdw>
                </a:effectLst>
                <a:latin typeface="Arial Black" pitchFamily="34" charset="0"/>
              </a:rPr>
              <a:t/>
            </a:r>
            <a:br>
              <a:rPr lang="en-US" dirty="0">
                <a:solidFill>
                  <a:schemeClr val="tx1"/>
                </a:solidFill>
                <a:effectLst>
                  <a:outerShdw blurRad="38100" dist="38100" dir="2700000" algn="tl">
                    <a:srgbClr val="000000">
                      <a:alpha val="43137"/>
                    </a:srgbClr>
                  </a:outerShdw>
                </a:effectLst>
                <a:latin typeface="Arial Black" pitchFamily="34" charset="0"/>
              </a:rPr>
            </a:br>
            <a:r>
              <a:rPr lang="en-US" dirty="0">
                <a:solidFill>
                  <a:schemeClr val="tx1"/>
                </a:solidFill>
                <a:effectLst>
                  <a:outerShdw blurRad="38100" dist="38100" dir="2700000" algn="tl">
                    <a:srgbClr val="000000">
                      <a:alpha val="43137"/>
                    </a:srgbClr>
                  </a:outerShdw>
                </a:effectLst>
                <a:latin typeface="Arial Black" pitchFamily="34" charset="0"/>
              </a:rPr>
              <a:t>	</a:t>
            </a:r>
            <a:r>
              <a:rPr lang="en-US" cap="none" dirty="0" smtClean="0">
                <a:solidFill>
                  <a:srgbClr val="C00000"/>
                </a:solidFill>
                <a:effectLst>
                  <a:outerShdw blurRad="38100" dist="38100" dir="2700000" algn="tl">
                    <a:srgbClr val="000000">
                      <a:alpha val="43137"/>
                    </a:srgbClr>
                  </a:outerShdw>
                </a:effectLst>
                <a:latin typeface="Arial Black" pitchFamily="34" charset="0"/>
              </a:rPr>
              <a:t>Liz Amsden </a:t>
            </a:r>
            <a:r>
              <a:rPr lang="en-US" sz="2700" cap="none" dirty="0" smtClean="0">
                <a:solidFill>
                  <a:prstClr val="white"/>
                </a:solidFill>
                <a:effectLst>
                  <a:outerShdw blurRad="38100" dist="38100" dir="2700000" algn="tl">
                    <a:srgbClr val="000000">
                      <a:alpha val="43137"/>
                    </a:srgbClr>
                  </a:outerShdw>
                </a:effectLst>
                <a:latin typeface="Arial Black" pitchFamily="34" charset="0"/>
              </a:rPr>
              <a:t/>
            </a:r>
            <a:br>
              <a:rPr lang="en-US" sz="2700" cap="none" dirty="0" smtClean="0">
                <a:solidFill>
                  <a:prstClr val="white"/>
                </a:solidFill>
                <a:effectLst>
                  <a:outerShdw blurRad="38100" dist="38100" dir="2700000" algn="tl">
                    <a:srgbClr val="000000">
                      <a:alpha val="43137"/>
                    </a:srgbClr>
                  </a:outerShdw>
                </a:effectLst>
                <a:latin typeface="Arial Black" pitchFamily="34" charset="0"/>
              </a:rPr>
            </a:br>
            <a:r>
              <a:rPr lang="en-US" sz="2700" dirty="0">
                <a:solidFill>
                  <a:srgbClr val="0E5580"/>
                </a:solidFill>
                <a:effectLst>
                  <a:outerShdw blurRad="38100" dist="38100" dir="2700000" algn="tl">
                    <a:srgbClr val="000000">
                      <a:alpha val="43137"/>
                    </a:srgbClr>
                  </a:outerShdw>
                </a:effectLst>
                <a:latin typeface="Arial Black" pitchFamily="34" charset="0"/>
              </a:rPr>
              <a:t>	</a:t>
            </a:r>
            <a:r>
              <a:rPr lang="en-US" sz="2700" dirty="0">
                <a:solidFill>
                  <a:schemeClr val="accent3">
                    <a:lumMod val="50000"/>
                  </a:schemeClr>
                </a:solidFill>
                <a:latin typeface="Arial Black" pitchFamily="34" charset="0"/>
              </a:rPr>
              <a:t>National Call Team Co-Organizer</a:t>
            </a:r>
            <a:br>
              <a:rPr lang="en-US" sz="2700" dirty="0">
                <a:solidFill>
                  <a:schemeClr val="accent3">
                    <a:lumMod val="50000"/>
                  </a:schemeClr>
                </a:solidFill>
                <a:latin typeface="Arial Black" pitchFamily="34" charset="0"/>
              </a:rPr>
            </a:br>
            <a:r>
              <a:rPr lang="en-US" sz="2700" dirty="0">
                <a:solidFill>
                  <a:prstClr val="white"/>
                </a:solidFill>
                <a:effectLst>
                  <a:outerShdw blurRad="38100" dist="38100" dir="2700000" algn="tl">
                    <a:srgbClr val="000000">
                      <a:alpha val="43137"/>
                    </a:srgbClr>
                  </a:outerShdw>
                </a:effectLst>
                <a:latin typeface="Arial Black" pitchFamily="34" charset="0"/>
              </a:rPr>
              <a:t>  	</a:t>
            </a:r>
            <a:r>
              <a:rPr lang="en-US" sz="2700" dirty="0">
                <a:solidFill>
                  <a:srgbClr val="C00000"/>
                </a:solidFill>
                <a:effectLst>
                  <a:outerShdw blurRad="38100" dist="38100" dir="2700000" algn="tl">
                    <a:srgbClr val="000000">
                      <a:alpha val="43137"/>
                    </a:srgbClr>
                  </a:outerShdw>
                </a:effectLst>
                <a:latin typeface="Arial Black" pitchFamily="34" charset="0"/>
              </a:rPr>
              <a:t>Campaign Updates </a:t>
            </a:r>
            <a:r>
              <a:rPr lang="en-US" sz="2700" dirty="0">
                <a:effectLst>
                  <a:outerShdw blurRad="38100" dist="38100" dir="2700000" algn="tl">
                    <a:srgbClr val="000000">
                      <a:alpha val="43137"/>
                    </a:srgbClr>
                  </a:outerShdw>
                </a:effectLst>
                <a:latin typeface="Arial Black" pitchFamily="34" charset="0"/>
              </a:rPr>
              <a:t/>
            </a:r>
            <a:br>
              <a:rPr lang="en-US" sz="2700" dirty="0">
                <a:effectLst>
                  <a:outerShdw blurRad="38100" dist="38100" dir="2700000" algn="tl">
                    <a:srgbClr val="000000">
                      <a:alpha val="43137"/>
                    </a:srgbClr>
                  </a:outerShdw>
                </a:effectLst>
                <a:latin typeface="Arial Black" pitchFamily="34" charset="0"/>
              </a:rPr>
            </a:br>
            <a:r>
              <a:rPr lang="en-US" sz="2700" dirty="0">
                <a:solidFill>
                  <a:prstClr val="white"/>
                </a:solidFill>
                <a:effectLst>
                  <a:outerShdw blurRad="38100" dist="38100" dir="2700000" algn="tl">
                    <a:srgbClr val="000000">
                      <a:alpha val="43137"/>
                    </a:srgbClr>
                  </a:outerShdw>
                </a:effectLst>
                <a:latin typeface="Arial Black" pitchFamily="34" charset="0"/>
              </a:rPr>
              <a:t>  	</a:t>
            </a:r>
            <a:r>
              <a:rPr lang="en-US" sz="2700" dirty="0">
                <a:solidFill>
                  <a:schemeClr val="accent3">
                    <a:lumMod val="50000"/>
                  </a:schemeClr>
                </a:solidFill>
                <a:latin typeface="Arial Black" pitchFamily="34" charset="0"/>
              </a:rPr>
              <a:t>MoveOn Council Organizer CA</a:t>
            </a:r>
            <a:br>
              <a:rPr lang="en-US" sz="2700" dirty="0">
                <a:solidFill>
                  <a:schemeClr val="accent3">
                    <a:lumMod val="50000"/>
                  </a:schemeClr>
                </a:solidFill>
                <a:latin typeface="Arial Black" pitchFamily="34" charset="0"/>
              </a:rPr>
            </a:br>
            <a:r>
              <a:rPr lang="en-US" sz="2700" dirty="0">
                <a:solidFill>
                  <a:srgbClr val="75CEEC">
                    <a:lumMod val="40000"/>
                    <a:lumOff val="60000"/>
                  </a:srgbClr>
                </a:solidFill>
                <a:effectLst>
                  <a:outerShdw blurRad="38100" dist="38100" dir="2700000" algn="tl">
                    <a:srgbClr val="000000">
                      <a:alpha val="43137"/>
                    </a:srgbClr>
                  </a:outerShdw>
                </a:effectLst>
                <a:latin typeface="Arial Black" pitchFamily="34" charset="0"/>
              </a:rPr>
              <a:t>  </a:t>
            </a:r>
            <a:r>
              <a:rPr lang="en-US" sz="2700" dirty="0">
                <a:solidFill>
                  <a:prstClr val="white"/>
                </a:solidFill>
                <a:effectLst>
                  <a:outerShdw blurRad="38100" dist="38100" dir="2700000" algn="tl">
                    <a:srgbClr val="000000">
                      <a:alpha val="43137"/>
                    </a:srgbClr>
                  </a:outerShdw>
                </a:effectLst>
                <a:latin typeface="Arial Black" pitchFamily="34" charset="0"/>
              </a:rPr>
              <a:t> 	</a:t>
            </a:r>
            <a:r>
              <a:rPr lang="en-US" sz="2700" dirty="0">
                <a:solidFill>
                  <a:srgbClr val="C00000"/>
                </a:solidFill>
                <a:effectLst>
                  <a:outerShdw blurRad="38100" dist="38100" dir="2700000" algn="tl">
                    <a:srgbClr val="000000">
                      <a:alpha val="43137"/>
                    </a:srgbClr>
                  </a:outerShdw>
                </a:effectLst>
                <a:latin typeface="Arial Black" pitchFamily="34" charset="0"/>
              </a:rPr>
              <a:t>Email: </a:t>
            </a:r>
            <a:r>
              <a:rPr lang="en-US" sz="2700" dirty="0" err="1">
                <a:solidFill>
                  <a:prstClr val="white"/>
                </a:solidFill>
                <a:latin typeface="Arial Black" pitchFamily="34" charset="0"/>
                <a:hlinkClick r:id="rId3"/>
              </a:rPr>
              <a:t>Lizamsden@hotmail.Com</a:t>
            </a:r>
            <a:r>
              <a:rPr lang="en-US" sz="2700" dirty="0">
                <a:solidFill>
                  <a:prstClr val="white"/>
                </a:solidFill>
                <a:latin typeface="Arial Black" pitchFamily="34" charset="0"/>
              </a:rPr>
              <a:t> </a:t>
            </a:r>
            <a:r>
              <a:rPr lang="en-US" sz="2700" dirty="0" smtClean="0">
                <a:solidFill>
                  <a:prstClr val="white"/>
                </a:solidFill>
                <a:latin typeface="Arial Black" pitchFamily="34" charset="0"/>
              </a:rPr>
              <a:t/>
            </a:r>
            <a:br>
              <a:rPr lang="en-US" sz="2700" dirty="0" smtClean="0">
                <a:solidFill>
                  <a:prstClr val="white"/>
                </a:solidFill>
                <a:latin typeface="Arial Black" pitchFamily="34" charset="0"/>
              </a:rPr>
            </a:br>
            <a:r>
              <a:rPr lang="en-US" sz="2025" dirty="0">
                <a:solidFill>
                  <a:prstClr val="white"/>
                </a:solidFill>
                <a:latin typeface="Arial Black" pitchFamily="34" charset="0"/>
              </a:rPr>
              <a:t/>
            </a:r>
            <a:br>
              <a:rPr lang="en-US" sz="2025" dirty="0">
                <a:solidFill>
                  <a:prstClr val="white"/>
                </a:solidFill>
                <a:latin typeface="Arial Black" pitchFamily="34" charset="0"/>
              </a:rPr>
            </a:br>
            <a:r>
              <a:rPr lang="en-US" sz="2025" dirty="0">
                <a:solidFill>
                  <a:schemeClr val="tx1"/>
                </a:solidFill>
                <a:effectLst>
                  <a:outerShdw blurRad="38100" dist="38100" dir="2700000" algn="tl">
                    <a:srgbClr val="000000">
                      <a:alpha val="43137"/>
                    </a:srgbClr>
                  </a:outerShdw>
                </a:effectLst>
                <a:latin typeface="Arial Black" pitchFamily="34" charset="0"/>
              </a:rPr>
              <a:t/>
            </a:r>
            <a:br>
              <a:rPr lang="en-US" sz="2025" dirty="0">
                <a:solidFill>
                  <a:schemeClr val="tx1"/>
                </a:solidFill>
                <a:effectLst>
                  <a:outerShdw blurRad="38100" dist="38100" dir="2700000" algn="tl">
                    <a:srgbClr val="000000">
                      <a:alpha val="43137"/>
                    </a:srgbClr>
                  </a:outerShdw>
                </a:effectLst>
                <a:latin typeface="Arial Black" pitchFamily="34" charset="0"/>
              </a:rPr>
            </a:br>
            <a:r>
              <a:rPr lang="en-US" dirty="0">
                <a:solidFill>
                  <a:schemeClr val="tx1"/>
                </a:solidFill>
                <a:effectLst>
                  <a:outerShdw blurRad="38100" dist="38100" dir="2700000" algn="tl">
                    <a:srgbClr val="000000">
                      <a:alpha val="43137"/>
                    </a:srgbClr>
                  </a:outerShdw>
                </a:effectLst>
                <a:latin typeface="Arial Black" pitchFamily="34" charset="0"/>
              </a:rPr>
              <a:t/>
            </a:r>
            <a:br>
              <a:rPr lang="en-US" dirty="0">
                <a:solidFill>
                  <a:schemeClr val="tx1"/>
                </a:solidFill>
                <a:effectLst>
                  <a:outerShdw blurRad="38100" dist="38100" dir="2700000" algn="tl">
                    <a:srgbClr val="000000">
                      <a:alpha val="43137"/>
                    </a:srgbClr>
                  </a:outerShdw>
                </a:effectLst>
                <a:latin typeface="Arial Black" pitchFamily="34" charset="0"/>
              </a:rPr>
            </a:br>
            <a:r>
              <a:rPr lang="en-US" dirty="0">
                <a:solidFill>
                  <a:schemeClr val="tx1"/>
                </a:solidFill>
                <a:effectLst>
                  <a:outerShdw blurRad="38100" dist="38100" dir="2700000" algn="tl">
                    <a:srgbClr val="000000">
                      <a:alpha val="43137"/>
                    </a:srgbClr>
                  </a:outerShdw>
                </a:effectLst>
                <a:latin typeface="Arial Black" pitchFamily="34" charset="0"/>
              </a:rPr>
              <a:t>			</a:t>
            </a:r>
            <a:r>
              <a:rPr lang="en-US" cap="none" dirty="0" smtClean="0">
                <a:solidFill>
                  <a:srgbClr val="C00000"/>
                </a:solidFill>
                <a:effectLst>
                  <a:outerShdw blurRad="38100" dist="38100" dir="2700000" algn="tl">
                    <a:srgbClr val="000000">
                      <a:alpha val="43137"/>
                    </a:srgbClr>
                  </a:outerShdw>
                </a:effectLst>
                <a:latin typeface="Arial Black" pitchFamily="34" charset="0"/>
              </a:rPr>
              <a:t>Jan Swartzendruber </a:t>
            </a:r>
            <a:r>
              <a:rPr lang="en-US" sz="2700" dirty="0">
                <a:solidFill>
                  <a:schemeClr val="tx1"/>
                </a:solidFill>
                <a:effectLst>
                  <a:outerShdw blurRad="38100" dist="38100" dir="2700000" algn="tl">
                    <a:srgbClr val="000000">
                      <a:alpha val="43137"/>
                    </a:srgbClr>
                  </a:outerShdw>
                </a:effectLst>
                <a:latin typeface="Arial Black" pitchFamily="34" charset="0"/>
              </a:rPr>
              <a:t/>
            </a:r>
            <a:br>
              <a:rPr lang="en-US" sz="2700" dirty="0">
                <a:solidFill>
                  <a:schemeClr val="tx1"/>
                </a:solidFill>
                <a:effectLst>
                  <a:outerShdw blurRad="38100" dist="38100" dir="2700000" algn="tl">
                    <a:srgbClr val="000000">
                      <a:alpha val="43137"/>
                    </a:srgbClr>
                  </a:outerShdw>
                </a:effectLst>
                <a:latin typeface="Arial Black" pitchFamily="34" charset="0"/>
              </a:rPr>
            </a:br>
            <a:r>
              <a:rPr lang="en-US" sz="2700" dirty="0">
                <a:solidFill>
                  <a:schemeClr val="tx1"/>
                </a:solidFill>
                <a:effectLst>
                  <a:outerShdw blurRad="38100" dist="38100" dir="2700000" algn="tl">
                    <a:srgbClr val="000000">
                      <a:alpha val="43137"/>
                    </a:srgbClr>
                  </a:outerShdw>
                </a:effectLst>
                <a:latin typeface="Arial Black" pitchFamily="34" charset="0"/>
              </a:rPr>
              <a:t>			</a:t>
            </a:r>
            <a:r>
              <a:rPr lang="en-US" sz="2700" dirty="0">
                <a:solidFill>
                  <a:schemeClr val="accent3">
                    <a:lumMod val="50000"/>
                  </a:schemeClr>
                </a:solidFill>
                <a:latin typeface="Arial Black" pitchFamily="34" charset="0"/>
              </a:rPr>
              <a:t>National Call Planning Team</a:t>
            </a:r>
            <a:br>
              <a:rPr lang="en-US" sz="2700" dirty="0">
                <a:solidFill>
                  <a:schemeClr val="accent3">
                    <a:lumMod val="50000"/>
                  </a:schemeClr>
                </a:solidFill>
                <a:latin typeface="Arial Black" pitchFamily="34" charset="0"/>
              </a:rPr>
            </a:br>
            <a:r>
              <a:rPr lang="en-US" sz="2700" dirty="0">
                <a:solidFill>
                  <a:schemeClr val="tx1"/>
                </a:solidFill>
                <a:effectLst>
                  <a:outerShdw blurRad="38100" dist="38100" dir="2700000" algn="tl">
                    <a:srgbClr val="000000">
                      <a:alpha val="43137"/>
                    </a:srgbClr>
                  </a:outerShdw>
                </a:effectLst>
                <a:latin typeface="Arial Black" pitchFamily="34" charset="0"/>
              </a:rPr>
              <a:t>           		</a:t>
            </a:r>
            <a:r>
              <a:rPr lang="en-US" sz="2700" dirty="0" smtClean="0">
                <a:solidFill>
                  <a:srgbClr val="C00000"/>
                </a:solidFill>
                <a:effectLst>
                  <a:outerShdw blurRad="38100" dist="38100" dir="2700000" algn="tl">
                    <a:srgbClr val="000000">
                      <a:alpha val="43137"/>
                    </a:srgbClr>
                  </a:outerShdw>
                </a:effectLst>
                <a:latin typeface="Arial Black" pitchFamily="34" charset="0"/>
              </a:rPr>
              <a:t>Call </a:t>
            </a:r>
            <a:r>
              <a:rPr lang="en-US" sz="2700" dirty="0">
                <a:solidFill>
                  <a:srgbClr val="C00000"/>
                </a:solidFill>
                <a:effectLst>
                  <a:outerShdw blurRad="38100" dist="38100" dir="2700000" algn="tl">
                    <a:srgbClr val="000000">
                      <a:alpha val="43137"/>
                    </a:srgbClr>
                  </a:outerShdw>
                </a:effectLst>
                <a:latin typeface="Arial Black" pitchFamily="34" charset="0"/>
              </a:rPr>
              <a:t>Notes/Resource Vetting</a:t>
            </a:r>
            <a:r>
              <a:rPr lang="en-US" sz="2700" dirty="0">
                <a:effectLst>
                  <a:outerShdw blurRad="38100" dist="38100" dir="2700000" algn="tl">
                    <a:srgbClr val="000000">
                      <a:alpha val="43137"/>
                    </a:srgbClr>
                  </a:outerShdw>
                </a:effectLst>
                <a:latin typeface="Arial Black" pitchFamily="34" charset="0"/>
              </a:rPr>
              <a:t/>
            </a:r>
            <a:br>
              <a:rPr lang="en-US" sz="2700" dirty="0">
                <a:effectLst>
                  <a:outerShdw blurRad="38100" dist="38100" dir="2700000" algn="tl">
                    <a:srgbClr val="000000">
                      <a:alpha val="43137"/>
                    </a:srgbClr>
                  </a:outerShdw>
                </a:effectLst>
                <a:latin typeface="Arial Black" pitchFamily="34" charset="0"/>
              </a:rPr>
            </a:br>
            <a:r>
              <a:rPr lang="en-US" sz="2700" dirty="0">
                <a:solidFill>
                  <a:schemeClr val="bg2">
                    <a:lumMod val="40000"/>
                    <a:lumOff val="60000"/>
                  </a:schemeClr>
                </a:solidFill>
                <a:effectLst>
                  <a:outerShdw blurRad="38100" dist="38100" dir="2700000" algn="tl">
                    <a:srgbClr val="000000">
                      <a:alpha val="43137"/>
                    </a:srgbClr>
                  </a:outerShdw>
                </a:effectLst>
                <a:latin typeface="Arial Black" pitchFamily="34" charset="0"/>
              </a:rPr>
              <a:t>		</a:t>
            </a:r>
            <a:r>
              <a:rPr lang="en-US" sz="2700" dirty="0">
                <a:solidFill>
                  <a:srgbClr val="FFC000"/>
                </a:solidFill>
                <a:effectLst>
                  <a:outerShdw blurRad="38100" dist="38100" dir="2700000" algn="tl">
                    <a:srgbClr val="000000">
                      <a:alpha val="43137"/>
                    </a:srgbClr>
                  </a:outerShdw>
                </a:effectLst>
                <a:latin typeface="Arial Black" pitchFamily="34" charset="0"/>
              </a:rPr>
              <a:t>	</a:t>
            </a:r>
            <a:r>
              <a:rPr lang="en-US" sz="2700" dirty="0">
                <a:solidFill>
                  <a:schemeClr val="accent3">
                    <a:lumMod val="50000"/>
                  </a:schemeClr>
                </a:solidFill>
                <a:latin typeface="Arial Black" pitchFamily="34" charset="0"/>
              </a:rPr>
              <a:t>MoveOn Regional Organizer KS</a:t>
            </a:r>
            <a:br>
              <a:rPr lang="en-US" sz="2700" dirty="0">
                <a:solidFill>
                  <a:schemeClr val="accent3">
                    <a:lumMod val="50000"/>
                  </a:schemeClr>
                </a:solidFill>
                <a:latin typeface="Arial Black" pitchFamily="34" charset="0"/>
              </a:rPr>
            </a:br>
            <a:r>
              <a:rPr lang="en-US" sz="2700" dirty="0">
                <a:solidFill>
                  <a:schemeClr val="tx1"/>
                </a:solidFill>
                <a:effectLst>
                  <a:outerShdw blurRad="38100" dist="38100" dir="2700000" algn="tl">
                    <a:srgbClr val="000000">
                      <a:alpha val="43137"/>
                    </a:srgbClr>
                  </a:outerShdw>
                </a:effectLst>
                <a:latin typeface="Arial Black" pitchFamily="34" charset="0"/>
              </a:rPr>
              <a:t>	     	      </a:t>
            </a:r>
            <a:r>
              <a:rPr lang="en-US" sz="2700" dirty="0" smtClean="0">
                <a:solidFill>
                  <a:schemeClr val="tx1"/>
                </a:solidFill>
                <a:effectLst>
                  <a:outerShdw blurRad="38100" dist="38100" dir="2700000" algn="tl">
                    <a:srgbClr val="000000">
                      <a:alpha val="43137"/>
                    </a:srgbClr>
                  </a:outerShdw>
                </a:effectLst>
                <a:latin typeface="Arial Black" pitchFamily="34" charset="0"/>
              </a:rPr>
              <a:t>   </a:t>
            </a:r>
            <a:r>
              <a:rPr lang="en-US" sz="2700" dirty="0" smtClean="0">
                <a:solidFill>
                  <a:srgbClr val="C00000"/>
                </a:solidFill>
                <a:effectLst>
                  <a:outerShdw blurRad="38100" dist="38100" dir="2700000" algn="tl">
                    <a:srgbClr val="000000">
                      <a:alpha val="43137"/>
                    </a:srgbClr>
                  </a:outerShdw>
                </a:effectLst>
                <a:latin typeface="Arial Black" pitchFamily="34" charset="0"/>
              </a:rPr>
              <a:t>Email: </a:t>
            </a:r>
            <a:r>
              <a:rPr lang="en-US" sz="2700" dirty="0" smtClean="0">
                <a:solidFill>
                  <a:schemeClr val="tx1"/>
                </a:solidFill>
                <a:latin typeface="Arial Black" pitchFamily="34" charset="0"/>
                <a:hlinkClick r:id="rId4"/>
              </a:rPr>
              <a:t>Janinkansas2@gmail.Com</a:t>
            </a:r>
            <a:r>
              <a:rPr lang="en-US" sz="2700" dirty="0">
                <a:solidFill>
                  <a:schemeClr val="tx1"/>
                </a:solidFill>
                <a:latin typeface="Arial Black" pitchFamily="34" charset="0"/>
              </a:rPr>
              <a:t/>
            </a:r>
            <a:br>
              <a:rPr lang="en-US" sz="2700" dirty="0">
                <a:solidFill>
                  <a:schemeClr val="tx1"/>
                </a:solidFill>
                <a:latin typeface="Arial Black" pitchFamily="34" charset="0"/>
              </a:rPr>
            </a:br>
            <a:r>
              <a:rPr lang="en-US" sz="1800" dirty="0">
                <a:solidFill>
                  <a:schemeClr val="tx1"/>
                </a:solidFill>
                <a:latin typeface="Arial Black" pitchFamily="34" charset="0"/>
              </a:rPr>
              <a:t>	</a:t>
            </a:r>
            <a:r>
              <a:rPr lang="en-US" sz="1800" dirty="0">
                <a:solidFill>
                  <a:schemeClr val="tx1"/>
                </a:solidFill>
                <a:effectLst>
                  <a:outerShdw blurRad="38100" dist="38100" dir="2700000" algn="tl">
                    <a:srgbClr val="000000">
                      <a:alpha val="43137"/>
                    </a:srgbClr>
                  </a:outerShdw>
                </a:effectLst>
                <a:latin typeface="Arial Black" pitchFamily="34" charset="0"/>
              </a:rPr>
              <a:t/>
            </a:r>
            <a:br>
              <a:rPr lang="en-US" sz="1800" dirty="0">
                <a:solidFill>
                  <a:schemeClr val="tx1"/>
                </a:solidFill>
                <a:effectLst>
                  <a:outerShdw blurRad="38100" dist="38100" dir="2700000" algn="tl">
                    <a:srgbClr val="000000">
                      <a:alpha val="43137"/>
                    </a:srgbClr>
                  </a:outerShdw>
                </a:effectLst>
                <a:latin typeface="Arial Black" pitchFamily="34" charset="0"/>
              </a:rPr>
            </a:br>
            <a:r>
              <a:rPr lang="en-US" sz="1800" dirty="0">
                <a:solidFill>
                  <a:schemeClr val="tx1"/>
                </a:solidFill>
                <a:effectLst>
                  <a:outerShdw blurRad="38100" dist="38100" dir="2700000" algn="tl">
                    <a:srgbClr val="000000">
                      <a:alpha val="43137"/>
                    </a:srgbClr>
                  </a:outerShdw>
                </a:effectLst>
                <a:latin typeface="Arial Black" pitchFamily="34" charset="0"/>
              </a:rPr>
              <a:t>				</a:t>
            </a:r>
            <a:r>
              <a:rPr lang="en-US" sz="2325" dirty="0">
                <a:solidFill>
                  <a:schemeClr val="tx1"/>
                </a:solidFill>
                <a:effectLst>
                  <a:outerShdw blurRad="38100" dist="38100" dir="2700000" algn="tl">
                    <a:srgbClr val="000000">
                      <a:alpha val="43137"/>
                    </a:srgbClr>
                  </a:outerShdw>
                </a:effectLst>
                <a:latin typeface="Arial Black" pitchFamily="34" charset="0"/>
              </a:rPr>
              <a:t/>
            </a:r>
            <a:br>
              <a:rPr lang="en-US" sz="2325" dirty="0">
                <a:solidFill>
                  <a:schemeClr val="tx1"/>
                </a:solidFill>
                <a:effectLst>
                  <a:outerShdw blurRad="38100" dist="38100" dir="2700000" algn="tl">
                    <a:srgbClr val="000000">
                      <a:alpha val="43137"/>
                    </a:srgbClr>
                  </a:outerShdw>
                </a:effectLst>
                <a:latin typeface="Arial Black" pitchFamily="34" charset="0"/>
              </a:rPr>
            </a:br>
            <a:r>
              <a:rPr lang="en-US" sz="2325" dirty="0">
                <a:solidFill>
                  <a:schemeClr val="tx1"/>
                </a:solidFill>
                <a:effectLst>
                  <a:outerShdw blurRad="38100" dist="38100" dir="2700000" algn="tl">
                    <a:srgbClr val="000000">
                      <a:alpha val="43137"/>
                    </a:srgbClr>
                  </a:outerShdw>
                </a:effectLst>
                <a:latin typeface="Arial Black" pitchFamily="34" charset="0"/>
              </a:rPr>
              <a:t>                            </a:t>
            </a:r>
            <a:r>
              <a:rPr lang="en-US" sz="2325" u="sng" dirty="0">
                <a:solidFill>
                  <a:schemeClr val="tx1"/>
                </a:solidFill>
                <a:effectLst>
                  <a:outerShdw blurRad="38100" dist="38100" dir="2700000" algn="tl">
                    <a:srgbClr val="000000">
                      <a:alpha val="43137"/>
                    </a:srgbClr>
                  </a:outerShdw>
                </a:effectLst>
              </a:rPr>
              <a:t/>
            </a:r>
            <a:br>
              <a:rPr lang="en-US" sz="2325" u="sng" dirty="0">
                <a:solidFill>
                  <a:schemeClr val="tx1"/>
                </a:solidFill>
                <a:effectLst>
                  <a:outerShdw blurRad="38100" dist="38100" dir="2700000" algn="tl">
                    <a:srgbClr val="000000">
                      <a:alpha val="43137"/>
                    </a:srgbClr>
                  </a:outerShdw>
                </a:effectLst>
              </a:rPr>
            </a:br>
            <a:r>
              <a:rPr lang="en-US" sz="2325" u="sng" dirty="0">
                <a:solidFill>
                  <a:schemeClr val="tx1"/>
                </a:solidFill>
                <a:effectLst>
                  <a:outerShdw blurRad="38100" dist="38100" dir="2700000" algn="tl">
                    <a:srgbClr val="000000">
                      <a:alpha val="43137"/>
                    </a:srgbClr>
                  </a:outerShdw>
                </a:effectLst>
              </a:rPr>
              <a:t/>
            </a:r>
            <a:br>
              <a:rPr lang="en-US" sz="2325" u="sng" dirty="0">
                <a:solidFill>
                  <a:schemeClr val="tx1"/>
                </a:solidFill>
                <a:effectLst>
                  <a:outerShdw blurRad="38100" dist="38100" dir="2700000" algn="tl">
                    <a:srgbClr val="000000">
                      <a:alpha val="43137"/>
                    </a:srgbClr>
                  </a:outerShdw>
                </a:effectLst>
              </a:rPr>
            </a:br>
            <a:r>
              <a:rPr lang="en-US" sz="4500" u="sng" dirty="0">
                <a:solidFill>
                  <a:schemeClr val="tx1"/>
                </a:solidFill>
              </a:rPr>
              <a:t/>
            </a:r>
            <a:br>
              <a:rPr lang="en-US" sz="4500" u="sng" dirty="0">
                <a:solidFill>
                  <a:schemeClr val="tx1"/>
                </a:solidFill>
              </a:rPr>
            </a:br>
            <a:r>
              <a:rPr lang="en-US" sz="4500" u="sng" dirty="0">
                <a:solidFill>
                  <a:schemeClr val="tx1"/>
                </a:solidFill>
              </a:rPr>
              <a:t/>
            </a:r>
            <a:br>
              <a:rPr lang="en-US" sz="4500" u="sng" dirty="0">
                <a:solidFill>
                  <a:schemeClr val="tx1"/>
                </a:solidFill>
              </a:rPr>
            </a:br>
            <a:r>
              <a:rPr lang="en-US" sz="4500" u="sng" dirty="0">
                <a:solidFill>
                  <a:schemeClr val="tx1"/>
                </a:solidFill>
              </a:rPr>
              <a:t/>
            </a:r>
            <a:br>
              <a:rPr lang="en-US" sz="4500" u="sng" dirty="0">
                <a:solidFill>
                  <a:schemeClr val="tx1"/>
                </a:solidFill>
              </a:rPr>
            </a:br>
            <a:r>
              <a:rPr lang="en-US" sz="4500" dirty="0">
                <a:solidFill>
                  <a:schemeClr val="tx1"/>
                </a:solidFill>
              </a:rPr>
              <a:t> </a:t>
            </a:r>
            <a:r>
              <a:rPr lang="en-US" sz="3300" dirty="0">
                <a:solidFill>
                  <a:schemeClr val="tx1"/>
                </a:solidFill>
              </a:rPr>
              <a:t/>
            </a:r>
            <a:br>
              <a:rPr lang="en-US" sz="3300" dirty="0">
                <a:solidFill>
                  <a:schemeClr val="tx1"/>
                </a:solidFill>
              </a:rPr>
            </a:br>
            <a:r>
              <a:rPr lang="en-US" sz="3300" dirty="0">
                <a:solidFill>
                  <a:schemeClr val="tx1"/>
                </a:solidFill>
              </a:rPr>
              <a:t/>
            </a:r>
            <a:br>
              <a:rPr lang="en-US" sz="3300" dirty="0">
                <a:solidFill>
                  <a:schemeClr val="tx1"/>
                </a:solidFill>
              </a:rPr>
            </a:br>
            <a:r>
              <a:rPr lang="en-US" sz="2700" dirty="0">
                <a:solidFill>
                  <a:schemeClr val="tx1"/>
                </a:solidFill>
              </a:rPr>
              <a:t/>
            </a:r>
            <a:br>
              <a:rPr lang="en-US" sz="2700" dirty="0">
                <a:solidFill>
                  <a:schemeClr val="tx1"/>
                </a:solidFill>
              </a:rPr>
            </a:br>
            <a:r>
              <a:rPr lang="en-US" sz="2700" dirty="0">
                <a:solidFill>
                  <a:schemeClr val="tx1"/>
                </a:solidFill>
              </a:rPr>
              <a:t/>
            </a:r>
            <a:br>
              <a:rPr lang="en-US" sz="2700" dirty="0">
                <a:solidFill>
                  <a:schemeClr val="tx1"/>
                </a:solidFill>
              </a:rPr>
            </a:br>
            <a:r>
              <a:rPr lang="en-US" sz="2700" dirty="0">
                <a:solidFill>
                  <a:schemeClr val="tx1"/>
                </a:solidFill>
              </a:rPr>
              <a:t>         </a:t>
            </a:r>
            <a:br>
              <a:rPr lang="en-US" sz="2700" dirty="0">
                <a:solidFill>
                  <a:schemeClr val="tx1"/>
                </a:solidFill>
              </a:rPr>
            </a:br>
            <a:r>
              <a:rPr lang="en-US" sz="2700" dirty="0">
                <a:solidFill>
                  <a:schemeClr val="tx1"/>
                </a:solidFill>
              </a:rPr>
              <a:t> </a:t>
            </a:r>
            <a:endParaRPr lang="en-US" sz="2100" dirty="0"/>
          </a:p>
        </p:txBody>
      </p:sp>
      <p:pic>
        <p:nvPicPr>
          <p:cNvPr id="4" name="Picture 3" descr="Liz A head shot 2.jpg"/>
          <p:cNvPicPr>
            <a:picLocks noChangeAspect="1"/>
          </p:cNvPicPr>
          <p:nvPr/>
        </p:nvPicPr>
        <p:blipFill>
          <a:blip r:embed="rId5" cstate="print"/>
          <a:stretch>
            <a:fillRect/>
          </a:stretch>
        </p:blipFill>
        <p:spPr>
          <a:xfrm>
            <a:off x="8534400" y="1524000"/>
            <a:ext cx="2034956" cy="2743200"/>
          </a:xfrm>
          <a:prstGeom prst="rect">
            <a:avLst/>
          </a:prstGeom>
        </p:spPr>
      </p:pic>
      <p:pic>
        <p:nvPicPr>
          <p:cNvPr id="5" name="Picture 4" descr="Jan indoors CloseCrop.jpg"/>
          <p:cNvPicPr>
            <a:picLocks noChangeAspect="1"/>
          </p:cNvPicPr>
          <p:nvPr/>
        </p:nvPicPr>
        <p:blipFill>
          <a:blip r:embed="rId6" cstate="print"/>
          <a:srcRect l="11478" t="-1" r="19647" b="8334"/>
          <a:stretch>
            <a:fillRect/>
          </a:stretch>
        </p:blipFill>
        <p:spPr>
          <a:xfrm>
            <a:off x="990600" y="3810000"/>
            <a:ext cx="1995055" cy="2743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19199"/>
            <a:ext cx="10667999" cy="2667001"/>
          </a:xfrm>
        </p:spPr>
        <p:txBody>
          <a:bodyPr>
            <a:noAutofit/>
          </a:bodyPr>
          <a:lstStyle/>
          <a:p>
            <a:pPr defTabSz="685765">
              <a:lnSpc>
                <a:spcPct val="100000"/>
              </a:lnSpc>
            </a:pPr>
            <a:r>
              <a:rPr lang="en-US" sz="4100" dirty="0">
                <a:solidFill>
                  <a:prstClr val="white"/>
                </a:solidFill>
                <a:effectLst>
                  <a:outerShdw blurRad="38100" dist="38100" dir="2700000" algn="tl">
                    <a:srgbClr val="000000">
                      <a:alpha val="43137"/>
                    </a:srgbClr>
                  </a:outerShdw>
                </a:effectLst>
                <a:latin typeface="Arial Black" pitchFamily="34" charset="0"/>
              </a:rPr>
              <a:t>  </a:t>
            </a:r>
            <a:r>
              <a:rPr lang="en-US" sz="4800" b="1" dirty="0">
                <a:solidFill>
                  <a:prstClr val="white"/>
                </a:solidFill>
                <a:effectLst>
                  <a:outerShdw blurRad="38100" dist="38100" dir="2700000" algn="tl">
                    <a:srgbClr val="000000">
                      <a:alpha val="43137"/>
                    </a:srgbClr>
                  </a:outerShdw>
                </a:effectLst>
                <a:latin typeface="Arial Black" panose="020B0A04020102020204" pitchFamily="34" charset="0"/>
              </a:rPr>
              <a:t>National Call Planning Team</a:t>
            </a:r>
            <a:r>
              <a:rPr lang="en-US" sz="4800" b="1" dirty="0">
                <a:solidFill>
                  <a:srgbClr val="E8B7B7">
                    <a:lumMod val="50000"/>
                  </a:srgbClr>
                </a:solidFill>
                <a:latin typeface="Arial Black" panose="020B0A04020102020204" pitchFamily="34" charset="0"/>
              </a:rPr>
              <a:t/>
            </a:r>
            <a:br>
              <a:rPr lang="en-US" sz="4800" b="1" dirty="0">
                <a:solidFill>
                  <a:srgbClr val="E8B7B7">
                    <a:lumMod val="50000"/>
                  </a:srgbClr>
                </a:solidFill>
                <a:latin typeface="Arial Black" panose="020B0A04020102020204" pitchFamily="34" charset="0"/>
              </a:rPr>
            </a:br>
            <a:r>
              <a:rPr lang="en-US" sz="4800" b="1" dirty="0">
                <a:solidFill>
                  <a:schemeClr val="tx1"/>
                </a:solidFill>
                <a:effectLst>
                  <a:outerShdw blurRad="38100" dist="38100" dir="2700000" algn="tl">
                    <a:srgbClr val="000000">
                      <a:alpha val="43137"/>
                    </a:srgbClr>
                  </a:outerShdw>
                </a:effectLst>
                <a:latin typeface="Arial Black" panose="020B0A04020102020204" pitchFamily="34" charset="0"/>
              </a:rPr>
              <a:t/>
            </a:r>
            <a:br>
              <a:rPr lang="en-US" sz="4800" b="1" dirty="0">
                <a:solidFill>
                  <a:schemeClr val="tx1"/>
                </a:solidFill>
                <a:effectLst>
                  <a:outerShdw blurRad="38100" dist="38100" dir="2700000" algn="tl">
                    <a:srgbClr val="000000">
                      <a:alpha val="43137"/>
                    </a:srgbClr>
                  </a:outerShdw>
                </a:effectLst>
                <a:latin typeface="Arial Black" panose="020B0A04020102020204" pitchFamily="34" charset="0"/>
              </a:rPr>
            </a:br>
            <a:r>
              <a:rPr lang="en-US" sz="3000" dirty="0">
                <a:solidFill>
                  <a:schemeClr val="tx1"/>
                </a:solidFill>
                <a:effectLst>
                  <a:outerShdw blurRad="38100" dist="38100" dir="2700000" algn="tl">
                    <a:srgbClr val="000000">
                      <a:alpha val="43137"/>
                    </a:srgbClr>
                  </a:outerShdw>
                </a:effectLst>
                <a:latin typeface="Arial Black" pitchFamily="34" charset="0"/>
              </a:rPr>
              <a:t>	</a:t>
            </a:r>
            <a:r>
              <a:rPr lang="en-US" sz="3000" dirty="0" smtClean="0">
                <a:solidFill>
                  <a:schemeClr val="tx1"/>
                </a:solidFill>
                <a:effectLst>
                  <a:outerShdw blurRad="38100" dist="38100" dir="2700000" algn="tl">
                    <a:srgbClr val="000000">
                      <a:alpha val="43137"/>
                    </a:srgbClr>
                  </a:outerShdw>
                </a:effectLst>
                <a:latin typeface="Arial Black" pitchFamily="34" charset="0"/>
              </a:rPr>
              <a:t>			</a:t>
            </a:r>
            <a:r>
              <a:rPr lang="en-US" sz="3200" dirty="0" smtClean="0">
                <a:solidFill>
                  <a:srgbClr val="C00000"/>
                </a:solidFill>
                <a:effectLst>
                  <a:outerShdw blurRad="38100" dist="38100" dir="2700000" algn="tl">
                    <a:srgbClr val="000000">
                      <a:alpha val="43137"/>
                    </a:srgbClr>
                  </a:outerShdw>
                </a:effectLst>
                <a:latin typeface="Arial Black" pitchFamily="34" charset="0"/>
              </a:rPr>
              <a:t>Harriet </a:t>
            </a:r>
            <a:r>
              <a:rPr lang="en-US" sz="3200" dirty="0">
                <a:solidFill>
                  <a:srgbClr val="C00000"/>
                </a:solidFill>
                <a:effectLst>
                  <a:outerShdw blurRad="38100" dist="38100" dir="2700000" algn="tl">
                    <a:srgbClr val="000000">
                      <a:alpha val="43137"/>
                    </a:srgbClr>
                  </a:outerShdw>
                </a:effectLst>
                <a:latin typeface="Arial Black" pitchFamily="34" charset="0"/>
              </a:rPr>
              <a:t>Heywood</a:t>
            </a:r>
            <a:br>
              <a:rPr lang="en-US" sz="3200" dirty="0">
                <a:solidFill>
                  <a:srgbClr val="C00000"/>
                </a:solidFill>
                <a:effectLst>
                  <a:outerShdw blurRad="38100" dist="38100" dir="2700000" algn="tl">
                    <a:srgbClr val="000000">
                      <a:alpha val="43137"/>
                    </a:srgbClr>
                  </a:outerShdw>
                </a:effectLst>
                <a:latin typeface="Arial Black" pitchFamily="34" charset="0"/>
              </a:rPr>
            </a:br>
            <a:r>
              <a:rPr lang="en-US" sz="2400" dirty="0">
                <a:solidFill>
                  <a:schemeClr val="accent6"/>
                </a:solidFill>
                <a:effectLst>
                  <a:outerShdw blurRad="38100" dist="38100" dir="2700000" algn="tl">
                    <a:srgbClr val="000000">
                      <a:alpha val="43137"/>
                    </a:srgbClr>
                  </a:outerShdw>
                </a:effectLst>
                <a:latin typeface="Arial Black" pitchFamily="34" charset="0"/>
              </a:rPr>
              <a:t>				</a:t>
            </a:r>
            <a:r>
              <a:rPr lang="en-US" sz="2400" dirty="0">
                <a:solidFill>
                  <a:schemeClr val="accent3">
                    <a:lumMod val="50000"/>
                  </a:schemeClr>
                </a:solidFill>
                <a:latin typeface="Arial Black" pitchFamily="34" charset="0"/>
              </a:rPr>
              <a:t>National Call Team </a:t>
            </a:r>
            <a:r>
              <a:rPr lang="en-US" sz="2400" dirty="0" smtClean="0">
                <a:solidFill>
                  <a:schemeClr val="accent3">
                    <a:lumMod val="50000"/>
                  </a:schemeClr>
                </a:solidFill>
                <a:latin typeface="Arial Black" pitchFamily="34" charset="0"/>
              </a:rPr>
              <a:t>Co-organizer</a:t>
            </a:r>
            <a:r>
              <a:rPr lang="en-US" sz="2400" dirty="0">
                <a:solidFill>
                  <a:schemeClr val="accent3">
                    <a:lumMod val="50000"/>
                  </a:schemeClr>
                </a:solidFill>
                <a:latin typeface="Arial Black" pitchFamily="34" charset="0"/>
              </a:rPr>
              <a:t/>
            </a:r>
            <a:br>
              <a:rPr lang="en-US" sz="2400" dirty="0">
                <a:solidFill>
                  <a:schemeClr val="accent3">
                    <a:lumMod val="50000"/>
                  </a:schemeClr>
                </a:solidFill>
                <a:latin typeface="Arial Black" pitchFamily="34" charset="0"/>
              </a:rPr>
            </a:br>
            <a:r>
              <a:rPr lang="en-US" sz="2400" dirty="0">
                <a:solidFill>
                  <a:schemeClr val="bg2">
                    <a:lumMod val="40000"/>
                    <a:lumOff val="60000"/>
                  </a:schemeClr>
                </a:solidFill>
                <a:effectLst>
                  <a:outerShdw blurRad="38100" dist="38100" dir="2700000" algn="tl">
                    <a:srgbClr val="000000">
                      <a:alpha val="43137"/>
                    </a:srgbClr>
                  </a:outerShdw>
                </a:effectLst>
                <a:latin typeface="Arial Black" pitchFamily="34" charset="0"/>
              </a:rPr>
              <a:t>				</a:t>
            </a:r>
            <a:r>
              <a:rPr lang="en-US" sz="2400" dirty="0">
                <a:solidFill>
                  <a:schemeClr val="accent3">
                    <a:lumMod val="50000"/>
                  </a:schemeClr>
                </a:solidFill>
                <a:latin typeface="Arial Black" pitchFamily="34" charset="0"/>
              </a:rPr>
              <a:t>National Call Program Coordinator</a:t>
            </a:r>
            <a:br>
              <a:rPr lang="en-US" sz="2400" dirty="0">
                <a:solidFill>
                  <a:schemeClr val="accent3">
                    <a:lumMod val="50000"/>
                  </a:schemeClr>
                </a:solidFill>
                <a:latin typeface="Arial Black" pitchFamily="34" charset="0"/>
              </a:rPr>
            </a:br>
            <a:r>
              <a:rPr lang="en-US" sz="2400" dirty="0">
                <a:solidFill>
                  <a:schemeClr val="accent5">
                    <a:lumMod val="60000"/>
                    <a:lumOff val="40000"/>
                  </a:schemeClr>
                </a:solidFill>
                <a:effectLst>
                  <a:outerShdw blurRad="38100" dist="38100" dir="2700000" algn="tl">
                    <a:srgbClr val="000000">
                      <a:alpha val="43137"/>
                    </a:srgbClr>
                  </a:outerShdw>
                </a:effectLst>
                <a:latin typeface="Arial Black" pitchFamily="34" charset="0"/>
              </a:rPr>
              <a:t>				</a:t>
            </a:r>
            <a:r>
              <a:rPr lang="en-US" sz="2400" dirty="0" smtClean="0">
                <a:solidFill>
                  <a:srgbClr val="C00000"/>
                </a:solidFill>
                <a:effectLst>
                  <a:outerShdw blurRad="38100" dist="38100" dir="2700000" algn="tl">
                    <a:srgbClr val="000000">
                      <a:alpha val="43137"/>
                    </a:srgbClr>
                  </a:outerShdw>
                </a:effectLst>
                <a:latin typeface="Arial Black" pitchFamily="34" charset="0"/>
              </a:rPr>
              <a:t>MoveOn Regional Organizer FL</a:t>
            </a:r>
            <a:r>
              <a:rPr lang="en-US" sz="2400" dirty="0">
                <a:effectLst>
                  <a:outerShdw blurRad="38100" dist="38100" dir="2700000" algn="tl">
                    <a:srgbClr val="000000">
                      <a:alpha val="43137"/>
                    </a:srgbClr>
                  </a:outerShdw>
                </a:effectLst>
                <a:latin typeface="Arial Black" pitchFamily="34" charset="0"/>
              </a:rPr>
              <a:t/>
            </a:r>
            <a:br>
              <a:rPr lang="en-US" sz="2400" dirty="0">
                <a:effectLst>
                  <a:outerShdw blurRad="38100" dist="38100" dir="2700000" algn="tl">
                    <a:srgbClr val="000000">
                      <a:alpha val="43137"/>
                    </a:srgbClr>
                  </a:outerShdw>
                </a:effectLst>
                <a:latin typeface="Arial Black" pitchFamily="34" charset="0"/>
              </a:rPr>
            </a:br>
            <a:r>
              <a:rPr lang="en-US" sz="2400" dirty="0">
                <a:solidFill>
                  <a:schemeClr val="tx1"/>
                </a:solidFill>
                <a:effectLst>
                  <a:outerShdw blurRad="38100" dist="38100" dir="2700000" algn="tl">
                    <a:srgbClr val="000000">
                      <a:alpha val="43137"/>
                    </a:srgbClr>
                  </a:outerShdw>
                </a:effectLst>
                <a:latin typeface="Arial Black" pitchFamily="34" charset="0"/>
              </a:rPr>
              <a:t>				</a:t>
            </a:r>
            <a:r>
              <a:rPr lang="en-US" sz="2400" dirty="0">
                <a:solidFill>
                  <a:schemeClr val="accent3">
                    <a:lumMod val="50000"/>
                  </a:schemeClr>
                </a:solidFill>
                <a:latin typeface="Arial Black" pitchFamily="34" charset="0"/>
              </a:rPr>
              <a:t>Email: </a:t>
            </a:r>
            <a:r>
              <a:rPr lang="en-US" sz="2400" dirty="0" err="1">
                <a:solidFill>
                  <a:schemeClr val="tx1"/>
                </a:solidFill>
                <a:latin typeface="Arial Black" pitchFamily="34" charset="0"/>
                <a:hlinkClick r:id="rId3"/>
              </a:rPr>
              <a:t>Harrietheywood@gmail.Com</a:t>
            </a:r>
            <a:r>
              <a:rPr lang="en-US" sz="2400" dirty="0">
                <a:solidFill>
                  <a:schemeClr val="tx1"/>
                </a:solidFill>
                <a:latin typeface="Arial Black" pitchFamily="34" charset="0"/>
                <a:hlinkClick r:id="rId3"/>
              </a:rPr>
              <a:t> </a:t>
            </a:r>
            <a:r>
              <a:rPr lang="en-US" sz="2400" dirty="0" smtClean="0">
                <a:solidFill>
                  <a:schemeClr val="tx1"/>
                </a:solidFill>
                <a:latin typeface="Arial Black" pitchFamily="34" charset="0"/>
                <a:hlinkClick r:id="rId3"/>
              </a:rPr>
              <a:t/>
            </a:r>
            <a:br>
              <a:rPr lang="en-US" sz="2400" dirty="0" smtClean="0">
                <a:solidFill>
                  <a:schemeClr val="tx1"/>
                </a:solidFill>
                <a:latin typeface="Arial Black" pitchFamily="34" charset="0"/>
                <a:hlinkClick r:id="rId3"/>
              </a:rPr>
            </a:br>
            <a:r>
              <a:rPr lang="en-US" sz="2400" dirty="0">
                <a:solidFill>
                  <a:schemeClr val="tx1"/>
                </a:solidFill>
                <a:effectLst>
                  <a:outerShdw blurRad="38100" dist="38100" dir="2700000" algn="tl">
                    <a:srgbClr val="000000">
                      <a:alpha val="43137"/>
                    </a:srgbClr>
                  </a:outerShdw>
                </a:effectLst>
                <a:latin typeface="Arial Black" pitchFamily="34" charset="0"/>
                <a:hlinkClick r:id="rId3"/>
              </a:rPr>
              <a:t/>
            </a:r>
            <a:br>
              <a:rPr lang="en-US" sz="2400" dirty="0">
                <a:solidFill>
                  <a:schemeClr val="tx1"/>
                </a:solidFill>
                <a:effectLst>
                  <a:outerShdw blurRad="38100" dist="38100" dir="2700000" algn="tl">
                    <a:srgbClr val="000000">
                      <a:alpha val="43137"/>
                    </a:srgbClr>
                  </a:outerShdw>
                </a:effectLst>
                <a:latin typeface="Arial Black" pitchFamily="34" charset="0"/>
                <a:hlinkClick r:id="rId3"/>
              </a:rPr>
            </a:br>
            <a:r>
              <a:rPr lang="en-US" sz="2400" dirty="0">
                <a:solidFill>
                  <a:schemeClr val="tx1"/>
                </a:solidFill>
                <a:effectLst>
                  <a:outerShdw blurRad="38100" dist="38100" dir="2700000" algn="tl">
                    <a:srgbClr val="000000">
                      <a:alpha val="43137"/>
                    </a:srgbClr>
                  </a:outerShdw>
                </a:effectLst>
                <a:latin typeface="Arial Black" pitchFamily="34" charset="0"/>
                <a:hlinkClick r:id="rId3"/>
              </a:rPr>
              <a:t/>
            </a:r>
            <a:br>
              <a:rPr lang="en-US" sz="2400" dirty="0">
                <a:solidFill>
                  <a:schemeClr val="tx1"/>
                </a:solidFill>
                <a:effectLst>
                  <a:outerShdw blurRad="38100" dist="38100" dir="2700000" algn="tl">
                    <a:srgbClr val="000000">
                      <a:alpha val="43137"/>
                    </a:srgbClr>
                  </a:outerShdw>
                </a:effectLst>
                <a:latin typeface="Arial Black" pitchFamily="34" charset="0"/>
                <a:hlinkClick r:id="rId3"/>
              </a:rPr>
            </a:br>
            <a:r>
              <a:rPr lang="en-US" sz="2100" dirty="0">
                <a:solidFill>
                  <a:schemeClr val="tx1"/>
                </a:solidFill>
                <a:effectLst>
                  <a:outerShdw blurRad="38100" dist="38100" dir="2700000" algn="tl">
                    <a:srgbClr val="000000">
                      <a:alpha val="43137"/>
                    </a:srgbClr>
                  </a:outerShdw>
                </a:effectLst>
                <a:latin typeface="Arial Black" pitchFamily="34" charset="0"/>
              </a:rPr>
              <a:t>			</a:t>
            </a:r>
            <a:r>
              <a:rPr lang="en-US" sz="2025" dirty="0">
                <a:solidFill>
                  <a:srgbClr val="92D050"/>
                </a:solidFill>
                <a:effectLst>
                  <a:outerShdw blurRad="38100" dist="38100" dir="2700000" algn="tl">
                    <a:srgbClr val="000000">
                      <a:alpha val="43137"/>
                    </a:srgbClr>
                  </a:outerShdw>
                </a:effectLst>
                <a:latin typeface="Arial Black" pitchFamily="34" charset="0"/>
              </a:rPr>
              <a:t>  				</a:t>
            </a:r>
            <a:endParaRPr lang="en-US" sz="1800" i="1" dirty="0">
              <a:effectLst>
                <a:outerShdw blurRad="38100" dist="38100" dir="2700000" algn="tl">
                  <a:srgbClr val="000000">
                    <a:alpha val="43137"/>
                  </a:srgbClr>
                </a:outerShdw>
              </a:effectLst>
            </a:endParaRPr>
          </a:p>
        </p:txBody>
      </p:sp>
      <p:pic>
        <p:nvPicPr>
          <p:cNvPr id="3" name="Picture 2" descr="Harriet Heywood.jpg"/>
          <p:cNvPicPr>
            <a:picLocks noChangeAspect="1"/>
          </p:cNvPicPr>
          <p:nvPr/>
        </p:nvPicPr>
        <p:blipFill rotWithShape="1">
          <a:blip r:embed="rId4" cstate="print"/>
          <a:srcRect l="689" t="2500" r="990" b="-1831"/>
          <a:stretch/>
        </p:blipFill>
        <p:spPr>
          <a:xfrm>
            <a:off x="685800" y="1600200"/>
            <a:ext cx="2575080" cy="2743200"/>
          </a:xfrm>
          <a:prstGeom prst="rect">
            <a:avLst/>
          </a:prstGeom>
        </p:spPr>
      </p:pic>
      <p:sp>
        <p:nvSpPr>
          <p:cNvPr id="5" name="Rectangle 4"/>
          <p:cNvSpPr/>
          <p:nvPr/>
        </p:nvSpPr>
        <p:spPr>
          <a:xfrm>
            <a:off x="1649362" y="989987"/>
            <a:ext cx="8513814" cy="761745"/>
          </a:xfrm>
          <a:prstGeom prst="rect">
            <a:avLst/>
          </a:prstGeom>
        </p:spPr>
        <p:txBody>
          <a:bodyPr wrap="square" lIns="68576" tIns="34289" rIns="68576" bIns="34289">
            <a:spAutoFit/>
          </a:bodyPr>
          <a:lstStyle/>
          <a:p>
            <a:pPr defTabSz="685765"/>
            <a:r>
              <a:rPr lang="en-US" sz="3150" b="1" dirty="0">
                <a:solidFill>
                  <a:srgbClr val="00B0F0"/>
                </a:solidFill>
                <a:effectLst>
                  <a:outerShdw blurRad="38100" dist="38100" dir="2700000" algn="tl">
                    <a:srgbClr val="000000">
                      <a:alpha val="43137"/>
                    </a:srgbClr>
                  </a:outerShdw>
                </a:effectLst>
                <a:latin typeface="Arial Black" panose="020B0A04020102020204" pitchFamily="34" charset="0"/>
              </a:rPr>
              <a:t>   </a:t>
            </a:r>
            <a:endParaRPr lang="en-US" sz="1200" b="1" dirty="0">
              <a:solidFill>
                <a:srgbClr val="00B0F0"/>
              </a:solidFill>
              <a:effectLst>
                <a:outerShdw blurRad="38100" dist="38100" dir="2700000" algn="tl">
                  <a:srgbClr val="000000">
                    <a:alpha val="43137"/>
                  </a:srgbClr>
                </a:outerShdw>
              </a:effectLst>
              <a:latin typeface="Arial Black" panose="020B0A04020102020204" pitchFamily="34" charset="0"/>
            </a:endParaRPr>
          </a:p>
          <a:p>
            <a:pPr defTabSz="685765"/>
            <a:endParaRPr lang="en-US" sz="1350" b="1" dirty="0">
              <a:solidFill>
                <a:srgbClr val="00B0F0"/>
              </a:solidFill>
              <a:latin typeface="Arial Black" panose="020B0A04020102020204" pitchFamily="34" charset="0"/>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29600" y="3962400"/>
            <a:ext cx="2743200" cy="2743200"/>
          </a:xfrm>
          <a:prstGeom prst="rect">
            <a:avLst/>
          </a:prstGeom>
        </p:spPr>
      </p:pic>
      <p:sp>
        <p:nvSpPr>
          <p:cNvPr id="4" name="Rectangle 3"/>
          <p:cNvSpPr/>
          <p:nvPr/>
        </p:nvSpPr>
        <p:spPr>
          <a:xfrm>
            <a:off x="1171575" y="4084350"/>
            <a:ext cx="6981826" cy="2754600"/>
          </a:xfrm>
          <a:prstGeom prst="rect">
            <a:avLst/>
          </a:prstGeom>
        </p:spPr>
        <p:txBody>
          <a:bodyPr wrap="square">
            <a:spAutoFit/>
          </a:bodyPr>
          <a:lstStyle/>
          <a:p>
            <a:r>
              <a:rPr lang="en-US" sz="1500" dirty="0">
                <a:effectLst>
                  <a:outerShdw blurRad="38100" dist="38100" dir="2700000" algn="tl">
                    <a:srgbClr val="000000">
                      <a:alpha val="43137"/>
                    </a:srgbClr>
                  </a:outerShdw>
                </a:effectLst>
                <a:latin typeface="Arial Black" pitchFamily="34" charset="0"/>
              </a:rPr>
              <a:t>		</a:t>
            </a:r>
            <a:r>
              <a:rPr lang="en-US" sz="1500" dirty="0">
                <a:solidFill>
                  <a:srgbClr val="C00000"/>
                </a:solidFill>
                <a:effectLst>
                  <a:outerShdw blurRad="38100" dist="38100" dir="2700000" algn="tl">
                    <a:srgbClr val="000000">
                      <a:alpha val="43137"/>
                    </a:srgbClr>
                  </a:outerShdw>
                </a:effectLst>
                <a:latin typeface="Arial Black" pitchFamily="34" charset="0"/>
              </a:rPr>
              <a:t>	</a:t>
            </a:r>
            <a:endParaRPr lang="en-US" sz="1500" dirty="0" smtClean="0">
              <a:solidFill>
                <a:srgbClr val="C00000"/>
              </a:solidFill>
              <a:effectLst>
                <a:outerShdw blurRad="38100" dist="38100" dir="2700000" algn="tl">
                  <a:srgbClr val="000000">
                    <a:alpha val="43137"/>
                  </a:srgbClr>
                </a:outerShdw>
              </a:effectLst>
              <a:latin typeface="Arial Black" pitchFamily="34" charset="0"/>
            </a:endParaRPr>
          </a:p>
          <a:p>
            <a:r>
              <a:rPr lang="en-US" sz="1500" dirty="0">
                <a:solidFill>
                  <a:srgbClr val="C00000"/>
                </a:solidFill>
                <a:effectLst>
                  <a:outerShdw blurRad="38100" dist="38100" dir="2700000" algn="tl">
                    <a:srgbClr val="000000">
                      <a:alpha val="43137"/>
                    </a:srgbClr>
                  </a:outerShdw>
                </a:effectLst>
                <a:latin typeface="Arial Black" pitchFamily="34" charset="0"/>
              </a:rPr>
              <a:t>	</a:t>
            </a:r>
            <a:endParaRPr lang="en-US" sz="1500" dirty="0" smtClean="0">
              <a:solidFill>
                <a:srgbClr val="C00000"/>
              </a:solidFill>
              <a:effectLst>
                <a:outerShdw blurRad="38100" dist="38100" dir="2700000" algn="tl">
                  <a:srgbClr val="000000">
                    <a:alpha val="43137"/>
                  </a:srgbClr>
                </a:outerShdw>
              </a:effectLst>
              <a:latin typeface="Arial Black" pitchFamily="34" charset="0"/>
            </a:endParaRPr>
          </a:p>
          <a:p>
            <a:r>
              <a:rPr lang="en-US" sz="1500" dirty="0">
                <a:solidFill>
                  <a:srgbClr val="C00000"/>
                </a:solidFill>
                <a:effectLst>
                  <a:outerShdw blurRad="38100" dist="38100" dir="2700000" algn="tl">
                    <a:srgbClr val="000000">
                      <a:alpha val="43137"/>
                    </a:srgbClr>
                  </a:outerShdw>
                </a:effectLst>
                <a:latin typeface="Arial Black" pitchFamily="34" charset="0"/>
              </a:rPr>
              <a:t>	</a:t>
            </a:r>
            <a:endParaRPr lang="en-US" sz="1500" dirty="0" smtClean="0">
              <a:solidFill>
                <a:srgbClr val="C00000"/>
              </a:solidFill>
              <a:effectLst>
                <a:outerShdw blurRad="38100" dist="38100" dir="2700000" algn="tl">
                  <a:srgbClr val="000000">
                    <a:alpha val="43137"/>
                  </a:srgbClr>
                </a:outerShdw>
              </a:effectLst>
              <a:latin typeface="Arial Black" pitchFamily="34" charset="0"/>
            </a:endParaRPr>
          </a:p>
          <a:p>
            <a:r>
              <a:rPr lang="en-US" sz="1500" dirty="0">
                <a:solidFill>
                  <a:srgbClr val="C00000"/>
                </a:solidFill>
                <a:effectLst>
                  <a:outerShdw blurRad="38100" dist="38100" dir="2700000" algn="tl">
                    <a:srgbClr val="000000">
                      <a:alpha val="43137"/>
                    </a:srgbClr>
                  </a:outerShdw>
                </a:effectLst>
                <a:latin typeface="Arial Black" pitchFamily="34" charset="0"/>
              </a:rPr>
              <a:t>	</a:t>
            </a:r>
            <a:r>
              <a:rPr lang="en-US" sz="3200" dirty="0" smtClean="0">
                <a:solidFill>
                  <a:srgbClr val="C00000"/>
                </a:solidFill>
                <a:effectLst>
                  <a:outerShdw blurRad="38100" dist="38100" dir="2700000" algn="tl">
                    <a:srgbClr val="000000">
                      <a:alpha val="43137"/>
                    </a:srgbClr>
                  </a:outerShdw>
                </a:effectLst>
                <a:latin typeface="Arial Black" pitchFamily="34" charset="0"/>
              </a:rPr>
              <a:t>Linda </a:t>
            </a:r>
            <a:r>
              <a:rPr lang="en-US" sz="3200" dirty="0">
                <a:solidFill>
                  <a:srgbClr val="C00000"/>
                </a:solidFill>
                <a:effectLst>
                  <a:outerShdw blurRad="38100" dist="38100" dir="2700000" algn="tl">
                    <a:srgbClr val="000000">
                      <a:alpha val="43137"/>
                    </a:srgbClr>
                  </a:outerShdw>
                </a:effectLst>
                <a:latin typeface="Arial Black" pitchFamily="34" charset="0"/>
              </a:rPr>
              <a:t>Brewster                      </a:t>
            </a:r>
            <a:r>
              <a:rPr lang="en-US" sz="1500" dirty="0">
                <a:effectLst>
                  <a:outerShdw blurRad="38100" dist="38100" dir="2700000" algn="tl">
                    <a:srgbClr val="000000">
                      <a:alpha val="43137"/>
                    </a:srgbClr>
                  </a:outerShdw>
                </a:effectLst>
                <a:latin typeface="Arial Black" pitchFamily="34" charset="0"/>
              </a:rPr>
              <a:t>	</a:t>
            </a:r>
            <a:r>
              <a:rPr lang="en-US" sz="2400" dirty="0">
                <a:solidFill>
                  <a:schemeClr val="accent3">
                    <a:lumMod val="50000"/>
                  </a:schemeClr>
                </a:solidFill>
                <a:latin typeface="Arial Black" pitchFamily="34" charset="0"/>
              </a:rPr>
              <a:t>National Call Planning Team</a:t>
            </a:r>
            <a:br>
              <a:rPr lang="en-US" sz="2400" dirty="0">
                <a:solidFill>
                  <a:schemeClr val="accent3">
                    <a:lumMod val="50000"/>
                  </a:schemeClr>
                </a:solidFill>
                <a:latin typeface="Arial Black" pitchFamily="34" charset="0"/>
              </a:rPr>
            </a:br>
            <a:r>
              <a:rPr lang="en-US" sz="2400" dirty="0">
                <a:solidFill>
                  <a:schemeClr val="accent1">
                    <a:lumMod val="75000"/>
                  </a:schemeClr>
                </a:solidFill>
                <a:effectLst>
                  <a:outerShdw blurRad="38100" dist="38100" dir="2700000" algn="tl">
                    <a:srgbClr val="000000">
                      <a:alpha val="43137"/>
                    </a:srgbClr>
                  </a:outerShdw>
                </a:effectLst>
                <a:latin typeface="Arial Black" pitchFamily="34" charset="0"/>
              </a:rPr>
              <a:t>	</a:t>
            </a:r>
            <a:r>
              <a:rPr lang="en-US" sz="2400" dirty="0">
                <a:solidFill>
                  <a:srgbClr val="C00000"/>
                </a:solidFill>
                <a:effectLst>
                  <a:outerShdw blurRad="38100" dist="38100" dir="2700000" algn="tl">
                    <a:srgbClr val="000000">
                      <a:alpha val="43137"/>
                    </a:srgbClr>
                  </a:outerShdw>
                </a:effectLst>
                <a:latin typeface="Arial Black" pitchFamily="34" charset="0"/>
              </a:rPr>
              <a:t>MoveOn Regional Organizer WA</a:t>
            </a:r>
            <a:r>
              <a:rPr lang="en-US" sz="2400" dirty="0">
                <a:solidFill>
                  <a:schemeClr val="bg1"/>
                </a:solidFill>
                <a:effectLst>
                  <a:outerShdw blurRad="38100" dist="38100" dir="2700000" algn="tl">
                    <a:srgbClr val="000000">
                      <a:alpha val="43137"/>
                    </a:srgbClr>
                  </a:outerShdw>
                </a:effectLst>
                <a:latin typeface="Arial Black" pitchFamily="34" charset="0"/>
              </a:rPr>
              <a:t/>
            </a:r>
            <a:br>
              <a:rPr lang="en-US" sz="2400" dirty="0">
                <a:solidFill>
                  <a:schemeClr val="bg1"/>
                </a:solidFill>
                <a:effectLst>
                  <a:outerShdw blurRad="38100" dist="38100" dir="2700000" algn="tl">
                    <a:srgbClr val="000000">
                      <a:alpha val="43137"/>
                    </a:srgbClr>
                  </a:outerShdw>
                </a:effectLst>
                <a:latin typeface="Arial Black" pitchFamily="34" charset="0"/>
              </a:rPr>
            </a:br>
            <a:r>
              <a:rPr lang="en-US" sz="2400" dirty="0">
                <a:effectLst>
                  <a:outerShdw blurRad="38100" dist="38100" dir="2700000" algn="tl">
                    <a:srgbClr val="000000">
                      <a:alpha val="43137"/>
                    </a:srgbClr>
                  </a:outerShdw>
                </a:effectLst>
                <a:latin typeface="Arial Black" pitchFamily="34" charset="0"/>
              </a:rPr>
              <a:t>	</a:t>
            </a:r>
            <a:r>
              <a:rPr lang="en-US" sz="2400" dirty="0">
                <a:solidFill>
                  <a:schemeClr val="accent3">
                    <a:lumMod val="50000"/>
                  </a:schemeClr>
                </a:solidFill>
                <a:latin typeface="Arial Black" pitchFamily="34" charset="0"/>
              </a:rPr>
              <a:t>Email: </a:t>
            </a:r>
            <a:r>
              <a:rPr lang="en-US" sz="2400" dirty="0">
                <a:latin typeface="Arial Black" pitchFamily="34" charset="0"/>
                <a:hlinkClick r:id="rId6"/>
              </a:rPr>
              <a:t>LindaJBrewster@msn.com</a:t>
            </a:r>
            <a:r>
              <a:rPr lang="en-US" sz="2400" dirty="0">
                <a:latin typeface="Arial Black" pitchFamily="34" charset="0"/>
              </a:rPr>
              <a:t/>
            </a:r>
            <a:br>
              <a:rPr lang="en-US" sz="2400" dirty="0">
                <a:latin typeface="Arial Black" pitchFamily="34" charset="0"/>
              </a:rPr>
            </a:br>
            <a:endParaRPr lang="en-US" sz="2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225446" y="1708303"/>
            <a:ext cx="2229728" cy="2743200"/>
          </a:xfrm>
          <a:prstGeom prst="rect">
            <a:avLst/>
          </a:prstGeom>
        </p:spPr>
      </p:pic>
      <p:sp>
        <p:nvSpPr>
          <p:cNvPr id="2" name="Title 1"/>
          <p:cNvSpPr>
            <a:spLocks noGrp="1"/>
          </p:cNvSpPr>
          <p:nvPr>
            <p:ph type="title"/>
          </p:nvPr>
        </p:nvSpPr>
        <p:spPr>
          <a:xfrm>
            <a:off x="1207041" y="1676400"/>
            <a:ext cx="9993684" cy="5029199"/>
          </a:xfrm>
        </p:spPr>
        <p:txBody>
          <a:bodyPr>
            <a:normAutofit/>
          </a:bodyPr>
          <a:lstStyle/>
          <a:p>
            <a:pPr>
              <a:lnSpc>
                <a:spcPct val="100000"/>
              </a:lnSpc>
            </a:pPr>
            <a:r>
              <a:rPr lang="en-US" sz="4400" dirty="0" smtClean="0">
                <a:solidFill>
                  <a:srgbClr val="C00000"/>
                </a:solidFill>
                <a:effectLst>
                  <a:outerShdw blurRad="38100" dist="38100" dir="2700000" algn="tl">
                    <a:srgbClr val="000000">
                      <a:alpha val="43137"/>
                    </a:srgbClr>
                  </a:outerShdw>
                </a:effectLst>
                <a:latin typeface="Arial Black" pitchFamily="34" charset="0"/>
              </a:rPr>
              <a:t>Adam </a:t>
            </a:r>
            <a:r>
              <a:rPr lang="en-US" sz="4400" dirty="0">
                <a:solidFill>
                  <a:srgbClr val="C00000"/>
                </a:solidFill>
                <a:effectLst>
                  <a:outerShdw blurRad="38100" dist="38100" dir="2700000" algn="tl">
                    <a:srgbClr val="000000">
                      <a:alpha val="43137"/>
                    </a:srgbClr>
                  </a:outerShdw>
                </a:effectLst>
                <a:latin typeface="Arial Black" pitchFamily="34" charset="0"/>
              </a:rPr>
              <a:t>Weissman</a:t>
            </a:r>
            <a:r>
              <a:rPr lang="en-US" sz="800" dirty="0">
                <a:solidFill>
                  <a:srgbClr val="C00000"/>
                </a:solidFill>
                <a:effectLst>
                  <a:outerShdw blurRad="38100" dist="38100" dir="2700000" algn="tl">
                    <a:srgbClr val="000000">
                      <a:alpha val="43137"/>
                    </a:srgbClr>
                  </a:outerShdw>
                </a:effectLst>
                <a:latin typeface="Arial Black" pitchFamily="34" charset="0"/>
              </a:rPr>
              <a:t/>
            </a:r>
            <a:br>
              <a:rPr lang="en-US" sz="800" dirty="0">
                <a:solidFill>
                  <a:srgbClr val="C00000"/>
                </a:solidFill>
                <a:effectLst>
                  <a:outerShdw blurRad="38100" dist="38100" dir="2700000" algn="tl">
                    <a:srgbClr val="000000">
                      <a:alpha val="43137"/>
                    </a:srgbClr>
                  </a:outerShdw>
                </a:effectLst>
                <a:latin typeface="Arial Black" pitchFamily="34" charset="0"/>
              </a:rPr>
            </a:br>
            <a:r>
              <a:rPr lang="en-US" sz="2400" dirty="0">
                <a:solidFill>
                  <a:schemeClr val="accent3">
                    <a:lumMod val="50000"/>
                  </a:schemeClr>
                </a:solidFill>
                <a:latin typeface="Arial Black" pitchFamily="34" charset="0"/>
              </a:rPr>
              <a:t>TradeJustice/Global Justice </a:t>
            </a:r>
            <a:br>
              <a:rPr lang="en-US" sz="2400" dirty="0">
                <a:solidFill>
                  <a:schemeClr val="accent3">
                    <a:lumMod val="50000"/>
                  </a:schemeClr>
                </a:solidFill>
                <a:latin typeface="Arial Black" pitchFamily="34" charset="0"/>
              </a:rPr>
            </a:br>
            <a:r>
              <a:rPr lang="en-US" sz="2400" dirty="0">
                <a:solidFill>
                  <a:schemeClr val="accent3">
                    <a:lumMod val="50000"/>
                  </a:schemeClr>
                </a:solidFill>
                <a:latin typeface="Arial Black" pitchFamily="34" charset="0"/>
              </a:rPr>
              <a:t>for Animals and the Environment</a:t>
            </a:r>
            <a:br>
              <a:rPr lang="en-US" sz="2400" dirty="0">
                <a:solidFill>
                  <a:schemeClr val="accent3">
                    <a:lumMod val="50000"/>
                  </a:schemeClr>
                </a:solidFill>
                <a:latin typeface="Arial Black" pitchFamily="34" charset="0"/>
              </a:rPr>
            </a:br>
            <a:r>
              <a:rPr lang="en-US" sz="1800" dirty="0">
                <a:solidFill>
                  <a:srgbClr val="EAEBDE">
                    <a:lumMod val="40000"/>
                    <a:lumOff val="60000"/>
                  </a:srgbClr>
                </a:solidFill>
                <a:effectLst>
                  <a:outerShdw blurRad="38100" dist="38100" dir="2700000" algn="tl">
                    <a:srgbClr val="000000">
                      <a:alpha val="43137"/>
                    </a:srgbClr>
                  </a:outerShdw>
                </a:effectLst>
                <a:latin typeface="Arial Black" pitchFamily="34" charset="0"/>
              </a:rPr>
              <a:t/>
            </a:r>
            <a:br>
              <a:rPr lang="en-US" sz="1800" dirty="0">
                <a:solidFill>
                  <a:srgbClr val="EAEBDE">
                    <a:lumMod val="40000"/>
                    <a:lumOff val="60000"/>
                  </a:srgbClr>
                </a:solidFill>
                <a:effectLst>
                  <a:outerShdw blurRad="38100" dist="38100" dir="2700000" algn="tl">
                    <a:srgbClr val="000000">
                      <a:alpha val="43137"/>
                    </a:srgbClr>
                  </a:outerShdw>
                </a:effectLst>
                <a:latin typeface="Arial Black" pitchFamily="34" charset="0"/>
              </a:rPr>
            </a:b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Upcoming Events and </a:t>
            </a:r>
            <a:r>
              <a:rPr lang="en-US" sz="2400" dirty="0" smtClean="0">
                <a:solidFill>
                  <a:srgbClr val="C00000"/>
                </a:solidFill>
                <a:effectLst>
                  <a:outerShdw blurRad="38100" dist="38100" dir="2700000" algn="tl">
                    <a:srgbClr val="000000">
                      <a:alpha val="43137"/>
                    </a:srgbClr>
                  </a:outerShdw>
                </a:effectLst>
                <a:latin typeface="Arial Black" panose="020B0A04020102020204" pitchFamily="34" charset="0"/>
              </a:rPr>
              <a:t>Actions:</a:t>
            </a: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
            </a:r>
            <a:b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br>
            <a:r>
              <a:rPr lang="en-US" sz="2400" u="sng" dirty="0" smtClean="0">
                <a:latin typeface="Arial Black" panose="020B0A04020102020204" pitchFamily="34" charset="0"/>
                <a:hlinkClick r:id="rId3"/>
              </a:rPr>
              <a:t>http</a:t>
            </a:r>
            <a:r>
              <a:rPr lang="en-US" sz="2400" u="sng" dirty="0">
                <a:latin typeface="Arial Black" panose="020B0A04020102020204" pitchFamily="34" charset="0"/>
                <a:hlinkClick r:id="rId3"/>
              </a:rPr>
              <a:t>://TradeJustice.net/315 </a:t>
            </a:r>
            <a:r>
              <a:rPr lang="en-US" sz="2400" u="sng" dirty="0">
                <a:latin typeface="Arial Black" panose="020B0A04020102020204" pitchFamily="34" charset="0"/>
              </a:rPr>
              <a:t/>
            </a:r>
            <a:br>
              <a:rPr lang="en-US" sz="2400" u="sng" dirty="0">
                <a:latin typeface="Arial Black" panose="020B0A04020102020204" pitchFamily="34" charset="0"/>
              </a:rPr>
            </a:br>
            <a:r>
              <a:rPr lang="en-US" sz="2400" i="1" dirty="0">
                <a:solidFill>
                  <a:schemeClr val="tx1"/>
                </a:solidFill>
                <a:effectLst>
                  <a:outerShdw blurRad="38100" dist="38100" dir="2700000" algn="tl">
                    <a:srgbClr val="000000">
                      <a:alpha val="43137"/>
                    </a:srgbClr>
                  </a:outerShdw>
                </a:effectLst>
                <a:latin typeface="Arial Black" panose="020B0A04020102020204" pitchFamily="34" charset="0"/>
              </a:rPr>
              <a:t>	</a:t>
            </a:r>
            <a:r>
              <a:rPr lang="en-US" sz="2400" dirty="0">
                <a:effectLst>
                  <a:outerShdw blurRad="38100" dist="38100" dir="2700000" algn="tl">
                    <a:srgbClr val="000000">
                      <a:alpha val="43137"/>
                    </a:srgbClr>
                  </a:outerShdw>
                </a:effectLst>
                <a:latin typeface="Arial Black" panose="020B0A04020102020204" pitchFamily="34" charset="0"/>
              </a:rPr>
              <a:t>								</a:t>
            </a:r>
            <a:br>
              <a:rPr lang="en-US" sz="2400" dirty="0">
                <a:effectLst>
                  <a:outerShdw blurRad="38100" dist="38100" dir="2700000" algn="tl">
                    <a:srgbClr val="000000">
                      <a:alpha val="43137"/>
                    </a:srgbClr>
                  </a:outerShdw>
                </a:effectLst>
                <a:latin typeface="Arial Black" panose="020B0A04020102020204" pitchFamily="34" charset="0"/>
              </a:rPr>
            </a:br>
            <a:r>
              <a:rPr lang="en-US" sz="2400" dirty="0">
                <a:solidFill>
                  <a:srgbClr val="C00000"/>
                </a:solidFill>
                <a:effectLst>
                  <a:outerShdw blurRad="38100" dist="38100" dir="2700000" algn="tl">
                    <a:srgbClr val="000000">
                      <a:alpha val="43137"/>
                    </a:srgbClr>
                  </a:outerShdw>
                </a:effectLst>
                <a:latin typeface="Arial Black" panose="020B0A04020102020204" pitchFamily="34" charset="0"/>
              </a:rPr>
              <a:t>General Information/Articles: </a:t>
            </a:r>
            <a:r>
              <a:rPr lang="en-US" sz="2400" dirty="0">
                <a:solidFill>
                  <a:srgbClr val="505050"/>
                </a:solidFill>
                <a:latin typeface="Arial Black" panose="020B0A04020102020204" pitchFamily="34" charset="0"/>
                <a:hlinkClick r:id="rId4"/>
              </a:rPr>
              <a:t>http://</a:t>
            </a:r>
            <a:r>
              <a:rPr lang="en-US" sz="2400" dirty="0" smtClean="0">
                <a:solidFill>
                  <a:srgbClr val="505050"/>
                </a:solidFill>
                <a:latin typeface="Arial Black" panose="020B0A04020102020204" pitchFamily="34" charset="0"/>
                <a:hlinkClick r:id="rId4"/>
              </a:rPr>
              <a:t>tradejustice.net</a:t>
            </a:r>
            <a:r>
              <a:rPr lang="en-US" sz="2400" dirty="0" smtClean="0">
                <a:solidFill>
                  <a:srgbClr val="505050"/>
                </a:solidFill>
                <a:latin typeface="Arial Black" panose="020B0A04020102020204" pitchFamily="34" charset="0"/>
              </a:rPr>
              <a:t/>
            </a:r>
            <a:br>
              <a:rPr lang="en-US" sz="2400" dirty="0" smtClean="0">
                <a:solidFill>
                  <a:srgbClr val="505050"/>
                </a:solidFill>
                <a:latin typeface="Arial Black" panose="020B0A04020102020204" pitchFamily="34" charset="0"/>
              </a:rPr>
            </a:br>
            <a:r>
              <a:rPr lang="en-US" sz="2400" dirty="0" smtClean="0">
                <a:solidFill>
                  <a:schemeClr val="accent3">
                    <a:lumMod val="50000"/>
                  </a:schemeClr>
                </a:solidFill>
                <a:latin typeface="Arial Black" panose="020B0A04020102020204" pitchFamily="34" charset="0"/>
              </a:rPr>
              <a:t>Email</a:t>
            </a:r>
            <a:r>
              <a:rPr lang="en-US" sz="2400" dirty="0">
                <a:solidFill>
                  <a:schemeClr val="accent3">
                    <a:lumMod val="50000"/>
                  </a:schemeClr>
                </a:solidFill>
                <a:latin typeface="Arial Black" panose="020B0A04020102020204" pitchFamily="34" charset="0"/>
              </a:rPr>
              <a:t>: </a:t>
            </a:r>
            <a:r>
              <a:rPr lang="en-US" sz="2400" dirty="0" smtClean="0">
                <a:solidFill>
                  <a:prstClr val="white"/>
                </a:solidFill>
                <a:latin typeface="Arial Black" panose="020B0A04020102020204" pitchFamily="34" charset="0"/>
                <a:hlinkClick r:id="rId5"/>
              </a:rPr>
              <a:t>adam@tradejustice.net</a:t>
            </a:r>
            <a:r>
              <a:rPr lang="en-US" sz="2400" dirty="0">
                <a:solidFill>
                  <a:prstClr val="white"/>
                </a:solidFill>
                <a:effectLst>
                  <a:outerShdw blurRad="38100" dist="38100" dir="2700000" algn="tl">
                    <a:srgbClr val="000000">
                      <a:alpha val="43137"/>
                    </a:srgbClr>
                  </a:outerShdw>
                </a:effectLst>
                <a:latin typeface="Arial Black" pitchFamily="34" charset="0"/>
              </a:rPr>
              <a:t/>
            </a:r>
            <a:br>
              <a:rPr lang="en-US" sz="2400" dirty="0">
                <a:solidFill>
                  <a:prstClr val="white"/>
                </a:solidFill>
                <a:effectLst>
                  <a:outerShdw blurRad="38100" dist="38100" dir="2700000" algn="tl">
                    <a:srgbClr val="000000">
                      <a:alpha val="43137"/>
                    </a:srgbClr>
                  </a:outerShdw>
                </a:effectLst>
                <a:latin typeface="Arial Black" pitchFamily="34" charset="0"/>
              </a:rPr>
            </a:br>
            <a:r>
              <a:rPr lang="en-US" sz="2400" dirty="0" smtClean="0">
                <a:solidFill>
                  <a:srgbClr val="92D050"/>
                </a:solidFill>
                <a:effectLst>
                  <a:outerShdw blurRad="38100" dist="38100" dir="2700000" algn="tl">
                    <a:srgbClr val="000000">
                      <a:alpha val="43137"/>
                    </a:srgbClr>
                  </a:outerShdw>
                </a:effectLst>
                <a:latin typeface="Arial Black" pitchFamily="34" charset="0"/>
              </a:rPr>
              <a:t>                  </a:t>
            </a:r>
            <a:endParaRPr lang="en-US" sz="2400" dirty="0">
              <a:effectLst>
                <a:outerShdw blurRad="38100" dist="38100" dir="2700000" algn="tl">
                  <a:srgbClr val="000000">
                    <a:alpha val="43137"/>
                  </a:srgbClr>
                </a:outerShdw>
              </a:effectLst>
            </a:endParaRPr>
          </a:p>
        </p:txBody>
      </p:sp>
      <p:sp>
        <p:nvSpPr>
          <p:cNvPr id="3" name="Rectangle 2"/>
          <p:cNvSpPr/>
          <p:nvPr/>
        </p:nvSpPr>
        <p:spPr>
          <a:xfrm>
            <a:off x="1697736" y="-6096"/>
            <a:ext cx="8817865" cy="1000274"/>
          </a:xfrm>
          <a:prstGeom prst="rect">
            <a:avLst/>
          </a:prstGeom>
        </p:spPr>
        <p:txBody>
          <a:bodyPr wrap="square">
            <a:spAutoFit/>
          </a:bodyPr>
          <a:lstStyle/>
          <a:p>
            <a:endParaRPr lang="en-US" sz="4100" dirty="0">
              <a:solidFill>
                <a:prstClr val="white"/>
              </a:solidFill>
              <a:effectLst>
                <a:outerShdw blurRad="38100" dist="38100" dir="2700000" algn="tl">
                  <a:srgbClr val="000000">
                    <a:alpha val="43137"/>
                  </a:srgbClr>
                </a:outerShdw>
              </a:effectLst>
              <a:latin typeface="Arial Black" pitchFamily="34" charset="0"/>
              <a:ea typeface="+mj-ea"/>
              <a:cs typeface="+mj-cs"/>
            </a:endParaRPr>
          </a:p>
          <a:p>
            <a:endParaRPr lang="en-US" dirty="0"/>
          </a:p>
        </p:txBody>
      </p:sp>
      <p:sp>
        <p:nvSpPr>
          <p:cNvPr id="5" name="Rectangle 4"/>
          <p:cNvSpPr/>
          <p:nvPr/>
        </p:nvSpPr>
        <p:spPr>
          <a:xfrm>
            <a:off x="1143000" y="304800"/>
            <a:ext cx="10287000" cy="2092881"/>
          </a:xfrm>
          <a:prstGeom prst="rect">
            <a:avLst/>
          </a:prstGeom>
        </p:spPr>
        <p:txBody>
          <a:bodyPr wrap="square">
            <a:spAutoFit/>
          </a:bodyPr>
          <a:lstStyle/>
          <a:p>
            <a:r>
              <a:rPr lang="en-US" sz="4800" b="1" dirty="0">
                <a:solidFill>
                  <a:prstClr val="white"/>
                </a:solidFill>
                <a:effectLst>
                  <a:outerShdw blurRad="38100" dist="38100" dir="2700000" algn="tl">
                    <a:srgbClr val="000000">
                      <a:alpha val="43137"/>
                    </a:srgbClr>
                  </a:outerShdw>
                </a:effectLst>
                <a:latin typeface="Arial Black" panose="020B0A04020102020204" pitchFamily="34" charset="0"/>
                <a:ea typeface="+mj-ea"/>
                <a:cs typeface="+mj-cs"/>
              </a:rPr>
              <a:t>National Call Planning Team</a:t>
            </a:r>
          </a:p>
          <a:p>
            <a:endParaRPr lang="en-US" sz="4100" dirty="0">
              <a:solidFill>
                <a:prstClr val="white"/>
              </a:solidFill>
              <a:effectLst>
                <a:outerShdw blurRad="38100" dist="38100" dir="2700000" algn="tl">
                  <a:srgbClr val="000000">
                    <a:alpha val="43137"/>
                  </a:srgbClr>
                </a:outerShdw>
              </a:effectLst>
              <a:latin typeface="Arial Black" pitchFamily="34" charset="0"/>
              <a:ea typeface="+mj-ea"/>
              <a:cs typeface="+mj-cs"/>
            </a:endParaRPr>
          </a:p>
          <a:p>
            <a:endParaRPr lang="en-US" sz="4100" dirty="0"/>
          </a:p>
        </p:txBody>
      </p:sp>
    </p:spTree>
    <p:extLst>
      <p:ext uri="{BB962C8B-B14F-4D97-AF65-F5344CB8AC3E}">
        <p14:creationId xmlns:p14="http://schemas.microsoft.com/office/powerpoint/2010/main" val="1381279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33400"/>
            <a:ext cx="10058400" cy="727838"/>
          </a:xfrm>
        </p:spPr>
        <p:txBody>
          <a:bodyPr>
            <a:noAutofit/>
          </a:bodyPr>
          <a:lstStyle/>
          <a:p>
            <a:r>
              <a:rPr lang="en-US" sz="4800" b="1" dirty="0">
                <a:effectLst>
                  <a:outerShdw blurRad="38100" dist="38100" dir="2700000" algn="tl">
                    <a:srgbClr val="000000">
                      <a:alpha val="43137"/>
                    </a:srgbClr>
                  </a:outerShdw>
                </a:effectLst>
              </a:rPr>
              <a:t>  </a:t>
            </a:r>
            <a:r>
              <a:rPr lang="en-US" sz="4800" b="1" dirty="0">
                <a:effectLst>
                  <a:outerShdw blurRad="38100" dist="38100" dir="2700000" algn="tl">
                    <a:srgbClr val="000000">
                      <a:alpha val="43137"/>
                    </a:srgbClr>
                  </a:outerShdw>
                </a:effectLst>
                <a:latin typeface="Arial Black" panose="020B0A04020102020204" pitchFamily="34" charset="0"/>
              </a:rPr>
              <a:t>National Call Planning Team</a:t>
            </a:r>
          </a:p>
        </p:txBody>
      </p:sp>
      <p:sp>
        <p:nvSpPr>
          <p:cNvPr id="3" name="Rectangle 2"/>
          <p:cNvSpPr/>
          <p:nvPr/>
        </p:nvSpPr>
        <p:spPr>
          <a:xfrm>
            <a:off x="3962401" y="1447800"/>
            <a:ext cx="7467599" cy="5665654"/>
          </a:xfrm>
          <a:prstGeom prst="rect">
            <a:avLst/>
          </a:prstGeom>
        </p:spPr>
        <p:txBody>
          <a:bodyPr wrap="square">
            <a:spAutoFit/>
          </a:bodyPr>
          <a:lstStyle/>
          <a:p>
            <a:pPr defTabSz="685765" fontAlgn="base">
              <a:spcBef>
                <a:spcPct val="0"/>
              </a:spcBef>
              <a:spcAft>
                <a:spcPct val="0"/>
              </a:spcAft>
            </a:pPr>
            <a:endParaRPr lang="en-US" b="1" dirty="0">
              <a:solidFill>
                <a:prstClr val="white"/>
              </a:solidFill>
              <a:effectLst>
                <a:outerShdw blurRad="38100" dist="38100" dir="2700000" algn="tl">
                  <a:srgbClr val="000000">
                    <a:alpha val="43137"/>
                  </a:srgbClr>
                </a:outerShdw>
              </a:effectLst>
              <a:cs typeface="Arial" pitchFamily="34" charset="0"/>
            </a:endParaRPr>
          </a:p>
          <a:p>
            <a:pPr defTabSz="685765" fontAlgn="base">
              <a:spcBef>
                <a:spcPct val="0"/>
              </a:spcBef>
              <a:spcAft>
                <a:spcPct val="0"/>
              </a:spcAft>
            </a:pPr>
            <a:r>
              <a:rPr lang="en-US" b="1" dirty="0">
                <a:solidFill>
                  <a:prstClr val="white"/>
                </a:solidFill>
                <a:effectLst>
                  <a:outerShdw blurRad="38100" dist="38100" dir="2700000" algn="tl">
                    <a:srgbClr val="000000">
                      <a:alpha val="43137"/>
                    </a:srgbClr>
                  </a:outerShdw>
                </a:effectLst>
                <a:cs typeface="Arial" pitchFamily="34" charset="0"/>
              </a:rPr>
              <a:t>    	</a:t>
            </a:r>
            <a:r>
              <a:rPr lang="en-US" sz="3200" b="1" dirty="0" smtClean="0">
                <a:solidFill>
                  <a:prstClr val="white"/>
                </a:solidFill>
                <a:effectLst>
                  <a:outerShdw blurRad="38100" dist="38100" dir="2700000" algn="tl">
                    <a:srgbClr val="000000">
                      <a:alpha val="43137"/>
                    </a:srgbClr>
                  </a:outerShdw>
                </a:effectLst>
                <a:cs typeface="Arial" pitchFamily="34" charset="0"/>
              </a:rPr>
              <a:t>  </a:t>
            </a:r>
            <a:r>
              <a:rPr lang="en-US" sz="3200" b="1" dirty="0" smtClean="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rPr>
              <a:t>Emilianne </a:t>
            </a:r>
            <a:r>
              <a:rPr lang="en-US" sz="3200" b="1" dirty="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rPr>
              <a:t>Slaydon</a:t>
            </a:r>
          </a:p>
          <a:p>
            <a:pPr defTabSz="685765" fontAlgn="base">
              <a:spcBef>
                <a:spcPct val="0"/>
              </a:spcBef>
              <a:spcAft>
                <a:spcPct val="0"/>
              </a:spcAft>
            </a:pPr>
            <a:r>
              <a:rPr lang="en-US" sz="3200" b="1" dirty="0">
                <a:solidFill>
                  <a:srgbClr val="DEF5FA">
                    <a:lumMod val="25000"/>
                  </a:srgbClr>
                </a:solidFill>
                <a:effectLst>
                  <a:outerShdw blurRad="38100" dist="38100" dir="2700000" algn="tl">
                    <a:srgbClr val="000000">
                      <a:alpha val="43137"/>
                    </a:srgbClr>
                  </a:outerShdw>
                </a:effectLst>
                <a:latin typeface="Arial Black" panose="020B0A04020102020204" pitchFamily="34" charset="0"/>
                <a:cs typeface="Arial" pitchFamily="34" charset="0"/>
              </a:rPr>
              <a:t>  	  </a:t>
            </a:r>
            <a:r>
              <a:rPr lang="en-US" sz="3200" b="1" dirty="0">
                <a:solidFill>
                  <a:schemeClr val="accent3">
                    <a:lumMod val="50000"/>
                  </a:schemeClr>
                </a:solidFill>
                <a:latin typeface="Arial Black" panose="020B0A04020102020204" pitchFamily="34" charset="0"/>
                <a:cs typeface="Arial" pitchFamily="34" charset="0"/>
              </a:rPr>
              <a:t>Director, Social Media </a:t>
            </a:r>
          </a:p>
          <a:p>
            <a:pPr defTabSz="685765" fontAlgn="base">
              <a:spcBef>
                <a:spcPct val="0"/>
              </a:spcBef>
              <a:spcAft>
                <a:spcPct val="0"/>
              </a:spcAft>
            </a:pPr>
            <a:r>
              <a:rPr lang="en-US" sz="3200" b="1" dirty="0">
                <a:solidFill>
                  <a:schemeClr val="accent3">
                    <a:lumMod val="50000"/>
                  </a:schemeClr>
                </a:solidFill>
                <a:latin typeface="Arial Black" panose="020B0A04020102020204" pitchFamily="34" charset="0"/>
                <a:ea typeface="Times New Roman" pitchFamily="18" charset="0"/>
                <a:cs typeface="Arial" pitchFamily="34" charset="0"/>
              </a:rPr>
              <a:t> 	 </a:t>
            </a:r>
            <a:r>
              <a:rPr lang="en-US" sz="3200" b="1" dirty="0" smtClean="0">
                <a:solidFill>
                  <a:schemeClr val="accent3">
                    <a:lumMod val="50000"/>
                  </a:schemeClr>
                </a:solidFill>
                <a:latin typeface="Arial Black" panose="020B0A04020102020204" pitchFamily="34" charset="0"/>
                <a:ea typeface="Times New Roman" pitchFamily="18" charset="0"/>
                <a:cs typeface="Arial" pitchFamily="34" charset="0"/>
              </a:rPr>
              <a:t> </a:t>
            </a:r>
            <a:r>
              <a:rPr lang="en-US" sz="3200" dirty="0" smtClean="0">
                <a:solidFill>
                  <a:schemeClr val="accent3">
                    <a:lumMod val="50000"/>
                  </a:schemeClr>
                </a:solidFill>
                <a:latin typeface="Arial Black" panose="020B0A04020102020204" pitchFamily="34" charset="0"/>
                <a:ea typeface="Times New Roman" pitchFamily="18" charset="0"/>
                <a:cs typeface="Times New Roman" pitchFamily="18" charset="0"/>
              </a:rPr>
              <a:t>@</a:t>
            </a:r>
            <a:r>
              <a:rPr lang="en-US" sz="3200" dirty="0">
                <a:solidFill>
                  <a:schemeClr val="accent3">
                    <a:lumMod val="50000"/>
                  </a:schemeClr>
                </a:solidFill>
                <a:latin typeface="Arial Black" panose="020B0A04020102020204" pitchFamily="34" charset="0"/>
                <a:ea typeface="Times New Roman" pitchFamily="18" charset="0"/>
                <a:cs typeface="Times New Roman" pitchFamily="18" charset="0"/>
              </a:rPr>
              <a:t>TPP Media March</a:t>
            </a:r>
          </a:p>
          <a:p>
            <a:pPr defTabSz="685765" eaLnBrk="0" fontAlgn="base" hangingPunct="0">
              <a:spcBef>
                <a:spcPct val="0"/>
              </a:spcBef>
              <a:spcAft>
                <a:spcPct val="0"/>
              </a:spcAft>
            </a:pPr>
            <a:r>
              <a:rPr lang="en-US" sz="2100" b="1" dirty="0" smtClean="0">
                <a:solidFill>
                  <a:srgbClr val="C00000">
                    <a:lumMod val="60000"/>
                    <a:lumOff val="40000"/>
                  </a:srgbClr>
                </a:solidFill>
                <a:effectLst>
                  <a:outerShdw blurRad="38100" dist="38100" dir="2700000" algn="tl">
                    <a:srgbClr val="000000">
                      <a:alpha val="43137"/>
                    </a:srgbClr>
                  </a:outerShdw>
                </a:effectLst>
                <a:latin typeface="Arial Black" panose="020B0A04020102020204" pitchFamily="34" charset="0"/>
                <a:cs typeface="Arial" pitchFamily="34" charset="0"/>
              </a:rPr>
              <a:t>     </a:t>
            </a:r>
            <a:r>
              <a:rPr lang="en-US" sz="2100" b="1" dirty="0">
                <a:solidFill>
                  <a:srgbClr val="C00000">
                    <a:lumMod val="60000"/>
                    <a:lumOff val="40000"/>
                  </a:srgbClr>
                </a:solidFill>
                <a:effectLst>
                  <a:outerShdw blurRad="38100" dist="38100" dir="2700000" algn="tl">
                    <a:srgbClr val="000000">
                      <a:alpha val="43137"/>
                    </a:srgbClr>
                  </a:outerShdw>
                </a:effectLst>
                <a:latin typeface="Arial Black" panose="020B0A04020102020204" pitchFamily="34" charset="0"/>
                <a:cs typeface="Arial" pitchFamily="34" charset="0"/>
              </a:rPr>
              <a:t>	</a:t>
            </a:r>
            <a:endParaRPr lang="en-US" sz="1000" b="1" dirty="0" smtClean="0">
              <a:solidFill>
                <a:srgbClr val="C00000">
                  <a:lumMod val="60000"/>
                  <a:lumOff val="40000"/>
                </a:srgbClr>
              </a:solidFill>
              <a:effectLst>
                <a:outerShdw blurRad="38100" dist="38100" dir="2700000" algn="tl">
                  <a:srgbClr val="000000">
                    <a:alpha val="43137"/>
                  </a:srgbClr>
                </a:outerShdw>
              </a:effectLst>
              <a:latin typeface="Arial Black" panose="020B0A04020102020204" pitchFamily="34" charset="0"/>
              <a:cs typeface="Arial" pitchFamily="34" charset="0"/>
            </a:endParaRPr>
          </a:p>
          <a:p>
            <a:pPr defTabSz="685765" eaLnBrk="0" fontAlgn="base" hangingPunct="0">
              <a:spcBef>
                <a:spcPct val="0"/>
              </a:spcBef>
              <a:spcAft>
                <a:spcPct val="0"/>
              </a:spcAft>
            </a:pPr>
            <a:r>
              <a:rPr lang="en-US" sz="1000" b="1" dirty="0">
                <a:solidFill>
                  <a:srgbClr val="C00000">
                    <a:lumMod val="60000"/>
                    <a:lumOff val="40000"/>
                  </a:srgbClr>
                </a:solidFill>
                <a:effectLst>
                  <a:outerShdw blurRad="38100" dist="38100" dir="2700000" algn="tl">
                    <a:srgbClr val="000000">
                      <a:alpha val="43137"/>
                    </a:srgbClr>
                  </a:outerShdw>
                </a:effectLst>
                <a:latin typeface="Arial Black" panose="020B0A04020102020204" pitchFamily="34" charset="0"/>
                <a:cs typeface="Arial" pitchFamily="34" charset="0"/>
              </a:rPr>
              <a:t>	</a:t>
            </a:r>
            <a:r>
              <a:rPr lang="en-US" sz="2400" b="1" dirty="0" smtClean="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rPr>
              <a:t>TPP </a:t>
            </a:r>
            <a:r>
              <a:rPr lang="en-US" sz="2400" b="1" dirty="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rPr>
              <a:t>Tuesday Twitter Storms</a:t>
            </a:r>
          </a:p>
          <a:p>
            <a:pPr defTabSz="685765" eaLnBrk="0" fontAlgn="base" hangingPunct="0">
              <a:spcBef>
                <a:spcPct val="0"/>
              </a:spcBef>
              <a:spcAft>
                <a:spcPts val="900"/>
              </a:spcAft>
            </a:pPr>
            <a:r>
              <a:rPr lang="en-US" sz="2400" b="1" dirty="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rPr>
              <a:t>       </a:t>
            </a:r>
            <a:r>
              <a:rPr lang="en-US" sz="2400" b="1" dirty="0" smtClean="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rPr>
              <a:t>6 </a:t>
            </a:r>
            <a:r>
              <a:rPr lang="en-US" sz="2400" b="1" dirty="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rPr>
              <a:t>p.m. PST / 9 p.m. EST</a:t>
            </a:r>
          </a:p>
          <a:p>
            <a:pPr defTabSz="685765" eaLnBrk="0" fontAlgn="base" hangingPunct="0">
              <a:lnSpc>
                <a:spcPts val="750"/>
              </a:lnSpc>
              <a:spcBef>
                <a:spcPct val="0"/>
              </a:spcBef>
              <a:spcAft>
                <a:spcPts val="900"/>
              </a:spcAft>
            </a:pPr>
            <a:endParaRPr lang="en-US" sz="2100" b="1" dirty="0">
              <a:solidFill>
                <a:srgbClr val="C00000"/>
              </a:solidFill>
              <a:effectLst>
                <a:outerShdw blurRad="38100" dist="38100" dir="2700000" algn="tl">
                  <a:srgbClr val="000000">
                    <a:alpha val="43137"/>
                  </a:srgbClr>
                </a:outerShdw>
              </a:effectLst>
              <a:latin typeface="Arial Black" panose="020B0A04020102020204" pitchFamily="34" charset="0"/>
              <a:cs typeface="Arial" pitchFamily="34" charset="0"/>
            </a:endParaRPr>
          </a:p>
          <a:p>
            <a:pPr defTabSz="685765"/>
            <a:r>
              <a:rPr lang="en-US" sz="2400" b="1" dirty="0">
                <a:solidFill>
                  <a:prstClr val="white"/>
                </a:solidFill>
                <a:effectLst>
                  <a:outerShdw blurRad="38100" dist="38100" dir="2700000" algn="tl">
                    <a:srgbClr val="000000">
                      <a:alpha val="43137"/>
                    </a:srgbClr>
                  </a:outerShdw>
                </a:effectLst>
                <a:latin typeface="Arial Black" panose="020B0A04020102020204" pitchFamily="34" charset="0"/>
              </a:rPr>
              <a:t>	</a:t>
            </a:r>
            <a:r>
              <a:rPr lang="en-US" sz="2400" b="1" dirty="0">
                <a:solidFill>
                  <a:srgbClr val="2107DF"/>
                </a:solidFill>
                <a:latin typeface="Arial Black" panose="020B0A04020102020204" pitchFamily="34" charset="0"/>
              </a:rPr>
              <a:t>TPP/TTIP Tuesday Tweets:</a:t>
            </a:r>
          </a:p>
          <a:p>
            <a:pPr defTabSz="685765">
              <a:spcAft>
                <a:spcPts val="900"/>
              </a:spcAft>
            </a:pPr>
            <a:r>
              <a:rPr lang="en-US" sz="2400" dirty="0">
                <a:solidFill>
                  <a:srgbClr val="2DA2BF">
                    <a:lumMod val="60000"/>
                    <a:lumOff val="40000"/>
                  </a:srgbClr>
                </a:solidFill>
                <a:latin typeface="Arial Black" panose="020B0A04020102020204" pitchFamily="34" charset="0"/>
              </a:rPr>
              <a:t> 	</a:t>
            </a:r>
            <a:r>
              <a:rPr lang="en-US" sz="2100" dirty="0">
                <a:solidFill>
                  <a:prstClr val="white"/>
                </a:solidFill>
                <a:latin typeface="Arial Black" panose="020B0A04020102020204" pitchFamily="34" charset="0"/>
                <a:hlinkClick r:id="rId2"/>
              </a:rPr>
              <a:t>http://</a:t>
            </a:r>
            <a:r>
              <a:rPr lang="en-US" sz="2100" dirty="0" smtClean="0">
                <a:solidFill>
                  <a:prstClr val="white"/>
                </a:solidFill>
                <a:latin typeface="Arial Black" panose="020B0A04020102020204" pitchFamily="34" charset="0"/>
                <a:hlinkClick r:id="rId2"/>
              </a:rPr>
              <a:t>www.tiny.cc/TPPMediaMarch</a:t>
            </a:r>
            <a:endParaRPr lang="en-US" sz="2100" dirty="0" smtClean="0">
              <a:solidFill>
                <a:prstClr val="white"/>
              </a:solidFill>
              <a:latin typeface="Arial Black" panose="020B0A04020102020204" pitchFamily="34" charset="0"/>
            </a:endParaRPr>
          </a:p>
          <a:p>
            <a:pPr defTabSz="685765">
              <a:spcAft>
                <a:spcPts val="900"/>
              </a:spcAft>
            </a:pPr>
            <a:endParaRPr lang="en-US" sz="2100" dirty="0">
              <a:solidFill>
                <a:prstClr val="white"/>
              </a:solidFill>
              <a:latin typeface="Arial Black" panose="020B0A04020102020204" pitchFamily="34" charset="0"/>
            </a:endParaRPr>
          </a:p>
          <a:p>
            <a:pPr defTabSz="685765"/>
            <a:r>
              <a:rPr lang="en-US" sz="2100" dirty="0" smtClean="0">
                <a:solidFill>
                  <a:schemeClr val="accent3">
                    <a:lumMod val="50000"/>
                  </a:schemeClr>
                </a:solidFill>
                <a:latin typeface="Arial Black" panose="020B0A04020102020204" pitchFamily="34" charset="0"/>
              </a:rPr>
              <a:t>       </a:t>
            </a:r>
            <a:r>
              <a:rPr lang="en-US" sz="2100" dirty="0" smtClean="0">
                <a:solidFill>
                  <a:schemeClr val="accent3">
                    <a:lumMod val="50000"/>
                  </a:schemeClr>
                </a:solidFill>
                <a:latin typeface="Arial Black" panose="020B0A04020102020204" pitchFamily="34" charset="0"/>
                <a:ea typeface="Times New Roman" pitchFamily="18" charset="0"/>
                <a:cs typeface="Times New Roman" pitchFamily="18" charset="0"/>
              </a:rPr>
              <a:t> </a:t>
            </a:r>
            <a:r>
              <a:rPr lang="en-US" sz="2100" dirty="0">
                <a:solidFill>
                  <a:srgbClr val="C00000"/>
                </a:solidFill>
                <a:latin typeface="Arial Black" panose="020B0A04020102020204" pitchFamily="34" charset="0"/>
                <a:ea typeface="Times New Roman" pitchFamily="18" charset="0"/>
                <a:cs typeface="Times New Roman" pitchFamily="18" charset="0"/>
              </a:rPr>
              <a:t>Email: </a:t>
            </a:r>
            <a:r>
              <a:rPr lang="en-US" sz="2400" dirty="0">
                <a:solidFill>
                  <a:prstClr val="white"/>
                </a:solidFill>
                <a:latin typeface="Arial Black" panose="020B0A04020102020204" pitchFamily="34" charset="0"/>
                <a:ea typeface="Times New Roman" pitchFamily="18" charset="0"/>
                <a:cs typeface="Times New Roman" pitchFamily="18" charset="0"/>
                <a:hlinkClick r:id="rId3"/>
              </a:rPr>
              <a:t>eslaydon@mac.com</a:t>
            </a:r>
            <a:r>
              <a:rPr lang="en-US" sz="2100" dirty="0">
                <a:solidFill>
                  <a:prstClr val="white"/>
                </a:solidFill>
              </a:rPr>
              <a:t> </a:t>
            </a:r>
          </a:p>
          <a:p>
            <a:pPr defTabSz="685765" eaLnBrk="0" fontAlgn="base" hangingPunct="0">
              <a:spcBef>
                <a:spcPct val="0"/>
              </a:spcBef>
              <a:spcAft>
                <a:spcPts val="900"/>
              </a:spcAft>
            </a:pPr>
            <a:r>
              <a:rPr lang="en-US" sz="2100" b="1" dirty="0">
                <a:solidFill>
                  <a:schemeClr val="accent1">
                    <a:lumMod val="20000"/>
                    <a:lumOff val="80000"/>
                  </a:schemeClr>
                </a:solidFill>
                <a:latin typeface="Arial Black" panose="020B0A04020102020204" pitchFamily="34" charset="0"/>
                <a:cs typeface="Arial" pitchFamily="34" charset="0"/>
              </a:rPr>
              <a:t>	</a:t>
            </a:r>
          </a:p>
          <a:p>
            <a:pPr defTabSz="685765" eaLnBrk="0" fontAlgn="base" hangingPunct="0">
              <a:spcBef>
                <a:spcPct val="0"/>
              </a:spcBef>
              <a:spcAft>
                <a:spcPts val="900"/>
              </a:spcAft>
            </a:pPr>
            <a:endParaRPr lang="en-US" sz="2100" dirty="0">
              <a:solidFill>
                <a:schemeClr val="accent1">
                  <a:lumMod val="20000"/>
                  <a:lumOff val="80000"/>
                </a:schemeClr>
              </a:solidFill>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4"/>
          <a:stretch>
            <a:fillRect/>
          </a:stretch>
        </p:blipFill>
        <p:spPr>
          <a:xfrm>
            <a:off x="1371600" y="1981200"/>
            <a:ext cx="2679897" cy="2743200"/>
          </a:xfrm>
          <a:prstGeom prst="rect">
            <a:avLst/>
          </a:prstGeom>
        </p:spPr>
      </p:pic>
    </p:spTree>
    <p:extLst>
      <p:ext uri="{BB962C8B-B14F-4D97-AF65-F5344CB8AC3E}">
        <p14:creationId xmlns:p14="http://schemas.microsoft.com/office/powerpoint/2010/main" val="203814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937878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edical Health 16x9">
  <a:themeElements>
    <a:clrScheme name="MedicalHealth">
      <a:dk1>
        <a:sysClr val="windowText" lastClr="000000"/>
      </a:dk1>
      <a:lt1>
        <a:sysClr val="window" lastClr="FFFFFF"/>
      </a:lt1>
      <a:dk2>
        <a:srgbClr val="656367"/>
      </a:dk2>
      <a:lt2>
        <a:srgbClr val="F2F2F2"/>
      </a:lt2>
      <a:accent1>
        <a:srgbClr val="B82D2F"/>
      </a:accent1>
      <a:accent2>
        <a:srgbClr val="333333"/>
      </a:accent2>
      <a:accent3>
        <a:srgbClr val="2B4A63"/>
      </a:accent3>
      <a:accent4>
        <a:srgbClr val="445E45"/>
      </a:accent4>
      <a:accent5>
        <a:srgbClr val="5A3A64"/>
      </a:accent5>
      <a:accent6>
        <a:srgbClr val="DB8526"/>
      </a:accent6>
      <a:hlink>
        <a:srgbClr val="164E6E"/>
      </a:hlink>
      <a:folHlink>
        <a:srgbClr val="667F6D"/>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15_4109default" id="{E728D685-11FC-4812-BA85-57AC6F9C9F40}" vid="{BC4E008B-95FF-4815-904E-143A8EDFC1D4}"/>
    </a:ext>
  </a:extLst>
</a:theme>
</file>

<file path=ppt/theme/theme2.xml><?xml version="1.0" encoding="utf-8"?>
<a:theme xmlns:a="http://schemas.openxmlformats.org/drawingml/2006/main" name="Office Theme">
  <a:themeElements>
    <a:clrScheme name="MedicalHealth">
      <a:dk1>
        <a:sysClr val="windowText" lastClr="000000"/>
      </a:dk1>
      <a:lt1>
        <a:sysClr val="window" lastClr="FFFFFF"/>
      </a:lt1>
      <a:dk2>
        <a:srgbClr val="656367"/>
      </a:dk2>
      <a:lt2>
        <a:srgbClr val="F2F2F2"/>
      </a:lt2>
      <a:accent1>
        <a:srgbClr val="B82D2F"/>
      </a:accent1>
      <a:accent2>
        <a:srgbClr val="333333"/>
      </a:accent2>
      <a:accent3>
        <a:srgbClr val="2B4A63"/>
      </a:accent3>
      <a:accent4>
        <a:srgbClr val="445E45"/>
      </a:accent4>
      <a:accent5>
        <a:srgbClr val="5A3A64"/>
      </a:accent5>
      <a:accent6>
        <a:srgbClr val="DB8526"/>
      </a:accent6>
      <a:hlink>
        <a:srgbClr val="164E6E"/>
      </a:hlink>
      <a:folHlink>
        <a:srgbClr val="667F6D"/>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MedicalHealth">
      <a:dk1>
        <a:sysClr val="windowText" lastClr="000000"/>
      </a:dk1>
      <a:lt1>
        <a:sysClr val="window" lastClr="FFFFFF"/>
      </a:lt1>
      <a:dk2>
        <a:srgbClr val="656367"/>
      </a:dk2>
      <a:lt2>
        <a:srgbClr val="F2F2F2"/>
      </a:lt2>
      <a:accent1>
        <a:srgbClr val="B82D2F"/>
      </a:accent1>
      <a:accent2>
        <a:srgbClr val="333333"/>
      </a:accent2>
      <a:accent3>
        <a:srgbClr val="2B4A63"/>
      </a:accent3>
      <a:accent4>
        <a:srgbClr val="445E45"/>
      </a:accent4>
      <a:accent5>
        <a:srgbClr val="5A3A64"/>
      </a:accent5>
      <a:accent6>
        <a:srgbClr val="DB8526"/>
      </a:accent6>
      <a:hlink>
        <a:srgbClr val="164E6E"/>
      </a:hlink>
      <a:folHlink>
        <a:srgbClr val="667F6D"/>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5CEF502-15EE-45C7-AFE8-30E87AC73C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Medical design presentation (widescreen)</Template>
  <TotalTime>0</TotalTime>
  <Words>1350</Words>
  <Application>Microsoft Office PowerPoint</Application>
  <PresentationFormat>Widescreen</PresentationFormat>
  <Paragraphs>177</Paragraphs>
  <Slides>32</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ＭＳ Ｐゴシック</vt:lpstr>
      <vt:lpstr>Arial</vt:lpstr>
      <vt:lpstr>Arial Black</vt:lpstr>
      <vt:lpstr>Calibri</vt:lpstr>
      <vt:lpstr>Franklin Gothic Medium</vt:lpstr>
      <vt:lpstr>Impact</vt:lpstr>
      <vt:lpstr>Symbol</vt:lpstr>
      <vt:lpstr>Times New Roman</vt:lpstr>
      <vt:lpstr>Wingdings</vt:lpstr>
      <vt:lpstr>Medical Health 16x9</vt:lpstr>
      <vt:lpstr>TPP's THREAT TO GLOBAL HEALTH</vt:lpstr>
      <vt:lpstr> Welcome!     Andrea Miller  Executive Director  People Demanding Action    Meeting room functions   Call Norms      PDAction TPP Page:  www.peopledemandingaction.org/campaigns/stop-tpp-fast-track  PowerPoints, Meeting Notes, Documents:  www.PeopleDemandingAction.org/downloads/TPP   Email: TPP@PeopleDemandingAction.Org    </vt:lpstr>
      <vt:lpstr>                </vt:lpstr>
      <vt:lpstr>National TPP Call Chat Hosts</vt:lpstr>
      <vt:lpstr> National Call Planning Team         Liz Amsden   National Call Team Co-Organizer    Campaign Updates     MoveOn Council Organizer CA     Email: Lizamsden@hotmail.Com        Jan Swartzendruber     National Call Planning Team              Call Notes/Resource Vetting    MoveOn Regional Organizer KS                 Email: Janinkansas2@gmail.Com                                                         </vt:lpstr>
      <vt:lpstr>  National Call Planning Team      Harriet Heywood     National Call Team Co-organizer     National Call Program Coordinator     MoveOn Regional Organizer FL     Email: Harrietheywood@gmail.Com             </vt:lpstr>
      <vt:lpstr>Adam Weissman TradeJustice/Global Justice  for Animals and the Environment  Upcoming Events and Actions: http://TradeJustice.net/315            General Information/Articles: http://tradejustice.net Email: adam@tradejustice.net                   </vt:lpstr>
      <vt:lpstr>  National Call Planning Team</vt:lpstr>
      <vt:lpstr>PowerPoint Presentation</vt:lpstr>
      <vt:lpstr>   National Stop Fast Track Allies         Kathryn Johnson    Field Organizer, Public Citizen's Global Trade Watch    Stop Fast Track Update From the Hill:     -Senate Finance Committee &amp; House Ways and Means Committee    -Possible Scenarios for the next few weeks     -Plans for the next Congressional Recess (May 4-11)                                                                                                        Let’s keep up the momentum!                      Email: kjohnson@citizen.org                    Website: http://www.tradewatch.org                              TPP Resources: http://www.exposethetpp.org                           Facebook:            www.facebook.com/GlobalTradeWatch                   Our blog: http://www.EyesOnTrade.org     </vt:lpstr>
      <vt:lpstr>Stephanie Burgos OXFAM America</vt:lpstr>
      <vt:lpstr>TPP:  a threat  to  public health</vt:lpstr>
      <vt:lpstr>What is intellectual property (IP)? </vt:lpstr>
      <vt:lpstr> What does more monopoly power do?</vt:lpstr>
      <vt:lpstr>Generic Competition</vt:lpstr>
      <vt:lpstr>  IP (for pharmaceuticals) in TPP </vt:lpstr>
      <vt:lpstr>IP provisions revised under May 10th </vt:lpstr>
      <vt:lpstr> Patent term extension</vt:lpstr>
      <vt:lpstr>Patent – registration linkage</vt:lpstr>
      <vt:lpstr>Data Exclusivity (DE)</vt:lpstr>
      <vt:lpstr>New Provisions in TPP</vt:lpstr>
      <vt:lpstr>New Provisions in TPP</vt:lpstr>
      <vt:lpstr>Pharmaceutical pricing provisions</vt:lpstr>
      <vt:lpstr>Proposal for transition period: Unacceptable</vt:lpstr>
      <vt:lpstr>Negotiating Process</vt:lpstr>
      <vt:lpstr>In Conclusion</vt:lpstr>
      <vt:lpstr>TPP's threat  to  New Zealand's Health       (and other things…)   </vt:lpstr>
      <vt:lpstr>  NZ has good public healthcare…for now</vt:lpstr>
      <vt:lpstr>The Future of our Healthcare is at Risk</vt:lpstr>
      <vt:lpstr>The Big 3 – What you don't know CAN cost…</vt:lpstr>
      <vt:lpstr>Bye Bye Generics, Hello High Drug Costs</vt:lpstr>
      <vt:lpstr>    Upcoming Calls:  May 3: Larry Cohen, Communications Workers of America               John Logan, Labor Historian (and one other guest)  "Mayday, Mayday! American Workers at Risk!" (Honoring May Day)    May 17: Jim Hightower  - America's Voice for Common Sense   May 31: TPP and Human Rights – A Faith-Focused Perspective        Stay tuned for updates!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2015-04-24T06:18:38Z</dcterms:created>
  <dcterms:modified xsi:type="dcterms:W3CDTF">2015-04-24T11:45:10Z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TC029010249991</vt:lpwstr>
  </property>
</Properties>
</file>