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20" r:id="rId2"/>
  </p:sldMasterIdLst>
  <p:notesMasterIdLst>
    <p:notesMasterId r:id="rId25"/>
  </p:notesMasterIdLst>
  <p:handoutMasterIdLst>
    <p:handoutMasterId r:id="rId26"/>
  </p:handoutMasterIdLst>
  <p:sldIdLst>
    <p:sldId id="269" r:id="rId3"/>
    <p:sldId id="309" r:id="rId4"/>
    <p:sldId id="296" r:id="rId5"/>
    <p:sldId id="298" r:id="rId6"/>
    <p:sldId id="297" r:id="rId7"/>
    <p:sldId id="300" r:id="rId8"/>
    <p:sldId id="301" r:id="rId9"/>
    <p:sldId id="302" r:id="rId10"/>
    <p:sldId id="291" r:id="rId11"/>
    <p:sldId id="307" r:id="rId12"/>
    <p:sldId id="310" r:id="rId13"/>
    <p:sldId id="311" r:id="rId14"/>
    <p:sldId id="312" r:id="rId15"/>
    <p:sldId id="305" r:id="rId16"/>
    <p:sldId id="303" r:id="rId17"/>
    <p:sldId id="288" r:id="rId18"/>
    <p:sldId id="292" r:id="rId19"/>
    <p:sldId id="308" r:id="rId20"/>
    <p:sldId id="294" r:id="rId21"/>
    <p:sldId id="295" r:id="rId22"/>
    <p:sldId id="306" r:id="rId23"/>
    <p:sldId id="293" r:id="rId24"/>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4" pos="383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3E884"/>
    <a:srgbClr val="ABD749"/>
    <a:srgbClr val="A2D668"/>
    <a:srgbClr val="C4E05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83" autoAdjust="0"/>
    <p:restoredTop sz="94660"/>
  </p:normalViewPr>
  <p:slideViewPr>
    <p:cSldViewPr>
      <p:cViewPr varScale="1">
        <p:scale>
          <a:sx n="74" d="100"/>
          <a:sy n="74" d="100"/>
        </p:scale>
        <p:origin x="588" y="96"/>
      </p:cViewPr>
      <p:guideLst>
        <p:guide orient="horz" pos="2160"/>
        <p:guide pos="3839"/>
      </p:guideLst>
    </p:cSldViewPr>
  </p:slideViewPr>
  <p:notesTextViewPr>
    <p:cViewPr>
      <p:scale>
        <a:sx n="100" d="100"/>
        <a:sy n="100" d="100"/>
      </p:scale>
      <p:origin x="0" y="0"/>
    </p:cViewPr>
  </p:notesTextViewPr>
  <p:notesViewPr>
    <p:cSldViewPr showGuides="1">
      <p:cViewPr varScale="1">
        <p:scale>
          <a:sx n="63" d="100"/>
          <a:sy n="63" d="100"/>
        </p:scale>
        <p:origin x="1986"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DCA0844-C266-46EC-A036-E1634F64C44A}" type="datetimeFigureOut">
              <a:rPr lang="en-US"/>
              <a:t>4/19/2015</a:t>
            </a:fld>
            <a:endParaRPr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CB088AA-226D-4237-A99F-5C4B97F43BA8}" type="slidenum">
              <a:rPr/>
              <a:t>‹#›</a:t>
            </a:fld>
            <a:endParaRPr dirty="0"/>
          </a:p>
        </p:txBody>
      </p:sp>
    </p:spTree>
    <p:extLst>
      <p:ext uri="{BB962C8B-B14F-4D97-AF65-F5344CB8AC3E}">
        <p14:creationId xmlns:p14="http://schemas.microsoft.com/office/powerpoint/2010/main" val="5631361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C08BCD-7B2F-4BCE-87AF-5D67EFFE4D17}" type="datetimeFigureOut">
              <a:rPr lang="en-US"/>
              <a:t>4/19/2015</a:t>
            </a:fld>
            <a:endParaRPr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6A1353-EEA5-436B-AB14-1D84B195E669}" type="slidenum">
              <a:rPr/>
              <a:t>‹#›</a:t>
            </a:fld>
            <a:endParaRPr dirty="0"/>
          </a:p>
        </p:txBody>
      </p:sp>
    </p:spTree>
    <p:extLst>
      <p:ext uri="{BB962C8B-B14F-4D97-AF65-F5344CB8AC3E}">
        <p14:creationId xmlns:p14="http://schemas.microsoft.com/office/powerpoint/2010/main" val="38206754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2"/>
        </a:solidFill>
        <a:latin typeface="+mn-lt"/>
        <a:ea typeface="+mn-ea"/>
        <a:cs typeface="+mn-cs"/>
      </a:defRPr>
    </a:lvl1pPr>
    <a:lvl2pPr marL="457200" algn="l" defTabSz="914400" rtl="0" eaLnBrk="1" latinLnBrk="0" hangingPunct="1">
      <a:defRPr sz="1200" kern="1200">
        <a:solidFill>
          <a:schemeClr val="tx2"/>
        </a:solidFill>
        <a:latin typeface="+mn-lt"/>
        <a:ea typeface="+mn-ea"/>
        <a:cs typeface="+mn-cs"/>
      </a:defRPr>
    </a:lvl2pPr>
    <a:lvl3pPr marL="914400" algn="l" defTabSz="914400" rtl="0" eaLnBrk="1" latinLnBrk="0" hangingPunct="1">
      <a:defRPr sz="1200" kern="1200">
        <a:solidFill>
          <a:schemeClr val="tx2"/>
        </a:solidFill>
        <a:latin typeface="+mn-lt"/>
        <a:ea typeface="+mn-ea"/>
        <a:cs typeface="+mn-cs"/>
      </a:defRPr>
    </a:lvl3pPr>
    <a:lvl4pPr marL="1371600" algn="l" defTabSz="914400" rtl="0" eaLnBrk="1" latinLnBrk="0" hangingPunct="1">
      <a:defRPr sz="1200" kern="1200">
        <a:solidFill>
          <a:schemeClr val="tx2"/>
        </a:solidFill>
        <a:latin typeface="+mn-lt"/>
        <a:ea typeface="+mn-ea"/>
        <a:cs typeface="+mn-cs"/>
      </a:defRPr>
    </a:lvl4pPr>
    <a:lvl5pPr marL="1828800" algn="l" defTabSz="914400" rtl="0" eaLnBrk="1" latinLnBrk="0" hangingPunct="1">
      <a:defRPr sz="1200" kern="1200">
        <a:solidFill>
          <a:schemeClr val="tx2"/>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 y="0"/>
            <a:ext cx="12188823" cy="6172200"/>
          </a:xfrm>
          <a:prstGeom prst="rect">
            <a:avLst/>
          </a:prstGeom>
          <a:solidFill>
            <a:schemeClr val="accent1">
              <a:alpha val="50196"/>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8" name="Round Single Corner Rectangle 7"/>
          <p:cNvSpPr/>
          <p:nvPr/>
        </p:nvSpPr>
        <p:spPr bwMode="ltGray">
          <a:xfrm rot="10800000" flipH="1" flipV="1">
            <a:off x="6926759" y="228598"/>
            <a:ext cx="5035054" cy="5715002"/>
          </a:xfrm>
          <a:prstGeom prst="round1Rect">
            <a:avLst>
              <a:gd name="adj" fmla="val 5897"/>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9" name="Rectangle 8"/>
          <p:cNvSpPr/>
          <p:nvPr/>
        </p:nvSpPr>
        <p:spPr>
          <a:xfrm>
            <a:off x="0" y="3"/>
            <a:ext cx="6926756" cy="6172197"/>
          </a:xfrm>
          <a:prstGeom prst="rect">
            <a:avLst/>
          </a:prstGeom>
          <a:solidFill>
            <a:schemeClr val="accent1">
              <a:lumMod val="75000"/>
              <a:alpha val="32157"/>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10" name="Rectangle 9"/>
          <p:cNvSpPr/>
          <p:nvPr/>
        </p:nvSpPr>
        <p:spPr>
          <a:xfrm>
            <a:off x="0" y="6172200"/>
            <a:ext cx="12188952" cy="685800"/>
          </a:xfrm>
          <a:prstGeom prst="rect">
            <a:avLst/>
          </a:prstGeom>
          <a:solidFill>
            <a:schemeClr val="accent1">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2" name="Title 1"/>
          <p:cNvSpPr>
            <a:spLocks noGrp="1"/>
          </p:cNvSpPr>
          <p:nvPr>
            <p:ph type="ctrTitle"/>
          </p:nvPr>
        </p:nvSpPr>
        <p:spPr>
          <a:xfrm>
            <a:off x="608013" y="1703718"/>
            <a:ext cx="5791200" cy="3733800"/>
          </a:xfrm>
        </p:spPr>
        <p:txBody>
          <a:bodyPr>
            <a:normAutofit/>
          </a:bodyPr>
          <a:lstStyle>
            <a:lvl1pPr>
              <a:lnSpc>
                <a:spcPct val="80000"/>
              </a:lnSpc>
              <a:defRPr sz="6000">
                <a:solidFill>
                  <a:schemeClr val="bg1"/>
                </a:solidFill>
                <a:effectLst>
                  <a:outerShdw blurRad="88900" algn="ctr" rotWithShape="0">
                    <a:prstClr val="black">
                      <a:alpha val="35000"/>
                    </a:prstClr>
                  </a:outerShdw>
                </a:effectLst>
              </a:defRPr>
            </a:lvl1pPr>
          </a:lstStyle>
          <a:p>
            <a:r>
              <a:rPr lang="en-US" smtClean="0"/>
              <a:t>Click to edit Master title style</a:t>
            </a:r>
            <a:endParaRPr/>
          </a:p>
        </p:txBody>
      </p:sp>
      <p:sp>
        <p:nvSpPr>
          <p:cNvPr id="3" name="Subtitle 2"/>
          <p:cNvSpPr>
            <a:spLocks noGrp="1"/>
          </p:cNvSpPr>
          <p:nvPr>
            <p:ph type="subTitle" idx="1"/>
          </p:nvPr>
        </p:nvSpPr>
        <p:spPr>
          <a:xfrm>
            <a:off x="7085014" y="3429000"/>
            <a:ext cx="4572000" cy="1905000"/>
          </a:xfrm>
        </p:spPr>
        <p:txBody>
          <a:bodyPr anchor="b"/>
          <a:lstStyle>
            <a:lvl1pPr marL="0" indent="0" algn="l">
              <a:spcBef>
                <a:spcPts val="0"/>
              </a:spcBef>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8E36636D-D922-432D-A958-524484B5923D}" type="datetimeFigureOut">
              <a:rPr lang="en-US"/>
              <a:pPr/>
              <a:t>4/19/2015</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DF28FB93-0A08-4E7D-8E63-9EFA29F1E093}" type="slidenum">
              <a:rPr/>
              <a:pPr/>
              <a:t>‹#›</a:t>
            </a:fld>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7" name="Rectangle 16"/>
          <p:cNvSpPr/>
          <p:nvPr/>
        </p:nvSpPr>
        <p:spPr>
          <a:xfrm>
            <a:off x="0" y="0"/>
            <a:ext cx="12188952" cy="6172200"/>
          </a:xfrm>
          <a:prstGeom prst="rect">
            <a:avLst/>
          </a:prstGeom>
          <a:solidFill>
            <a:schemeClr val="accent1">
              <a:alpha val="50196"/>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18" name="Rectangle 17"/>
          <p:cNvSpPr/>
          <p:nvPr/>
        </p:nvSpPr>
        <p:spPr>
          <a:xfrm>
            <a:off x="7466013" y="3"/>
            <a:ext cx="4722812" cy="6172197"/>
          </a:xfrm>
          <a:prstGeom prst="rect">
            <a:avLst/>
          </a:prstGeom>
          <a:solidFill>
            <a:schemeClr val="accent1">
              <a:lumMod val="75000"/>
              <a:alpha val="32157"/>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2" name="Title 1"/>
          <p:cNvSpPr>
            <a:spLocks noGrp="1"/>
          </p:cNvSpPr>
          <p:nvPr>
            <p:ph type="title"/>
          </p:nvPr>
        </p:nvSpPr>
        <p:spPr>
          <a:xfrm>
            <a:off x="7883151" y="234351"/>
            <a:ext cx="3773863" cy="4642450"/>
          </a:xfrm>
        </p:spPr>
        <p:txBody>
          <a:bodyPr vert="horz" lIns="91440" tIns="45720" rIns="91440" bIns="45720" rtlCol="0" anchor="b">
            <a:normAutofit/>
          </a:bodyPr>
          <a:lstStyle>
            <a:lvl1pPr>
              <a:defRPr sz="4400">
                <a:solidFill>
                  <a:schemeClr val="bg1"/>
                </a:solidFill>
                <a:effectLst>
                  <a:outerShdw blurRad="88900" algn="ctr" rotWithShape="0">
                    <a:prstClr val="black">
                      <a:alpha val="35000"/>
                    </a:prstClr>
                  </a:outerShdw>
                </a:effectLst>
              </a:defRPr>
            </a:lvl1pPr>
          </a:lstStyle>
          <a:p>
            <a:pPr lvl="0">
              <a:lnSpc>
                <a:spcPct val="80000"/>
              </a:lnSpc>
            </a:pPr>
            <a:r>
              <a:rPr lang="en-US" smtClean="0"/>
              <a:t>Click to edit Master title style</a:t>
            </a:r>
            <a:endParaRPr/>
          </a:p>
        </p:txBody>
      </p:sp>
      <p:sp>
        <p:nvSpPr>
          <p:cNvPr id="4" name="Text Placeholder 3"/>
          <p:cNvSpPr>
            <a:spLocks noGrp="1"/>
          </p:cNvSpPr>
          <p:nvPr>
            <p:ph type="body" sz="half" idx="2"/>
          </p:nvPr>
        </p:nvSpPr>
        <p:spPr>
          <a:xfrm>
            <a:off x="7872936" y="5029200"/>
            <a:ext cx="3782586" cy="914400"/>
          </a:xfrm>
        </p:spPr>
        <p:txBody>
          <a:bodyPr>
            <a:normAutofit/>
          </a:bodyPr>
          <a:lstStyle>
            <a:lvl1pPr marL="0" indent="0">
              <a:spcBef>
                <a:spcPts val="0"/>
              </a:spcBef>
              <a:buNone/>
              <a:defRPr sz="2000">
                <a:solidFill>
                  <a:schemeClr val="accent1">
                    <a:lumMod val="20000"/>
                    <a:lumOff val="8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0" name="Rectangle 19"/>
          <p:cNvSpPr/>
          <p:nvPr/>
        </p:nvSpPr>
        <p:spPr>
          <a:xfrm>
            <a:off x="0" y="6172200"/>
            <a:ext cx="12188952" cy="685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5" name="Date Placeholder 4"/>
          <p:cNvSpPr>
            <a:spLocks noGrp="1"/>
          </p:cNvSpPr>
          <p:nvPr>
            <p:ph type="dt" sz="half" idx="10"/>
          </p:nvPr>
        </p:nvSpPr>
        <p:spPr/>
        <p:txBody>
          <a:bodyPr/>
          <a:lstStyle/>
          <a:p>
            <a:fld id="{749F4917-CE56-4645-8050-1555FA0B180B}" type="datetimeFigureOut">
              <a:rPr lang="en-US"/>
              <a:pPr/>
              <a:t>4/19/2015</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2B524DA2-3CE4-45BB-9F6F-628A0CFBDBF9}" type="slidenum">
              <a:rPr/>
              <a:pPr/>
              <a:t>‹#›</a:t>
            </a:fld>
            <a:endParaRPr dirty="0"/>
          </a:p>
        </p:txBody>
      </p:sp>
      <p:sp>
        <p:nvSpPr>
          <p:cNvPr id="21" name="Round Single Corner Rectangle 20"/>
          <p:cNvSpPr/>
          <p:nvPr/>
        </p:nvSpPr>
        <p:spPr bwMode="ltGray">
          <a:xfrm rot="10800000" flipV="1">
            <a:off x="227013" y="234351"/>
            <a:ext cx="7238999" cy="5709249"/>
          </a:xfrm>
          <a:prstGeom prst="round1Rect">
            <a:avLst>
              <a:gd name="adj" fmla="val 581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3" name="Picture Placeholder 2"/>
          <p:cNvSpPr>
            <a:spLocks noGrp="1"/>
          </p:cNvSpPr>
          <p:nvPr>
            <p:ph type="pic" idx="1"/>
          </p:nvPr>
        </p:nvSpPr>
        <p:spPr>
          <a:xfrm flipH="1">
            <a:off x="457198" y="465283"/>
            <a:ext cx="6780215" cy="5249717"/>
          </a:xfrm>
          <a:prstGeom prst="round1Rect">
            <a:avLst>
              <a:gd name="adj" fmla="val 4287"/>
            </a:avLst>
          </a:prstGeom>
          <a:solidFill>
            <a:schemeClr val="bg2"/>
          </a:solidFill>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Tree>
    <p:extLst>
      <p:ext uri="{BB962C8B-B14F-4D97-AF65-F5344CB8AC3E}">
        <p14:creationId xmlns:p14="http://schemas.microsoft.com/office/powerpoint/2010/main" val="3521585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1371600">
              <a:defRPr/>
            </a:lvl6pPr>
            <a:lvl7pPr marL="1600200">
              <a:defRPr/>
            </a:lvl7pPr>
            <a:lvl8pPr marL="1828800">
              <a:defRPr baseline="0"/>
            </a:lvl8pPr>
            <a:lvl9pPr marL="2057400">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E36636D-D922-432D-A958-524484B5923D}" type="datetimeFigureOut">
              <a:rPr lang="en-US"/>
              <a:pPr/>
              <a:t>4/19/2015</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DF28FB93-0A08-4E7D-8E63-9EFA29F1E093}" type="slidenum">
              <a:rPr/>
              <a:pPr/>
              <a:t>‹#›</a:t>
            </a:fld>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1293813" y="582613"/>
            <a:ext cx="8183562" cy="55895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E36636D-D922-432D-A958-524484B5923D}" type="datetimeFigureOut">
              <a:rPr lang="en-US"/>
              <a:pPr/>
              <a:t>4/19/2015</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DF28FB93-0A08-4E7D-8E63-9EFA29F1E093}" type="slidenum">
              <a:rPr/>
              <a:pPr/>
              <a:t>‹#›</a:t>
            </a:fld>
            <a:endParaRPr dirty="0"/>
          </a:p>
        </p:txBody>
      </p:sp>
      <p:sp>
        <p:nvSpPr>
          <p:cNvPr id="2" name="Vertical Title 1"/>
          <p:cNvSpPr>
            <a:spLocks noGrp="1"/>
          </p:cNvSpPr>
          <p:nvPr>
            <p:ph type="title" orient="vert"/>
          </p:nvPr>
        </p:nvSpPr>
        <p:spPr>
          <a:xfrm>
            <a:off x="9705974" y="582613"/>
            <a:ext cx="1951037" cy="5589587"/>
          </a:xfrm>
        </p:spPr>
        <p:txBody>
          <a:bodyPr vert="eaVert"/>
          <a:lstStyle/>
          <a:p>
            <a:r>
              <a:rPr lang="en-US" smtClean="0"/>
              <a:t>Click to edit Master title style</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E36636D-D922-432D-A958-524484B5923D}" type="datetimeFigureOut">
              <a:rPr lang="en-US"/>
              <a:pPr/>
              <a:t>4/19/2015</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DF28FB93-0A08-4E7D-8E63-9EFA29F1E093}" type="slidenum">
              <a:rPr/>
              <a:pPr/>
              <a:t>‹#›</a:t>
            </a:fld>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spTree>
      <p:nvGrpSpPr>
        <p:cNvPr id="1" name=""/>
        <p:cNvGrpSpPr/>
        <p:nvPr/>
      </p:nvGrpSpPr>
      <p:grpSpPr>
        <a:xfrm>
          <a:off x="0" y="0"/>
          <a:ext cx="0" cy="0"/>
          <a:chOff x="0" y="0"/>
          <a:chExt cx="0" cy="0"/>
        </a:xfrm>
      </p:grpSpPr>
      <p:sp>
        <p:nvSpPr>
          <p:cNvPr id="11" name="Rectangle 10"/>
          <p:cNvSpPr/>
          <p:nvPr/>
        </p:nvSpPr>
        <p:spPr>
          <a:xfrm>
            <a:off x="0" y="0"/>
            <a:ext cx="12188952" cy="6172200"/>
          </a:xfrm>
          <a:prstGeom prst="rect">
            <a:avLst/>
          </a:prstGeom>
          <a:solidFill>
            <a:schemeClr val="accent1">
              <a:alpha val="50196"/>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12" name="Rectangle 11"/>
          <p:cNvSpPr/>
          <p:nvPr/>
        </p:nvSpPr>
        <p:spPr>
          <a:xfrm>
            <a:off x="0" y="3"/>
            <a:ext cx="5180012" cy="6172197"/>
          </a:xfrm>
          <a:prstGeom prst="rect">
            <a:avLst/>
          </a:prstGeom>
          <a:solidFill>
            <a:schemeClr val="accent1">
              <a:lumMod val="75000"/>
              <a:alpha val="32157"/>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13" name="Rectangle 12"/>
          <p:cNvSpPr/>
          <p:nvPr/>
        </p:nvSpPr>
        <p:spPr>
          <a:xfrm>
            <a:off x="0" y="6172200"/>
            <a:ext cx="12188952" cy="685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2" name="Title 1"/>
          <p:cNvSpPr>
            <a:spLocks noGrp="1"/>
          </p:cNvSpPr>
          <p:nvPr>
            <p:ph type="ctrTitle"/>
          </p:nvPr>
        </p:nvSpPr>
        <p:spPr>
          <a:xfrm>
            <a:off x="608013" y="914400"/>
            <a:ext cx="4190999" cy="3886200"/>
          </a:xfrm>
        </p:spPr>
        <p:txBody>
          <a:bodyPr>
            <a:normAutofit/>
          </a:bodyPr>
          <a:lstStyle>
            <a:lvl1pPr>
              <a:lnSpc>
                <a:spcPct val="80000"/>
              </a:lnSpc>
              <a:defRPr sz="6000">
                <a:solidFill>
                  <a:schemeClr val="bg1"/>
                </a:solidFill>
                <a:effectLst>
                  <a:outerShdw blurRad="88900" algn="ctr" rotWithShape="0">
                    <a:prstClr val="black">
                      <a:alpha val="35000"/>
                    </a:prstClr>
                  </a:outerShdw>
                </a:effectLst>
              </a:defRPr>
            </a:lvl1pPr>
          </a:lstStyle>
          <a:p>
            <a:r>
              <a:rPr lang="en-US" smtClean="0"/>
              <a:t>Click to edit Master title style</a:t>
            </a:r>
            <a:endParaRPr/>
          </a:p>
        </p:txBody>
      </p:sp>
      <p:sp>
        <p:nvSpPr>
          <p:cNvPr id="3" name="Subtitle 2"/>
          <p:cNvSpPr>
            <a:spLocks noGrp="1"/>
          </p:cNvSpPr>
          <p:nvPr>
            <p:ph type="subTitle" idx="1"/>
          </p:nvPr>
        </p:nvSpPr>
        <p:spPr>
          <a:xfrm>
            <a:off x="597799" y="4953000"/>
            <a:ext cx="4201213" cy="990599"/>
          </a:xfrm>
        </p:spPr>
        <p:txBody>
          <a:bodyPr anchor="t">
            <a:normAutofit/>
          </a:bodyPr>
          <a:lstStyle>
            <a:lvl1pPr marL="0" indent="0" algn="l">
              <a:spcBef>
                <a:spcPts val="0"/>
              </a:spcBef>
              <a:buNone/>
              <a:defRPr sz="2000">
                <a:solidFill>
                  <a:schemeClr val="accent1">
                    <a:lumMod val="20000"/>
                    <a:lumOff val="8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8E36636D-D922-432D-A958-524484B5923D}" type="datetimeFigureOut">
              <a:rPr lang="en-US"/>
              <a:pPr/>
              <a:t>4/19/2015</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DF28FB93-0A08-4E7D-8E63-9EFA29F1E093}" type="slidenum">
              <a:rPr/>
              <a:pPr/>
              <a:t>‹#›</a:t>
            </a:fld>
            <a:endParaRPr dirty="0"/>
          </a:p>
        </p:txBody>
      </p:sp>
      <p:sp>
        <p:nvSpPr>
          <p:cNvPr id="14" name="Picture Placeholder 4"/>
          <p:cNvSpPr>
            <a:spLocks noGrp="1"/>
          </p:cNvSpPr>
          <p:nvPr>
            <p:ph type="pic" sz="quarter" idx="13"/>
          </p:nvPr>
        </p:nvSpPr>
        <p:spPr>
          <a:xfrm>
            <a:off x="5180013" y="228600"/>
            <a:ext cx="6781800" cy="5715000"/>
          </a:xfrm>
          <a:prstGeom prst="round1Rect">
            <a:avLst>
              <a:gd name="adj" fmla="val 5636"/>
            </a:avLst>
          </a:prstGeom>
          <a:solidFill>
            <a:schemeClr val="bg2"/>
          </a:solidFill>
        </p:spPr>
        <p:txBody>
          <a:bodyPr tIns="914400"/>
          <a:lstStyle>
            <a:lvl1pPr marL="0" indent="0" algn="ctr">
              <a:buNone/>
              <a:defRPr/>
            </a:lvl1pPr>
          </a:lstStyle>
          <a:p>
            <a:r>
              <a:rPr lang="en-US" dirty="0" smtClean="0"/>
              <a:t>Click icon to add picture</a:t>
            </a:r>
            <a:endParaRPr dirty="0"/>
          </a:p>
        </p:txBody>
      </p:sp>
    </p:spTree>
    <p:extLst>
      <p:ext uri="{BB962C8B-B14F-4D97-AF65-F5344CB8AC3E}">
        <p14:creationId xmlns:p14="http://schemas.microsoft.com/office/powerpoint/2010/main" val="4187130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Rectangle 7"/>
          <p:cNvSpPr/>
          <p:nvPr/>
        </p:nvSpPr>
        <p:spPr>
          <a:xfrm>
            <a:off x="0" y="2876"/>
            <a:ext cx="12188952" cy="6477000"/>
          </a:xfrm>
          <a:prstGeom prst="rect">
            <a:avLst/>
          </a:prstGeom>
          <a:solidFill>
            <a:schemeClr val="accent1">
              <a:alpha val="50196"/>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9" name="Rectangle 8"/>
          <p:cNvSpPr/>
          <p:nvPr/>
        </p:nvSpPr>
        <p:spPr>
          <a:xfrm>
            <a:off x="7451144" y="0"/>
            <a:ext cx="4737681" cy="6477000"/>
          </a:xfrm>
          <a:prstGeom prst="rect">
            <a:avLst/>
          </a:prstGeom>
          <a:solidFill>
            <a:schemeClr val="accent1">
              <a:lumMod val="75000"/>
              <a:alpha val="32157"/>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10" name="Round Single Corner Rectangle 9"/>
          <p:cNvSpPr/>
          <p:nvPr/>
        </p:nvSpPr>
        <p:spPr bwMode="ltGray">
          <a:xfrm rot="10800000" flipV="1">
            <a:off x="219973" y="234351"/>
            <a:ext cx="7237410" cy="6014049"/>
          </a:xfrm>
          <a:prstGeom prst="round1Rect">
            <a:avLst>
              <a:gd name="adj" fmla="val 581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11" name="Rectangle 10"/>
          <p:cNvSpPr/>
          <p:nvPr/>
        </p:nvSpPr>
        <p:spPr>
          <a:xfrm>
            <a:off x="0" y="6477000"/>
            <a:ext cx="12188952" cy="381000"/>
          </a:xfrm>
          <a:prstGeom prst="rect">
            <a:avLst/>
          </a:prstGeom>
          <a:solidFill>
            <a:schemeClr val="accent1">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2" name="Title 1"/>
          <p:cNvSpPr>
            <a:spLocks noGrp="1"/>
          </p:cNvSpPr>
          <p:nvPr>
            <p:ph type="title"/>
          </p:nvPr>
        </p:nvSpPr>
        <p:spPr>
          <a:xfrm>
            <a:off x="1293813" y="685800"/>
            <a:ext cx="5638801" cy="4191000"/>
          </a:xfrm>
        </p:spPr>
        <p:txBody>
          <a:bodyPr anchor="b">
            <a:noAutofit/>
          </a:bodyPr>
          <a:lstStyle>
            <a:lvl1pPr algn="l">
              <a:defRPr sz="5400" b="0" cap="none" baseline="0"/>
            </a:lvl1pPr>
          </a:lstStyle>
          <a:p>
            <a:r>
              <a:rPr lang="en-US" smtClean="0"/>
              <a:t>Click to edit Master title style</a:t>
            </a:r>
            <a:endParaRPr/>
          </a:p>
        </p:txBody>
      </p:sp>
      <p:sp>
        <p:nvSpPr>
          <p:cNvPr id="3" name="Text Placeholder 2"/>
          <p:cNvSpPr>
            <a:spLocks noGrp="1"/>
          </p:cNvSpPr>
          <p:nvPr>
            <p:ph type="body" idx="1"/>
          </p:nvPr>
        </p:nvSpPr>
        <p:spPr>
          <a:xfrm>
            <a:off x="1293813" y="5029200"/>
            <a:ext cx="5638800" cy="914400"/>
          </a:xfrm>
        </p:spPr>
        <p:txBody>
          <a:bodyPr anchor="t">
            <a:normAutofit/>
          </a:bodyPr>
          <a:lstStyle>
            <a:lvl1pPr marL="0" indent="0">
              <a:spcBef>
                <a:spcPts val="0"/>
              </a:spcBef>
              <a:buNone/>
              <a:defRPr sz="20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36636D-D922-432D-A958-524484B5923D}" type="datetimeFigureOut">
              <a:rPr lang="en-US"/>
              <a:pPr/>
              <a:t>4/19/2015</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DF28FB93-0A08-4E7D-8E63-9EFA29F1E093}" type="slidenum">
              <a:rPr/>
              <a:pPr/>
              <a:t>‹#›</a:t>
            </a:fld>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293813" y="1981200"/>
            <a:ext cx="4648201" cy="4191000"/>
          </a:xfrm>
        </p:spPr>
        <p:txBody>
          <a:bodyPr>
            <a:normAutofit/>
          </a:bodyPr>
          <a:lstStyle>
            <a:lvl1pPr>
              <a:defRPr sz="2400"/>
            </a:lvl1pPr>
            <a:lvl2pPr>
              <a:defRPr sz="2000"/>
            </a:lvl2pPr>
            <a:lvl3pPr>
              <a:defRPr sz="1800"/>
            </a:lvl3pPr>
            <a:lvl4pPr>
              <a:defRPr sz="1600"/>
            </a:lvl4pPr>
            <a:lvl5pPr>
              <a:defRPr sz="1600"/>
            </a:lvl5pPr>
            <a:lvl6pPr marL="1371600">
              <a:defRPr sz="1600"/>
            </a:lvl6pPr>
            <a:lvl7pPr marL="1600200">
              <a:defRPr sz="1600"/>
            </a:lvl7pPr>
            <a:lvl8pPr marL="1828800">
              <a:defRPr sz="1600"/>
            </a:lvl8pPr>
            <a:lvl9pPr marL="205740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46811" y="1981200"/>
            <a:ext cx="4648203" cy="4191000"/>
          </a:xfrm>
        </p:spPr>
        <p:txBody>
          <a:bodyPr>
            <a:normAutofit/>
          </a:bodyPr>
          <a:lstStyle>
            <a:lvl1pPr>
              <a:defRPr sz="2400"/>
            </a:lvl1pPr>
            <a:lvl2pPr>
              <a:defRPr sz="2000"/>
            </a:lvl2pPr>
            <a:lvl3pPr>
              <a:defRPr sz="1800"/>
            </a:lvl3pPr>
            <a:lvl4pPr>
              <a:defRPr sz="1600"/>
            </a:lvl4pPr>
            <a:lvl5pPr marL="1143000">
              <a:defRPr sz="1600"/>
            </a:lvl5pPr>
            <a:lvl6pPr marL="1371600">
              <a:defRPr sz="1600"/>
            </a:lvl6pPr>
            <a:lvl7pPr marL="1600200">
              <a:defRPr sz="1600"/>
            </a:lvl7pPr>
            <a:lvl8pPr marL="1828800">
              <a:defRPr sz="1600"/>
            </a:lvl8pPr>
            <a:lvl9pPr marL="205740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8E36636D-D922-432D-A958-524484B5923D}" type="datetimeFigureOut">
              <a:rPr lang="en-US"/>
              <a:pPr/>
              <a:t>4/19/2015</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DF28FB93-0A08-4E7D-8E63-9EFA29F1E093}" type="slidenum">
              <a:rPr/>
              <a:pPr/>
              <a:t>‹#›</a:t>
            </a:fld>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293813" y="1981200"/>
            <a:ext cx="4645152" cy="762000"/>
          </a:xfrm>
        </p:spPr>
        <p:txBody>
          <a:bodyPr anchor="ctr">
            <a:normAutofit/>
          </a:bodyP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3813" y="2819400"/>
            <a:ext cx="4645152" cy="3352800"/>
          </a:xfrm>
        </p:spPr>
        <p:txBody>
          <a:bodyPr/>
          <a:lstStyle>
            <a:lvl1pPr>
              <a:defRPr sz="2400"/>
            </a:lvl1pPr>
            <a:lvl2pPr>
              <a:defRPr sz="2000"/>
            </a:lvl2pPr>
            <a:lvl3pPr>
              <a:defRPr sz="1800"/>
            </a:lvl3pPr>
            <a:lvl4pPr>
              <a:defRPr sz="1600"/>
            </a:lvl4pPr>
            <a:lvl5pPr>
              <a:defRPr sz="1600"/>
            </a:lvl5pPr>
            <a:lvl6pPr marL="1371600">
              <a:defRPr sz="1600"/>
            </a:lvl6pPr>
            <a:lvl7pPr marL="1600200">
              <a:defRPr sz="1600"/>
            </a:lvl7pPr>
            <a:lvl8pPr marL="1828800">
              <a:defRPr sz="1600" baseline="0"/>
            </a:lvl8pPr>
            <a:lvl9pPr marL="2057400">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49862" y="1981200"/>
            <a:ext cx="4645152" cy="762000"/>
          </a:xfrm>
        </p:spPr>
        <p:txBody>
          <a:bodyPr anchor="ctr">
            <a:normAutofit/>
          </a:bodyP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49862" y="2819400"/>
            <a:ext cx="4645152" cy="3352800"/>
          </a:xfrm>
        </p:spPr>
        <p:txBody>
          <a:bodyPr/>
          <a:lstStyle>
            <a:lvl1pPr>
              <a:defRPr sz="2400"/>
            </a:lvl1pPr>
            <a:lvl2pPr>
              <a:defRPr sz="2000"/>
            </a:lvl2pPr>
            <a:lvl3pPr>
              <a:defRPr sz="1800"/>
            </a:lvl3pPr>
            <a:lvl4pPr>
              <a:defRPr sz="1600"/>
            </a:lvl4pPr>
            <a:lvl5pPr marL="1143000">
              <a:defRPr sz="1600"/>
            </a:lvl5pPr>
            <a:lvl6pPr marL="1371600">
              <a:defRPr sz="1600"/>
            </a:lvl6pPr>
            <a:lvl7pPr marL="1600200">
              <a:defRPr sz="1600"/>
            </a:lvl7pPr>
            <a:lvl8pPr marL="1828800">
              <a:defRPr sz="1600"/>
            </a:lvl8pPr>
            <a:lvl9pPr marL="205740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8E36636D-D922-432D-A958-524484B5923D}" type="datetimeFigureOut">
              <a:rPr lang="en-US"/>
              <a:pPr/>
              <a:t>4/19/2015</a:t>
            </a:fld>
            <a:endParaRPr dirty="0"/>
          </a:p>
        </p:txBody>
      </p:sp>
      <p:sp>
        <p:nvSpPr>
          <p:cNvPr id="8" name="Footer Placeholder 7"/>
          <p:cNvSpPr>
            <a:spLocks noGrp="1"/>
          </p:cNvSpPr>
          <p:nvPr>
            <p:ph type="ftr" sz="quarter" idx="11"/>
          </p:nvPr>
        </p:nvSpPr>
        <p:spPr/>
        <p:txBody>
          <a:bodyPr/>
          <a:lstStyle/>
          <a:p>
            <a:endParaRPr dirty="0"/>
          </a:p>
        </p:txBody>
      </p:sp>
      <p:sp>
        <p:nvSpPr>
          <p:cNvPr id="9" name="Slide Number Placeholder 8"/>
          <p:cNvSpPr>
            <a:spLocks noGrp="1"/>
          </p:cNvSpPr>
          <p:nvPr>
            <p:ph type="sldNum" sz="quarter" idx="12"/>
          </p:nvPr>
        </p:nvSpPr>
        <p:spPr/>
        <p:txBody>
          <a:bodyPr/>
          <a:lstStyle/>
          <a:p>
            <a:fld id="{DF28FB93-0A08-4E7D-8E63-9EFA29F1E093}" type="slidenum">
              <a:rPr/>
              <a:pPr/>
              <a:t>‹#›</a:t>
            </a:fld>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8E36636D-D922-432D-A958-524484B5923D}" type="datetimeFigureOut">
              <a:rPr lang="en-US"/>
              <a:pPr/>
              <a:t>4/19/2015</a:t>
            </a:fld>
            <a:endParaRPr dirty="0"/>
          </a:p>
        </p:txBody>
      </p:sp>
      <p:sp>
        <p:nvSpPr>
          <p:cNvPr id="4" name="Footer Placeholder 3"/>
          <p:cNvSpPr>
            <a:spLocks noGrp="1"/>
          </p:cNvSpPr>
          <p:nvPr>
            <p:ph type="ftr" sz="quarter" idx="11"/>
          </p:nvPr>
        </p:nvSpPr>
        <p:spPr/>
        <p:txBody>
          <a:bodyPr/>
          <a:lstStyle/>
          <a:p>
            <a:endParaRPr dirty="0"/>
          </a:p>
        </p:txBody>
      </p:sp>
      <p:sp>
        <p:nvSpPr>
          <p:cNvPr id="5" name="Slide Number Placeholder 4"/>
          <p:cNvSpPr>
            <a:spLocks noGrp="1"/>
          </p:cNvSpPr>
          <p:nvPr>
            <p:ph type="sldNum" sz="quarter" idx="12"/>
          </p:nvPr>
        </p:nvSpPr>
        <p:spPr/>
        <p:txBody>
          <a:bodyPr/>
          <a:lstStyle/>
          <a:p>
            <a:fld id="{DF28FB93-0A08-4E7D-8E63-9EFA29F1E093}" type="slidenum">
              <a:rPr/>
              <a:pPr/>
              <a:t>‹#›</a:t>
            </a:fld>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36636D-D922-432D-A958-524484B5923D}" type="datetimeFigureOut">
              <a:rPr lang="en-US"/>
              <a:pPr/>
              <a:t>4/19/2015</a:t>
            </a:fld>
            <a:endParaRPr dirty="0"/>
          </a:p>
        </p:txBody>
      </p:sp>
      <p:sp>
        <p:nvSpPr>
          <p:cNvPr id="3" name="Footer Placeholder 2"/>
          <p:cNvSpPr>
            <a:spLocks noGrp="1"/>
          </p:cNvSpPr>
          <p:nvPr>
            <p:ph type="ftr" sz="quarter" idx="11"/>
          </p:nvPr>
        </p:nvSpPr>
        <p:spPr/>
        <p:txBody>
          <a:bodyPr/>
          <a:lstStyle/>
          <a:p>
            <a:endParaRPr dirty="0"/>
          </a:p>
        </p:txBody>
      </p:sp>
      <p:sp>
        <p:nvSpPr>
          <p:cNvPr id="4" name="Slide Number Placeholder 3"/>
          <p:cNvSpPr>
            <a:spLocks noGrp="1"/>
          </p:cNvSpPr>
          <p:nvPr>
            <p:ph type="sldNum" sz="quarter" idx="12"/>
          </p:nvPr>
        </p:nvSpPr>
        <p:spPr/>
        <p:txBody>
          <a:bodyPr/>
          <a:lstStyle/>
          <a:p>
            <a:fld id="{DF28FB93-0A08-4E7D-8E63-9EFA29F1E093}" type="slidenum">
              <a:rPr/>
              <a:pPr/>
              <a:t>‹#›</a:t>
            </a:fld>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6172200"/>
            <a:ext cx="12188952" cy="685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9" name="Rectangle 8"/>
          <p:cNvSpPr/>
          <p:nvPr/>
        </p:nvSpPr>
        <p:spPr>
          <a:xfrm>
            <a:off x="2" y="0"/>
            <a:ext cx="12188952" cy="6172200"/>
          </a:xfrm>
          <a:prstGeom prst="rect">
            <a:avLst/>
          </a:prstGeom>
          <a:solidFill>
            <a:schemeClr val="accent1">
              <a:alpha val="50196"/>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10" name="Round Single Corner Rectangle 9"/>
          <p:cNvSpPr/>
          <p:nvPr/>
        </p:nvSpPr>
        <p:spPr bwMode="ltGray">
          <a:xfrm rot="10800000" flipH="1" flipV="1">
            <a:off x="4722814" y="234351"/>
            <a:ext cx="7237538" cy="5709249"/>
          </a:xfrm>
          <a:prstGeom prst="round1Rect">
            <a:avLst>
              <a:gd name="adj" fmla="val 581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11" name="Rectangle 10"/>
          <p:cNvSpPr/>
          <p:nvPr/>
        </p:nvSpPr>
        <p:spPr>
          <a:xfrm>
            <a:off x="0" y="1"/>
            <a:ext cx="4722811" cy="6172200"/>
          </a:xfrm>
          <a:prstGeom prst="rect">
            <a:avLst/>
          </a:prstGeom>
          <a:solidFill>
            <a:schemeClr val="accent1">
              <a:lumMod val="75000"/>
              <a:alpha val="32157"/>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2" name="Title 1"/>
          <p:cNvSpPr>
            <a:spLocks noGrp="1"/>
          </p:cNvSpPr>
          <p:nvPr>
            <p:ph type="title"/>
          </p:nvPr>
        </p:nvSpPr>
        <p:spPr>
          <a:xfrm>
            <a:off x="592197" y="234351"/>
            <a:ext cx="3773863" cy="4642450"/>
          </a:xfrm>
        </p:spPr>
        <p:txBody>
          <a:bodyPr anchor="b">
            <a:normAutofit/>
          </a:bodyPr>
          <a:lstStyle>
            <a:lvl1pPr algn="l">
              <a:defRPr sz="4400" b="0">
                <a:solidFill>
                  <a:schemeClr val="bg1"/>
                </a:solidFill>
                <a:effectLst>
                  <a:outerShdw blurRad="88900" algn="ctr" rotWithShape="0">
                    <a:prstClr val="black">
                      <a:alpha val="35000"/>
                    </a:prstClr>
                  </a:outerShdw>
                </a:effectLst>
              </a:defRPr>
            </a:lvl1pPr>
          </a:lstStyle>
          <a:p>
            <a:r>
              <a:rPr lang="en-US" smtClean="0"/>
              <a:t>Click to edit Master title style</a:t>
            </a:r>
            <a:endParaRPr/>
          </a:p>
        </p:txBody>
      </p:sp>
      <p:sp>
        <p:nvSpPr>
          <p:cNvPr id="4" name="Text Placeholder 3"/>
          <p:cNvSpPr>
            <a:spLocks noGrp="1"/>
          </p:cNvSpPr>
          <p:nvPr>
            <p:ph type="body" sz="half" idx="2"/>
          </p:nvPr>
        </p:nvSpPr>
        <p:spPr>
          <a:xfrm>
            <a:off x="581983" y="5029199"/>
            <a:ext cx="3782586" cy="914401"/>
          </a:xfrm>
        </p:spPr>
        <p:txBody>
          <a:bodyPr>
            <a:normAutofit/>
          </a:bodyPr>
          <a:lstStyle>
            <a:lvl1pPr marL="0" indent="0">
              <a:spcBef>
                <a:spcPts val="0"/>
              </a:spcBef>
              <a:buNone/>
              <a:defRPr sz="2000">
                <a:solidFill>
                  <a:schemeClr val="accent1">
                    <a:lumMod val="20000"/>
                    <a:lumOff val="8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36636D-D922-432D-A958-524484B5923D}" type="datetimeFigureOut">
              <a:rPr lang="en-US"/>
              <a:pPr/>
              <a:t>4/19/2015</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DF28FB93-0A08-4E7D-8E63-9EFA29F1E093}" type="slidenum">
              <a:rPr/>
              <a:pPr/>
              <a:t>‹#›</a:t>
            </a:fld>
            <a:endParaRPr dirty="0"/>
          </a:p>
        </p:txBody>
      </p:sp>
      <p:sp>
        <p:nvSpPr>
          <p:cNvPr id="3" name="Content Placeholder 2"/>
          <p:cNvSpPr>
            <a:spLocks noGrp="1"/>
          </p:cNvSpPr>
          <p:nvPr>
            <p:ph idx="1"/>
          </p:nvPr>
        </p:nvSpPr>
        <p:spPr>
          <a:xfrm>
            <a:off x="4945139" y="465285"/>
            <a:ext cx="6786614" cy="5249716"/>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6477000"/>
            <a:ext cx="11960352" cy="381000"/>
          </a:xfrm>
          <a:prstGeom prst="rect">
            <a:avLst/>
          </a:prstGeom>
          <a:solidFill>
            <a:schemeClr val="accent1">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9" name="Rectangle 8"/>
          <p:cNvSpPr/>
          <p:nvPr/>
        </p:nvSpPr>
        <p:spPr>
          <a:xfrm>
            <a:off x="11960352" y="6477000"/>
            <a:ext cx="228473" cy="381000"/>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7" name="Rectangle 6"/>
          <p:cNvSpPr/>
          <p:nvPr/>
        </p:nvSpPr>
        <p:spPr>
          <a:xfrm>
            <a:off x="1" y="0"/>
            <a:ext cx="12188825" cy="6477000"/>
          </a:xfrm>
          <a:prstGeom prst="rect">
            <a:avLst/>
          </a:prstGeom>
          <a:solidFill>
            <a:schemeClr val="accent1">
              <a:alpha val="50196"/>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10" name="Round Single Corner Rectangle 9"/>
          <p:cNvSpPr/>
          <p:nvPr/>
        </p:nvSpPr>
        <p:spPr>
          <a:xfrm>
            <a:off x="0" y="228600"/>
            <a:ext cx="11961877" cy="6248400"/>
          </a:xfrm>
          <a:prstGeom prst="round1Rect">
            <a:avLst>
              <a:gd name="adj" fmla="val 45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Placeholder 1"/>
          <p:cNvSpPr>
            <a:spLocks noGrp="1"/>
          </p:cNvSpPr>
          <p:nvPr>
            <p:ph type="title"/>
          </p:nvPr>
        </p:nvSpPr>
        <p:spPr>
          <a:xfrm>
            <a:off x="1293813" y="563562"/>
            <a:ext cx="9601200" cy="1189038"/>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293813" y="1981200"/>
            <a:ext cx="9601202" cy="41910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8913811" y="6248400"/>
            <a:ext cx="1091459" cy="152400"/>
          </a:xfrm>
          <a:prstGeom prst="rect">
            <a:avLst/>
          </a:prstGeom>
        </p:spPr>
        <p:txBody>
          <a:bodyPr vert="horz" lIns="91440" tIns="45720" rIns="91440" bIns="45720" rtlCol="0" anchor="ctr"/>
          <a:lstStyle>
            <a:lvl1pPr algn="r">
              <a:defRPr sz="900">
                <a:solidFill>
                  <a:schemeClr val="tx1"/>
                </a:solidFill>
              </a:defRPr>
            </a:lvl1pPr>
          </a:lstStyle>
          <a:p>
            <a:fld id="{8E36636D-D922-432D-A958-524484B5923D}" type="datetimeFigureOut">
              <a:rPr lang="en-US"/>
              <a:pPr/>
              <a:t>4/19/2015</a:t>
            </a:fld>
            <a:endParaRPr dirty="0"/>
          </a:p>
        </p:txBody>
      </p:sp>
      <p:sp>
        <p:nvSpPr>
          <p:cNvPr id="5" name="Footer Placeholder 4"/>
          <p:cNvSpPr>
            <a:spLocks noGrp="1"/>
          </p:cNvSpPr>
          <p:nvPr>
            <p:ph type="ftr" sz="quarter" idx="3"/>
          </p:nvPr>
        </p:nvSpPr>
        <p:spPr>
          <a:xfrm>
            <a:off x="1293813" y="6248400"/>
            <a:ext cx="7467598" cy="152400"/>
          </a:xfrm>
          <a:prstGeom prst="rect">
            <a:avLst/>
          </a:prstGeom>
        </p:spPr>
        <p:txBody>
          <a:bodyPr vert="horz" lIns="91440" tIns="45720" rIns="91440" bIns="45720" rtlCol="0" anchor="ctr"/>
          <a:lstStyle>
            <a:lvl1pPr algn="l">
              <a:defRPr sz="900">
                <a:solidFill>
                  <a:schemeClr val="tx1"/>
                </a:solidFill>
              </a:defRPr>
            </a:lvl1pPr>
          </a:lstStyle>
          <a:p>
            <a:endParaRPr dirty="0"/>
          </a:p>
        </p:txBody>
      </p:sp>
      <p:sp>
        <p:nvSpPr>
          <p:cNvPr id="6" name="Slide Number Placeholder 5"/>
          <p:cNvSpPr>
            <a:spLocks noGrp="1"/>
          </p:cNvSpPr>
          <p:nvPr>
            <p:ph type="sldNum" sz="quarter" idx="4"/>
          </p:nvPr>
        </p:nvSpPr>
        <p:spPr>
          <a:xfrm>
            <a:off x="10133011" y="6248400"/>
            <a:ext cx="762003" cy="152400"/>
          </a:xfrm>
          <a:prstGeom prst="rect">
            <a:avLst/>
          </a:prstGeom>
        </p:spPr>
        <p:txBody>
          <a:bodyPr vert="horz" lIns="91440" tIns="45720" rIns="91440" bIns="45720" rtlCol="0" anchor="ctr"/>
          <a:lstStyle>
            <a:lvl1pPr algn="r">
              <a:defRPr sz="900">
                <a:solidFill>
                  <a:schemeClr val="tx1"/>
                </a:solidFill>
              </a:defRPr>
            </a:lvl1pPr>
          </a:lstStyle>
          <a:p>
            <a:fld id="{DF28FB93-0A08-4E7D-8E63-9EFA29F1E093}" type="slidenum">
              <a:rPr/>
              <a:pPr/>
              <a:t>‹#›</a:t>
            </a:fld>
            <a:endParaRPr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32" r:id="rId3"/>
    <p:sldLayoutId id="2147483723" r:id="rId4"/>
    <p:sldLayoutId id="2147483724" r:id="rId5"/>
    <p:sldLayoutId id="2147483725" r:id="rId6"/>
    <p:sldLayoutId id="2147483726" r:id="rId7"/>
    <p:sldLayoutId id="2147483727" r:id="rId8"/>
    <p:sldLayoutId id="2147483728" r:id="rId9"/>
    <p:sldLayoutId id="2147483733" r:id="rId10"/>
    <p:sldLayoutId id="2147483730" r:id="rId11"/>
    <p:sldLayoutId id="2147483731"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000" b="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800"/>
        </a:spcBef>
        <a:buSzPct val="90000"/>
        <a:buFont typeface="Arial" pitchFamily="34" charset="0"/>
        <a:buChar char="•"/>
        <a:defRPr sz="2400" kern="1200">
          <a:solidFill>
            <a:schemeClr val="tx1"/>
          </a:solidFill>
          <a:latin typeface="+mn-lt"/>
          <a:ea typeface="+mn-ea"/>
          <a:cs typeface="+mn-cs"/>
        </a:defRPr>
      </a:lvl1pPr>
      <a:lvl2pPr marL="457200" indent="-228600" algn="l" defTabSz="914400" rtl="0" eaLnBrk="1" latinLnBrk="0" hangingPunct="1">
        <a:lnSpc>
          <a:spcPct val="90000"/>
        </a:lnSpc>
        <a:spcBef>
          <a:spcPts val="600"/>
        </a:spcBef>
        <a:buSzPct val="90000"/>
        <a:buFont typeface="Arial" pitchFamily="34" charset="0"/>
        <a:buChar char="•"/>
        <a:defRPr sz="2000" kern="1200">
          <a:solidFill>
            <a:schemeClr val="tx1"/>
          </a:solidFill>
          <a:latin typeface="+mn-lt"/>
          <a:ea typeface="+mn-ea"/>
          <a:cs typeface="+mn-cs"/>
        </a:defRPr>
      </a:lvl2pPr>
      <a:lvl3pPr marL="685800" indent="-228600" algn="l" defTabSz="914400" rtl="0" eaLnBrk="1" latinLnBrk="0" hangingPunct="1">
        <a:lnSpc>
          <a:spcPct val="90000"/>
        </a:lnSpc>
        <a:spcBef>
          <a:spcPts val="600"/>
        </a:spcBef>
        <a:buSzPct val="90000"/>
        <a:buFont typeface="Arial" pitchFamily="34" charset="0"/>
        <a:buChar char="•"/>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600"/>
        </a:spcBef>
        <a:buSzPct val="90000"/>
        <a:buFont typeface="Arial" pitchFamily="34" charset="0"/>
        <a:buChar char="•"/>
        <a:defRPr sz="1600" kern="1200">
          <a:solidFill>
            <a:schemeClr val="tx1"/>
          </a:solidFill>
          <a:latin typeface="+mn-lt"/>
          <a:ea typeface="+mn-ea"/>
          <a:cs typeface="+mn-cs"/>
        </a:defRPr>
      </a:lvl4pPr>
      <a:lvl5pPr marL="1143000" indent="-228600" algn="l" defTabSz="914400" rtl="0" eaLnBrk="1" latinLnBrk="0" hangingPunct="1">
        <a:lnSpc>
          <a:spcPct val="90000"/>
        </a:lnSpc>
        <a:spcBef>
          <a:spcPts val="600"/>
        </a:spcBef>
        <a:buSzPct val="90000"/>
        <a:buFont typeface="Arial" pitchFamily="34" charset="0"/>
        <a:buChar char="•"/>
        <a:defRPr sz="1600" kern="1200">
          <a:solidFill>
            <a:schemeClr val="tx1"/>
          </a:solidFill>
          <a:latin typeface="+mn-lt"/>
          <a:ea typeface="+mn-ea"/>
          <a:cs typeface="+mn-cs"/>
        </a:defRPr>
      </a:lvl5pPr>
      <a:lvl6pPr marL="1371600" indent="-228600" algn="l" defTabSz="914400" rtl="0" eaLnBrk="1" latinLnBrk="0" hangingPunct="1">
        <a:lnSpc>
          <a:spcPct val="90000"/>
        </a:lnSpc>
        <a:spcBef>
          <a:spcPts val="600"/>
        </a:spcBef>
        <a:buSzPct val="90000"/>
        <a:buFont typeface="Arial" pitchFamily="34" charset="0"/>
        <a:buChar char="•"/>
        <a:defRPr sz="1600" kern="1200">
          <a:solidFill>
            <a:schemeClr val="tx1"/>
          </a:solidFill>
          <a:latin typeface="+mn-lt"/>
          <a:ea typeface="+mn-ea"/>
          <a:cs typeface="+mn-cs"/>
        </a:defRPr>
      </a:lvl6pPr>
      <a:lvl7pPr marL="1600200" indent="-228600" algn="l" defTabSz="914400" rtl="0" eaLnBrk="1" latinLnBrk="0" hangingPunct="1">
        <a:lnSpc>
          <a:spcPct val="90000"/>
        </a:lnSpc>
        <a:spcBef>
          <a:spcPts val="600"/>
        </a:spcBef>
        <a:buSzPct val="90000"/>
        <a:buFont typeface="Arial" pitchFamily="34" charset="0"/>
        <a:buChar char="•"/>
        <a:defRPr sz="1600" kern="1200">
          <a:solidFill>
            <a:schemeClr val="tx1"/>
          </a:solidFill>
          <a:latin typeface="+mn-lt"/>
          <a:ea typeface="+mn-ea"/>
          <a:cs typeface="+mn-cs"/>
        </a:defRPr>
      </a:lvl7pPr>
      <a:lvl8pPr marL="1828800" indent="-228600" algn="l" defTabSz="914400" rtl="0" eaLnBrk="1" latinLnBrk="0" hangingPunct="1">
        <a:lnSpc>
          <a:spcPct val="90000"/>
        </a:lnSpc>
        <a:spcBef>
          <a:spcPts val="600"/>
        </a:spcBef>
        <a:buSzPct val="90000"/>
        <a:buFont typeface="Arial" pitchFamily="34" charset="0"/>
        <a:buChar char="•"/>
        <a:defRPr sz="1600" kern="1200">
          <a:solidFill>
            <a:schemeClr val="tx1"/>
          </a:solidFill>
          <a:latin typeface="+mn-lt"/>
          <a:ea typeface="+mn-ea"/>
          <a:cs typeface="+mn-cs"/>
        </a:defRPr>
      </a:lvl8pPr>
      <a:lvl9pPr marL="2057400" indent="-228600" algn="l" defTabSz="914400" rtl="0" eaLnBrk="1" latinLnBrk="0" hangingPunct="1">
        <a:lnSpc>
          <a:spcPct val="90000"/>
        </a:lnSpc>
        <a:spcBef>
          <a:spcPts val="600"/>
        </a:spcBef>
        <a:buSzPct val="9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hyperlink" Target="http://sierraclub.org/" TargetMode="External"/><Relationship Id="rId2" Type="http://schemas.openxmlformats.org/officeDocument/2006/relationships/slideLayout" Target="../slideLayouts/slideLayout3.xml"/><Relationship Id="rId1" Type="http://schemas.openxmlformats.org/officeDocument/2006/relationships/themeOverride" Target="../theme/themeOverride7.xml"/><Relationship Id="rId6" Type="http://schemas.openxmlformats.org/officeDocument/2006/relationships/image" Target="../media/image16.png"/><Relationship Id="rId5" Type="http://schemas.openxmlformats.org/officeDocument/2006/relationships/image" Target="../media/image15.jpg"/><Relationship Id="rId4" Type="http://schemas.openxmlformats.org/officeDocument/2006/relationships/hyperlink" Target="mailto:Ilana.Solomon@sierraclub.org" TargetMode="External"/></Relationships>
</file>

<file path=ppt/slides/_rels/slide11.xml.rels><?xml version="1.0" encoding="UTF-8" standalone="yes"?>
<Relationships xmlns="http://schemas.openxmlformats.org/package/2006/relationships"><Relationship Id="rId8" Type="http://schemas.openxmlformats.org/officeDocument/2006/relationships/image" Target="../media/image18.jpg"/><Relationship Id="rId3" Type="http://schemas.openxmlformats.org/officeDocument/2006/relationships/hyperlink" Target="http://www.foe.org/" TargetMode="External"/><Relationship Id="rId7" Type="http://schemas.openxmlformats.org/officeDocument/2006/relationships/image" Target="../media/image17.jpeg"/><Relationship Id="rId2" Type="http://schemas.openxmlformats.org/officeDocument/2006/relationships/slideLayout" Target="../slideLayouts/slideLayout3.xml"/><Relationship Id="rId1" Type="http://schemas.openxmlformats.org/officeDocument/2006/relationships/themeOverride" Target="../theme/themeOverride8.xml"/><Relationship Id="rId6" Type="http://schemas.openxmlformats.org/officeDocument/2006/relationships/hyperlink" Target="http://www.foe.org/news/news-releases/2015-04-hatch-wyden-introduce-same-old-fast-track-model" TargetMode="External"/><Relationship Id="rId5" Type="http://schemas.openxmlformats.org/officeDocument/2006/relationships/hyperlink" Target="https://www.facebook.com/foe.us?fref=ts" TargetMode="External"/><Relationship Id="rId4" Type="http://schemas.openxmlformats.org/officeDocument/2006/relationships/hyperlink" Target="https://twitter.com/foe_us"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www.foe.org/projects/economics-for-the-earth/blog/2012-04-pay-the-polluter-800-million-trade-deal-injustice-fo" TargetMode="External"/><Relationship Id="rId7" Type="http://schemas.openxmlformats.org/officeDocument/2006/relationships/image" Target="../media/image18.jpg"/><Relationship Id="rId2" Type="http://schemas.openxmlformats.org/officeDocument/2006/relationships/slideLayout" Target="../slideLayouts/slideLayout3.xml"/><Relationship Id="rId1" Type="http://schemas.openxmlformats.org/officeDocument/2006/relationships/themeOverride" Target="../theme/themeOverride9.xml"/><Relationship Id="rId6" Type="http://schemas.openxmlformats.org/officeDocument/2006/relationships/hyperlink" Target="#_ednref1"/><Relationship Id="rId5" Type="http://schemas.openxmlformats.org/officeDocument/2006/relationships/hyperlink" Target="#_edn1"/><Relationship Id="rId4" Type="http://schemas.openxmlformats.org/officeDocument/2006/relationships/hyperlink" Target="http://www.foe.org/projects/economics-for-the-earth/blog/2012-02-the-rainforest-chernobyl--will-us-investment-treaty"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slideLayout" Target="../slideLayouts/slideLayout3.xml"/><Relationship Id="rId1" Type="http://schemas.openxmlformats.org/officeDocument/2006/relationships/themeOverride" Target="../theme/themeOverride10.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slideLayout" Target="../slideLayouts/slideLayout3.xml"/><Relationship Id="rId1" Type="http://schemas.openxmlformats.org/officeDocument/2006/relationships/themeOverride" Target="../theme/themeOverride11.xml"/><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hyperlink" Target="mailto:asimmons@citizen.org" TargetMode="External"/><Relationship Id="rId7" Type="http://schemas.openxmlformats.org/officeDocument/2006/relationships/hyperlink" Target="http://www.eyesontrade.org/" TargetMode="External"/><Relationship Id="rId2" Type="http://schemas.openxmlformats.org/officeDocument/2006/relationships/slideLayout" Target="../slideLayouts/slideLayout3.xml"/><Relationship Id="rId1" Type="http://schemas.openxmlformats.org/officeDocument/2006/relationships/themeOverride" Target="../theme/themeOverride12.xml"/><Relationship Id="rId6" Type="http://schemas.openxmlformats.org/officeDocument/2006/relationships/hyperlink" Target="http://www.facebook.com/GlobalTradeWatch" TargetMode="External"/><Relationship Id="rId5" Type="http://schemas.openxmlformats.org/officeDocument/2006/relationships/hyperlink" Target="http://www.exposethetpp.org/" TargetMode="External"/><Relationship Id="rId4" Type="http://schemas.openxmlformats.org/officeDocument/2006/relationships/hyperlink" Target="http://www.tradewatch.org/" TargetMode="External"/><Relationship Id="rId9"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3.xml"/><Relationship Id="rId1" Type="http://schemas.openxmlformats.org/officeDocument/2006/relationships/themeOverride" Target="../theme/themeOverride13.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3.xml"/><Relationship Id="rId1" Type="http://schemas.openxmlformats.org/officeDocument/2006/relationships/themeOverride" Target="../theme/themeOverride14.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3.xml"/><Relationship Id="rId1" Type="http://schemas.openxmlformats.org/officeDocument/2006/relationships/themeOverride" Target="../theme/themeOverride15.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3.xml"/><Relationship Id="rId1" Type="http://schemas.openxmlformats.org/officeDocument/2006/relationships/themeOverride" Target="../theme/themeOverride16.xml"/></Relationships>
</file>

<file path=ppt/slides/_rels/slide2.xml.rels><?xml version="1.0" encoding="UTF-8" standalone="yes"?>
<Relationships xmlns="http://schemas.openxmlformats.org/package/2006/relationships"><Relationship Id="rId3" Type="http://schemas.openxmlformats.org/officeDocument/2006/relationships/hyperlink" Target="mailto:Liz@PeopleDemandingAction.org" TargetMode="External"/><Relationship Id="rId7" Type="http://schemas.openxmlformats.org/officeDocument/2006/relationships/image" Target="../media/image4.jpg"/><Relationship Id="rId2" Type="http://schemas.openxmlformats.org/officeDocument/2006/relationships/slideLayout" Target="../slideLayouts/slideLayout3.xml"/><Relationship Id="rId1" Type="http://schemas.openxmlformats.org/officeDocument/2006/relationships/themeOverride" Target="../theme/themeOverride1.xml"/><Relationship Id="rId6" Type="http://schemas.openxmlformats.org/officeDocument/2006/relationships/image" Target="../media/image3.png"/><Relationship Id="rId5" Type="http://schemas.openxmlformats.org/officeDocument/2006/relationships/hyperlink" Target="http://on.fb.me/O76Pxm" TargetMode="External"/><Relationship Id="rId4" Type="http://schemas.openxmlformats.org/officeDocument/2006/relationships/hyperlink" Target="http://www.peopledemandingaction.org/"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3.xml"/><Relationship Id="rId1" Type="http://schemas.openxmlformats.org/officeDocument/2006/relationships/themeOverride" Target="../theme/themeOverride17.xml"/></Relationships>
</file>

<file path=ppt/slides/_rels/slide21.xml.rels><?xml version="1.0" encoding="UTF-8" standalone="yes"?>
<Relationships xmlns="http://schemas.openxmlformats.org/package/2006/relationships"><Relationship Id="rId8" Type="http://schemas.openxmlformats.org/officeDocument/2006/relationships/hyperlink" Target="http://www.facebook.com/GlobalTradeWatch" TargetMode="External"/><Relationship Id="rId3" Type="http://schemas.openxmlformats.org/officeDocument/2006/relationships/image" Target="../media/image19.jpeg"/><Relationship Id="rId7" Type="http://schemas.openxmlformats.org/officeDocument/2006/relationships/hyperlink" Target="http://www.exposethetpp.org/" TargetMode="External"/><Relationship Id="rId2" Type="http://schemas.openxmlformats.org/officeDocument/2006/relationships/slideLayout" Target="../slideLayouts/slideLayout3.xml"/><Relationship Id="rId1" Type="http://schemas.openxmlformats.org/officeDocument/2006/relationships/themeOverride" Target="../theme/themeOverride18.xml"/><Relationship Id="rId6" Type="http://schemas.openxmlformats.org/officeDocument/2006/relationships/hyperlink" Target="http://www.tradewatch.org/" TargetMode="External"/><Relationship Id="rId5" Type="http://schemas.openxmlformats.org/officeDocument/2006/relationships/hyperlink" Target="mailto:asimmons@citizen.org" TargetMode="External"/><Relationship Id="rId4" Type="http://schemas.openxmlformats.org/officeDocument/2006/relationships/image" Target="../media/image20.png"/><Relationship Id="rId9" Type="http://schemas.openxmlformats.org/officeDocument/2006/relationships/hyperlink" Target="http://www.eyesontrade.org/"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mailto:Liz@PeopleDemandingAction.org" TargetMode="External"/><Relationship Id="rId2" Type="http://schemas.openxmlformats.org/officeDocument/2006/relationships/slideLayout" Target="../slideLayouts/slideLayout3.xml"/><Relationship Id="rId1" Type="http://schemas.openxmlformats.org/officeDocument/2006/relationships/themeOverride" Target="../theme/themeOverride19.xml"/><Relationship Id="rId5" Type="http://schemas.openxmlformats.org/officeDocument/2006/relationships/image" Target="../media/image4.jp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hyperlink" Target="mailto:twhocking@gmail.com" TargetMode="External"/><Relationship Id="rId2" Type="http://schemas.openxmlformats.org/officeDocument/2006/relationships/slideLayout" Target="../slideLayouts/slideLayout3.xml"/><Relationship Id="rId1" Type="http://schemas.openxmlformats.org/officeDocument/2006/relationships/themeOverride" Target="../theme/themeOverride2.xml"/><Relationship Id="rId5" Type="http://schemas.openxmlformats.org/officeDocument/2006/relationships/image" Target="../media/image5.png"/><Relationship Id="rId4" Type="http://schemas.openxmlformats.org/officeDocument/2006/relationships/hyperlink" Target="https://www.facebook.com/groups/GlobalTPPTeam"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mailto:JanInKansas2@gmail.com" TargetMode="External"/><Relationship Id="rId2" Type="http://schemas.openxmlformats.org/officeDocument/2006/relationships/hyperlink" Target="mailto:LizAmsden@hotmail.com" TargetMode="External"/><Relationship Id="rId1" Type="http://schemas.openxmlformats.org/officeDocument/2006/relationships/slideLayout" Target="../slideLayouts/slideLayout3.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hyperlink" Target="mailto:McMoveOn@gmail.com" TargetMode="External"/><Relationship Id="rId2" Type="http://schemas.openxmlformats.org/officeDocument/2006/relationships/slideLayout" Target="../slideLayouts/slideLayout3.xml"/><Relationship Id="rId1" Type="http://schemas.openxmlformats.org/officeDocument/2006/relationships/themeOverride" Target="../theme/themeOverride3.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hyperlink" Target="mailto:eslsk8r@optonline.net"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mailto:harrietheywood@gmail.com" TargetMode="External"/><Relationship Id="rId2" Type="http://schemas.openxmlformats.org/officeDocument/2006/relationships/slideLayout" Target="../slideLayouts/slideLayout3.xml"/><Relationship Id="rId1" Type="http://schemas.openxmlformats.org/officeDocument/2006/relationships/themeOverride" Target="../theme/themeOverride4.xml"/><Relationship Id="rId6" Type="http://schemas.openxmlformats.org/officeDocument/2006/relationships/image" Target="../media/image11.jpg"/><Relationship Id="rId5" Type="http://schemas.openxmlformats.org/officeDocument/2006/relationships/image" Target="../media/image10.jpeg"/><Relationship Id="rId4" Type="http://schemas.openxmlformats.org/officeDocument/2006/relationships/hyperlink" Target="mailto:LindaJBrewster@msn.com"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tradejustice.net/315" TargetMode="External"/><Relationship Id="rId2" Type="http://schemas.openxmlformats.org/officeDocument/2006/relationships/slideLayout" Target="../slideLayouts/slideLayout3.xml"/><Relationship Id="rId1" Type="http://schemas.openxmlformats.org/officeDocument/2006/relationships/themeOverride" Target="../theme/themeOverride5.xml"/><Relationship Id="rId6" Type="http://schemas.openxmlformats.org/officeDocument/2006/relationships/image" Target="../media/image12.png"/><Relationship Id="rId5" Type="http://schemas.openxmlformats.org/officeDocument/2006/relationships/hyperlink" Target="mailto:adam@tradejustice.net" TargetMode="External"/><Relationship Id="rId4" Type="http://schemas.openxmlformats.org/officeDocument/2006/relationships/hyperlink" Target="http://tradejustice.net/"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tiny.cc/TPPMediaMarch" TargetMode="External"/><Relationship Id="rId2" Type="http://schemas.openxmlformats.org/officeDocument/2006/relationships/slideLayout" Target="../slideLayouts/slideLayout3.xml"/><Relationship Id="rId1" Type="http://schemas.openxmlformats.org/officeDocument/2006/relationships/themeOverride" Target="../theme/themeOverride6.xml"/><Relationship Id="rId5" Type="http://schemas.openxmlformats.org/officeDocument/2006/relationships/image" Target="../media/image13.png"/><Relationship Id="rId4" Type="http://schemas.openxmlformats.org/officeDocument/2006/relationships/hyperlink" Target="mailto:eslaydon@mac.com"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28600"/>
            <a:ext cx="12188824" cy="1828800"/>
          </a:xfrm>
        </p:spPr>
        <p:txBody>
          <a:bodyPr>
            <a:normAutofit/>
          </a:bodyPr>
          <a:lstStyle/>
          <a:p>
            <a:pPr algn="ctr"/>
            <a:r>
              <a:rPr lang="en-US" sz="4800" dirty="0" smtClean="0">
                <a:solidFill>
                  <a:schemeClr val="accent1">
                    <a:lumMod val="50000"/>
                  </a:schemeClr>
                </a:solidFill>
                <a:effectLst>
                  <a:outerShdw blurRad="38100" dist="38100" dir="2700000" algn="tl">
                    <a:srgbClr val="000000">
                      <a:alpha val="43137"/>
                    </a:srgbClr>
                  </a:outerShdw>
                </a:effectLst>
                <a:latin typeface="Arial Black" panose="020B0A04020102020204" pitchFamily="34" charset="0"/>
              </a:rPr>
              <a:t>National</a:t>
            </a:r>
            <a:r>
              <a:rPr lang="en-US" sz="4800" dirty="0" smtClean="0">
                <a:solidFill>
                  <a:schemeClr val="accent1">
                    <a:lumMod val="50000"/>
                  </a:schemeClr>
                </a:solidFill>
                <a:effectLst>
                  <a:outerShdw blurRad="38100" dist="38100" dir="2700000" algn="tl">
                    <a:srgbClr val="000000">
                      <a:alpha val="43137"/>
                    </a:srgbClr>
                  </a:outerShdw>
                </a:effectLst>
              </a:rPr>
              <a:t> </a:t>
            </a:r>
            <a:r>
              <a:rPr lang="en-US" sz="4800" dirty="0" smtClean="0">
                <a:solidFill>
                  <a:schemeClr val="accent1">
                    <a:lumMod val="50000"/>
                  </a:schemeClr>
                </a:solidFill>
                <a:effectLst>
                  <a:outerShdw blurRad="38100" dist="38100" dir="2700000" algn="tl">
                    <a:srgbClr val="000000">
                      <a:alpha val="43137"/>
                    </a:srgbClr>
                  </a:outerShdw>
                </a:effectLst>
                <a:latin typeface="Arial Black" panose="020B0A04020102020204" pitchFamily="34" charset="0"/>
              </a:rPr>
              <a:t>TPP Team Call </a:t>
            </a:r>
            <a:r>
              <a:rPr lang="en-US" sz="3600" dirty="0" smtClean="0">
                <a:solidFill>
                  <a:schemeClr val="bg2"/>
                </a:solidFill>
                <a:effectLst>
                  <a:outerShdw blurRad="38100" dist="38100" dir="2700000" algn="tl">
                    <a:srgbClr val="000000">
                      <a:alpha val="43137"/>
                    </a:srgbClr>
                  </a:outerShdw>
                </a:effectLst>
                <a:latin typeface="Arial Black" panose="020B0A04020102020204" pitchFamily="34" charset="0"/>
              </a:rPr>
              <a:t/>
            </a:r>
            <a:br>
              <a:rPr lang="en-US" sz="3600" dirty="0" smtClean="0">
                <a:solidFill>
                  <a:schemeClr val="bg2"/>
                </a:solidFill>
                <a:effectLst>
                  <a:outerShdw blurRad="38100" dist="38100" dir="2700000" algn="tl">
                    <a:srgbClr val="000000">
                      <a:alpha val="43137"/>
                    </a:srgbClr>
                  </a:outerShdw>
                </a:effectLst>
                <a:latin typeface="Arial Black" panose="020B0A04020102020204" pitchFamily="34" charset="0"/>
              </a:rPr>
            </a:br>
            <a:r>
              <a:rPr lang="en-US" sz="4600" dirty="0" smtClean="0">
                <a:solidFill>
                  <a:srgbClr val="C4E05E"/>
                </a:solidFill>
                <a:effectLst>
                  <a:outerShdw blurRad="38100" dist="38100" dir="2700000" algn="tl">
                    <a:srgbClr val="000000">
                      <a:alpha val="43137"/>
                    </a:srgbClr>
                  </a:outerShdw>
                </a:effectLst>
                <a:latin typeface="Arial Black" panose="020B0A04020102020204" pitchFamily="34" charset="0"/>
              </a:rPr>
              <a:t>TPP v. Planet Earth: The Fight IS ON!</a:t>
            </a:r>
            <a:endParaRPr lang="en-US" sz="4600" dirty="0">
              <a:solidFill>
                <a:srgbClr val="C4E05E"/>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303212" y="990600"/>
            <a:ext cx="11277600" cy="5054026"/>
          </a:xfrm>
        </p:spPr>
        <p:txBody>
          <a:bodyPr>
            <a:normAutofit lnSpcReduction="10000"/>
          </a:bodyPr>
          <a:lstStyle/>
          <a:p>
            <a:r>
              <a:rPr lang="en-US" sz="2400" dirty="0">
                <a:latin typeface="Arial Black" panose="020B0A04020102020204" pitchFamily="34" charset="0"/>
              </a:rPr>
              <a:t>	</a:t>
            </a:r>
            <a:endParaRPr lang="en-US" sz="2400" dirty="0" smtClean="0">
              <a:latin typeface="Arial Black" panose="020B0A04020102020204" pitchFamily="34" charset="0"/>
            </a:endParaRPr>
          </a:p>
          <a:p>
            <a:r>
              <a:rPr lang="en-US" sz="2400" dirty="0">
                <a:solidFill>
                  <a:schemeClr val="accent1">
                    <a:lumMod val="50000"/>
                  </a:schemeClr>
                </a:solidFill>
                <a:effectLst>
                  <a:outerShdw blurRad="38100" dist="38100" dir="2700000" algn="tl">
                    <a:srgbClr val="000000">
                      <a:alpha val="43137"/>
                    </a:srgbClr>
                  </a:outerShdw>
                </a:effectLst>
                <a:latin typeface="Arial Black" panose="020B0A04020102020204" pitchFamily="34" charset="0"/>
              </a:rPr>
              <a:t>	</a:t>
            </a:r>
            <a:endParaRPr lang="en-US" sz="2400" dirty="0" smtClean="0">
              <a:solidFill>
                <a:schemeClr val="accent1">
                  <a:lumMod val="50000"/>
                </a:schemeClr>
              </a:solidFill>
              <a:effectLst>
                <a:outerShdw blurRad="38100" dist="38100" dir="2700000" algn="tl">
                  <a:srgbClr val="000000">
                    <a:alpha val="43137"/>
                  </a:srgbClr>
                </a:outerShdw>
              </a:effectLst>
              <a:latin typeface="Arial Black" panose="020B0A04020102020204" pitchFamily="34" charset="0"/>
            </a:endParaRPr>
          </a:p>
          <a:p>
            <a:r>
              <a:rPr lang="en-US" sz="2400" dirty="0" smtClean="0">
                <a:solidFill>
                  <a:schemeClr val="accent1">
                    <a:lumMod val="50000"/>
                  </a:schemeClr>
                </a:solidFill>
                <a:latin typeface="Arial Black" panose="020B0A04020102020204" pitchFamily="34" charset="0"/>
              </a:rPr>
              <a:t>Special Guests: </a:t>
            </a:r>
          </a:p>
          <a:p>
            <a:r>
              <a:rPr lang="en-US" sz="2400" dirty="0" smtClean="0">
                <a:solidFill>
                  <a:schemeClr val="bg2"/>
                </a:solidFill>
                <a:effectLst>
                  <a:outerShdw blurRad="38100" dist="38100" dir="2700000" algn="tl">
                    <a:srgbClr val="000000">
                      <a:alpha val="43137"/>
                    </a:srgbClr>
                  </a:outerShdw>
                </a:effectLst>
                <a:latin typeface="Arial Black" panose="020B0A04020102020204" pitchFamily="34" charset="0"/>
              </a:rPr>
              <a:t>Ilana Solomon, Sierra Club</a:t>
            </a:r>
          </a:p>
          <a:p>
            <a:r>
              <a:rPr lang="en-US" sz="2400" dirty="0" smtClean="0">
                <a:solidFill>
                  <a:schemeClr val="bg2"/>
                </a:solidFill>
                <a:effectLst>
                  <a:outerShdw blurRad="38100" dist="38100" dir="2700000" algn="tl">
                    <a:srgbClr val="000000">
                      <a:alpha val="43137"/>
                    </a:srgbClr>
                  </a:outerShdw>
                </a:effectLst>
                <a:latin typeface="Arial Black" panose="020B0A04020102020204" pitchFamily="34" charset="0"/>
              </a:rPr>
              <a:t>William Waren, Friends of the Earth </a:t>
            </a:r>
          </a:p>
          <a:p>
            <a:endParaRPr lang="en-US" sz="2400" dirty="0" smtClean="0">
              <a:solidFill>
                <a:schemeClr val="bg2"/>
              </a:solidFill>
              <a:effectLst>
                <a:outerShdw blurRad="38100" dist="38100" dir="2700000" algn="tl">
                  <a:srgbClr val="000000">
                    <a:alpha val="43137"/>
                  </a:srgbClr>
                </a:outerShdw>
              </a:effectLst>
              <a:latin typeface="Arial Black" panose="020B0A04020102020204" pitchFamily="34" charset="0"/>
            </a:endParaRPr>
          </a:p>
          <a:p>
            <a:r>
              <a:rPr lang="en-US" sz="2400" dirty="0" smtClean="0">
                <a:solidFill>
                  <a:schemeClr val="accent1">
                    <a:lumMod val="50000"/>
                  </a:schemeClr>
                </a:solidFill>
                <a:latin typeface="Arial Black" panose="020B0A04020102020204" pitchFamily="34" charset="0"/>
              </a:rPr>
              <a:t>Emergency Fast Track Bill Update:</a:t>
            </a:r>
          </a:p>
          <a:p>
            <a:r>
              <a:rPr lang="en-US" sz="2400" dirty="0">
                <a:solidFill>
                  <a:schemeClr val="bg2"/>
                </a:solidFill>
                <a:effectLst>
                  <a:outerShdw blurRad="38100" dist="38100" dir="2700000" algn="tl">
                    <a:srgbClr val="000000">
                      <a:alpha val="43137"/>
                    </a:srgbClr>
                  </a:outerShdw>
                </a:effectLst>
                <a:latin typeface="Arial Black" panose="020B0A04020102020204" pitchFamily="34" charset="0"/>
              </a:rPr>
              <a:t>Kathryn Johnson, Public </a:t>
            </a:r>
            <a:r>
              <a:rPr lang="en-US" sz="2400" dirty="0" smtClean="0">
                <a:solidFill>
                  <a:schemeClr val="bg2"/>
                </a:solidFill>
                <a:effectLst>
                  <a:outerShdw blurRad="38100" dist="38100" dir="2700000" algn="tl">
                    <a:srgbClr val="000000">
                      <a:alpha val="43137"/>
                    </a:srgbClr>
                  </a:outerShdw>
                </a:effectLst>
                <a:latin typeface="Arial Black" panose="020B0A04020102020204" pitchFamily="34" charset="0"/>
              </a:rPr>
              <a:t>Citizen</a:t>
            </a:r>
            <a:endParaRPr lang="en-US" sz="2400" dirty="0">
              <a:solidFill>
                <a:schemeClr val="bg2"/>
              </a:solidFill>
              <a:effectLst>
                <a:outerShdw blurRad="38100" dist="38100" dir="2700000" algn="tl">
                  <a:srgbClr val="000000">
                    <a:alpha val="43137"/>
                  </a:srgbClr>
                </a:outerShdw>
              </a:effectLst>
              <a:latin typeface="Arial Black" panose="020B0A04020102020204" pitchFamily="34" charset="0"/>
            </a:endParaRPr>
          </a:p>
          <a:p>
            <a:endParaRPr lang="en-US" sz="2400" dirty="0">
              <a:solidFill>
                <a:schemeClr val="bg2"/>
              </a:solidFill>
              <a:latin typeface="Arial Black" panose="020B0A04020102020204" pitchFamily="34" charset="0"/>
            </a:endParaRPr>
          </a:p>
          <a:p>
            <a:r>
              <a:rPr lang="en-US" sz="2400" dirty="0" smtClean="0">
                <a:solidFill>
                  <a:schemeClr val="bg2"/>
                </a:solidFill>
                <a:effectLst>
                  <a:outerShdw blurRad="38100" dist="38100" dir="2700000" algn="tl">
                    <a:srgbClr val="000000">
                      <a:alpha val="43137"/>
                    </a:srgbClr>
                  </a:outerShdw>
                </a:effectLst>
                <a:latin typeface="Arial Black" panose="020B0A04020102020204" pitchFamily="34" charset="0"/>
              </a:rPr>
              <a:t>	      </a:t>
            </a:r>
            <a:r>
              <a:rPr lang="en-US" sz="3200" dirty="0" smtClean="0">
                <a:solidFill>
                  <a:schemeClr val="bg2"/>
                </a:solidFill>
                <a:effectLst>
                  <a:outerShdw blurRad="38100" dist="38100" dir="2700000" algn="tl">
                    <a:srgbClr val="000000">
                      <a:alpha val="43137"/>
                    </a:srgbClr>
                  </a:outerShdw>
                </a:effectLst>
                <a:latin typeface="Arial Black" panose="020B0A04020102020204" pitchFamily="34" charset="0"/>
              </a:rPr>
              <a:t>April </a:t>
            </a:r>
            <a:r>
              <a:rPr lang="en-US" sz="3200" dirty="0">
                <a:solidFill>
                  <a:schemeClr val="bg2"/>
                </a:solidFill>
                <a:effectLst>
                  <a:outerShdw blurRad="38100" dist="38100" dir="2700000" algn="tl">
                    <a:srgbClr val="000000">
                      <a:alpha val="43137"/>
                    </a:srgbClr>
                  </a:outerShdw>
                </a:effectLst>
                <a:latin typeface="Arial Black" panose="020B0A04020102020204" pitchFamily="34" charset="0"/>
              </a:rPr>
              <a:t>19, 2015</a:t>
            </a:r>
            <a:br>
              <a:rPr lang="en-US" sz="3200" dirty="0">
                <a:solidFill>
                  <a:schemeClr val="bg2"/>
                </a:solidFill>
                <a:effectLst>
                  <a:outerShdw blurRad="38100" dist="38100" dir="2700000" algn="tl">
                    <a:srgbClr val="000000">
                      <a:alpha val="43137"/>
                    </a:srgbClr>
                  </a:outerShdw>
                </a:effectLst>
                <a:latin typeface="Arial Black" panose="020B0A04020102020204" pitchFamily="34" charset="0"/>
              </a:rPr>
            </a:br>
            <a:r>
              <a:rPr lang="en-US" sz="3200" dirty="0" smtClean="0">
                <a:solidFill>
                  <a:srgbClr val="ABD749"/>
                </a:solidFill>
                <a:effectLst>
                  <a:outerShdw blurRad="38100" dist="38100" dir="2700000" algn="tl">
                    <a:srgbClr val="000000">
                      <a:alpha val="43137"/>
                    </a:srgbClr>
                  </a:outerShdw>
                </a:effectLst>
                <a:latin typeface="Arial Black" panose="020B0A04020102020204" pitchFamily="34" charset="0"/>
              </a:rPr>
              <a:t>7:30 p.m. Eastern/4:30 p.m. Pacific</a:t>
            </a:r>
          </a:p>
          <a:p>
            <a:endParaRPr lang="en-US" sz="2400" dirty="0" smtClean="0">
              <a:latin typeface="Arial Black" panose="020B0A04020102020204" pitchFamily="34" charset="0"/>
            </a:endParaRPr>
          </a:p>
          <a:p>
            <a:r>
              <a:rPr lang="en-US" sz="2400" dirty="0" smtClean="0">
                <a:latin typeface="Arial Black" panose="020B0A04020102020204" pitchFamily="34" charset="0"/>
              </a:rPr>
              <a:t>   	   </a:t>
            </a:r>
            <a:r>
              <a:rPr lang="en-US" sz="2800" dirty="0" smtClean="0">
                <a:solidFill>
                  <a:schemeClr val="accent1">
                    <a:lumMod val="50000"/>
                  </a:schemeClr>
                </a:solidFill>
                <a:effectLst>
                  <a:outerShdw blurRad="38100" dist="38100" dir="2700000" algn="tl">
                    <a:srgbClr val="000000">
                      <a:alpha val="43137"/>
                    </a:srgbClr>
                  </a:outerShdw>
                </a:effectLst>
                <a:latin typeface="Arial Black" panose="020B0A04020102020204" pitchFamily="34" charset="0"/>
              </a:rPr>
              <a:t>Call-in#: 605-562-3140</a:t>
            </a:r>
          </a:p>
          <a:p>
            <a:r>
              <a:rPr lang="en-US" sz="2800" dirty="0" smtClean="0">
                <a:latin typeface="Arial Black" panose="020B0A04020102020204" pitchFamily="34" charset="0"/>
              </a:rPr>
              <a:t>	         </a:t>
            </a:r>
            <a:r>
              <a:rPr lang="en-US" sz="2800" dirty="0" smtClean="0">
                <a:solidFill>
                  <a:srgbClr val="ABD749"/>
                </a:solidFill>
                <a:effectLst>
                  <a:outerShdw blurRad="38100" dist="38100" dir="2700000" algn="tl">
                    <a:srgbClr val="000000">
                      <a:alpha val="43137"/>
                    </a:srgbClr>
                  </a:outerShdw>
                </a:effectLst>
                <a:latin typeface="Arial Black" panose="020B0A04020102020204" pitchFamily="34" charset="0"/>
              </a:rPr>
              <a:t>PIN: 951146#</a:t>
            </a:r>
          </a:p>
          <a:p>
            <a:r>
              <a:rPr lang="en-US" sz="2800" dirty="0" smtClean="0">
                <a:latin typeface="Arial Black" panose="020B0A04020102020204" pitchFamily="34" charset="0"/>
              </a:rPr>
              <a:t>	</a:t>
            </a:r>
            <a:r>
              <a:rPr lang="en-US" sz="2800" dirty="0" smtClean="0">
                <a:solidFill>
                  <a:schemeClr val="accent1">
                    <a:lumMod val="50000"/>
                  </a:schemeClr>
                </a:solidFill>
                <a:effectLst>
                  <a:outerShdw blurRad="38100" dist="38100" dir="2700000" algn="tl">
                    <a:srgbClr val="000000">
                      <a:alpha val="43137"/>
                    </a:srgbClr>
                  </a:outerShdw>
                </a:effectLst>
                <a:latin typeface="Arial Black" panose="020B0A04020102020204" pitchFamily="34" charset="0"/>
              </a:rPr>
              <a:t>Back-up</a:t>
            </a:r>
            <a:r>
              <a:rPr lang="en-US" sz="2800" dirty="0">
                <a:solidFill>
                  <a:schemeClr val="accent1">
                    <a:lumMod val="50000"/>
                  </a:schemeClr>
                </a:solidFill>
                <a:effectLst>
                  <a:outerShdw blurRad="38100" dist="38100" dir="2700000" algn="tl">
                    <a:srgbClr val="000000">
                      <a:alpha val="43137"/>
                    </a:srgbClr>
                  </a:outerShdw>
                </a:effectLst>
                <a:latin typeface="Arial Black" panose="020B0A04020102020204" pitchFamily="34" charset="0"/>
              </a:rPr>
              <a:t>#: 559-726-1300</a:t>
            </a:r>
          </a:p>
        </p:txBody>
      </p:sp>
      <p:pic>
        <p:nvPicPr>
          <p:cNvPr id="6" name="Picture Placeholder 5"/>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l="7295" t="4166" r="9550" b="1206"/>
          <a:stretch/>
        </p:blipFill>
        <p:spPr>
          <a:xfrm>
            <a:off x="8228012" y="1917413"/>
            <a:ext cx="3452741" cy="32004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4080830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484812" y="7010400"/>
            <a:ext cx="45719" cy="45719"/>
          </a:xfrm>
        </p:spPr>
        <p:txBody>
          <a:bodyPr>
            <a:normAutofit fontScale="25000" lnSpcReduction="20000"/>
          </a:bodyPr>
          <a:lstStyle/>
          <a:p>
            <a:endParaRPr lang="en-US" dirty="0"/>
          </a:p>
        </p:txBody>
      </p:sp>
      <p:sp>
        <p:nvSpPr>
          <p:cNvPr id="6" name="Rectangle 5"/>
          <p:cNvSpPr/>
          <p:nvPr/>
        </p:nvSpPr>
        <p:spPr>
          <a:xfrm>
            <a:off x="303212" y="1"/>
            <a:ext cx="12415837" cy="8176597"/>
          </a:xfrm>
          <a:prstGeom prst="rect">
            <a:avLst/>
          </a:prstGeom>
        </p:spPr>
        <p:txBody>
          <a:bodyPr wrap="square">
            <a:spAutoFit/>
          </a:bodyPr>
          <a:lstStyle/>
          <a:p>
            <a:r>
              <a:rPr lang="en-US" sz="2400" dirty="0">
                <a:latin typeface="Calibri" panose="020F0502020204030204" pitchFamily="34" charset="0"/>
                <a:ea typeface="Calibri" panose="020F0502020204030204" pitchFamily="34" charset="0"/>
                <a:cs typeface="Times New Roman" panose="02020603050405020304" pitchFamily="18" charset="0"/>
              </a:rPr>
              <a:t> </a:t>
            </a:r>
          </a:p>
          <a:p>
            <a:pPr lvl="0" defTabSz="685765" fontAlgn="base">
              <a:lnSpc>
                <a:spcPts val="4000"/>
              </a:lnSpc>
              <a:spcBef>
                <a:spcPct val="0"/>
              </a:spcBef>
              <a:spcAft>
                <a:spcPct val="0"/>
              </a:spcAft>
            </a:pPr>
            <a:r>
              <a:rPr lang="en-US" sz="4800" b="1" dirty="0" smtClean="0">
                <a:solidFill>
                  <a:schemeClr val="accent1"/>
                </a:solidFill>
              </a:rPr>
              <a:t>						</a:t>
            </a:r>
            <a:r>
              <a:rPr lang="en-US" sz="4000" b="1" dirty="0" smtClean="0">
                <a:solidFill>
                  <a:schemeClr val="accent1">
                    <a:lumMod val="50000"/>
                  </a:schemeClr>
                </a:solidFill>
              </a:rPr>
              <a:t>Ilana Solomon, Director</a:t>
            </a:r>
            <a:r>
              <a:rPr lang="en-US" sz="4000" b="1" dirty="0" smtClean="0">
                <a:solidFill>
                  <a:schemeClr val="bg2"/>
                </a:solidFill>
                <a:effectLst>
                  <a:outerShdw blurRad="38100" dist="38100" dir="2700000" algn="tl">
                    <a:srgbClr val="000000">
                      <a:alpha val="43137"/>
                    </a:srgbClr>
                  </a:outerShdw>
                </a:effectLst>
              </a:rPr>
              <a:t>									Responsible Trade Program  </a:t>
            </a:r>
            <a:r>
              <a:rPr lang="en-US" sz="4000" b="1" dirty="0">
                <a:solidFill>
                  <a:schemeClr val="bg2"/>
                </a:solidFill>
                <a:effectLst>
                  <a:outerShdw blurRad="38100" dist="38100" dir="2700000" algn="tl">
                    <a:srgbClr val="000000">
                      <a:alpha val="43137"/>
                    </a:srgbClr>
                  </a:outerShdw>
                </a:effectLst>
              </a:rPr>
              <a:t>	</a:t>
            </a:r>
            <a:r>
              <a:rPr lang="en-US" sz="4000" b="1" dirty="0" smtClean="0">
                <a:solidFill>
                  <a:schemeClr val="bg2"/>
                </a:solidFill>
                <a:effectLst>
                  <a:outerShdw blurRad="38100" dist="38100" dir="2700000" algn="tl">
                    <a:srgbClr val="000000">
                      <a:alpha val="43137"/>
                    </a:srgbClr>
                  </a:outerShdw>
                </a:effectLst>
              </a:rPr>
              <a:t>							Sierra Club</a:t>
            </a:r>
          </a:p>
          <a:p>
            <a:pPr lvl="0" defTabSz="685765" fontAlgn="base">
              <a:spcBef>
                <a:spcPct val="0"/>
              </a:spcBef>
              <a:spcAft>
                <a:spcPct val="0"/>
              </a:spcAft>
            </a:pPr>
            <a:r>
              <a:rPr lang="en-US" sz="4000" b="1" dirty="0">
                <a:solidFill>
                  <a:schemeClr val="bg2"/>
                </a:solidFill>
                <a:effectLst>
                  <a:outerShdw blurRad="38100" dist="38100" dir="2700000" algn="tl">
                    <a:srgbClr val="000000">
                      <a:alpha val="43137"/>
                    </a:srgbClr>
                  </a:outerShdw>
                </a:effectLst>
              </a:rPr>
              <a:t>	</a:t>
            </a:r>
            <a:r>
              <a:rPr lang="en-US" sz="4000" b="1" dirty="0" smtClean="0">
                <a:solidFill>
                  <a:schemeClr val="bg2"/>
                </a:solidFill>
                <a:effectLst>
                  <a:outerShdw blurRad="38100" dist="38100" dir="2700000" algn="tl">
                    <a:srgbClr val="000000">
                      <a:alpha val="43137"/>
                    </a:srgbClr>
                  </a:outerShdw>
                </a:effectLst>
              </a:rPr>
              <a:t>					</a:t>
            </a:r>
            <a:r>
              <a:rPr lang="en-US" sz="4000" b="1" dirty="0" smtClean="0">
                <a:solidFill>
                  <a:srgbClr val="D3E884"/>
                </a:solidFill>
                <a:effectLst>
                  <a:outerShdw blurRad="38100" dist="38100" dir="2700000" algn="tl">
                    <a:srgbClr val="000000">
                      <a:alpha val="43137"/>
                    </a:srgbClr>
                  </a:outerShdw>
                </a:effectLst>
              </a:rPr>
              <a:t>-</a:t>
            </a:r>
            <a:r>
              <a:rPr lang="en-US" sz="2800" b="1" dirty="0" smtClean="0">
                <a:solidFill>
                  <a:srgbClr val="D3E884"/>
                </a:solidFill>
                <a:effectLst>
                  <a:outerShdw blurRad="38100" dist="38100" dir="2700000" algn="tl">
                    <a:srgbClr val="000000">
                      <a:alpha val="43137"/>
                    </a:srgbClr>
                  </a:outerShdw>
                </a:effectLst>
              </a:rPr>
              <a:t>TPP, the Environment, and fighting 									back against Fast Track Trade Authority</a:t>
            </a:r>
          </a:p>
          <a:p>
            <a:pPr lvl="0" defTabSz="685765" fontAlgn="base">
              <a:lnSpc>
                <a:spcPct val="150000"/>
              </a:lnSpc>
              <a:spcBef>
                <a:spcPct val="0"/>
              </a:spcBef>
              <a:spcAft>
                <a:spcPct val="0"/>
              </a:spcAft>
            </a:pPr>
            <a:r>
              <a:rPr lang="en-US" sz="2800" b="1" dirty="0">
                <a:solidFill>
                  <a:srgbClr val="D3E884"/>
                </a:solidFill>
                <a:effectLst>
                  <a:outerShdw blurRad="38100" dist="38100" dir="2700000" algn="tl">
                    <a:srgbClr val="000000">
                      <a:alpha val="43137"/>
                    </a:srgbClr>
                  </a:outerShdw>
                </a:effectLst>
              </a:rPr>
              <a:t>	</a:t>
            </a:r>
            <a:r>
              <a:rPr lang="en-US" sz="2800" b="1" dirty="0" smtClean="0">
                <a:solidFill>
                  <a:srgbClr val="D3E884"/>
                </a:solidFill>
                <a:effectLst>
                  <a:outerShdw blurRad="38100" dist="38100" dir="2700000" algn="tl">
                    <a:srgbClr val="000000">
                      <a:alpha val="43137"/>
                    </a:srgbClr>
                  </a:outerShdw>
                </a:effectLst>
              </a:rPr>
              <a:t>					-What do we do now that there's a bill?</a:t>
            </a:r>
          </a:p>
          <a:p>
            <a:pPr lvl="0" defTabSz="685765" fontAlgn="base">
              <a:lnSpc>
                <a:spcPts val="4000"/>
              </a:lnSpc>
              <a:spcBef>
                <a:spcPct val="0"/>
              </a:spcBef>
              <a:spcAft>
                <a:spcPct val="0"/>
              </a:spcAft>
            </a:pPr>
            <a:r>
              <a:rPr lang="en-US" sz="4000" b="1" dirty="0">
                <a:solidFill>
                  <a:srgbClr val="D3E884"/>
                </a:solidFill>
                <a:effectLst>
                  <a:outerShdw blurRad="38100" dist="38100" dir="2700000" algn="tl">
                    <a:srgbClr val="000000">
                      <a:alpha val="43137"/>
                    </a:srgbClr>
                  </a:outerShdw>
                </a:effectLst>
              </a:rPr>
              <a:t>	</a:t>
            </a:r>
            <a:r>
              <a:rPr lang="en-US" sz="4000" b="1" dirty="0" smtClean="0">
                <a:solidFill>
                  <a:srgbClr val="D3E884"/>
                </a:solidFill>
                <a:effectLst>
                  <a:outerShdw blurRad="38100" dist="38100" dir="2700000" algn="tl">
                    <a:srgbClr val="000000">
                      <a:alpha val="43137"/>
                    </a:srgbClr>
                  </a:outerShdw>
                </a:effectLst>
              </a:rPr>
              <a:t>	</a:t>
            </a:r>
            <a:endParaRPr lang="en-US" sz="3600" dirty="0" smtClean="0">
              <a:solidFill>
                <a:schemeClr val="bg2"/>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p>
            <a:pPr lvl="0" defTabSz="685765" fontAlgn="base">
              <a:spcBef>
                <a:spcPct val="0"/>
              </a:spcBef>
              <a:spcAft>
                <a:spcPct val="0"/>
              </a:spcAft>
            </a:pPr>
            <a:r>
              <a:rPr lang="en-US" sz="2400" b="1" dirty="0" smtClean="0">
                <a:solidFill>
                  <a:srgbClr val="488E4A">
                    <a:lumMod val="75000"/>
                  </a:srgbClr>
                </a:solidFill>
                <a:latin typeface="Arial Black" panose="020B0A04020102020204" pitchFamily="34" charset="0"/>
                <a:cs typeface="Arial" pitchFamily="34" charset="0"/>
              </a:rPr>
              <a:t>																	</a:t>
            </a:r>
          </a:p>
          <a:p>
            <a:pPr lvl="0" defTabSz="685765" fontAlgn="base">
              <a:spcBef>
                <a:spcPct val="0"/>
              </a:spcBef>
              <a:spcAft>
                <a:spcPct val="0"/>
              </a:spcAft>
            </a:pPr>
            <a:endParaRPr lang="en-US" sz="2400" b="1" dirty="0">
              <a:solidFill>
                <a:srgbClr val="488E4A">
                  <a:lumMod val="75000"/>
                </a:srgbClr>
              </a:solidFill>
              <a:effectLst>
                <a:outerShdw blurRad="38100" dist="38100" dir="2700000" algn="tl">
                  <a:srgbClr val="000000">
                    <a:alpha val="43137"/>
                  </a:srgbClr>
                </a:outerShdw>
              </a:effectLst>
              <a:latin typeface="Arial Black" panose="020B0A04020102020204" pitchFamily="34" charset="0"/>
              <a:cs typeface="Arial" pitchFamily="34" charset="0"/>
            </a:endParaRPr>
          </a:p>
          <a:p>
            <a:pPr lvl="0" defTabSz="685765" fontAlgn="base">
              <a:spcBef>
                <a:spcPct val="0"/>
              </a:spcBef>
              <a:spcAft>
                <a:spcPct val="0"/>
              </a:spcAft>
            </a:pPr>
            <a:r>
              <a:rPr lang="en-US" sz="2400" b="1" dirty="0" smtClean="0">
                <a:solidFill>
                  <a:schemeClr val="bg2"/>
                </a:solidFill>
                <a:effectLst>
                  <a:outerShdw blurRad="38100" dist="38100" dir="2700000" algn="tl">
                    <a:srgbClr val="000000">
                      <a:alpha val="43137"/>
                    </a:srgbClr>
                  </a:outerShdw>
                </a:effectLst>
                <a:latin typeface="Arial Black" panose="020B0A04020102020204" pitchFamily="34" charset="0"/>
                <a:cs typeface="Arial" pitchFamily="34" charset="0"/>
              </a:rPr>
              <a:t>Website</a:t>
            </a:r>
            <a:r>
              <a:rPr lang="en-US" sz="2400" b="1" dirty="0">
                <a:solidFill>
                  <a:schemeClr val="bg2"/>
                </a:solidFill>
                <a:effectLst>
                  <a:outerShdw blurRad="38100" dist="38100" dir="2700000" algn="tl">
                    <a:srgbClr val="000000">
                      <a:alpha val="43137"/>
                    </a:srgbClr>
                  </a:outerShdw>
                </a:effectLst>
                <a:latin typeface="Arial Black" panose="020B0A04020102020204" pitchFamily="34" charset="0"/>
                <a:cs typeface="Arial" pitchFamily="34" charset="0"/>
              </a:rPr>
              <a:t>: </a:t>
            </a:r>
            <a:r>
              <a:rPr lang="en-US" sz="2400" b="1" dirty="0">
                <a:solidFill>
                  <a:schemeClr val="bg2"/>
                </a:solidFill>
                <a:latin typeface="Arial Black" panose="020B0A04020102020204" pitchFamily="34" charset="0"/>
                <a:cs typeface="Arial" pitchFamily="34" charset="0"/>
                <a:hlinkClick r:id="rId3"/>
              </a:rPr>
              <a:t>http://sierraclub.org</a:t>
            </a:r>
            <a:r>
              <a:rPr lang="en-US" sz="2400" b="1" dirty="0" smtClean="0">
                <a:solidFill>
                  <a:schemeClr val="bg2"/>
                </a:solidFill>
                <a:latin typeface="Arial Black" panose="020B0A04020102020204" pitchFamily="34" charset="0"/>
                <a:cs typeface="Arial" pitchFamily="34" charset="0"/>
                <a:hlinkClick r:id="rId3"/>
              </a:rPr>
              <a:t>/</a:t>
            </a:r>
            <a:endParaRPr lang="en-US" sz="2400" b="1" dirty="0">
              <a:solidFill>
                <a:schemeClr val="bg2"/>
              </a:solidFill>
              <a:effectLst>
                <a:outerShdw blurRad="38100" dist="38100" dir="2700000" algn="tl">
                  <a:srgbClr val="000000">
                    <a:alpha val="43137"/>
                  </a:srgbClr>
                </a:outerShdw>
              </a:effectLst>
              <a:latin typeface="Arial Black" panose="020B0A04020102020204" pitchFamily="34" charset="0"/>
            </a:endParaRPr>
          </a:p>
          <a:p>
            <a:pPr lvl="0" defTabSz="685765"/>
            <a:r>
              <a:rPr lang="en-US" sz="2400" dirty="0" smtClean="0">
                <a:solidFill>
                  <a:schemeClr val="accent1">
                    <a:lumMod val="50000"/>
                  </a:schemeClr>
                </a:solidFill>
                <a:latin typeface="Arial Black" panose="020B0A04020102020204" pitchFamily="34" charset="0"/>
                <a:ea typeface="Times New Roman" pitchFamily="18" charset="0"/>
                <a:cs typeface="Times New Roman" pitchFamily="18" charset="0"/>
              </a:rPr>
              <a:t>Email:</a:t>
            </a:r>
            <a:r>
              <a:rPr lang="en-US" sz="2400" b="1" dirty="0" smtClean="0">
                <a:solidFill>
                  <a:schemeClr val="accent1">
                    <a:lumMod val="50000"/>
                  </a:schemeClr>
                </a:solidFill>
                <a:latin typeface="Arial Black" panose="020B0A04020102020204" pitchFamily="34" charset="0"/>
                <a:ea typeface="Times New Roman" pitchFamily="18" charset="0"/>
                <a:cs typeface="Times New Roman" pitchFamily="18" charset="0"/>
              </a:rPr>
              <a:t> </a:t>
            </a:r>
            <a:r>
              <a:rPr lang="en-US" sz="2400" b="1" dirty="0" smtClean="0">
                <a:solidFill>
                  <a:schemeClr val="accent1">
                    <a:lumMod val="50000"/>
                  </a:schemeClr>
                </a:solidFill>
                <a:latin typeface="Arial Black" panose="020B0A04020102020204" pitchFamily="34" charset="0"/>
                <a:ea typeface="Times New Roman" pitchFamily="18" charset="0"/>
                <a:cs typeface="Times New Roman" pitchFamily="18" charset="0"/>
                <a:hlinkClick r:id="rId4"/>
              </a:rPr>
              <a:t>Ilana.Solomon@sierraclub.org</a:t>
            </a:r>
            <a:endParaRPr lang="en-US" sz="2400" b="1" dirty="0" smtClean="0">
              <a:solidFill>
                <a:schemeClr val="accent1">
                  <a:lumMod val="50000"/>
                </a:schemeClr>
              </a:solidFill>
              <a:latin typeface="Arial Black" panose="020B0A04020102020204" pitchFamily="34" charset="0"/>
              <a:ea typeface="Times New Roman" pitchFamily="18" charset="0"/>
              <a:cs typeface="Times New Roman" pitchFamily="18" charset="0"/>
            </a:endParaRPr>
          </a:p>
          <a:p>
            <a:pPr lvl="0" defTabSz="685765">
              <a:lnSpc>
                <a:spcPts val="2400"/>
              </a:lnSpc>
            </a:pPr>
            <a:endParaRPr lang="en-US" sz="2800" dirty="0" smtClean="0">
              <a:solidFill>
                <a:prstClr val="white"/>
              </a:solidFill>
            </a:endParaRPr>
          </a:p>
          <a:p>
            <a:pPr lvl="0" defTabSz="685765">
              <a:lnSpc>
                <a:spcPts val="2400"/>
              </a:lnSpc>
            </a:pPr>
            <a:endParaRPr lang="en-US" sz="2800" dirty="0">
              <a:solidFill>
                <a:prstClr val="white"/>
              </a:solidFill>
            </a:endParaRPr>
          </a:p>
          <a:p>
            <a:pPr lvl="0" defTabSz="685765">
              <a:lnSpc>
                <a:spcPts val="2400"/>
              </a:lnSpc>
            </a:pPr>
            <a:endParaRPr lang="en-US" sz="2800" dirty="0" smtClean="0">
              <a:solidFill>
                <a:prstClr val="white"/>
              </a:solidFill>
            </a:endParaRPr>
          </a:p>
          <a:p>
            <a:pPr lvl="0" defTabSz="685765">
              <a:lnSpc>
                <a:spcPts val="2400"/>
              </a:lnSpc>
            </a:pPr>
            <a:endParaRPr lang="en-US" sz="2800" dirty="0">
              <a:solidFill>
                <a:prstClr val="white"/>
              </a:solidFill>
            </a:endParaRPr>
          </a:p>
          <a:p>
            <a:pPr lvl="0" defTabSz="685765">
              <a:lnSpc>
                <a:spcPts val="2400"/>
              </a:lnSpc>
            </a:pPr>
            <a:endParaRPr lang="en-US" sz="2800" dirty="0">
              <a:solidFill>
                <a:prstClr val="white"/>
              </a:solidFill>
            </a:endParaRPr>
          </a:p>
          <a:p>
            <a:pPr lvl="0" defTabSz="685765" eaLnBrk="0" fontAlgn="base" hangingPunct="0">
              <a:lnSpc>
                <a:spcPts val="2400"/>
              </a:lnSpc>
              <a:spcBef>
                <a:spcPct val="0"/>
              </a:spcBef>
              <a:spcAft>
                <a:spcPts val="900"/>
              </a:spcAft>
            </a:pPr>
            <a:r>
              <a:rPr lang="en-US" sz="2800" b="1" dirty="0">
                <a:solidFill>
                  <a:srgbClr val="488E4A">
                    <a:lumMod val="20000"/>
                    <a:lumOff val="80000"/>
                  </a:srgbClr>
                </a:solidFill>
                <a:latin typeface="Arial Black" panose="020B0A04020102020204" pitchFamily="34" charset="0"/>
                <a:cs typeface="Arial" pitchFamily="34" charset="0"/>
              </a:rPr>
              <a:t>	</a:t>
            </a:r>
          </a:p>
          <a:p>
            <a:pPr marL="342900" marR="0" lvl="0" indent="-342900">
              <a:lnSpc>
                <a:spcPct val="115000"/>
              </a:lnSpc>
              <a:spcBef>
                <a:spcPts val="0"/>
              </a:spcBef>
              <a:spcAft>
                <a:spcPts val="0"/>
              </a:spcAft>
              <a:buFont typeface="Symbol" panose="05050102010706020507" pitchFamily="18" charset="2"/>
              <a:buChar char=""/>
            </a:pPr>
            <a:endParaRPr lang="en-US" sz="1400" dirty="0" smtClean="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p:cNvPicPr>
            <a:picLocks noChangeAspect="1"/>
          </p:cNvPicPr>
          <p:nvPr/>
        </p:nvPicPr>
        <p:blipFill rotWithShape="1">
          <a:blip r:embed="rId5">
            <a:extLst>
              <a:ext uri="{28A0092B-C50C-407E-A947-70E740481C1C}">
                <a14:useLocalDpi xmlns:a14="http://schemas.microsoft.com/office/drawing/2010/main" val="0"/>
              </a:ext>
            </a:extLst>
          </a:blip>
          <a:srcRect l="-1" r="-394" b="5040"/>
          <a:stretch/>
        </p:blipFill>
        <p:spPr>
          <a:xfrm>
            <a:off x="1217612" y="838200"/>
            <a:ext cx="2542783" cy="3657600"/>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999412" y="3871446"/>
            <a:ext cx="3657599" cy="1828800"/>
          </a:xfrm>
          <a:prstGeom prst="rect">
            <a:avLst/>
          </a:prstGeom>
        </p:spPr>
      </p:pic>
    </p:spTree>
    <p:extLst>
      <p:ext uri="{BB962C8B-B14F-4D97-AF65-F5344CB8AC3E}">
        <p14:creationId xmlns:p14="http://schemas.microsoft.com/office/powerpoint/2010/main" val="211475320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484812" y="7010400"/>
            <a:ext cx="45719" cy="45719"/>
          </a:xfrm>
        </p:spPr>
        <p:txBody>
          <a:bodyPr>
            <a:normAutofit fontScale="25000" lnSpcReduction="20000"/>
          </a:bodyPr>
          <a:lstStyle/>
          <a:p>
            <a:endParaRPr lang="en-US" dirty="0"/>
          </a:p>
        </p:txBody>
      </p:sp>
      <p:sp>
        <p:nvSpPr>
          <p:cNvPr id="6" name="Rectangle 5"/>
          <p:cNvSpPr/>
          <p:nvPr/>
        </p:nvSpPr>
        <p:spPr>
          <a:xfrm>
            <a:off x="531812" y="0"/>
            <a:ext cx="11657013" cy="3139321"/>
          </a:xfrm>
          <a:prstGeom prst="rect">
            <a:avLst/>
          </a:prstGeom>
        </p:spPr>
        <p:txBody>
          <a:bodyPr wrap="square">
            <a:spAutoFit/>
          </a:bodyPr>
          <a:lstStyle/>
          <a:p>
            <a:r>
              <a:rPr lang="en-US" sz="1400" dirty="0">
                <a:latin typeface="Calibri" panose="020F0502020204030204" pitchFamily="34" charset="0"/>
                <a:ea typeface="Calibri" panose="020F0502020204030204" pitchFamily="34" charset="0"/>
                <a:cs typeface="Times New Roman" panose="02020603050405020304" pitchFamily="18" charset="0"/>
              </a:rPr>
              <a:t> </a:t>
            </a:r>
          </a:p>
          <a:p>
            <a:pPr marR="0" lvl="0">
              <a:lnSpc>
                <a:spcPct val="115000"/>
              </a:lnSpc>
              <a:spcBef>
                <a:spcPts val="0"/>
              </a:spcBef>
              <a:spcAft>
                <a:spcPts val="0"/>
              </a:spcAft>
            </a:pPr>
            <a:r>
              <a:rPr lang="en-US" sz="3600" b="1" dirty="0" smtClean="0">
                <a:ea typeface="Calibri" panose="020F0502020204030204" pitchFamily="34" charset="0"/>
                <a:cs typeface="Times New Roman" panose="02020603050405020304" pitchFamily="18" charset="0"/>
              </a:rPr>
              <a:t>				William Waren, Trade Policy Analyst</a:t>
            </a:r>
          </a:p>
          <a:p>
            <a:pPr marR="0" lvl="0">
              <a:lnSpc>
                <a:spcPct val="115000"/>
              </a:lnSpc>
              <a:spcBef>
                <a:spcPts val="0"/>
              </a:spcBef>
              <a:spcAft>
                <a:spcPts val="0"/>
              </a:spcAft>
            </a:pPr>
            <a:r>
              <a:rPr lang="en-US" sz="3600" b="1" dirty="0" smtClean="0">
                <a:ea typeface="Calibri" panose="020F0502020204030204" pitchFamily="34" charset="0"/>
                <a:cs typeface="Times New Roman" panose="02020603050405020304" pitchFamily="18" charset="0"/>
              </a:rPr>
              <a:t>								Friends of the Earth</a:t>
            </a:r>
          </a:p>
          <a:p>
            <a:pPr marR="0" lvl="0">
              <a:lnSpc>
                <a:spcPct val="115000"/>
              </a:lnSpc>
              <a:spcBef>
                <a:spcPts val="0"/>
              </a:spcBef>
              <a:spcAft>
                <a:spcPts val="0"/>
              </a:spcAft>
            </a:pPr>
            <a:endParaRPr lang="en-US" sz="3600" b="1" dirty="0" smtClean="0">
              <a:ea typeface="Calibri" panose="020F0502020204030204" pitchFamily="34" charset="0"/>
              <a:cs typeface="Times New Roman" panose="02020603050405020304" pitchFamily="18" charset="0"/>
            </a:endParaRPr>
          </a:p>
          <a:p>
            <a:pPr marR="0" lvl="0">
              <a:lnSpc>
                <a:spcPct val="115000"/>
              </a:lnSpc>
              <a:spcBef>
                <a:spcPts val="0"/>
              </a:spcBef>
              <a:spcAft>
                <a:spcPts val="0"/>
              </a:spcAft>
            </a:pPr>
            <a:endParaRPr lang="en-US" sz="3600" b="1" dirty="0" smtClean="0">
              <a:ea typeface="Calibri" panose="020F0502020204030204" pitchFamily="34" charset="0"/>
              <a:cs typeface="Times New Roman" panose="02020603050405020304" pitchFamily="18" charset="0"/>
            </a:endParaRPr>
          </a:p>
          <a:p>
            <a:pPr marR="0" lvl="0">
              <a:lnSpc>
                <a:spcPct val="115000"/>
              </a:lnSpc>
              <a:spcBef>
                <a:spcPts val="0"/>
              </a:spcBef>
              <a:spcAft>
                <a:spcPts val="0"/>
              </a:spcAft>
            </a:pPr>
            <a:r>
              <a:rPr lang="en-US" sz="1600" dirty="0" smtClean="0">
                <a:latin typeface="Times New Roman" panose="02020603050405020304" pitchFamily="18" charset="0"/>
                <a:ea typeface="Calibri" panose="020F0502020204030204" pitchFamily="34" charset="0"/>
                <a:cs typeface="Times New Roman" panose="02020603050405020304" pitchFamily="18"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p:cNvSpPr/>
          <p:nvPr/>
        </p:nvSpPr>
        <p:spPr>
          <a:xfrm>
            <a:off x="531812" y="1325036"/>
            <a:ext cx="11657013" cy="4755148"/>
          </a:xfrm>
          <a:prstGeom prst="rect">
            <a:avLst/>
          </a:prstGeom>
        </p:spPr>
        <p:txBody>
          <a:bodyPr wrap="square">
            <a:spAutoFit/>
          </a:bodyPr>
          <a:lstStyle/>
          <a:p>
            <a:endParaRPr lang="en-US" u="sng" dirty="0" smtClean="0">
              <a:solidFill>
                <a:srgbClr val="0000FF"/>
              </a:solidFill>
              <a:latin typeface="Verdana" panose="020B0604030504040204" pitchFamily="34" charset="0"/>
              <a:ea typeface="Calibri" panose="020F0502020204030204" pitchFamily="34" charset="0"/>
              <a:cs typeface="Times New Roman" panose="02020603050405020304" pitchFamily="18" charset="0"/>
            </a:endParaRPr>
          </a:p>
          <a:p>
            <a:endParaRPr lang="en-US" u="sng" dirty="0" smtClean="0">
              <a:solidFill>
                <a:srgbClr val="0000FF"/>
              </a:solidFill>
              <a:latin typeface="Verdana" panose="020B0604030504040204" pitchFamily="34" charset="0"/>
              <a:ea typeface="Calibri" panose="020F0502020204030204" pitchFamily="34" charset="0"/>
              <a:cs typeface="Times New Roman" panose="02020603050405020304" pitchFamily="18" charset="0"/>
            </a:endParaRPr>
          </a:p>
          <a:p>
            <a:endParaRPr lang="en-US" u="sng" dirty="0">
              <a:solidFill>
                <a:srgbClr val="0000FF"/>
              </a:solidFill>
              <a:latin typeface="Verdana" panose="020B0604030504040204" pitchFamily="34" charset="0"/>
              <a:ea typeface="Calibri" panose="020F0502020204030204" pitchFamily="34" charset="0"/>
              <a:cs typeface="Times New Roman" panose="02020603050405020304" pitchFamily="18" charset="0"/>
            </a:endParaRPr>
          </a:p>
          <a:p>
            <a:endParaRPr lang="en-US" sz="2400" b="1" dirty="0" smtClean="0">
              <a:solidFill>
                <a:schemeClr val="bg2"/>
              </a:solidFill>
              <a:effectLst>
                <a:outerShdw blurRad="38100" dist="38100" dir="2700000" algn="tl">
                  <a:srgbClr val="000000">
                    <a:alpha val="43137"/>
                  </a:srgbClr>
                </a:outerShdw>
              </a:effectLst>
              <a:latin typeface="Arial Black" panose="020B0A04020102020204" pitchFamily="34" charset="0"/>
            </a:endParaRPr>
          </a:p>
          <a:p>
            <a:endParaRPr lang="en-US" sz="2400" b="1" dirty="0">
              <a:solidFill>
                <a:schemeClr val="bg2"/>
              </a:solidFill>
              <a:effectLst>
                <a:outerShdw blurRad="38100" dist="38100" dir="2700000" algn="tl">
                  <a:srgbClr val="000000">
                    <a:alpha val="43137"/>
                  </a:srgbClr>
                </a:outerShdw>
              </a:effectLst>
              <a:latin typeface="Arial Black" panose="020B0A04020102020204" pitchFamily="34" charset="0"/>
            </a:endParaRPr>
          </a:p>
          <a:p>
            <a:endParaRPr lang="en-US" sz="2400" b="1" dirty="0" smtClean="0">
              <a:solidFill>
                <a:schemeClr val="bg2"/>
              </a:solidFill>
              <a:effectLst>
                <a:outerShdw blurRad="38100" dist="38100" dir="2700000" algn="tl">
                  <a:srgbClr val="000000">
                    <a:alpha val="43137"/>
                  </a:srgbClr>
                </a:outerShdw>
              </a:effectLst>
              <a:latin typeface="Arial Black" panose="020B0A04020102020204" pitchFamily="34" charset="0"/>
            </a:endParaRPr>
          </a:p>
          <a:p>
            <a:endParaRPr lang="en-US" sz="2400" b="1" dirty="0">
              <a:solidFill>
                <a:schemeClr val="bg2"/>
              </a:solidFill>
              <a:effectLst>
                <a:outerShdw blurRad="38100" dist="38100" dir="2700000" algn="tl">
                  <a:srgbClr val="000000">
                    <a:alpha val="43137"/>
                  </a:srgbClr>
                </a:outerShdw>
              </a:effectLst>
              <a:latin typeface="Arial Black" panose="020B0A04020102020204" pitchFamily="34" charset="0"/>
            </a:endParaRPr>
          </a:p>
          <a:p>
            <a:r>
              <a:rPr lang="en-US" sz="2400" b="1" dirty="0" smtClean="0">
                <a:solidFill>
                  <a:schemeClr val="bg2"/>
                </a:solidFill>
                <a:effectLst>
                  <a:outerShdw blurRad="38100" dist="38100" dir="2700000" algn="tl">
                    <a:srgbClr val="000000">
                      <a:alpha val="43137"/>
                    </a:srgbClr>
                  </a:outerShdw>
                </a:effectLst>
                <a:latin typeface="Arial Black" panose="020B0A04020102020204" pitchFamily="34" charset="0"/>
              </a:rPr>
              <a:t>Website: </a:t>
            </a:r>
            <a:r>
              <a:rPr lang="en-US" sz="2400" b="1" u="sng" dirty="0" smtClean="0">
                <a:latin typeface="Arial Black" panose="020B0A04020102020204" pitchFamily="34" charset="0"/>
                <a:hlinkClick r:id="rId3"/>
              </a:rPr>
              <a:t>http</a:t>
            </a:r>
            <a:r>
              <a:rPr lang="en-US" sz="2400" b="1" u="sng" dirty="0">
                <a:latin typeface="Arial Black" panose="020B0A04020102020204" pitchFamily="34" charset="0"/>
                <a:hlinkClick r:id="rId3"/>
              </a:rPr>
              <a:t>://www.foe.org</a:t>
            </a:r>
            <a:r>
              <a:rPr lang="en-US" sz="2400" b="1" u="sng" dirty="0" smtClean="0">
                <a:latin typeface="Arial Black" panose="020B0A04020102020204" pitchFamily="34" charset="0"/>
                <a:hlinkClick r:id="rId3"/>
              </a:rPr>
              <a:t>/</a:t>
            </a:r>
            <a:endParaRPr lang="en-US" sz="2400" b="1" u="sng" dirty="0" smtClean="0">
              <a:latin typeface="Arial Black" panose="020B0A04020102020204" pitchFamily="34" charset="0"/>
            </a:endParaRPr>
          </a:p>
          <a:p>
            <a:r>
              <a:rPr lang="en-US" sz="2400" b="1" dirty="0" smtClean="0">
                <a:latin typeface="Arial Black" panose="020B0A04020102020204" pitchFamily="34" charset="0"/>
              </a:rPr>
              <a:t>		</a:t>
            </a:r>
            <a:r>
              <a:rPr lang="en-US" sz="2400" b="1" dirty="0">
                <a:latin typeface="Arial Black" panose="020B0A04020102020204" pitchFamily="34" charset="0"/>
              </a:rPr>
              <a:t> </a:t>
            </a:r>
          </a:p>
          <a:p>
            <a:pPr>
              <a:lnSpc>
                <a:spcPts val="1800"/>
              </a:lnSpc>
            </a:pPr>
            <a:r>
              <a:rPr lang="en-US" sz="2400" b="1" dirty="0" smtClean="0">
                <a:solidFill>
                  <a:schemeClr val="bg2"/>
                </a:solidFill>
                <a:effectLst>
                  <a:outerShdw blurRad="38100" dist="38100" dir="2700000" algn="tl">
                    <a:srgbClr val="000000">
                      <a:alpha val="43137"/>
                    </a:srgbClr>
                  </a:outerShdw>
                </a:effectLst>
                <a:latin typeface="Arial Black" panose="020B0A04020102020204" pitchFamily="34" charset="0"/>
              </a:rPr>
              <a:t>Twitter : </a:t>
            </a:r>
            <a:r>
              <a:rPr lang="en-US" sz="2400" b="1" u="sng" dirty="0" smtClean="0">
                <a:latin typeface="Arial Black" panose="020B0A04020102020204" pitchFamily="34" charset="0"/>
                <a:hlinkClick r:id="rId4"/>
              </a:rPr>
              <a:t>https</a:t>
            </a:r>
            <a:r>
              <a:rPr lang="en-US" sz="2400" b="1" u="sng" dirty="0">
                <a:latin typeface="Arial Black" panose="020B0A04020102020204" pitchFamily="34" charset="0"/>
                <a:hlinkClick r:id="rId4"/>
              </a:rPr>
              <a:t>://</a:t>
            </a:r>
            <a:r>
              <a:rPr lang="en-US" sz="2400" b="1" u="sng" dirty="0" smtClean="0">
                <a:latin typeface="Arial Black" panose="020B0A04020102020204" pitchFamily="34" charset="0"/>
                <a:hlinkClick r:id="rId4"/>
              </a:rPr>
              <a:t>twitter.com/foe_us</a:t>
            </a:r>
            <a:endParaRPr lang="en-US" sz="2400" b="1" u="sng" dirty="0" smtClean="0">
              <a:latin typeface="Arial Black" panose="020B0A04020102020204" pitchFamily="34" charset="0"/>
            </a:endParaRPr>
          </a:p>
          <a:p>
            <a:pPr>
              <a:lnSpc>
                <a:spcPts val="1800"/>
              </a:lnSpc>
            </a:pPr>
            <a:endParaRPr lang="en-US" sz="2400" b="1" dirty="0">
              <a:latin typeface="Arial Black" panose="020B0A04020102020204" pitchFamily="34" charset="0"/>
            </a:endParaRPr>
          </a:p>
          <a:p>
            <a:pPr>
              <a:lnSpc>
                <a:spcPts val="1800"/>
              </a:lnSpc>
            </a:pPr>
            <a:r>
              <a:rPr lang="en-US" sz="2400" b="1" dirty="0" smtClean="0">
                <a:solidFill>
                  <a:schemeClr val="bg2"/>
                </a:solidFill>
                <a:effectLst>
                  <a:outerShdw blurRad="38100" dist="38100" dir="2700000" algn="tl">
                    <a:srgbClr val="000000">
                      <a:alpha val="43137"/>
                    </a:srgbClr>
                  </a:outerShdw>
                </a:effectLst>
                <a:latin typeface="Arial Black" panose="020B0A04020102020204" pitchFamily="34" charset="0"/>
              </a:rPr>
              <a:t>Facebook: </a:t>
            </a:r>
            <a:r>
              <a:rPr lang="en-US" sz="2400" b="1" u="sng" dirty="0" smtClean="0">
                <a:latin typeface="Arial Black" panose="020B0A04020102020204" pitchFamily="34" charset="0"/>
                <a:hlinkClick r:id="rId5"/>
              </a:rPr>
              <a:t>https</a:t>
            </a:r>
            <a:r>
              <a:rPr lang="en-US" sz="2400" b="1" u="sng" dirty="0">
                <a:latin typeface="Arial Black" panose="020B0A04020102020204" pitchFamily="34" charset="0"/>
                <a:hlinkClick r:id="rId5"/>
              </a:rPr>
              <a:t>://</a:t>
            </a:r>
            <a:r>
              <a:rPr lang="en-US" sz="2400" b="1" u="sng" dirty="0" smtClean="0">
                <a:latin typeface="Arial Black" panose="020B0A04020102020204" pitchFamily="34" charset="0"/>
                <a:hlinkClick r:id="rId5"/>
              </a:rPr>
              <a:t>www.facebook.com/foe.us?fref=ts</a:t>
            </a:r>
            <a:endParaRPr lang="en-US" u="sng" dirty="0" smtClean="0">
              <a:solidFill>
                <a:srgbClr val="0000FF"/>
              </a:solidFill>
              <a:latin typeface="Verdana" panose="020B0604030504040204" pitchFamily="34" charset="0"/>
              <a:ea typeface="Calibri" panose="020F0502020204030204" pitchFamily="34" charset="0"/>
              <a:cs typeface="Times New Roman" panose="02020603050405020304" pitchFamily="18" charset="0"/>
              <a:hlinkClick r:id="rId6"/>
            </a:endParaRPr>
          </a:p>
          <a:p>
            <a:endParaRPr lang="en-US" sz="2000" b="1" u="sng" dirty="0" smtClean="0">
              <a:solidFill>
                <a:srgbClr val="0000FF"/>
              </a:solidFill>
              <a:latin typeface="Arial Black" panose="020B0A04020102020204" pitchFamily="34" charset="0"/>
              <a:ea typeface="Calibri" panose="020F0502020204030204" pitchFamily="34" charset="0"/>
              <a:cs typeface="Times New Roman" panose="02020603050405020304" pitchFamily="18" charset="0"/>
              <a:hlinkClick r:id="rId6"/>
            </a:endParaRPr>
          </a:p>
          <a:p>
            <a:r>
              <a:rPr lang="en-US" sz="2000" b="1" u="sng" dirty="0" smtClean="0">
                <a:solidFill>
                  <a:srgbClr val="0000FF"/>
                </a:solidFill>
                <a:latin typeface="Arial Black" panose="020B0A04020102020204" pitchFamily="34" charset="0"/>
                <a:ea typeface="Calibri" panose="020F0502020204030204" pitchFamily="34" charset="0"/>
                <a:cs typeface="Times New Roman" panose="02020603050405020304" pitchFamily="18" charset="0"/>
                <a:hlinkClick r:id="rId6"/>
              </a:rPr>
              <a:t>http</a:t>
            </a:r>
            <a:r>
              <a:rPr lang="en-US" sz="2000" b="1" u="sng" dirty="0">
                <a:solidFill>
                  <a:srgbClr val="0000FF"/>
                </a:solidFill>
                <a:latin typeface="Arial Black" panose="020B0A04020102020204" pitchFamily="34" charset="0"/>
                <a:ea typeface="Calibri" panose="020F0502020204030204" pitchFamily="34" charset="0"/>
                <a:cs typeface="Times New Roman" panose="02020603050405020304" pitchFamily="18" charset="0"/>
                <a:hlinkClick r:id="rId6"/>
              </a:rPr>
              <a:t>://www.foe.org/news/news-releases/2015-04-hatch-wyden-introduce-same-old-fast-track-model</a:t>
            </a:r>
            <a:endParaRPr lang="en-US" sz="2000" b="1" dirty="0">
              <a:latin typeface="Arial Black" panose="020B0A04020102020204" pitchFamily="34" charset="0"/>
            </a:endParaRPr>
          </a:p>
        </p:txBody>
      </p:sp>
      <p:pic>
        <p:nvPicPr>
          <p:cNvPr id="1026" name="Picture 5" descr="William Waren"/>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65212" y="394820"/>
            <a:ext cx="2337564" cy="3108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rotWithShape="1">
          <a:blip r:embed="rId8">
            <a:extLst>
              <a:ext uri="{28A0092B-C50C-407E-A947-70E740481C1C}">
                <a14:useLocalDpi xmlns:a14="http://schemas.microsoft.com/office/drawing/2010/main" val="0"/>
              </a:ext>
            </a:extLst>
          </a:blip>
          <a:srcRect r="-2807" b="12281"/>
          <a:stretch/>
        </p:blipFill>
        <p:spPr>
          <a:xfrm>
            <a:off x="7542212" y="2377321"/>
            <a:ext cx="4267200" cy="1524000"/>
          </a:xfrm>
          <a:prstGeom prst="rect">
            <a:avLst/>
          </a:prstGeom>
        </p:spPr>
      </p:pic>
    </p:spTree>
    <p:extLst>
      <p:ext uri="{BB962C8B-B14F-4D97-AF65-F5344CB8AC3E}">
        <p14:creationId xmlns:p14="http://schemas.microsoft.com/office/powerpoint/2010/main" val="234651454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484812" y="7010400"/>
            <a:ext cx="45719" cy="45719"/>
          </a:xfrm>
        </p:spPr>
        <p:txBody>
          <a:bodyPr>
            <a:normAutofit fontScale="25000" lnSpcReduction="20000"/>
          </a:bodyPr>
          <a:lstStyle/>
          <a:p>
            <a:endParaRPr lang="en-US" dirty="0"/>
          </a:p>
        </p:txBody>
      </p:sp>
      <p:sp>
        <p:nvSpPr>
          <p:cNvPr id="6" name="Rectangle 5"/>
          <p:cNvSpPr/>
          <p:nvPr/>
        </p:nvSpPr>
        <p:spPr>
          <a:xfrm>
            <a:off x="303212" y="0"/>
            <a:ext cx="11734800" cy="5915466"/>
          </a:xfrm>
          <a:prstGeom prst="rect">
            <a:avLst/>
          </a:prstGeom>
        </p:spPr>
        <p:txBody>
          <a:bodyPr wrap="square">
            <a:spAutoFit/>
          </a:bodyPr>
          <a:lstStyle/>
          <a:p>
            <a:pPr>
              <a:spcAft>
                <a:spcPts val="1200"/>
              </a:spcAft>
            </a:pPr>
            <a:endParaRPr lang="en-US" sz="2000" b="1" dirty="0" smtClean="0">
              <a:solidFill>
                <a:schemeClr val="bg2"/>
              </a:solidFill>
              <a:effectLst>
                <a:outerShdw blurRad="38100" dist="38100" dir="2700000" algn="tl">
                  <a:srgbClr val="000000">
                    <a:alpha val="43137"/>
                  </a:srgbClr>
                </a:outerShdw>
              </a:effectLst>
            </a:endParaRPr>
          </a:p>
          <a:p>
            <a:pPr>
              <a:spcAft>
                <a:spcPts val="1200"/>
              </a:spcAft>
            </a:pPr>
            <a:r>
              <a:rPr lang="en-US" sz="2000" b="1" dirty="0" smtClean="0">
                <a:solidFill>
                  <a:schemeClr val="bg2"/>
                </a:solidFill>
                <a:effectLst>
                  <a:outerShdw blurRad="38100" dist="38100" dir="2700000" algn="tl">
                    <a:srgbClr val="000000">
                      <a:alpha val="43137"/>
                    </a:srgbClr>
                  </a:outerShdw>
                </a:effectLst>
              </a:rPr>
              <a:t>Investment </a:t>
            </a:r>
            <a:r>
              <a:rPr lang="en-US" sz="2000" b="1" dirty="0">
                <a:solidFill>
                  <a:schemeClr val="bg2"/>
                </a:solidFill>
                <a:effectLst>
                  <a:outerShdw blurRad="38100" dist="38100" dir="2700000" algn="tl">
                    <a:srgbClr val="000000">
                      <a:alpha val="43137"/>
                    </a:srgbClr>
                  </a:outerShdw>
                </a:effectLst>
              </a:rPr>
              <a:t>tribunals: an across the board threat to the environment.</a:t>
            </a:r>
            <a:r>
              <a:rPr lang="en-US" sz="2000" b="1" i="1" dirty="0">
                <a:solidFill>
                  <a:schemeClr val="bg2"/>
                </a:solidFill>
                <a:effectLst>
                  <a:outerShdw blurRad="38100" dist="38100" dir="2700000" algn="tl">
                    <a:srgbClr val="000000">
                      <a:alpha val="43137"/>
                    </a:srgbClr>
                  </a:outerShdw>
                </a:effectLst>
              </a:rPr>
              <a:t> </a:t>
            </a:r>
            <a:r>
              <a:rPr lang="en-US" sz="2000" b="1" dirty="0">
                <a:solidFill>
                  <a:schemeClr val="bg2"/>
                </a:solidFill>
                <a:effectLst>
                  <a:outerShdw blurRad="38100" dist="38100" dir="2700000" algn="tl">
                    <a:srgbClr val="000000">
                      <a:alpha val="43137"/>
                    </a:srgbClr>
                  </a:outerShdw>
                </a:effectLst>
              </a:rPr>
              <a:t>The TPP and TTIP </a:t>
            </a:r>
            <a:r>
              <a:rPr lang="en-US" sz="2000" b="1" dirty="0" smtClean="0">
                <a:solidFill>
                  <a:schemeClr val="bg2"/>
                </a:solidFill>
                <a:effectLst>
                  <a:outerShdw blurRad="38100" dist="38100" dir="2700000" algn="tl">
                    <a:srgbClr val="000000">
                      <a:alpha val="43137"/>
                    </a:srgbClr>
                  </a:outerShdw>
                </a:effectLst>
              </a:rPr>
              <a:t>     would </a:t>
            </a:r>
            <a:r>
              <a:rPr lang="en-US" sz="2000" b="1" dirty="0">
                <a:solidFill>
                  <a:schemeClr val="bg2"/>
                </a:solidFill>
                <a:effectLst>
                  <a:outerShdw blurRad="38100" dist="38100" dir="2700000" algn="tl">
                    <a:srgbClr val="000000">
                      <a:alpha val="43137"/>
                    </a:srgbClr>
                  </a:outerShdw>
                </a:effectLst>
              </a:rPr>
              <a:t>allow corporations to sue governments for millions or billions in </a:t>
            </a:r>
            <a:r>
              <a:rPr lang="en-US" sz="2000" b="1" u="sng" dirty="0">
                <a:solidFill>
                  <a:schemeClr val="bg2"/>
                </a:solidFill>
                <a:effectLst>
                  <a:outerShdw blurRad="38100" dist="38100" dir="2700000" algn="tl">
                    <a:srgbClr val="000000">
                      <a:alpha val="43137"/>
                    </a:srgbClr>
                  </a:outerShdw>
                </a:effectLst>
                <a:hlinkClick r:id="rId3"/>
              </a:rPr>
              <a:t>money damages</a:t>
            </a:r>
            <a:r>
              <a:rPr lang="en-US" sz="2000" b="1" dirty="0">
                <a:solidFill>
                  <a:schemeClr val="bg2"/>
                </a:solidFill>
                <a:effectLst>
                  <a:outerShdw blurRad="38100" dist="38100" dir="2700000" algn="tl">
                    <a:srgbClr val="000000">
                      <a:alpha val="43137"/>
                    </a:srgbClr>
                  </a:outerShdw>
                </a:effectLst>
              </a:rPr>
              <a:t> if environmental or health regulations</a:t>
            </a:r>
            <a:r>
              <a:rPr lang="en-US" sz="2000" b="1" u="sng" dirty="0">
                <a:solidFill>
                  <a:schemeClr val="bg2"/>
                </a:solidFill>
                <a:effectLst>
                  <a:outerShdw blurRad="38100" dist="38100" dir="2700000" algn="tl">
                    <a:srgbClr val="000000">
                      <a:alpha val="43137"/>
                    </a:srgbClr>
                  </a:outerShdw>
                </a:effectLst>
                <a:hlinkClick r:id="rId4"/>
              </a:rPr>
              <a:t> interfere</a:t>
            </a:r>
            <a:r>
              <a:rPr lang="en-US" sz="2000" b="1" dirty="0">
                <a:solidFill>
                  <a:schemeClr val="bg2"/>
                </a:solidFill>
                <a:effectLst>
                  <a:outerShdw blurRad="38100" dist="38100" dir="2700000" algn="tl">
                    <a:srgbClr val="000000">
                      <a:alpha val="43137"/>
                    </a:srgbClr>
                  </a:outerShdw>
                </a:effectLst>
              </a:rPr>
              <a:t> with profits. This is a gift to polluting industries.</a:t>
            </a:r>
            <a:r>
              <a:rPr lang="en-US" sz="2000" b="1" u="sng" baseline="30000" dirty="0">
                <a:solidFill>
                  <a:schemeClr val="bg2"/>
                </a:solidFill>
                <a:effectLst>
                  <a:outerShdw blurRad="38100" dist="38100" dir="2700000" algn="tl">
                    <a:srgbClr val="000000">
                      <a:alpha val="43137"/>
                    </a:srgbClr>
                  </a:outerShdw>
                </a:effectLst>
                <a:hlinkClick r:id="rId5"/>
              </a:rPr>
              <a:t>[ii]</a:t>
            </a:r>
            <a:r>
              <a:rPr lang="en-US" sz="2000" b="1" dirty="0">
                <a:solidFill>
                  <a:schemeClr val="bg2"/>
                </a:solidFill>
                <a:effectLst>
                  <a:outerShdw blurRad="38100" dist="38100" dir="2700000" algn="tl">
                    <a:srgbClr val="000000">
                      <a:alpha val="43137"/>
                    </a:srgbClr>
                  </a:outerShdw>
                </a:effectLst>
              </a:rPr>
              <a:t>Foreign investors could bypass domestic courts and bring suit before special international tribunals where they would enjoy greater property and due process rights than in those provided in the U.S. Constitution.  </a:t>
            </a:r>
            <a:endParaRPr lang="en-US" sz="2000" b="1" dirty="0" smtClean="0">
              <a:solidFill>
                <a:schemeClr val="bg2"/>
              </a:solidFill>
              <a:effectLst>
                <a:outerShdw blurRad="38100" dist="38100" dir="2700000" algn="tl">
                  <a:srgbClr val="000000">
                    <a:alpha val="43137"/>
                  </a:srgbClr>
                </a:outerShdw>
              </a:effectLst>
            </a:endParaRPr>
          </a:p>
          <a:p>
            <a:pPr>
              <a:spcAft>
                <a:spcPts val="1200"/>
              </a:spcAft>
            </a:pPr>
            <a:r>
              <a:rPr lang="en-US" sz="2000" b="1" dirty="0" smtClean="0">
                <a:solidFill>
                  <a:schemeClr val="bg2"/>
                </a:solidFill>
                <a:effectLst>
                  <a:outerShdw blurRad="38100" dist="38100" dir="2700000" algn="tl">
                    <a:srgbClr val="000000">
                      <a:alpha val="43137"/>
                    </a:srgbClr>
                  </a:outerShdw>
                </a:effectLst>
              </a:rPr>
              <a:t>Worse</a:t>
            </a:r>
            <a:r>
              <a:rPr lang="en-US" sz="2000" b="1" dirty="0">
                <a:solidFill>
                  <a:schemeClr val="bg2"/>
                </a:solidFill>
                <a:effectLst>
                  <a:outerShdw blurRad="38100" dist="38100" dir="2700000" algn="tl">
                    <a:srgbClr val="000000">
                      <a:alpha val="43137"/>
                    </a:srgbClr>
                  </a:outerShdw>
                </a:effectLst>
              </a:rPr>
              <a:t>, the arbitrators are often biased.  An arbitrator may serve as “judge” in one case and as corporate counsel in the next. Damage awards can run into the millions or billions of dollars. </a:t>
            </a:r>
            <a:r>
              <a:rPr lang="en-US" sz="2000" b="1" u="sng" baseline="30000" dirty="0">
                <a:solidFill>
                  <a:schemeClr val="bg2"/>
                </a:solidFill>
                <a:effectLst>
                  <a:outerShdw blurRad="38100" dist="38100" dir="2700000" algn="tl">
                    <a:srgbClr val="000000">
                      <a:alpha val="43137"/>
                    </a:srgbClr>
                  </a:outerShdw>
                </a:effectLst>
                <a:hlinkClick r:id="rId6"/>
              </a:rPr>
              <a:t>[ii]</a:t>
            </a:r>
            <a:r>
              <a:rPr lang="en-US" sz="2000" b="1" dirty="0">
                <a:solidFill>
                  <a:schemeClr val="bg2"/>
                </a:solidFill>
                <a:effectLst>
                  <a:outerShdw blurRad="38100" dist="38100" dir="2700000" algn="tl">
                    <a:srgbClr val="000000">
                      <a:alpha val="43137"/>
                    </a:srgbClr>
                  </a:outerShdw>
                </a:effectLst>
              </a:rPr>
              <a:t> It is unnecessary to provide for investor-state arbitration in TTIP in particular. The U.S. and E.U have well-developed and generally fair court systems to resolve allegations of property rights and due process violations resulting from environmental and public health violations. </a:t>
            </a:r>
            <a:endParaRPr lang="en-US" sz="2000" b="1" dirty="0" smtClean="0">
              <a:solidFill>
                <a:schemeClr val="bg2"/>
              </a:solidFill>
              <a:effectLst>
                <a:outerShdw blurRad="38100" dist="38100" dir="2700000" algn="tl">
                  <a:srgbClr val="000000">
                    <a:alpha val="43137"/>
                  </a:srgbClr>
                </a:outerShdw>
              </a:effectLst>
            </a:endParaRPr>
          </a:p>
          <a:p>
            <a:pPr>
              <a:spcAft>
                <a:spcPts val="1200"/>
              </a:spcAft>
            </a:pPr>
            <a:r>
              <a:rPr lang="en-US" sz="2000" b="1" dirty="0" smtClean="0">
                <a:solidFill>
                  <a:schemeClr val="bg2"/>
                </a:solidFill>
                <a:effectLst>
                  <a:outerShdw blurRad="38100" dist="38100" dir="2700000" algn="tl">
                    <a:srgbClr val="000000">
                      <a:alpha val="43137"/>
                    </a:srgbClr>
                  </a:outerShdw>
                </a:effectLst>
              </a:rPr>
              <a:t>The </a:t>
            </a:r>
            <a:r>
              <a:rPr lang="en-US" sz="2000" b="1" dirty="0">
                <a:solidFill>
                  <a:schemeClr val="bg2"/>
                </a:solidFill>
                <a:effectLst>
                  <a:outerShdw blurRad="38100" dist="38100" dir="2700000" algn="tl">
                    <a:srgbClr val="000000">
                      <a:alpha val="43137"/>
                    </a:srgbClr>
                  </a:outerShdw>
                </a:effectLst>
              </a:rPr>
              <a:t>same is generally true of TPP countries </a:t>
            </a:r>
            <a:r>
              <a:rPr lang="en-US" sz="2000" b="1" dirty="0" smtClean="0">
                <a:solidFill>
                  <a:schemeClr val="bg2"/>
                </a:solidFill>
                <a:effectLst>
                  <a:outerShdw blurRad="38100" dist="38100" dir="2700000" algn="tl">
                    <a:srgbClr val="000000">
                      <a:alpha val="43137"/>
                    </a:srgbClr>
                  </a:outerShdw>
                </a:effectLst>
              </a:rPr>
              <a:t>with </a:t>
            </a:r>
            <a:r>
              <a:rPr lang="en-US" sz="2000" b="1" dirty="0">
                <a:solidFill>
                  <a:schemeClr val="bg2"/>
                </a:solidFill>
                <a:effectLst>
                  <a:outerShdw blurRad="38100" dist="38100" dir="2700000" algn="tl">
                    <a:srgbClr val="000000">
                      <a:alpha val="43137"/>
                    </a:srgbClr>
                  </a:outerShdw>
                </a:effectLst>
              </a:rPr>
              <a:t>respect to commercial transactions. The exceptions are the communist dictatorship of Vietnam and the Sultanate of Brunei, which is ruled under a harsh form of Sharia law.  And, it has to be asked why we want to make a deal with those two countries before they clean up their human rights records.</a:t>
            </a:r>
          </a:p>
          <a:p>
            <a:pPr marL="342900" marR="0" lvl="0" indent="-342900">
              <a:lnSpc>
                <a:spcPct val="115000"/>
              </a:lnSpc>
              <a:spcBef>
                <a:spcPts val="0"/>
              </a:spcBef>
              <a:spcAft>
                <a:spcPts val="0"/>
              </a:spcAft>
              <a:buFont typeface="Symbol" panose="05050102010706020507" pitchFamily="18" charset="2"/>
              <a:buChar char=""/>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p:cNvPicPr>
            <a:picLocks noChangeAspect="1"/>
          </p:cNvPicPr>
          <p:nvPr/>
        </p:nvPicPr>
        <p:blipFill rotWithShape="1">
          <a:blip r:embed="rId7">
            <a:extLst>
              <a:ext uri="{28A0092B-C50C-407E-A947-70E740481C1C}">
                <a14:useLocalDpi xmlns:a14="http://schemas.microsoft.com/office/drawing/2010/main" val="0"/>
              </a:ext>
            </a:extLst>
          </a:blip>
          <a:srcRect r="-2807" b="12281"/>
          <a:stretch/>
        </p:blipFill>
        <p:spPr>
          <a:xfrm>
            <a:off x="7978012" y="5183946"/>
            <a:ext cx="4096512" cy="1463040"/>
          </a:xfrm>
          <a:prstGeom prst="rect">
            <a:avLst/>
          </a:prstGeom>
        </p:spPr>
      </p:pic>
    </p:spTree>
    <p:extLst>
      <p:ext uri="{BB962C8B-B14F-4D97-AF65-F5344CB8AC3E}">
        <p14:creationId xmlns:p14="http://schemas.microsoft.com/office/powerpoint/2010/main" val="83716569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484812" y="7010400"/>
            <a:ext cx="45719" cy="45719"/>
          </a:xfrm>
        </p:spPr>
        <p:txBody>
          <a:bodyPr>
            <a:normAutofit fontScale="25000" lnSpcReduction="20000"/>
          </a:bodyPr>
          <a:lstStyle/>
          <a:p>
            <a:endParaRPr lang="en-US" dirty="0"/>
          </a:p>
        </p:txBody>
      </p:sp>
      <p:sp>
        <p:nvSpPr>
          <p:cNvPr id="6" name="Rectangle 5"/>
          <p:cNvSpPr/>
          <p:nvPr/>
        </p:nvSpPr>
        <p:spPr>
          <a:xfrm>
            <a:off x="608012" y="457200"/>
            <a:ext cx="11201400" cy="3724096"/>
          </a:xfrm>
          <a:prstGeom prst="rect">
            <a:avLst/>
          </a:prstGeom>
        </p:spPr>
        <p:txBody>
          <a:bodyPr wrap="square">
            <a:spAutoFit/>
          </a:bodyPr>
          <a:lstStyle/>
          <a:p>
            <a:pPr>
              <a:spcAft>
                <a:spcPts val="1200"/>
              </a:spcAft>
            </a:pPr>
            <a:endParaRPr lang="en-US" sz="2400" b="1" dirty="0" smtClean="0">
              <a:solidFill>
                <a:schemeClr val="bg2"/>
              </a:solidFill>
              <a:effectLst>
                <a:outerShdw blurRad="38100" dist="38100" dir="2700000" algn="tl">
                  <a:srgbClr val="000000">
                    <a:alpha val="43137"/>
                  </a:srgbClr>
                </a:outerShdw>
              </a:effectLst>
            </a:endParaRPr>
          </a:p>
          <a:p>
            <a:pPr>
              <a:spcAft>
                <a:spcPts val="1200"/>
              </a:spcAft>
            </a:pPr>
            <a:endParaRPr lang="en-US" sz="2400" b="1" dirty="0">
              <a:solidFill>
                <a:schemeClr val="bg2"/>
              </a:solidFill>
              <a:effectLst>
                <a:outerShdw blurRad="38100" dist="38100" dir="2700000" algn="tl">
                  <a:srgbClr val="000000">
                    <a:alpha val="43137"/>
                  </a:srgbClr>
                </a:outerShdw>
              </a:effectLst>
            </a:endParaRPr>
          </a:p>
          <a:p>
            <a:pPr>
              <a:spcAft>
                <a:spcPts val="1200"/>
              </a:spcAft>
            </a:pPr>
            <a:r>
              <a:rPr lang="en-US" sz="2400" b="1" dirty="0" smtClean="0">
                <a:solidFill>
                  <a:schemeClr val="bg2"/>
                </a:solidFill>
                <a:effectLst>
                  <a:outerShdw blurRad="38100" dist="38100" dir="2700000" algn="tl">
                    <a:srgbClr val="000000">
                      <a:alpha val="43137"/>
                    </a:srgbClr>
                  </a:outerShdw>
                </a:effectLst>
              </a:rPr>
              <a:t>Trade </a:t>
            </a:r>
            <a:r>
              <a:rPr lang="en-US" sz="2400" b="1" dirty="0">
                <a:solidFill>
                  <a:schemeClr val="bg2"/>
                </a:solidFill>
                <a:effectLst>
                  <a:outerShdw blurRad="38100" dist="38100" dir="2700000" algn="tl">
                    <a:srgbClr val="000000">
                      <a:alpha val="43137"/>
                    </a:srgbClr>
                  </a:outerShdw>
                </a:effectLst>
              </a:rPr>
              <a:t>in Goods provisions: a threat to climate policy</a:t>
            </a:r>
            <a:r>
              <a:rPr lang="en-US" sz="2400" b="1" i="1" dirty="0">
                <a:solidFill>
                  <a:schemeClr val="bg2"/>
                </a:solidFill>
                <a:effectLst>
                  <a:outerShdw blurRad="38100" dist="38100" dir="2700000" algn="tl">
                    <a:srgbClr val="000000">
                      <a:alpha val="43137"/>
                    </a:srgbClr>
                  </a:outerShdw>
                </a:effectLst>
              </a:rPr>
              <a:t>.</a:t>
            </a:r>
            <a:r>
              <a:rPr lang="en-US" sz="2400" b="1" dirty="0">
                <a:solidFill>
                  <a:schemeClr val="bg2"/>
                </a:solidFill>
                <a:effectLst>
                  <a:outerShdw blurRad="38100" dist="38100" dir="2700000" algn="tl">
                    <a:srgbClr val="000000">
                      <a:alpha val="43137"/>
                    </a:srgbClr>
                  </a:outerShdw>
                </a:effectLst>
              </a:rPr>
              <a:t> Big Oil and dirty energy companies want to push the TPP and TTIP deals through Congress using Fast Track, thereby encouraging trade in oil, coal and liquefied natural gas. In response to campaigns launched by climate activists to impose regulations and controls on U.S. fossil fuel exports, corporate trade lawyers are insisting that government controls on energy exports are illegal under international trade and investment law related to trade in goods. </a:t>
            </a:r>
            <a:endParaRPr lang="en-US" sz="1600" b="1" dirty="0">
              <a:solidFill>
                <a:schemeClr val="bg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r="-2807" b="12281"/>
          <a:stretch/>
        </p:blipFill>
        <p:spPr>
          <a:xfrm>
            <a:off x="7527924" y="4953000"/>
            <a:ext cx="4267200" cy="1524000"/>
          </a:xfrm>
          <a:prstGeom prst="rect">
            <a:avLst/>
          </a:prstGeom>
        </p:spPr>
      </p:pic>
    </p:spTree>
    <p:extLst>
      <p:ext uri="{BB962C8B-B14F-4D97-AF65-F5344CB8AC3E}">
        <p14:creationId xmlns:p14="http://schemas.microsoft.com/office/powerpoint/2010/main" val="278606009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750" t="7761" r="-2" b="7324"/>
          <a:stretch/>
        </p:blipFill>
        <p:spPr>
          <a:xfrm>
            <a:off x="6551612" y="2349500"/>
            <a:ext cx="2226624" cy="2743200"/>
          </a:xfrm>
          <a:prstGeom prst="rect">
            <a:avLst/>
          </a:prstGeom>
        </p:spPr>
      </p:pic>
      <p:sp>
        <p:nvSpPr>
          <p:cNvPr id="6" name="Rectangle 5"/>
          <p:cNvSpPr/>
          <p:nvPr/>
        </p:nvSpPr>
        <p:spPr>
          <a:xfrm>
            <a:off x="-306387" y="-457200"/>
            <a:ext cx="12495212" cy="3422475"/>
          </a:xfrm>
          <a:prstGeom prst="rect">
            <a:avLst/>
          </a:prstGeom>
        </p:spPr>
        <p:txBody>
          <a:bodyPr wrap="square">
            <a:spAutoFit/>
          </a:bodyPr>
          <a:lstStyle/>
          <a:p>
            <a:r>
              <a:rPr lang="en-US" sz="1400" dirty="0">
                <a:latin typeface="Calibri" panose="020F0502020204030204" pitchFamily="34" charset="0"/>
                <a:ea typeface="Calibri" panose="020F0502020204030204" pitchFamily="34" charset="0"/>
                <a:cs typeface="Times New Roman" panose="02020603050405020304" pitchFamily="18" charset="0"/>
              </a:rPr>
              <a:t> </a:t>
            </a:r>
          </a:p>
          <a:p>
            <a:pPr marR="0" lvl="0" algn="ctr">
              <a:lnSpc>
                <a:spcPct val="115000"/>
              </a:lnSpc>
              <a:spcBef>
                <a:spcPts val="0"/>
              </a:spcBef>
              <a:spcAft>
                <a:spcPts val="0"/>
              </a:spcAft>
            </a:pPr>
            <a:r>
              <a:rPr lang="en-US" sz="9600" b="1" cap="all" dirty="0" smtClean="0">
                <a:solidFill>
                  <a:schemeClr val="bg2"/>
                </a:solidFill>
                <a:effectLst>
                  <a:outerShdw blurRad="38100" dist="38100" dir="2700000" algn="tl">
                    <a:srgbClr val="000000">
                      <a:alpha val="43137"/>
                    </a:srgbClr>
                  </a:outerShdw>
                </a:effectLst>
              </a:rPr>
              <a:t>  Q &amp; a </a:t>
            </a:r>
          </a:p>
          <a:p>
            <a:pPr marR="0" lvl="0" algn="ctr">
              <a:lnSpc>
                <a:spcPct val="115000"/>
              </a:lnSpc>
              <a:spcBef>
                <a:spcPts val="0"/>
              </a:spcBef>
              <a:spcAft>
                <a:spcPts val="0"/>
              </a:spcAft>
            </a:pPr>
            <a:r>
              <a:rPr lang="en-US" sz="4000" b="1" cap="all" dirty="0" smtClean="0">
                <a:solidFill>
                  <a:schemeClr val="accent1">
                    <a:lumMod val="50000"/>
                  </a:schemeClr>
                </a:solidFill>
              </a:rPr>
              <a:t>with our Guest speakers</a:t>
            </a:r>
            <a:br>
              <a:rPr lang="en-US" sz="4000" b="1" cap="all" dirty="0" smtClean="0">
                <a:solidFill>
                  <a:schemeClr val="accent1">
                    <a:lumMod val="50000"/>
                  </a:schemeClr>
                </a:solidFill>
              </a:rPr>
            </a:br>
            <a:endParaRPr lang="en-US" sz="4000" dirty="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3" name="Subtitle 2"/>
          <p:cNvSpPr>
            <a:spLocks noGrp="1"/>
          </p:cNvSpPr>
          <p:nvPr>
            <p:ph type="subTitle" idx="1"/>
          </p:nvPr>
        </p:nvSpPr>
        <p:spPr>
          <a:xfrm flipH="1">
            <a:off x="-77787" y="5105400"/>
            <a:ext cx="12038012" cy="1295400"/>
          </a:xfrm>
        </p:spPr>
        <p:txBody>
          <a:bodyPr>
            <a:normAutofit/>
          </a:bodyPr>
          <a:lstStyle/>
          <a:p>
            <a:r>
              <a:rPr lang="en-US" sz="2400" b="1" dirty="0" smtClean="0">
                <a:solidFill>
                  <a:schemeClr val="accent1">
                    <a:lumMod val="50000"/>
                  </a:schemeClr>
                </a:solidFill>
              </a:rPr>
              <a:t>	        		William Waren		Ilana </a:t>
            </a:r>
            <a:r>
              <a:rPr lang="en-US" sz="2400" b="1" dirty="0">
                <a:solidFill>
                  <a:schemeClr val="accent1">
                    <a:lumMod val="50000"/>
                  </a:schemeClr>
                </a:solidFill>
              </a:rPr>
              <a:t>Solomon </a:t>
            </a:r>
            <a:endParaRPr lang="en-US" sz="2400" b="1" dirty="0" smtClean="0">
              <a:solidFill>
                <a:schemeClr val="accent1">
                  <a:lumMod val="50000"/>
                </a:schemeClr>
              </a:solidFill>
            </a:endParaRPr>
          </a:p>
          <a:p>
            <a:r>
              <a:rPr lang="en-US" sz="2400" b="1" dirty="0">
                <a:solidFill>
                  <a:schemeClr val="accent1">
                    <a:lumMod val="50000"/>
                  </a:schemeClr>
                </a:solidFill>
              </a:rPr>
              <a:t>	</a:t>
            </a:r>
            <a:r>
              <a:rPr lang="en-US" sz="2400" b="1" dirty="0" smtClean="0">
                <a:solidFill>
                  <a:schemeClr val="accent1">
                    <a:lumMod val="50000"/>
                  </a:schemeClr>
                </a:solidFill>
              </a:rPr>
              <a:t>		Friends of the Earth</a:t>
            </a:r>
            <a:r>
              <a:rPr lang="en-US" sz="2400" b="1" dirty="0">
                <a:solidFill>
                  <a:schemeClr val="accent1">
                    <a:lumMod val="50000"/>
                  </a:schemeClr>
                </a:solidFill>
              </a:rPr>
              <a:t> </a:t>
            </a:r>
            <a:r>
              <a:rPr lang="en-US" sz="2400" b="1" dirty="0" smtClean="0">
                <a:solidFill>
                  <a:schemeClr val="accent1">
                    <a:lumMod val="50000"/>
                  </a:schemeClr>
                </a:solidFill>
              </a:rPr>
              <a:t>	Sierra Club 			</a:t>
            </a:r>
            <a:endParaRPr lang="en-US" sz="2400" b="1" dirty="0">
              <a:solidFill>
                <a:schemeClr val="accent1">
                  <a:lumMod val="50000"/>
                </a:schemeClr>
              </a:solidFill>
            </a:endParaRPr>
          </a:p>
        </p:txBody>
      </p:sp>
      <p:pic>
        <p:nvPicPr>
          <p:cNvPr id="10" name="Picture 5" descr="William Ware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7812" y="2304695"/>
            <a:ext cx="2062556"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3109846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484812" y="7010400"/>
            <a:ext cx="45719" cy="45719"/>
          </a:xfrm>
        </p:spPr>
        <p:txBody>
          <a:bodyPr>
            <a:normAutofit fontScale="25000" lnSpcReduction="20000"/>
          </a:bodyPr>
          <a:lstStyle/>
          <a:p>
            <a:endParaRPr lang="en-US" dirty="0"/>
          </a:p>
        </p:txBody>
      </p:sp>
      <p:sp>
        <p:nvSpPr>
          <p:cNvPr id="6" name="Rectangle 5"/>
          <p:cNvSpPr/>
          <p:nvPr/>
        </p:nvSpPr>
        <p:spPr>
          <a:xfrm>
            <a:off x="1141412" y="304800"/>
            <a:ext cx="11047413" cy="5632311"/>
          </a:xfrm>
          <a:prstGeom prst="rect">
            <a:avLst/>
          </a:prstGeom>
        </p:spPr>
        <p:txBody>
          <a:bodyPr wrap="square">
            <a:spAutoFit/>
          </a:bodyPr>
          <a:lstStyle/>
          <a:p>
            <a:pPr>
              <a:lnSpc>
                <a:spcPts val="2400"/>
              </a:lnSpc>
            </a:pPr>
            <a:r>
              <a:rPr lang="en-US" sz="4800" b="1" dirty="0" smtClean="0">
                <a:solidFill>
                  <a:schemeClr val="bg2"/>
                </a:solidFill>
                <a:effectLst>
                  <a:outerShdw blurRad="38100" dist="38100" dir="2700000" algn="tl">
                    <a:srgbClr val="000000">
                      <a:alpha val="43137"/>
                    </a:srgbClr>
                  </a:outerShdw>
                </a:effectLst>
              </a:rPr>
              <a:t>Kathryn Johnson</a:t>
            </a:r>
          </a:p>
          <a:p>
            <a:pPr>
              <a:lnSpc>
                <a:spcPts val="2400"/>
              </a:lnSpc>
            </a:pPr>
            <a:r>
              <a:rPr lang="en-US" sz="1600" b="1" dirty="0">
                <a:solidFill>
                  <a:schemeClr val="accent1">
                    <a:lumMod val="75000"/>
                  </a:schemeClr>
                </a:solidFill>
              </a:rPr>
              <a:t/>
            </a:r>
            <a:br>
              <a:rPr lang="en-US" sz="1600" b="1" dirty="0">
                <a:solidFill>
                  <a:schemeClr val="accent1">
                    <a:lumMod val="75000"/>
                  </a:schemeClr>
                </a:solidFill>
              </a:rPr>
            </a:br>
            <a:r>
              <a:rPr lang="en-US" sz="2400" dirty="0">
                <a:solidFill>
                  <a:schemeClr val="accent1">
                    <a:lumMod val="50000"/>
                  </a:schemeClr>
                </a:solidFill>
                <a:latin typeface="Arial Black" pitchFamily="34" charset="0"/>
              </a:rPr>
              <a:t>Field Organizer</a:t>
            </a:r>
            <a:br>
              <a:rPr lang="en-US" sz="2400" dirty="0">
                <a:solidFill>
                  <a:schemeClr val="accent1">
                    <a:lumMod val="50000"/>
                  </a:schemeClr>
                </a:solidFill>
                <a:latin typeface="Arial Black" pitchFamily="34" charset="0"/>
              </a:rPr>
            </a:br>
            <a:r>
              <a:rPr lang="en-US" sz="2400" dirty="0">
                <a:solidFill>
                  <a:schemeClr val="accent1">
                    <a:lumMod val="50000"/>
                  </a:schemeClr>
                </a:solidFill>
                <a:latin typeface="Arial Black" pitchFamily="34" charset="0"/>
              </a:rPr>
              <a:t>Public Citizen's Global Trade Watch</a:t>
            </a:r>
            <a:r>
              <a:rPr lang="en-US" sz="2400" dirty="0">
                <a:solidFill>
                  <a:schemeClr val="accent3">
                    <a:lumMod val="50000"/>
                  </a:schemeClr>
                </a:solidFill>
                <a:latin typeface="Arial Black" pitchFamily="34" charset="0"/>
              </a:rPr>
              <a:t/>
            </a:r>
            <a:br>
              <a:rPr lang="en-US" sz="2400" dirty="0">
                <a:solidFill>
                  <a:schemeClr val="accent3">
                    <a:lumMod val="50000"/>
                  </a:schemeClr>
                </a:solidFill>
                <a:latin typeface="Arial Black" pitchFamily="34" charset="0"/>
              </a:rPr>
            </a:br>
            <a:r>
              <a:rPr lang="en-US" sz="2400" dirty="0">
                <a:solidFill>
                  <a:schemeClr val="accent3">
                    <a:lumMod val="50000"/>
                  </a:schemeClr>
                </a:solidFill>
                <a:latin typeface="Arial Black" pitchFamily="34" charset="0"/>
              </a:rPr>
              <a:t/>
            </a:r>
            <a:br>
              <a:rPr lang="en-US" sz="2400" dirty="0">
                <a:solidFill>
                  <a:schemeClr val="accent3">
                    <a:lumMod val="50000"/>
                  </a:schemeClr>
                </a:solidFill>
                <a:latin typeface="Arial Black" pitchFamily="34" charset="0"/>
              </a:rPr>
            </a:br>
            <a:r>
              <a:rPr lang="en-US" sz="2400" dirty="0">
                <a:solidFill>
                  <a:schemeClr val="bg2"/>
                </a:solidFill>
                <a:effectLst>
                  <a:outerShdw blurRad="38100" dist="38100" dir="2700000" algn="tl">
                    <a:srgbClr val="000000">
                      <a:alpha val="43137"/>
                    </a:srgbClr>
                  </a:outerShdw>
                </a:effectLst>
                <a:latin typeface="Arial Black" pitchFamily="34" charset="0"/>
              </a:rPr>
              <a:t>Stop Fast Track Update </a:t>
            </a:r>
            <a:r>
              <a:rPr lang="en-US" sz="2400" dirty="0">
                <a:solidFill>
                  <a:schemeClr val="accent1">
                    <a:lumMod val="75000"/>
                  </a:schemeClr>
                </a:solidFill>
                <a:latin typeface="Arial Black" pitchFamily="34" charset="0"/>
              </a:rPr>
              <a:t/>
            </a:r>
            <a:br>
              <a:rPr lang="en-US" sz="2400" dirty="0">
                <a:solidFill>
                  <a:schemeClr val="accent1">
                    <a:lumMod val="75000"/>
                  </a:schemeClr>
                </a:solidFill>
                <a:latin typeface="Arial Black" pitchFamily="34" charset="0"/>
              </a:rPr>
            </a:br>
            <a:r>
              <a:rPr lang="en-US" sz="2400" dirty="0">
                <a:solidFill>
                  <a:schemeClr val="accent1">
                    <a:lumMod val="75000"/>
                  </a:schemeClr>
                </a:solidFill>
                <a:latin typeface="Arial Black" pitchFamily="34" charset="0"/>
              </a:rPr>
              <a:t> </a:t>
            </a:r>
            <a:br>
              <a:rPr lang="en-US" sz="2400" dirty="0">
                <a:solidFill>
                  <a:schemeClr val="accent1">
                    <a:lumMod val="75000"/>
                  </a:schemeClr>
                </a:solidFill>
                <a:latin typeface="Arial Black" pitchFamily="34" charset="0"/>
              </a:rPr>
            </a:br>
            <a:r>
              <a:rPr lang="en-US" sz="2400" dirty="0">
                <a:solidFill>
                  <a:schemeClr val="accent3">
                    <a:lumMod val="50000"/>
                  </a:schemeClr>
                </a:solidFill>
                <a:latin typeface="Arial Black" pitchFamily="34" charset="0"/>
              </a:rPr>
              <a:t>Email: </a:t>
            </a:r>
            <a:r>
              <a:rPr lang="en-US" sz="2400" dirty="0">
                <a:latin typeface="Arial Black" pitchFamily="34" charset="0"/>
                <a:hlinkClick r:id="rId3"/>
              </a:rPr>
              <a:t>kjohnson@citizen.org </a:t>
            </a:r>
            <a:r>
              <a:rPr lang="en-US" sz="2400" dirty="0">
                <a:latin typeface="Arial Black" pitchFamily="34" charset="0"/>
              </a:rPr>
              <a:t/>
            </a:r>
            <a:br>
              <a:rPr lang="en-US" sz="2400" dirty="0">
                <a:latin typeface="Arial Black" pitchFamily="34" charset="0"/>
              </a:rPr>
            </a:br>
            <a:r>
              <a:rPr lang="en-US" sz="2400" dirty="0">
                <a:latin typeface="Arial Black" pitchFamily="34" charset="0"/>
              </a:rPr>
              <a:t>									 </a:t>
            </a:r>
            <a:br>
              <a:rPr lang="en-US" sz="2400" dirty="0">
                <a:latin typeface="Arial Black" pitchFamily="34" charset="0"/>
              </a:rPr>
            </a:br>
            <a:r>
              <a:rPr lang="en-US" sz="2400" dirty="0">
                <a:solidFill>
                  <a:schemeClr val="accent1">
                    <a:lumMod val="75000"/>
                  </a:schemeClr>
                </a:solidFill>
                <a:latin typeface="Arial Black" pitchFamily="34" charset="0"/>
              </a:rPr>
              <a:t>Website: </a:t>
            </a:r>
            <a:r>
              <a:rPr lang="en-US" sz="2400" dirty="0">
                <a:latin typeface="Arial Black" pitchFamily="34" charset="0"/>
                <a:hlinkClick r:id="rId4"/>
              </a:rPr>
              <a:t>http://www.tradewatch.org</a:t>
            </a:r>
            <a:br>
              <a:rPr lang="en-US" sz="2400" dirty="0">
                <a:latin typeface="Arial Black" pitchFamily="34" charset="0"/>
                <a:hlinkClick r:id="rId4"/>
              </a:rPr>
            </a:br>
            <a:r>
              <a:rPr lang="en-US" sz="2400" dirty="0">
                <a:latin typeface="Arial Black" pitchFamily="34" charset="0"/>
              </a:rPr>
              <a:t>								</a:t>
            </a:r>
            <a:r>
              <a:rPr lang="en-US" sz="2400" dirty="0">
                <a:solidFill>
                  <a:srgbClr val="00B0F0"/>
                </a:solidFill>
                <a:latin typeface="Arial Black" pitchFamily="34" charset="0"/>
              </a:rPr>
              <a:t>             </a:t>
            </a:r>
            <a:br>
              <a:rPr lang="en-US" sz="2400" dirty="0">
                <a:solidFill>
                  <a:srgbClr val="00B0F0"/>
                </a:solidFill>
                <a:latin typeface="Arial Black" pitchFamily="34" charset="0"/>
              </a:rPr>
            </a:br>
            <a:r>
              <a:rPr lang="en-US" sz="2400" dirty="0">
                <a:solidFill>
                  <a:srgbClr val="A2D668"/>
                </a:solidFill>
                <a:effectLst>
                  <a:outerShdw blurRad="38100" dist="38100" dir="2700000" algn="tl">
                    <a:srgbClr val="000000">
                      <a:alpha val="43137"/>
                    </a:srgbClr>
                  </a:outerShdw>
                </a:effectLst>
                <a:latin typeface="Arial Black" pitchFamily="34" charset="0"/>
              </a:rPr>
              <a:t>TPP Resources: </a:t>
            </a:r>
            <a:r>
              <a:rPr lang="en-US" sz="2400" dirty="0">
                <a:latin typeface="Arial Black" pitchFamily="34" charset="0"/>
                <a:hlinkClick r:id="rId5"/>
              </a:rPr>
              <a:t>http://www.exposethetpp.org</a:t>
            </a:r>
            <a:r>
              <a:rPr lang="en-US" sz="2400" dirty="0">
                <a:latin typeface="Arial Black" pitchFamily="34" charset="0"/>
              </a:rPr>
              <a:t/>
            </a:r>
            <a:br>
              <a:rPr lang="en-US" sz="2400" dirty="0">
                <a:latin typeface="Arial Black" pitchFamily="34" charset="0"/>
              </a:rPr>
            </a:br>
            <a:r>
              <a:rPr lang="en-US" sz="2400" dirty="0">
                <a:latin typeface="Arial Black" pitchFamily="34" charset="0"/>
              </a:rPr>
              <a:t>							           </a:t>
            </a:r>
            <a:br>
              <a:rPr lang="en-US" sz="2400" dirty="0">
                <a:latin typeface="Arial Black" pitchFamily="34" charset="0"/>
              </a:rPr>
            </a:br>
            <a:r>
              <a:rPr lang="en-US" sz="2400" dirty="0">
                <a:solidFill>
                  <a:schemeClr val="accent1">
                    <a:lumMod val="75000"/>
                  </a:schemeClr>
                </a:solidFill>
                <a:latin typeface="Arial Black" pitchFamily="34" charset="0"/>
              </a:rPr>
              <a:t>Facebook: </a:t>
            </a:r>
            <a:r>
              <a:rPr lang="en-US" sz="2400" dirty="0">
                <a:latin typeface="Arial Black" pitchFamily="34" charset="0"/>
                <a:hlinkClick r:id="rId6"/>
              </a:rPr>
              <a:t>www.facebook.com/GlobalTradeWatch</a:t>
            </a:r>
            <a:r>
              <a:rPr lang="en-US" sz="2400" dirty="0">
                <a:latin typeface="Arial Black" pitchFamily="34" charset="0"/>
              </a:rPr>
              <a:t> </a:t>
            </a:r>
            <a:br>
              <a:rPr lang="en-US" sz="2400" dirty="0">
                <a:latin typeface="Arial Black" pitchFamily="34" charset="0"/>
              </a:rPr>
            </a:br>
            <a:r>
              <a:rPr lang="en-US" sz="2400" dirty="0">
                <a:latin typeface="Arial Black" pitchFamily="34" charset="0"/>
              </a:rPr>
              <a:t>									</a:t>
            </a:r>
            <a:br>
              <a:rPr lang="en-US" sz="2400" dirty="0">
                <a:latin typeface="Arial Black" pitchFamily="34" charset="0"/>
              </a:rPr>
            </a:br>
            <a:r>
              <a:rPr lang="en-US" sz="2400" dirty="0">
                <a:solidFill>
                  <a:schemeClr val="accent3">
                    <a:lumMod val="50000"/>
                  </a:schemeClr>
                </a:solidFill>
                <a:latin typeface="Arial Black" pitchFamily="34" charset="0"/>
              </a:rPr>
              <a:t>Our blog: </a:t>
            </a:r>
            <a:r>
              <a:rPr lang="en-US" sz="2400" dirty="0">
                <a:latin typeface="Arial Black" pitchFamily="34" charset="0"/>
                <a:hlinkClick r:id="rId7"/>
              </a:rPr>
              <a:t>http://www.EyesOnTrade.org</a:t>
            </a:r>
            <a:r>
              <a:rPr lang="en-US" sz="2400" dirty="0">
                <a:latin typeface="Arial Black" pitchFamily="34" charset="0"/>
              </a:rPr>
              <a:t/>
            </a:r>
            <a:br>
              <a:rPr lang="en-US" sz="2400" dirty="0">
                <a:latin typeface="Arial Black" pitchFamily="34" charset="0"/>
              </a:rPr>
            </a:br>
            <a:r>
              <a:rPr lang="en-US" sz="1600" dirty="0">
                <a:latin typeface="Arial Black" pitchFamily="34" charset="0"/>
              </a:rPr>
              <a:t/>
            </a:r>
            <a:br>
              <a:rPr lang="en-US" sz="1600" dirty="0">
                <a:latin typeface="Arial Black" pitchFamily="34" charset="0"/>
              </a:rPr>
            </a:b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8228012" y="304800"/>
            <a:ext cx="2743200" cy="2743200"/>
          </a:xfrm>
          <a:prstGeom prst="rect">
            <a:avLst/>
          </a:prstGeom>
          <a:scene3d>
            <a:camera prst="orthographicFront">
              <a:rot lat="300000" lon="0" rev="0"/>
            </a:camera>
            <a:lightRig rig="threePt" dir="t"/>
          </a:scene3d>
        </p:spPr>
      </p:pic>
      <p:pic>
        <p:nvPicPr>
          <p:cNvPr id="4" name="Picture 3"/>
          <p:cNvPicPr>
            <a:picLocks noChangeAspect="1"/>
          </p:cNvPicPr>
          <p:nvPr/>
        </p:nvPicPr>
        <p:blipFill>
          <a:blip r:embed="rId9"/>
          <a:stretch>
            <a:fillRect/>
          </a:stretch>
        </p:blipFill>
        <p:spPr>
          <a:xfrm>
            <a:off x="9828212" y="4082911"/>
            <a:ext cx="1821019" cy="1828800"/>
          </a:xfrm>
          <a:prstGeom prst="rect">
            <a:avLst/>
          </a:prstGeom>
        </p:spPr>
      </p:pic>
    </p:spTree>
    <p:extLst>
      <p:ext uri="{BB962C8B-B14F-4D97-AF65-F5344CB8AC3E}">
        <p14:creationId xmlns:p14="http://schemas.microsoft.com/office/powerpoint/2010/main" val="347301267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484812" y="7010400"/>
            <a:ext cx="45719" cy="45719"/>
          </a:xfrm>
        </p:spPr>
        <p:txBody>
          <a:bodyPr>
            <a:normAutofit fontScale="25000" lnSpcReduction="20000"/>
          </a:bodyPr>
          <a:lstStyle/>
          <a:p>
            <a:endParaRPr lang="en-US" dirty="0"/>
          </a:p>
        </p:txBody>
      </p:sp>
      <p:sp>
        <p:nvSpPr>
          <p:cNvPr id="6" name="Rectangle 5"/>
          <p:cNvSpPr/>
          <p:nvPr/>
        </p:nvSpPr>
        <p:spPr>
          <a:xfrm>
            <a:off x="1293813" y="685799"/>
            <a:ext cx="8229600" cy="4905958"/>
          </a:xfrm>
          <a:prstGeom prst="rect">
            <a:avLst/>
          </a:prstGeom>
        </p:spPr>
        <p:txBody>
          <a:bodyPr wrap="square">
            <a:spAutoFit/>
          </a:bodyPr>
          <a:lstStyle/>
          <a:p>
            <a:pPr marL="342900" marR="0" lvl="0" indent="-342900">
              <a:lnSpc>
                <a:spcPct val="115000"/>
              </a:lnSpc>
              <a:spcBef>
                <a:spcPts val="0"/>
              </a:spcBef>
              <a:spcAft>
                <a:spcPts val="0"/>
              </a:spcAft>
              <a:buFont typeface="Symbol" panose="05050102010706020507" pitchFamily="18" charset="2"/>
              <a:buChar char=""/>
            </a:pPr>
            <a:r>
              <a:rPr lang="en-US" sz="3200" b="1" dirty="0">
                <a:solidFill>
                  <a:schemeClr val="bg2"/>
                </a:solidFill>
                <a:ea typeface="Calibri" panose="020F0502020204030204" pitchFamily="34" charset="0"/>
                <a:cs typeface="Times New Roman" panose="02020603050405020304" pitchFamily="18" charset="0"/>
              </a:rPr>
              <a:t>The Fast Track bill introduced on Thursday would revive the same old unacceptable Fast Track process. It would delegate away Congress’ constitutional trade authority and give blank-check powers to whoever may be president during the next 3-6 years for any agreements he or she may pursue</a:t>
            </a:r>
            <a:r>
              <a:rPr lang="en-US" sz="3200" b="1" dirty="0" smtClean="0">
                <a:solidFill>
                  <a:schemeClr val="bg2"/>
                </a:solidFill>
                <a:ea typeface="Calibri" panose="020F0502020204030204" pitchFamily="34" charset="0"/>
                <a:cs typeface="Times New Roman" panose="02020603050405020304" pitchFamily="18" charset="0"/>
              </a:rPr>
              <a:t>.</a:t>
            </a:r>
          </a:p>
          <a:p>
            <a:pPr marL="342900" marR="0" lvl="0" indent="-342900">
              <a:lnSpc>
                <a:spcPct val="115000"/>
              </a:lnSpc>
              <a:spcBef>
                <a:spcPts val="0"/>
              </a:spcBef>
              <a:spcAft>
                <a:spcPts val="0"/>
              </a:spcAft>
              <a:buFont typeface="Symbol" panose="05050102010706020507" pitchFamily="18" charset="2"/>
              <a:buChar char=""/>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p:cNvPicPr>
            <a:picLocks noChangeAspect="1"/>
          </p:cNvPicPr>
          <p:nvPr/>
        </p:nvPicPr>
        <p:blipFill>
          <a:blip r:embed="rId3"/>
          <a:stretch>
            <a:fillRect/>
          </a:stretch>
        </p:blipFill>
        <p:spPr>
          <a:xfrm>
            <a:off x="9828212" y="4191000"/>
            <a:ext cx="1821019" cy="1828800"/>
          </a:xfrm>
          <a:prstGeom prst="rect">
            <a:avLst/>
          </a:prstGeom>
        </p:spPr>
      </p:pic>
    </p:spTree>
    <p:extLst>
      <p:ext uri="{BB962C8B-B14F-4D97-AF65-F5344CB8AC3E}">
        <p14:creationId xmlns:p14="http://schemas.microsoft.com/office/powerpoint/2010/main" val="263757936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484812" y="7010400"/>
            <a:ext cx="45719" cy="45719"/>
          </a:xfrm>
        </p:spPr>
        <p:txBody>
          <a:bodyPr>
            <a:normAutofit fontScale="25000" lnSpcReduction="20000"/>
          </a:bodyPr>
          <a:lstStyle/>
          <a:p>
            <a:endParaRPr lang="en-US" dirty="0"/>
          </a:p>
        </p:txBody>
      </p:sp>
      <p:sp>
        <p:nvSpPr>
          <p:cNvPr id="6" name="Rectangle 5"/>
          <p:cNvSpPr/>
          <p:nvPr/>
        </p:nvSpPr>
        <p:spPr>
          <a:xfrm>
            <a:off x="912812" y="1219200"/>
            <a:ext cx="8610600" cy="4056495"/>
          </a:xfrm>
          <a:prstGeom prst="rect">
            <a:avLst/>
          </a:prstGeom>
        </p:spPr>
        <p:txBody>
          <a:bodyPr wrap="square">
            <a:spAutoFit/>
          </a:bodyPr>
          <a:lstStyle/>
          <a:p>
            <a:pPr marL="342900" marR="0" lvl="0" indent="-342900">
              <a:lnSpc>
                <a:spcPct val="115000"/>
              </a:lnSpc>
              <a:spcBef>
                <a:spcPts val="0"/>
              </a:spcBef>
              <a:spcAft>
                <a:spcPts val="0"/>
              </a:spcAft>
              <a:buFont typeface="Symbol" panose="05050102010706020507" pitchFamily="18" charset="2"/>
              <a:buChar char=""/>
            </a:pPr>
            <a:r>
              <a:rPr lang="en-US" sz="3200" b="1" dirty="0" smtClean="0">
                <a:solidFill>
                  <a:schemeClr val="bg2"/>
                </a:solidFill>
                <a:ea typeface="Calibri" panose="020F0502020204030204" pitchFamily="34" charset="0"/>
                <a:cs typeface="Times New Roman" panose="02020603050405020304" pitchFamily="18" charset="0"/>
              </a:rPr>
              <a:t>Fast </a:t>
            </a:r>
            <a:r>
              <a:rPr lang="en-US" sz="3200" b="1" dirty="0">
                <a:solidFill>
                  <a:schemeClr val="bg2"/>
                </a:solidFill>
                <a:ea typeface="Calibri" panose="020F0502020204030204" pitchFamily="34" charset="0"/>
                <a:cs typeface="Times New Roman" panose="02020603050405020304" pitchFamily="18" charset="0"/>
              </a:rPr>
              <a:t>Track for the Trans-Pacific Partnership (TPP) will make it easier for corporations to offshore American jobs, and will undermine our wages by forcing Americans to compete with Vietnamese workers making less than 60 cents an </a:t>
            </a:r>
            <a:r>
              <a:rPr lang="en-US" sz="3200" b="1" dirty="0" smtClean="0">
                <a:solidFill>
                  <a:schemeClr val="bg2"/>
                </a:solidFill>
                <a:ea typeface="Calibri" panose="020F0502020204030204" pitchFamily="34" charset="0"/>
                <a:cs typeface="Times New Roman" panose="02020603050405020304" pitchFamily="18" charset="0"/>
              </a:rPr>
              <a:t>hour.</a:t>
            </a:r>
            <a:endParaRPr lang="en-US" sz="3200" b="1" dirty="0">
              <a:solidFill>
                <a:schemeClr val="bg2"/>
              </a:solidFill>
              <a:ea typeface="Calibri" panose="020F0502020204030204" pitchFamily="34" charset="0"/>
              <a:cs typeface="Times New Roman" panose="02020603050405020304" pitchFamily="18" charset="0"/>
            </a:endParaRPr>
          </a:p>
          <a:p>
            <a:pPr marL="457200" marR="0">
              <a:lnSpc>
                <a:spcPct val="115000"/>
              </a:lnSpc>
              <a:spcBef>
                <a:spcPts val="0"/>
              </a:spcBef>
              <a:spcAft>
                <a:spcPts val="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 </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p:cNvPicPr>
            <a:picLocks noChangeAspect="1"/>
          </p:cNvPicPr>
          <p:nvPr/>
        </p:nvPicPr>
        <p:blipFill>
          <a:blip r:embed="rId3"/>
          <a:stretch>
            <a:fillRect/>
          </a:stretch>
        </p:blipFill>
        <p:spPr>
          <a:xfrm>
            <a:off x="9904412" y="4114800"/>
            <a:ext cx="1821019" cy="1828800"/>
          </a:xfrm>
          <a:prstGeom prst="rect">
            <a:avLst/>
          </a:prstGeom>
        </p:spPr>
      </p:pic>
    </p:spTree>
    <p:extLst>
      <p:ext uri="{BB962C8B-B14F-4D97-AF65-F5344CB8AC3E}">
        <p14:creationId xmlns:p14="http://schemas.microsoft.com/office/powerpoint/2010/main" val="173635023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484812" y="7010400"/>
            <a:ext cx="45719" cy="45719"/>
          </a:xfrm>
        </p:spPr>
        <p:txBody>
          <a:bodyPr>
            <a:normAutofit fontScale="25000" lnSpcReduction="20000"/>
          </a:bodyPr>
          <a:lstStyle/>
          <a:p>
            <a:endParaRPr lang="en-US" dirty="0"/>
          </a:p>
        </p:txBody>
      </p:sp>
      <p:sp>
        <p:nvSpPr>
          <p:cNvPr id="6" name="Rectangle 5"/>
          <p:cNvSpPr/>
          <p:nvPr/>
        </p:nvSpPr>
        <p:spPr>
          <a:xfrm>
            <a:off x="1408112" y="1752600"/>
            <a:ext cx="8153400" cy="3384003"/>
          </a:xfrm>
          <a:prstGeom prst="rect">
            <a:avLst/>
          </a:prstGeom>
        </p:spPr>
        <p:txBody>
          <a:bodyPr wrap="square">
            <a:spAutoFit/>
          </a:bodyPr>
          <a:lstStyle/>
          <a:p>
            <a:pPr marL="457200" marR="0">
              <a:lnSpc>
                <a:spcPct val="115000"/>
              </a:lnSpc>
              <a:spcBef>
                <a:spcPts val="0"/>
              </a:spcBef>
              <a:spcAft>
                <a:spcPts val="0"/>
              </a:spcAft>
            </a:pPr>
            <a:r>
              <a:rPr lang="en-US" sz="2800" b="1" dirty="0">
                <a:latin typeface="Times New Roman" panose="02020603050405020304" pitchFamily="18" charset="0"/>
                <a:ea typeface="Calibri" panose="020F0502020204030204" pitchFamily="34" charset="0"/>
                <a:cs typeface="Times New Roman" panose="02020603050405020304" pitchFamily="18" charset="0"/>
              </a:rPr>
              <a:t> </a:t>
            </a:r>
            <a:endParaRPr lang="en-US" sz="2800" b="1"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US" sz="3200" b="1" dirty="0">
                <a:solidFill>
                  <a:schemeClr val="bg2"/>
                </a:solidFill>
                <a:ea typeface="Calibri" panose="020F0502020204030204" pitchFamily="34" charset="0"/>
                <a:cs typeface="Times New Roman" panose="02020603050405020304" pitchFamily="18" charset="0"/>
              </a:rPr>
              <a:t>This is almost identical to the Fast Track that was dead on arrival </a:t>
            </a:r>
            <a:r>
              <a:rPr lang="en-US" sz="3200" b="1" dirty="0" smtClean="0">
                <a:solidFill>
                  <a:schemeClr val="bg2"/>
                </a:solidFill>
                <a:ea typeface="Calibri" panose="020F0502020204030204" pitchFamily="34" charset="0"/>
                <a:cs typeface="Times New Roman" panose="02020603050405020304" pitchFamily="18" charset="0"/>
              </a:rPr>
              <a:t>in </a:t>
            </a:r>
            <a:r>
              <a:rPr lang="en-US" sz="3200" b="1" dirty="0">
                <a:solidFill>
                  <a:schemeClr val="bg2"/>
                </a:solidFill>
                <a:ea typeface="Calibri" panose="020F0502020204030204" pitchFamily="34" charset="0"/>
                <a:cs typeface="Times New Roman" panose="02020603050405020304" pitchFamily="18" charset="0"/>
              </a:rPr>
              <a:t>the House last year. </a:t>
            </a:r>
            <a:r>
              <a:rPr lang="en-US" sz="3200" dirty="0">
                <a:solidFill>
                  <a:schemeClr val="bg2"/>
                </a:solidFill>
                <a:ea typeface="Calibri" panose="020F0502020204030204" pitchFamily="34" charset="0"/>
                <a:cs typeface="Times New Roman" panose="02020603050405020304" pitchFamily="18" charset="0"/>
              </a:rPr>
              <a:t> </a:t>
            </a:r>
            <a:endParaRPr lang="en-US" sz="3200" dirty="0" smtClean="0">
              <a:solidFill>
                <a:schemeClr val="bg2"/>
              </a:solidFill>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endParaRPr lang="en-US" sz="1600" dirty="0">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15000"/>
              </a:lnSpc>
              <a:spcBef>
                <a:spcPts val="0"/>
              </a:spcBef>
              <a:spcAft>
                <a:spcPts val="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 </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p:cNvPicPr>
            <a:picLocks noChangeAspect="1"/>
          </p:cNvPicPr>
          <p:nvPr/>
        </p:nvPicPr>
        <p:blipFill>
          <a:blip r:embed="rId3"/>
          <a:stretch>
            <a:fillRect/>
          </a:stretch>
        </p:blipFill>
        <p:spPr>
          <a:xfrm>
            <a:off x="9599612" y="4191000"/>
            <a:ext cx="1821019" cy="1828800"/>
          </a:xfrm>
          <a:prstGeom prst="rect">
            <a:avLst/>
          </a:prstGeom>
        </p:spPr>
      </p:pic>
    </p:spTree>
    <p:extLst>
      <p:ext uri="{BB962C8B-B14F-4D97-AF65-F5344CB8AC3E}">
        <p14:creationId xmlns:p14="http://schemas.microsoft.com/office/powerpoint/2010/main" val="190377212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484812" y="7010400"/>
            <a:ext cx="45719" cy="45719"/>
          </a:xfrm>
        </p:spPr>
        <p:txBody>
          <a:bodyPr>
            <a:normAutofit fontScale="25000" lnSpcReduction="20000"/>
          </a:bodyPr>
          <a:lstStyle/>
          <a:p>
            <a:endParaRPr lang="en-US" dirty="0"/>
          </a:p>
        </p:txBody>
      </p:sp>
      <p:sp>
        <p:nvSpPr>
          <p:cNvPr id="6" name="Rectangle 5"/>
          <p:cNvSpPr/>
          <p:nvPr/>
        </p:nvSpPr>
        <p:spPr>
          <a:xfrm>
            <a:off x="760412" y="685800"/>
            <a:ext cx="9372600" cy="5398401"/>
          </a:xfrm>
          <a:prstGeom prst="rect">
            <a:avLst/>
          </a:prstGeom>
        </p:spPr>
        <p:txBody>
          <a:bodyPr wrap="square">
            <a:spAutoFit/>
          </a:bodyPr>
          <a:lstStyle/>
          <a:p>
            <a:pPr marL="457200" marR="0">
              <a:lnSpc>
                <a:spcPct val="115000"/>
              </a:lnSpc>
              <a:spcBef>
                <a:spcPts val="0"/>
              </a:spcBef>
              <a:spcAft>
                <a:spcPts val="0"/>
              </a:spcAft>
            </a:pPr>
            <a:r>
              <a:rPr lang="en-US" sz="3200" b="1" dirty="0">
                <a:solidFill>
                  <a:schemeClr val="bg2"/>
                </a:solidFill>
                <a:latin typeface="Times New Roman" panose="02020603050405020304" pitchFamily="18" charset="0"/>
                <a:ea typeface="Calibri" panose="020F0502020204030204" pitchFamily="34" charset="0"/>
                <a:cs typeface="Times New Roman" panose="02020603050405020304" pitchFamily="18" charset="0"/>
              </a:rPr>
              <a:t> </a:t>
            </a:r>
            <a:endParaRPr lang="en-US" sz="3200" b="1" dirty="0">
              <a:solidFill>
                <a:schemeClr val="bg2"/>
              </a:solidFill>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US" sz="3200" b="1" dirty="0">
                <a:solidFill>
                  <a:schemeClr val="bg2"/>
                </a:solidFill>
                <a:ea typeface="Calibri" panose="020F0502020204030204" pitchFamily="34" charset="0"/>
                <a:cs typeface="Times New Roman" panose="02020603050405020304" pitchFamily="18" charset="0"/>
              </a:rPr>
              <a:t>We need a new form of trade authority that is appropriate for 21</a:t>
            </a:r>
            <a:r>
              <a:rPr lang="en-US" sz="3200" b="1" baseline="30000" dirty="0">
                <a:solidFill>
                  <a:schemeClr val="bg2"/>
                </a:solidFill>
                <a:ea typeface="Calibri" panose="020F0502020204030204" pitchFamily="34" charset="0"/>
                <a:cs typeface="Times New Roman" panose="02020603050405020304" pitchFamily="18" charset="0"/>
              </a:rPr>
              <a:t>st</a:t>
            </a:r>
            <a:r>
              <a:rPr lang="en-US" sz="3200" b="1" dirty="0">
                <a:solidFill>
                  <a:schemeClr val="bg2"/>
                </a:solidFill>
                <a:ea typeface="Calibri" panose="020F0502020204030204" pitchFamily="34" charset="0"/>
                <a:cs typeface="Times New Roman" panose="02020603050405020304" pitchFamily="18" charset="0"/>
              </a:rPr>
              <a:t> century trade agreements. Fast Track was designed in the 1970s when trade negotiations were narrowly focused on cutting tariffs and quotas, not the sweeping range of non-trade policies implicated by today’s agreements.</a:t>
            </a:r>
          </a:p>
          <a:p>
            <a:r>
              <a:rPr lang="en-US" sz="3200" b="1" dirty="0">
                <a:solidFill>
                  <a:schemeClr val="bg2"/>
                </a:solidFill>
                <a:latin typeface="Calibri" panose="020F0502020204030204" pitchFamily="34" charset="0"/>
                <a:ea typeface="Calibri" panose="020F0502020204030204" pitchFamily="34" charset="0"/>
                <a:cs typeface="Times New Roman" panose="02020603050405020304" pitchFamily="18" charset="0"/>
              </a:rPr>
              <a:t> </a:t>
            </a:r>
          </a:p>
          <a:p>
            <a:pPr marL="342900" marR="0" lvl="0" indent="-342900">
              <a:lnSpc>
                <a:spcPct val="115000"/>
              </a:lnSpc>
              <a:spcBef>
                <a:spcPts val="0"/>
              </a:spcBef>
              <a:spcAft>
                <a:spcPts val="0"/>
              </a:spcAft>
              <a:buFont typeface="Symbol" panose="05050102010706020507" pitchFamily="18" charset="2"/>
              <a:buChar char=""/>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p:cNvPicPr>
            <a:picLocks noChangeAspect="1"/>
          </p:cNvPicPr>
          <p:nvPr/>
        </p:nvPicPr>
        <p:blipFill>
          <a:blip r:embed="rId3"/>
          <a:stretch>
            <a:fillRect/>
          </a:stretch>
        </p:blipFill>
        <p:spPr>
          <a:xfrm>
            <a:off x="10056812" y="4267200"/>
            <a:ext cx="1821019" cy="1828800"/>
          </a:xfrm>
          <a:prstGeom prst="rect">
            <a:avLst/>
          </a:prstGeom>
        </p:spPr>
      </p:pic>
    </p:spTree>
    <p:extLst>
      <p:ext uri="{BB962C8B-B14F-4D97-AF65-F5344CB8AC3E}">
        <p14:creationId xmlns:p14="http://schemas.microsoft.com/office/powerpoint/2010/main" val="82726072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Rectangle 5"/>
          <p:cNvSpPr/>
          <p:nvPr/>
        </p:nvSpPr>
        <p:spPr>
          <a:xfrm>
            <a:off x="531812" y="457200"/>
            <a:ext cx="12503149" cy="5940088"/>
          </a:xfrm>
          <a:prstGeom prst="rect">
            <a:avLst/>
          </a:prstGeom>
        </p:spPr>
        <p:txBody>
          <a:bodyPr wrap="square">
            <a:spAutoFit/>
          </a:bodyPr>
          <a:lstStyle/>
          <a:p>
            <a:r>
              <a:rPr lang="en-US" sz="4800" b="1" dirty="0" smtClean="0">
                <a:solidFill>
                  <a:schemeClr val="bg2"/>
                </a:solidFill>
                <a:effectLst>
                  <a:outerShdw blurRad="38100" dist="38100" dir="2700000" algn="tl">
                    <a:srgbClr val="000000">
                      <a:alpha val="43137"/>
                    </a:srgbClr>
                  </a:outerShdw>
                </a:effectLst>
              </a:rPr>
              <a:t>	</a:t>
            </a:r>
            <a:r>
              <a:rPr lang="en-US" sz="5400" b="1" dirty="0" smtClean="0">
                <a:solidFill>
                  <a:schemeClr val="bg2"/>
                </a:solidFill>
                <a:effectLst>
                  <a:outerShdw blurRad="38100" dist="38100" dir="2700000" algn="tl">
                    <a:srgbClr val="000000">
                      <a:alpha val="43137"/>
                    </a:srgbClr>
                  </a:outerShdw>
                </a:effectLst>
              </a:rPr>
              <a:t>Introduction &amp; Welcome</a:t>
            </a:r>
          </a:p>
          <a:p>
            <a:pPr>
              <a:lnSpc>
                <a:spcPts val="2400"/>
              </a:lnSpc>
            </a:pPr>
            <a:r>
              <a:rPr lang="en-US" sz="2400" dirty="0" smtClean="0">
                <a:solidFill>
                  <a:schemeClr val="accent1">
                    <a:lumMod val="75000"/>
                  </a:schemeClr>
                </a:solidFill>
                <a:latin typeface="Arial Black" panose="020B0A04020102020204" pitchFamily="34" charset="0"/>
              </a:rPr>
              <a:t>Elizabeth Warren, National TPP Team Coordinator </a:t>
            </a:r>
            <a:r>
              <a:rPr lang="en-US" sz="2400" dirty="0" smtClean="0">
                <a:solidFill>
                  <a:schemeClr val="accent3">
                    <a:lumMod val="50000"/>
                  </a:schemeClr>
                </a:solidFill>
                <a:latin typeface="Arial Black" panose="020B0A04020102020204" pitchFamily="34" charset="0"/>
              </a:rPr>
              <a:t/>
            </a:r>
            <a:br>
              <a:rPr lang="en-US" sz="2400" dirty="0" smtClean="0">
                <a:solidFill>
                  <a:schemeClr val="accent3">
                    <a:lumMod val="50000"/>
                  </a:schemeClr>
                </a:solidFill>
                <a:latin typeface="Arial Black" panose="020B0A04020102020204" pitchFamily="34" charset="0"/>
              </a:rPr>
            </a:br>
            <a:r>
              <a:rPr lang="en-US" sz="2400" dirty="0" smtClean="0">
                <a:solidFill>
                  <a:srgbClr val="A2D668"/>
                </a:solidFill>
                <a:effectLst>
                  <a:outerShdw blurRad="38100" dist="38100" dir="2700000" algn="tl">
                    <a:srgbClr val="000000">
                      <a:alpha val="43137"/>
                    </a:srgbClr>
                  </a:outerShdw>
                </a:effectLst>
                <a:latin typeface="Arial Black" panose="020B0A04020102020204" pitchFamily="34" charset="0"/>
              </a:rPr>
              <a:t>Director of Communications/Campaign Outreach 	</a:t>
            </a:r>
          </a:p>
          <a:p>
            <a:pPr>
              <a:lnSpc>
                <a:spcPts val="2400"/>
              </a:lnSpc>
            </a:pPr>
            <a:r>
              <a:rPr lang="en-US" sz="2400" dirty="0" smtClean="0">
                <a:solidFill>
                  <a:srgbClr val="A2D668"/>
                </a:solidFill>
                <a:effectLst>
                  <a:outerShdw blurRad="38100" dist="38100" dir="2700000" algn="tl">
                    <a:srgbClr val="000000">
                      <a:alpha val="43137"/>
                    </a:srgbClr>
                  </a:outerShdw>
                </a:effectLst>
                <a:latin typeface="Arial Black" panose="020B0A04020102020204" pitchFamily="34" charset="0"/>
              </a:rPr>
              <a:t>People Demanding Action </a:t>
            </a:r>
          </a:p>
          <a:p>
            <a:pPr>
              <a:lnSpc>
                <a:spcPts val="2400"/>
              </a:lnSpc>
            </a:pPr>
            <a:r>
              <a:rPr lang="en-US" sz="2800" dirty="0" smtClean="0">
                <a:solidFill>
                  <a:schemeClr val="accent3">
                    <a:lumMod val="50000"/>
                  </a:schemeClr>
                </a:solidFill>
              </a:rPr>
              <a:t>				</a:t>
            </a:r>
            <a:br>
              <a:rPr lang="en-US" sz="2800" dirty="0" smtClean="0">
                <a:solidFill>
                  <a:schemeClr val="accent3">
                    <a:lumMod val="50000"/>
                  </a:schemeClr>
                </a:solidFill>
              </a:rPr>
            </a:br>
            <a:r>
              <a:rPr lang="en-US" sz="2400" dirty="0" smtClean="0">
                <a:solidFill>
                  <a:schemeClr val="accent1">
                    <a:lumMod val="50000"/>
                  </a:schemeClr>
                </a:solidFill>
                <a:latin typeface="Arial Black" panose="020B0A04020102020204" pitchFamily="34" charset="0"/>
              </a:rPr>
              <a:t>Email: </a:t>
            </a:r>
            <a:r>
              <a:rPr lang="en-US" sz="2400" b="1" dirty="0" smtClean="0">
                <a:solidFill>
                  <a:schemeClr val="accent3">
                    <a:lumMod val="50000"/>
                  </a:schemeClr>
                </a:solidFill>
                <a:latin typeface="Arial Black" panose="020B0A04020102020204" pitchFamily="34" charset="0"/>
                <a:hlinkClick r:id="rId3"/>
              </a:rPr>
              <a:t>Liz@PeopleDemandingAction.org</a:t>
            </a:r>
            <a:endParaRPr lang="en-US" sz="2400" b="1" dirty="0" smtClean="0">
              <a:solidFill>
                <a:schemeClr val="accent3">
                  <a:lumMod val="50000"/>
                </a:schemeClr>
              </a:solidFill>
              <a:latin typeface="Arial Black" panose="020B0A04020102020204" pitchFamily="34" charset="0"/>
            </a:endParaRPr>
          </a:p>
          <a:p>
            <a:pPr marL="1257300" lvl="2" indent="-342900">
              <a:buFont typeface="Arial" panose="020B0604020202020204" pitchFamily="34" charset="0"/>
              <a:buChar char="•"/>
            </a:pPr>
            <a:r>
              <a:rPr lang="en-US" sz="3200" b="1" dirty="0" smtClean="0">
                <a:solidFill>
                  <a:schemeClr val="bg2"/>
                </a:solidFill>
                <a:effectLst>
                  <a:outerShdw blurRad="38100" dist="38100" dir="2700000" algn="tl">
                    <a:srgbClr val="000000">
                      <a:alpha val="43137"/>
                    </a:srgbClr>
                  </a:outerShdw>
                </a:effectLst>
                <a:latin typeface="Arial Black" panose="020B0A04020102020204" pitchFamily="34" charset="0"/>
              </a:rPr>
              <a:t>Call Norms</a:t>
            </a:r>
          </a:p>
          <a:p>
            <a:pPr marL="1257300" lvl="2" indent="-342900">
              <a:buFont typeface="Arial" panose="020B0604020202020204" pitchFamily="34" charset="0"/>
              <a:buChar char="•"/>
            </a:pPr>
            <a:r>
              <a:rPr lang="en-US" sz="3200" b="1" dirty="0" smtClean="0">
                <a:solidFill>
                  <a:schemeClr val="bg2"/>
                </a:solidFill>
                <a:effectLst>
                  <a:outerShdw blurRad="38100" dist="38100" dir="2700000" algn="tl">
                    <a:srgbClr val="000000">
                      <a:alpha val="43137"/>
                    </a:srgbClr>
                  </a:outerShdw>
                </a:effectLst>
                <a:latin typeface="Arial Black" panose="020B0A04020102020204" pitchFamily="34" charset="0"/>
              </a:rPr>
              <a:t>Meeting Room Functions	</a:t>
            </a:r>
          </a:p>
          <a:p>
            <a:pPr>
              <a:lnSpc>
                <a:spcPct val="150000"/>
              </a:lnSpc>
            </a:pPr>
            <a:r>
              <a:rPr lang="en-US" sz="2400" dirty="0" smtClean="0">
                <a:solidFill>
                  <a:srgbClr val="404040"/>
                </a:solidFill>
                <a:effectLst>
                  <a:outerShdw blurRad="38100" dist="38100" dir="2700000" algn="tl">
                    <a:srgbClr val="000000">
                      <a:alpha val="43137"/>
                    </a:srgbClr>
                  </a:outerShdw>
                </a:effectLst>
                <a:latin typeface="Arial Black" panose="020B0A04020102020204" pitchFamily="34" charset="0"/>
                <a:ea typeface="+mj-ea"/>
                <a:cs typeface="+mj-cs"/>
              </a:rPr>
              <a:t>Website</a:t>
            </a:r>
            <a:r>
              <a:rPr lang="en-US" sz="2400" dirty="0">
                <a:solidFill>
                  <a:srgbClr val="404040"/>
                </a:solidFill>
                <a:effectLst>
                  <a:outerShdw blurRad="38100" dist="38100" dir="2700000" algn="tl">
                    <a:srgbClr val="000000">
                      <a:alpha val="43137"/>
                    </a:srgbClr>
                  </a:outerShdw>
                </a:effectLst>
                <a:latin typeface="Arial Black" panose="020B0A04020102020204" pitchFamily="34" charset="0"/>
                <a:ea typeface="+mj-ea"/>
                <a:cs typeface="+mj-cs"/>
              </a:rPr>
              <a:t>: </a:t>
            </a:r>
            <a:r>
              <a:rPr lang="en-US" sz="2400" dirty="0">
                <a:solidFill>
                  <a:srgbClr val="92D050"/>
                </a:solidFill>
                <a:effectLst>
                  <a:outerShdw blurRad="38100" dist="38100" dir="2700000" algn="tl">
                    <a:srgbClr val="000000">
                      <a:alpha val="43137"/>
                    </a:srgbClr>
                  </a:outerShdw>
                </a:effectLst>
                <a:latin typeface="Arial Black" panose="020B0A04020102020204" pitchFamily="34" charset="0"/>
                <a:ea typeface="+mj-ea"/>
                <a:cs typeface="+mj-cs"/>
                <a:hlinkClick r:id="rId4"/>
              </a:rPr>
              <a:t>http://</a:t>
            </a:r>
            <a:r>
              <a:rPr lang="en-US" sz="2400" dirty="0" smtClean="0">
                <a:solidFill>
                  <a:srgbClr val="92D050"/>
                </a:solidFill>
                <a:effectLst>
                  <a:outerShdw blurRad="38100" dist="38100" dir="2700000" algn="tl">
                    <a:srgbClr val="000000">
                      <a:alpha val="43137"/>
                    </a:srgbClr>
                  </a:outerShdw>
                </a:effectLst>
                <a:latin typeface="Arial Black" panose="020B0A04020102020204" pitchFamily="34" charset="0"/>
                <a:ea typeface="+mj-ea"/>
                <a:cs typeface="+mj-cs"/>
                <a:hlinkClick r:id="rId4"/>
              </a:rPr>
              <a:t>www.PeopleDemandingAction.org</a:t>
            </a:r>
            <a:r>
              <a:rPr lang="en-US" sz="3200" b="1" dirty="0" smtClean="0">
                <a:solidFill>
                  <a:schemeClr val="bg2"/>
                </a:solidFill>
                <a:effectLst>
                  <a:outerShdw blurRad="38100" dist="38100" dir="2700000" algn="tl">
                    <a:srgbClr val="000000">
                      <a:alpha val="43137"/>
                    </a:srgbClr>
                  </a:outerShdw>
                </a:effectLst>
                <a:latin typeface="Arial Black" panose="020B0A04020102020204" pitchFamily="34" charset="0"/>
              </a:rPr>
              <a:t>				</a:t>
            </a:r>
            <a:r>
              <a:rPr lang="en-US" sz="2400" b="1" dirty="0" smtClean="0">
                <a:solidFill>
                  <a:schemeClr val="accent3">
                    <a:lumMod val="50000"/>
                  </a:schemeClr>
                </a:solidFill>
                <a:latin typeface="Arial Black" panose="020B0A04020102020204" pitchFamily="34" charset="0"/>
              </a:rPr>
              <a:t/>
            </a:r>
            <a:br>
              <a:rPr lang="en-US" sz="2400" b="1" dirty="0" smtClean="0">
                <a:solidFill>
                  <a:schemeClr val="accent3">
                    <a:lumMod val="50000"/>
                  </a:schemeClr>
                </a:solidFill>
                <a:latin typeface="Arial Black" panose="020B0A04020102020204" pitchFamily="34" charset="0"/>
              </a:rPr>
            </a:br>
            <a:r>
              <a:rPr lang="en-US" sz="2400" b="1" dirty="0" smtClean="0">
                <a:solidFill>
                  <a:schemeClr val="accent3">
                    <a:lumMod val="50000"/>
                  </a:schemeClr>
                </a:solidFill>
                <a:latin typeface="Arial Black" panose="020B0A04020102020204" pitchFamily="34" charset="0"/>
              </a:rPr>
              <a:t>						</a:t>
            </a:r>
            <a:r>
              <a:rPr lang="en-US" sz="2400" dirty="0" smtClean="0">
                <a:solidFill>
                  <a:schemeClr val="bg2"/>
                </a:solidFill>
                <a:effectLst>
                  <a:outerShdw blurRad="38100" dist="38100" dir="2700000" algn="tl">
                    <a:srgbClr val="000000">
                      <a:alpha val="43137"/>
                    </a:srgbClr>
                  </a:outerShdw>
                </a:effectLst>
                <a:latin typeface="Arial Black" panose="020B0A04020102020204" pitchFamily="34" charset="0"/>
              </a:rPr>
              <a:t>	Download this PowerPoint: 				</a:t>
            </a:r>
            <a:r>
              <a:rPr lang="en-US" sz="2400" dirty="0" smtClean="0">
                <a:solidFill>
                  <a:prstClr val="white"/>
                </a:solidFill>
                <a:effectLst>
                  <a:outerShdw blurRad="38100" dist="38100" dir="2700000" algn="tl">
                    <a:srgbClr val="000000">
                      <a:alpha val="43137"/>
                    </a:srgbClr>
                  </a:outerShdw>
                </a:effectLst>
                <a:latin typeface="Arial Black" panose="020B0A04020102020204" pitchFamily="34" charset="0"/>
                <a:hlinkClick r:id="rId5"/>
              </a:rPr>
              <a:t>http</a:t>
            </a:r>
            <a:r>
              <a:rPr lang="en-US" sz="2400" dirty="0">
                <a:solidFill>
                  <a:prstClr val="white"/>
                </a:solidFill>
                <a:effectLst>
                  <a:outerShdw blurRad="38100" dist="38100" dir="2700000" algn="tl">
                    <a:srgbClr val="000000">
                      <a:alpha val="43137"/>
                    </a:srgbClr>
                  </a:outerShdw>
                </a:effectLst>
                <a:latin typeface="Arial Black" panose="020B0A04020102020204" pitchFamily="34" charset="0"/>
                <a:hlinkClick r:id="rId5"/>
              </a:rPr>
              <a:t>://www.peopledemandingaction.org/downloads/tpp</a:t>
            </a:r>
            <a:br>
              <a:rPr lang="en-US" sz="2400" dirty="0">
                <a:solidFill>
                  <a:prstClr val="white"/>
                </a:solidFill>
                <a:effectLst>
                  <a:outerShdw blurRad="38100" dist="38100" dir="2700000" algn="tl">
                    <a:srgbClr val="000000">
                      <a:alpha val="43137"/>
                    </a:srgbClr>
                  </a:outerShdw>
                </a:effectLst>
                <a:latin typeface="Arial Black" panose="020B0A04020102020204" pitchFamily="34" charset="0"/>
                <a:hlinkClick r:id="rId5"/>
              </a:rPr>
            </a:br>
            <a:endParaRPr lang="en-US" sz="2400" dirty="0" smtClean="0">
              <a:solidFill>
                <a:schemeClr val="bg2"/>
              </a:solidFill>
              <a:effectLst>
                <a:outerShdw blurRad="38100" dist="38100" dir="2700000" algn="tl">
                  <a:srgbClr val="000000">
                    <a:alpha val="43137"/>
                  </a:srgbClr>
                </a:outerShdw>
              </a:effectLst>
              <a:latin typeface="Arial Black" panose="020B0A04020102020204" pitchFamily="34" charset="0"/>
            </a:endParaRPr>
          </a:p>
        </p:txBody>
      </p:sp>
      <p:pic>
        <p:nvPicPr>
          <p:cNvPr id="5" name="Picture 4"/>
          <p:cNvPicPr>
            <a:picLocks noChangeAspect="1"/>
          </p:cNvPicPr>
          <p:nvPr/>
        </p:nvPicPr>
        <p:blipFill>
          <a:blip r:embed="rId6">
            <a:lum contrast="4000"/>
          </a:blip>
          <a:stretch>
            <a:fillRect/>
          </a:stretch>
        </p:blipFill>
        <p:spPr>
          <a:xfrm>
            <a:off x="9218612" y="1752600"/>
            <a:ext cx="2377440" cy="2743200"/>
          </a:xfrm>
          <a:prstGeom prst="rect">
            <a:avLst/>
          </a:prstGeom>
        </p:spPr>
      </p:pic>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79412" y="4751797"/>
            <a:ext cx="1555613" cy="1645491"/>
          </a:xfrm>
          <a:prstGeom prst="rect">
            <a:avLst/>
          </a:prstGeom>
        </p:spPr>
      </p:pic>
      <p:sp>
        <p:nvSpPr>
          <p:cNvPr id="3" name="Subtitle 2"/>
          <p:cNvSpPr>
            <a:spLocks noGrp="1"/>
          </p:cNvSpPr>
          <p:nvPr>
            <p:ph type="subTitle" idx="1"/>
          </p:nvPr>
        </p:nvSpPr>
        <p:spPr>
          <a:xfrm>
            <a:off x="5484812" y="7010400"/>
            <a:ext cx="45719" cy="45719"/>
          </a:xfrm>
        </p:spPr>
        <p:txBody>
          <a:bodyPr>
            <a:normAutofit fontScale="25000" lnSpcReduction="20000"/>
          </a:bodyPr>
          <a:lstStyle/>
          <a:p>
            <a:endParaRPr lang="en-US" dirty="0"/>
          </a:p>
        </p:txBody>
      </p:sp>
    </p:spTree>
    <p:extLst>
      <p:ext uri="{BB962C8B-B14F-4D97-AF65-F5344CB8AC3E}">
        <p14:creationId xmlns:p14="http://schemas.microsoft.com/office/powerpoint/2010/main" val="376519764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484812" y="7010400"/>
            <a:ext cx="45719" cy="45719"/>
          </a:xfrm>
        </p:spPr>
        <p:txBody>
          <a:bodyPr>
            <a:normAutofit fontScale="25000" lnSpcReduction="20000"/>
          </a:bodyPr>
          <a:lstStyle/>
          <a:p>
            <a:endParaRPr lang="en-US" dirty="0"/>
          </a:p>
        </p:txBody>
      </p:sp>
      <p:sp>
        <p:nvSpPr>
          <p:cNvPr id="6" name="Rectangle 5"/>
          <p:cNvSpPr/>
          <p:nvPr/>
        </p:nvSpPr>
        <p:spPr>
          <a:xfrm>
            <a:off x="836612" y="838200"/>
            <a:ext cx="8382000" cy="4555093"/>
          </a:xfrm>
          <a:prstGeom prst="rect">
            <a:avLst/>
          </a:prstGeom>
        </p:spPr>
        <p:txBody>
          <a:bodyPr wrap="square">
            <a:spAutoFit/>
          </a:bodyPr>
          <a:lstStyle/>
          <a:p>
            <a:r>
              <a:rPr lang="en-US" sz="1400" dirty="0">
                <a:latin typeface="Calibri" panose="020F0502020204030204" pitchFamily="34" charset="0"/>
                <a:ea typeface="Calibri" panose="020F0502020204030204" pitchFamily="34" charset="0"/>
                <a:cs typeface="Times New Roman" panose="02020603050405020304" pitchFamily="18" charset="0"/>
              </a:rPr>
              <a:t> </a:t>
            </a:r>
          </a:p>
          <a:p>
            <a:pPr marL="342900" marR="0" lvl="0" indent="-342900">
              <a:lnSpc>
                <a:spcPct val="115000"/>
              </a:lnSpc>
              <a:spcBef>
                <a:spcPts val="0"/>
              </a:spcBef>
              <a:spcAft>
                <a:spcPts val="0"/>
              </a:spcAft>
              <a:buFont typeface="Symbol" panose="05050102010706020507" pitchFamily="18" charset="2"/>
              <a:buChar char=""/>
            </a:pPr>
            <a:r>
              <a:rPr lang="en-US" sz="3200" b="1" dirty="0">
                <a:solidFill>
                  <a:schemeClr val="bg2"/>
                </a:solidFill>
                <a:ea typeface="Calibri" panose="020F0502020204030204" pitchFamily="34" charset="0"/>
                <a:cs typeface="Times New Roman" panose="02020603050405020304" pitchFamily="18" charset="0"/>
              </a:rPr>
              <a:t>Even though the TPP is almost complete, and the administration dismissed bicameral, bipartisan majority demands that the TPP include disciplines against currency cheating, Congress is now being asked to delegate away its constitutional trade authority over the TPP. </a:t>
            </a:r>
          </a:p>
          <a:p>
            <a:pPr marL="342900" marR="0" lvl="0" indent="-342900">
              <a:lnSpc>
                <a:spcPct val="115000"/>
              </a:lnSpc>
              <a:spcBef>
                <a:spcPts val="0"/>
              </a:spcBef>
              <a:spcAft>
                <a:spcPts val="0"/>
              </a:spcAft>
              <a:buFont typeface="Symbol" panose="05050102010706020507" pitchFamily="18" charset="2"/>
              <a:buChar char=""/>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p:cNvPicPr>
            <a:picLocks noChangeAspect="1"/>
          </p:cNvPicPr>
          <p:nvPr/>
        </p:nvPicPr>
        <p:blipFill>
          <a:blip r:embed="rId3"/>
          <a:stretch>
            <a:fillRect/>
          </a:stretch>
        </p:blipFill>
        <p:spPr>
          <a:xfrm>
            <a:off x="9752012" y="3794968"/>
            <a:ext cx="1821019" cy="1828800"/>
          </a:xfrm>
          <a:prstGeom prst="rect">
            <a:avLst/>
          </a:prstGeom>
        </p:spPr>
      </p:pic>
    </p:spTree>
    <p:extLst>
      <p:ext uri="{BB962C8B-B14F-4D97-AF65-F5344CB8AC3E}">
        <p14:creationId xmlns:p14="http://schemas.microsoft.com/office/powerpoint/2010/main" val="124871735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31812" y="304800"/>
            <a:ext cx="2743200" cy="2743200"/>
          </a:xfrm>
          <a:prstGeom prst="rect">
            <a:avLst/>
          </a:prstGeom>
          <a:scene3d>
            <a:camera prst="orthographicFront">
              <a:rot lat="300000" lon="0" rev="0"/>
            </a:camera>
            <a:lightRig rig="threePt" dir="t"/>
          </a:scene3d>
        </p:spPr>
      </p:pic>
      <p:sp>
        <p:nvSpPr>
          <p:cNvPr id="3" name="Subtitle 2"/>
          <p:cNvSpPr>
            <a:spLocks noGrp="1"/>
          </p:cNvSpPr>
          <p:nvPr>
            <p:ph type="subTitle" idx="1"/>
          </p:nvPr>
        </p:nvSpPr>
        <p:spPr>
          <a:xfrm flipH="1" flipV="1">
            <a:off x="150812" y="6705600"/>
            <a:ext cx="12038012" cy="76199"/>
          </a:xfrm>
        </p:spPr>
        <p:txBody>
          <a:bodyPr>
            <a:normAutofit fontScale="25000" lnSpcReduction="20000"/>
          </a:bodyPr>
          <a:lstStyle/>
          <a:p>
            <a:endParaRPr lang="en-US" dirty="0">
              <a:solidFill>
                <a:schemeClr val="accent1">
                  <a:lumMod val="50000"/>
                </a:schemeClr>
              </a:solidFill>
            </a:endParaRPr>
          </a:p>
        </p:txBody>
      </p:sp>
      <p:sp>
        <p:nvSpPr>
          <p:cNvPr id="6" name="Rectangle 5"/>
          <p:cNvSpPr/>
          <p:nvPr/>
        </p:nvSpPr>
        <p:spPr>
          <a:xfrm>
            <a:off x="-306387" y="25400"/>
            <a:ext cx="12495212" cy="6515630"/>
          </a:xfrm>
          <a:prstGeom prst="rect">
            <a:avLst/>
          </a:prstGeom>
        </p:spPr>
        <p:txBody>
          <a:bodyPr wrap="square">
            <a:spAutoFit/>
          </a:bodyPr>
          <a:lstStyle/>
          <a:p>
            <a:r>
              <a:rPr lang="en-US" sz="1400" dirty="0">
                <a:latin typeface="Calibri" panose="020F0502020204030204" pitchFamily="34" charset="0"/>
                <a:ea typeface="Calibri" panose="020F0502020204030204" pitchFamily="34" charset="0"/>
                <a:cs typeface="Times New Roman" panose="02020603050405020304" pitchFamily="18" charset="0"/>
              </a:rPr>
              <a:t> </a:t>
            </a:r>
            <a:r>
              <a:rPr lang="en-US" sz="1400" dirty="0" smtClean="0">
                <a:latin typeface="Calibri" panose="020F0502020204030204" pitchFamily="34" charset="0"/>
                <a:ea typeface="Calibri" panose="020F0502020204030204" pitchFamily="34" charset="0"/>
                <a:cs typeface="Times New Roman" panose="02020603050405020304" pitchFamily="18" charset="0"/>
              </a:rPr>
              <a:t> 							</a:t>
            </a:r>
            <a:r>
              <a:rPr lang="en-US" sz="12000" b="1" cap="all" dirty="0" smtClean="0">
                <a:solidFill>
                  <a:schemeClr val="bg2"/>
                </a:solidFill>
                <a:effectLst>
                  <a:outerShdw blurRad="38100" dist="38100" dir="2700000" algn="tl">
                    <a:srgbClr val="000000">
                      <a:alpha val="43137"/>
                    </a:srgbClr>
                  </a:outerShdw>
                </a:effectLst>
              </a:rPr>
              <a:t>Q &amp; a </a:t>
            </a:r>
          </a:p>
          <a:p>
            <a:pPr marR="0" lvl="0">
              <a:lnSpc>
                <a:spcPct val="115000"/>
              </a:lnSpc>
              <a:spcBef>
                <a:spcPts val="0"/>
              </a:spcBef>
              <a:spcAft>
                <a:spcPts val="0"/>
              </a:spcAft>
            </a:pPr>
            <a:r>
              <a:rPr lang="en-US" sz="3600" b="1" cap="all" dirty="0" smtClean="0">
                <a:solidFill>
                  <a:schemeClr val="accent1">
                    <a:lumMod val="50000"/>
                  </a:schemeClr>
                </a:solidFill>
                <a:latin typeface="Arial Black" panose="020B0A04020102020204" pitchFamily="34" charset="0"/>
              </a:rPr>
              <a:t>					  	</a:t>
            </a:r>
            <a:r>
              <a:rPr lang="en-US" sz="3200" b="1" cap="all" dirty="0" smtClean="0">
                <a:solidFill>
                  <a:schemeClr val="bg2"/>
                </a:solidFill>
                <a:effectLst>
                  <a:outerShdw blurRad="38100" dist="38100" dir="2700000" algn="tl">
                    <a:srgbClr val="000000">
                      <a:alpha val="43137"/>
                    </a:srgbClr>
                  </a:outerShdw>
                </a:effectLst>
              </a:rPr>
              <a:t>	Kathryn J0hnson </a:t>
            </a:r>
          </a:p>
          <a:p>
            <a:pPr marR="0" lvl="0">
              <a:spcBef>
                <a:spcPts val="0"/>
              </a:spcBef>
              <a:spcAft>
                <a:spcPts val="0"/>
              </a:spcAft>
            </a:pPr>
            <a:r>
              <a:rPr lang="en-US" sz="3200" b="1" cap="all" dirty="0" smtClean="0">
                <a:solidFill>
                  <a:schemeClr val="accent1">
                    <a:lumMod val="50000"/>
                  </a:schemeClr>
                </a:solidFill>
                <a:latin typeface="Arial Black" panose="020B0A04020102020204" pitchFamily="34" charset="0"/>
              </a:rPr>
              <a:t>						</a:t>
            </a:r>
            <a:r>
              <a:rPr lang="en-US" sz="3200" b="1" dirty="0">
                <a:solidFill>
                  <a:schemeClr val="accent1">
                    <a:lumMod val="75000"/>
                  </a:schemeClr>
                </a:solidFill>
              </a:rPr>
              <a:t> </a:t>
            </a:r>
            <a:r>
              <a:rPr lang="en-US" sz="3200" b="1" dirty="0" smtClean="0">
                <a:solidFill>
                  <a:schemeClr val="accent1">
                    <a:lumMod val="75000"/>
                  </a:schemeClr>
                </a:solidFill>
              </a:rPr>
              <a:t>          </a:t>
            </a:r>
            <a:r>
              <a:rPr lang="en-US" sz="3200" dirty="0" smtClean="0">
                <a:solidFill>
                  <a:schemeClr val="accent1">
                    <a:lumMod val="50000"/>
                  </a:schemeClr>
                </a:solidFill>
                <a:latin typeface="Arial Black" pitchFamily="34" charset="0"/>
              </a:rPr>
              <a:t>Field </a:t>
            </a:r>
            <a:r>
              <a:rPr lang="en-US" sz="3200" dirty="0">
                <a:solidFill>
                  <a:schemeClr val="accent1">
                    <a:lumMod val="50000"/>
                  </a:schemeClr>
                </a:solidFill>
                <a:latin typeface="Arial Black" pitchFamily="34" charset="0"/>
              </a:rPr>
              <a:t>Organizer</a:t>
            </a:r>
            <a:br>
              <a:rPr lang="en-US" sz="3200" dirty="0">
                <a:solidFill>
                  <a:schemeClr val="accent1">
                    <a:lumMod val="50000"/>
                  </a:schemeClr>
                </a:solidFill>
                <a:latin typeface="Arial Black" pitchFamily="34" charset="0"/>
              </a:rPr>
            </a:br>
            <a:r>
              <a:rPr lang="en-US" sz="3200" dirty="0" smtClean="0">
                <a:solidFill>
                  <a:schemeClr val="accent1">
                    <a:lumMod val="50000"/>
                  </a:schemeClr>
                </a:solidFill>
                <a:latin typeface="Arial Black" pitchFamily="34" charset="0"/>
              </a:rPr>
              <a:t>	  		 Public </a:t>
            </a:r>
            <a:r>
              <a:rPr lang="en-US" sz="3200" dirty="0">
                <a:solidFill>
                  <a:schemeClr val="accent1">
                    <a:lumMod val="50000"/>
                  </a:schemeClr>
                </a:solidFill>
                <a:latin typeface="Arial Black" pitchFamily="34" charset="0"/>
              </a:rPr>
              <a:t>Citizen's Global Trade </a:t>
            </a:r>
            <a:r>
              <a:rPr lang="en-US" sz="3200" dirty="0" smtClean="0">
                <a:solidFill>
                  <a:schemeClr val="accent1">
                    <a:lumMod val="50000"/>
                  </a:schemeClr>
                </a:solidFill>
                <a:latin typeface="Arial Black" pitchFamily="34" charset="0"/>
              </a:rPr>
              <a:t>Watch</a:t>
            </a:r>
            <a:endParaRPr lang="en-US" sz="3200" dirty="0" smtClean="0">
              <a:solidFill>
                <a:schemeClr val="accent3">
                  <a:lumMod val="50000"/>
                </a:schemeClr>
              </a:solidFill>
              <a:latin typeface="Arial Black" pitchFamily="34" charset="0"/>
            </a:endParaRPr>
          </a:p>
          <a:p>
            <a:pPr marR="0" lvl="0">
              <a:spcBef>
                <a:spcPts val="0"/>
              </a:spcBef>
              <a:spcAft>
                <a:spcPts val="0"/>
              </a:spcAft>
            </a:pPr>
            <a:endParaRPr lang="en-US" sz="3200" dirty="0">
              <a:solidFill>
                <a:schemeClr val="accent3">
                  <a:lumMod val="50000"/>
                </a:schemeClr>
              </a:solidFill>
              <a:latin typeface="Arial Black" pitchFamily="34" charset="0"/>
              <a:ea typeface="Calibri" panose="020F0502020204030204" pitchFamily="34" charset="0"/>
              <a:cs typeface="Times New Roman" panose="02020603050405020304" pitchFamily="18" charset="0"/>
            </a:endParaRPr>
          </a:p>
          <a:p>
            <a:pPr marR="0" lvl="0">
              <a:spcBef>
                <a:spcPts val="0"/>
              </a:spcBef>
              <a:spcAft>
                <a:spcPts val="0"/>
              </a:spcAft>
            </a:pPr>
            <a:r>
              <a:rPr lang="en-US" sz="3200" dirty="0" smtClean="0">
                <a:solidFill>
                  <a:schemeClr val="accent3">
                    <a:lumMod val="50000"/>
                  </a:schemeClr>
                </a:solidFill>
                <a:latin typeface="Arial Black" pitchFamily="34" charset="0"/>
                <a:ea typeface="Calibri" panose="020F0502020204030204" pitchFamily="34" charset="0"/>
                <a:cs typeface="Times New Roman" panose="02020603050405020304" pitchFamily="18" charset="0"/>
              </a:rPr>
              <a:t>			</a:t>
            </a:r>
          </a:p>
          <a:p>
            <a:pPr marR="0" lvl="0">
              <a:spcBef>
                <a:spcPts val="0"/>
              </a:spcBef>
              <a:spcAft>
                <a:spcPts val="0"/>
              </a:spcAft>
            </a:pPr>
            <a:endParaRPr lang="en-US" sz="3200" dirty="0">
              <a:solidFill>
                <a:schemeClr val="accent3">
                  <a:lumMod val="50000"/>
                </a:schemeClr>
              </a:solidFill>
              <a:latin typeface="Arial Black" pitchFamily="34" charset="0"/>
              <a:ea typeface="Calibri" panose="020F0502020204030204" pitchFamily="34" charset="0"/>
              <a:cs typeface="Times New Roman" panose="02020603050405020304" pitchFamily="18" charset="0"/>
            </a:endParaRPr>
          </a:p>
          <a:p>
            <a:pPr marR="0" lvl="0">
              <a:spcBef>
                <a:spcPts val="0"/>
              </a:spcBef>
              <a:spcAft>
                <a:spcPts val="0"/>
              </a:spcAft>
            </a:pPr>
            <a:endParaRPr lang="en-US" sz="3200" dirty="0" smtClean="0">
              <a:solidFill>
                <a:schemeClr val="accent3">
                  <a:lumMod val="50000"/>
                </a:schemeClr>
              </a:solidFill>
              <a:latin typeface="Arial Black" pitchFamily="34" charset="0"/>
              <a:ea typeface="Calibri" panose="020F0502020204030204" pitchFamily="34" charset="0"/>
              <a:cs typeface="Times New Roman" panose="02020603050405020304" pitchFamily="18" charset="0"/>
            </a:endParaRPr>
          </a:p>
          <a:p>
            <a:pPr marR="0" lvl="0">
              <a:spcBef>
                <a:spcPts val="0"/>
              </a:spcBef>
              <a:spcAft>
                <a:spcPts val="0"/>
              </a:spcAft>
            </a:pPr>
            <a:endParaRPr lang="en-US" sz="3200" dirty="0">
              <a:solidFill>
                <a:schemeClr val="accent3">
                  <a:lumMod val="50000"/>
                </a:schemeClr>
              </a:solidFill>
              <a:latin typeface="Arial Black" pitchFamily="34" charset="0"/>
              <a:ea typeface="Calibri" panose="020F0502020204030204" pitchFamily="34" charset="0"/>
              <a:cs typeface="Times New Roman" panose="02020603050405020304" pitchFamily="18" charset="0"/>
            </a:endParaRPr>
          </a:p>
          <a:p>
            <a:pPr marR="0" lvl="0">
              <a:spcBef>
                <a:spcPts val="0"/>
              </a:spcBef>
              <a:spcAft>
                <a:spcPts val="0"/>
              </a:spcAft>
            </a:pPr>
            <a:endParaRPr lang="en-US" sz="3200" dirty="0">
              <a:solidFill>
                <a:schemeClr val="accent1">
                  <a:lumMod val="50000"/>
                </a:schemeClr>
              </a:solidFill>
              <a:latin typeface="Arial Black" panose="020B0A04020102020204" pitchFamily="34" charset="0"/>
              <a:ea typeface="Calibri" panose="020F0502020204030204" pitchFamily="34" charset="0"/>
              <a:cs typeface="Times New Roman" panose="02020603050405020304" pitchFamily="18" charset="0"/>
            </a:endParaRPr>
          </a:p>
        </p:txBody>
      </p:sp>
      <p:pic>
        <p:nvPicPr>
          <p:cNvPr id="8" name="Picture 7"/>
          <p:cNvPicPr>
            <a:picLocks noChangeAspect="1"/>
          </p:cNvPicPr>
          <p:nvPr/>
        </p:nvPicPr>
        <p:blipFill>
          <a:blip r:embed="rId4"/>
          <a:stretch>
            <a:fillRect/>
          </a:stretch>
        </p:blipFill>
        <p:spPr>
          <a:xfrm>
            <a:off x="9752012" y="3794968"/>
            <a:ext cx="1821019" cy="1828800"/>
          </a:xfrm>
          <a:prstGeom prst="rect">
            <a:avLst/>
          </a:prstGeom>
        </p:spPr>
      </p:pic>
      <p:sp>
        <p:nvSpPr>
          <p:cNvPr id="5" name="Rectangle 4"/>
          <p:cNvSpPr/>
          <p:nvPr/>
        </p:nvSpPr>
        <p:spPr>
          <a:xfrm>
            <a:off x="75405" y="1447800"/>
            <a:ext cx="12188825" cy="4360168"/>
          </a:xfrm>
          <a:prstGeom prst="rect">
            <a:avLst/>
          </a:prstGeom>
        </p:spPr>
        <p:txBody>
          <a:bodyPr wrap="square">
            <a:spAutoFit/>
          </a:bodyPr>
          <a:lstStyle/>
          <a:p>
            <a:endParaRPr lang="en-US" dirty="0" smtClean="0">
              <a:solidFill>
                <a:schemeClr val="accent3">
                  <a:lumMod val="50000"/>
                </a:schemeClr>
              </a:solidFill>
              <a:latin typeface="Arial Black" pitchFamily="34" charset="0"/>
            </a:endParaRPr>
          </a:p>
          <a:p>
            <a:endParaRPr lang="en-US" dirty="0">
              <a:solidFill>
                <a:schemeClr val="accent3">
                  <a:lumMod val="50000"/>
                </a:schemeClr>
              </a:solidFill>
              <a:latin typeface="Arial Black" pitchFamily="34" charset="0"/>
            </a:endParaRPr>
          </a:p>
          <a:p>
            <a:endParaRPr lang="en-US" dirty="0" smtClean="0">
              <a:solidFill>
                <a:schemeClr val="accent3">
                  <a:lumMod val="50000"/>
                </a:schemeClr>
              </a:solidFill>
              <a:latin typeface="Arial Black" pitchFamily="34" charset="0"/>
            </a:endParaRPr>
          </a:p>
          <a:p>
            <a:endParaRPr lang="en-US" dirty="0">
              <a:solidFill>
                <a:schemeClr val="accent3">
                  <a:lumMod val="50000"/>
                </a:schemeClr>
              </a:solidFill>
              <a:latin typeface="Arial Black" pitchFamily="34" charset="0"/>
            </a:endParaRPr>
          </a:p>
          <a:p>
            <a:endParaRPr lang="en-US" dirty="0" smtClean="0">
              <a:solidFill>
                <a:schemeClr val="accent3">
                  <a:lumMod val="50000"/>
                </a:schemeClr>
              </a:solidFill>
              <a:latin typeface="Arial Black" pitchFamily="34" charset="0"/>
            </a:endParaRPr>
          </a:p>
          <a:p>
            <a:endParaRPr lang="en-US" dirty="0">
              <a:solidFill>
                <a:schemeClr val="accent3">
                  <a:lumMod val="50000"/>
                </a:schemeClr>
              </a:solidFill>
              <a:latin typeface="Arial Black" pitchFamily="34" charset="0"/>
            </a:endParaRPr>
          </a:p>
          <a:p>
            <a:endParaRPr lang="en-US" dirty="0" smtClean="0">
              <a:solidFill>
                <a:schemeClr val="accent3">
                  <a:lumMod val="50000"/>
                </a:schemeClr>
              </a:solidFill>
              <a:latin typeface="Arial Black" pitchFamily="34" charset="0"/>
            </a:endParaRPr>
          </a:p>
          <a:p>
            <a:endParaRPr lang="en-US" dirty="0">
              <a:solidFill>
                <a:schemeClr val="accent3">
                  <a:lumMod val="50000"/>
                </a:schemeClr>
              </a:solidFill>
              <a:latin typeface="Arial Black" pitchFamily="34" charset="0"/>
            </a:endParaRPr>
          </a:p>
          <a:p>
            <a:pPr>
              <a:lnSpc>
                <a:spcPts val="2000"/>
              </a:lnSpc>
            </a:pPr>
            <a:r>
              <a:rPr lang="en-US" dirty="0" smtClean="0">
                <a:solidFill>
                  <a:schemeClr val="accent3">
                    <a:lumMod val="50000"/>
                  </a:schemeClr>
                </a:solidFill>
                <a:latin typeface="Arial Black" pitchFamily="34" charset="0"/>
              </a:rPr>
              <a:t>		</a:t>
            </a:r>
            <a:r>
              <a:rPr lang="en-US" sz="2000" dirty="0" smtClean="0">
                <a:solidFill>
                  <a:schemeClr val="bg2"/>
                </a:solidFill>
                <a:effectLst>
                  <a:outerShdw blurRad="38100" dist="38100" dir="2700000" algn="tl">
                    <a:srgbClr val="000000">
                      <a:alpha val="43137"/>
                    </a:srgbClr>
                  </a:outerShdw>
                </a:effectLst>
                <a:latin typeface="Arial Black" pitchFamily="34" charset="0"/>
              </a:rPr>
              <a:t>Email</a:t>
            </a:r>
            <a:r>
              <a:rPr lang="en-US" sz="2000" dirty="0">
                <a:solidFill>
                  <a:schemeClr val="bg2"/>
                </a:solidFill>
                <a:effectLst>
                  <a:outerShdw blurRad="38100" dist="38100" dir="2700000" algn="tl">
                    <a:srgbClr val="000000">
                      <a:alpha val="43137"/>
                    </a:srgbClr>
                  </a:outerShdw>
                </a:effectLst>
                <a:latin typeface="Arial Black" pitchFamily="34" charset="0"/>
              </a:rPr>
              <a:t>:</a:t>
            </a:r>
            <a:r>
              <a:rPr lang="en-US" sz="2000" dirty="0">
                <a:solidFill>
                  <a:schemeClr val="accent3">
                    <a:lumMod val="50000"/>
                  </a:schemeClr>
                </a:solidFill>
                <a:latin typeface="Arial Black" pitchFamily="34" charset="0"/>
              </a:rPr>
              <a:t> </a:t>
            </a:r>
            <a:r>
              <a:rPr lang="en-US" sz="2000" dirty="0">
                <a:latin typeface="Arial Black" pitchFamily="34" charset="0"/>
                <a:hlinkClick r:id="rId5"/>
              </a:rPr>
              <a:t>kjohnson@citizen.org </a:t>
            </a:r>
            <a:r>
              <a:rPr lang="en-US" sz="2000" dirty="0">
                <a:latin typeface="Arial Black" pitchFamily="34" charset="0"/>
              </a:rPr>
              <a:t/>
            </a:r>
            <a:br>
              <a:rPr lang="en-US" sz="2000" dirty="0">
                <a:latin typeface="Arial Black" pitchFamily="34" charset="0"/>
              </a:rPr>
            </a:br>
            <a:r>
              <a:rPr lang="en-US" sz="2000" dirty="0">
                <a:latin typeface="Arial Black" pitchFamily="34" charset="0"/>
              </a:rPr>
              <a:t>					</a:t>
            </a:r>
            <a:br>
              <a:rPr lang="en-US" sz="2000" dirty="0">
                <a:latin typeface="Arial Black" pitchFamily="34" charset="0"/>
              </a:rPr>
            </a:br>
            <a:r>
              <a:rPr lang="en-US" sz="2000" dirty="0" smtClean="0">
                <a:latin typeface="Arial Black" pitchFamily="34" charset="0"/>
              </a:rPr>
              <a:t>		</a:t>
            </a:r>
            <a:r>
              <a:rPr lang="en-US" sz="2000" dirty="0" smtClean="0">
                <a:solidFill>
                  <a:schemeClr val="accent1">
                    <a:lumMod val="75000"/>
                  </a:schemeClr>
                </a:solidFill>
                <a:latin typeface="Arial Black" pitchFamily="34" charset="0"/>
              </a:rPr>
              <a:t>Website</a:t>
            </a:r>
            <a:r>
              <a:rPr lang="en-US" sz="2000" dirty="0">
                <a:solidFill>
                  <a:schemeClr val="accent1">
                    <a:lumMod val="75000"/>
                  </a:schemeClr>
                </a:solidFill>
                <a:latin typeface="Arial Black" pitchFamily="34" charset="0"/>
              </a:rPr>
              <a:t>: </a:t>
            </a:r>
            <a:r>
              <a:rPr lang="en-US" sz="2000" dirty="0">
                <a:latin typeface="Arial Black" pitchFamily="34" charset="0"/>
                <a:hlinkClick r:id="rId6"/>
              </a:rPr>
              <a:t>http://www.tradewatch.org</a:t>
            </a:r>
            <a:br>
              <a:rPr lang="en-US" sz="2000" dirty="0">
                <a:latin typeface="Arial Black" pitchFamily="34" charset="0"/>
                <a:hlinkClick r:id="rId6"/>
              </a:rPr>
            </a:br>
            <a:r>
              <a:rPr lang="en-US" sz="2000" dirty="0">
                <a:latin typeface="Arial Black" pitchFamily="34" charset="0"/>
              </a:rPr>
              <a:t>						</a:t>
            </a:r>
            <a:r>
              <a:rPr lang="en-US" sz="2000" dirty="0" smtClean="0">
                <a:solidFill>
                  <a:srgbClr val="00B0F0"/>
                </a:solidFill>
                <a:latin typeface="Arial Black" pitchFamily="34" charset="0"/>
              </a:rPr>
              <a:t>             </a:t>
            </a:r>
            <a:r>
              <a:rPr lang="en-US" sz="2000" dirty="0">
                <a:solidFill>
                  <a:srgbClr val="00B0F0"/>
                </a:solidFill>
                <a:latin typeface="Arial Black" pitchFamily="34" charset="0"/>
              </a:rPr>
              <a:t/>
            </a:r>
            <a:br>
              <a:rPr lang="en-US" sz="2000" dirty="0">
                <a:solidFill>
                  <a:srgbClr val="00B0F0"/>
                </a:solidFill>
                <a:latin typeface="Arial Black" pitchFamily="34" charset="0"/>
              </a:rPr>
            </a:br>
            <a:r>
              <a:rPr lang="en-US" sz="2000" dirty="0" smtClean="0">
                <a:solidFill>
                  <a:srgbClr val="00B0F0"/>
                </a:solidFill>
                <a:latin typeface="Arial Black" pitchFamily="34" charset="0"/>
              </a:rPr>
              <a:t>		</a:t>
            </a:r>
            <a:r>
              <a:rPr lang="en-US" sz="2000" dirty="0" smtClean="0">
                <a:solidFill>
                  <a:srgbClr val="A2D668"/>
                </a:solidFill>
                <a:effectLst>
                  <a:outerShdw blurRad="38100" dist="38100" dir="2700000" algn="tl">
                    <a:srgbClr val="000000">
                      <a:alpha val="43137"/>
                    </a:srgbClr>
                  </a:outerShdw>
                </a:effectLst>
                <a:latin typeface="Arial Black" pitchFamily="34" charset="0"/>
              </a:rPr>
              <a:t>TPP </a:t>
            </a:r>
            <a:r>
              <a:rPr lang="en-US" sz="2000" dirty="0">
                <a:solidFill>
                  <a:srgbClr val="A2D668"/>
                </a:solidFill>
                <a:effectLst>
                  <a:outerShdw blurRad="38100" dist="38100" dir="2700000" algn="tl">
                    <a:srgbClr val="000000">
                      <a:alpha val="43137"/>
                    </a:srgbClr>
                  </a:outerShdw>
                </a:effectLst>
                <a:latin typeface="Arial Black" pitchFamily="34" charset="0"/>
              </a:rPr>
              <a:t>Resources: </a:t>
            </a:r>
            <a:r>
              <a:rPr lang="en-US" sz="2000" dirty="0">
                <a:latin typeface="Arial Black" pitchFamily="34" charset="0"/>
                <a:hlinkClick r:id="rId7"/>
              </a:rPr>
              <a:t>http://www.exposethetpp.org</a:t>
            </a:r>
            <a:r>
              <a:rPr lang="en-US" sz="2000" dirty="0">
                <a:latin typeface="Arial Black" pitchFamily="34" charset="0"/>
              </a:rPr>
              <a:t/>
            </a:r>
            <a:br>
              <a:rPr lang="en-US" sz="2000" dirty="0">
                <a:latin typeface="Arial Black" pitchFamily="34" charset="0"/>
              </a:rPr>
            </a:br>
            <a:r>
              <a:rPr lang="en-US" sz="2000" dirty="0">
                <a:latin typeface="Arial Black" pitchFamily="34" charset="0"/>
              </a:rPr>
              <a:t>				           </a:t>
            </a:r>
            <a:br>
              <a:rPr lang="en-US" sz="2000" dirty="0">
                <a:latin typeface="Arial Black" pitchFamily="34" charset="0"/>
              </a:rPr>
            </a:br>
            <a:r>
              <a:rPr lang="en-US" sz="2000" dirty="0" smtClean="0">
                <a:latin typeface="Arial Black" pitchFamily="34" charset="0"/>
              </a:rPr>
              <a:t>		</a:t>
            </a:r>
            <a:r>
              <a:rPr lang="en-US" sz="2000" dirty="0" smtClean="0">
                <a:solidFill>
                  <a:schemeClr val="accent1">
                    <a:lumMod val="75000"/>
                  </a:schemeClr>
                </a:solidFill>
                <a:latin typeface="Arial Black" pitchFamily="34" charset="0"/>
              </a:rPr>
              <a:t>Facebook</a:t>
            </a:r>
            <a:r>
              <a:rPr lang="en-US" sz="2000" dirty="0">
                <a:solidFill>
                  <a:schemeClr val="accent1">
                    <a:lumMod val="75000"/>
                  </a:schemeClr>
                </a:solidFill>
                <a:latin typeface="Arial Black" pitchFamily="34" charset="0"/>
              </a:rPr>
              <a:t>: </a:t>
            </a:r>
            <a:r>
              <a:rPr lang="en-US" sz="2000" dirty="0">
                <a:latin typeface="Arial Black" pitchFamily="34" charset="0"/>
                <a:hlinkClick r:id="rId8"/>
              </a:rPr>
              <a:t>www.facebook.com/GlobalTradeWatch</a:t>
            </a:r>
            <a:r>
              <a:rPr lang="en-US" sz="2000" dirty="0">
                <a:latin typeface="Arial Black" pitchFamily="34" charset="0"/>
              </a:rPr>
              <a:t> 			</a:t>
            </a:r>
            <a:endParaRPr lang="en-US" sz="2000" dirty="0" smtClean="0">
              <a:latin typeface="Arial Black" pitchFamily="34" charset="0"/>
            </a:endParaRPr>
          </a:p>
          <a:p>
            <a:pPr>
              <a:lnSpc>
                <a:spcPts val="2000"/>
              </a:lnSpc>
            </a:pPr>
            <a:r>
              <a:rPr lang="en-US" sz="2000" dirty="0" smtClean="0">
                <a:solidFill>
                  <a:schemeClr val="accent3">
                    <a:lumMod val="50000"/>
                  </a:schemeClr>
                </a:solidFill>
                <a:latin typeface="Arial Black" pitchFamily="34" charset="0"/>
              </a:rPr>
              <a:t>		</a:t>
            </a:r>
            <a:r>
              <a:rPr lang="en-US" sz="2000" dirty="0" smtClean="0">
                <a:solidFill>
                  <a:schemeClr val="bg2"/>
                </a:solidFill>
                <a:effectLst>
                  <a:outerShdw blurRad="38100" dist="38100" dir="2700000" algn="tl">
                    <a:srgbClr val="000000">
                      <a:alpha val="43137"/>
                    </a:srgbClr>
                  </a:outerShdw>
                </a:effectLst>
                <a:latin typeface="Arial Black" pitchFamily="34" charset="0"/>
              </a:rPr>
              <a:t>Our </a:t>
            </a:r>
            <a:r>
              <a:rPr lang="en-US" sz="2000" dirty="0">
                <a:solidFill>
                  <a:schemeClr val="bg2"/>
                </a:solidFill>
                <a:effectLst>
                  <a:outerShdw blurRad="38100" dist="38100" dir="2700000" algn="tl">
                    <a:srgbClr val="000000">
                      <a:alpha val="43137"/>
                    </a:srgbClr>
                  </a:outerShdw>
                </a:effectLst>
                <a:latin typeface="Arial Black" pitchFamily="34" charset="0"/>
              </a:rPr>
              <a:t>blog: </a:t>
            </a:r>
            <a:r>
              <a:rPr lang="en-US" sz="2000" dirty="0">
                <a:latin typeface="Arial Black" pitchFamily="34" charset="0"/>
                <a:hlinkClick r:id="rId9"/>
              </a:rPr>
              <a:t>http://www.EyesOnTrade.org</a:t>
            </a:r>
            <a:endParaRPr lang="en-US" sz="2000" dirty="0"/>
          </a:p>
        </p:txBody>
      </p:sp>
    </p:spTree>
    <p:extLst>
      <p:ext uri="{BB962C8B-B14F-4D97-AF65-F5344CB8AC3E}">
        <p14:creationId xmlns:p14="http://schemas.microsoft.com/office/powerpoint/2010/main" val="175710244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484812" y="7010400"/>
            <a:ext cx="45719" cy="45719"/>
          </a:xfrm>
        </p:spPr>
        <p:txBody>
          <a:bodyPr>
            <a:normAutofit fontScale="25000" lnSpcReduction="20000"/>
          </a:bodyPr>
          <a:lstStyle/>
          <a:p>
            <a:endParaRPr lang="en-US" dirty="0"/>
          </a:p>
        </p:txBody>
      </p:sp>
      <p:sp>
        <p:nvSpPr>
          <p:cNvPr id="6" name="Rectangle 5"/>
          <p:cNvSpPr/>
          <p:nvPr/>
        </p:nvSpPr>
        <p:spPr>
          <a:xfrm>
            <a:off x="0" y="152400"/>
            <a:ext cx="12188825" cy="6658233"/>
          </a:xfrm>
          <a:prstGeom prst="rect">
            <a:avLst/>
          </a:prstGeom>
        </p:spPr>
        <p:txBody>
          <a:bodyPr wrap="square">
            <a:spAutoFit/>
          </a:bodyPr>
          <a:lstStyle/>
          <a:p>
            <a:r>
              <a:rPr lang="en-US" sz="4800" b="1" dirty="0" smtClean="0">
                <a:solidFill>
                  <a:schemeClr val="bg2"/>
                </a:solidFill>
                <a:effectLst>
                  <a:outerShdw blurRad="38100" dist="38100" dir="2700000" algn="tl">
                    <a:srgbClr val="000000">
                      <a:alpha val="43137"/>
                    </a:srgbClr>
                  </a:outerShdw>
                </a:effectLst>
              </a:rPr>
              <a:t>	   THANKS AND WRAP-UP</a:t>
            </a:r>
            <a:r>
              <a:rPr lang="en-US" sz="6600" b="1" dirty="0" smtClean="0">
                <a:solidFill>
                  <a:schemeClr val="bg2"/>
                </a:solidFill>
                <a:effectLst>
                  <a:outerShdw blurRad="38100" dist="38100" dir="2700000" algn="tl">
                    <a:srgbClr val="000000">
                      <a:alpha val="43137"/>
                    </a:srgbClr>
                  </a:outerShdw>
                </a:effectLst>
              </a:rPr>
              <a:t/>
            </a:r>
            <a:br>
              <a:rPr lang="en-US" sz="6600" b="1" dirty="0" smtClean="0">
                <a:solidFill>
                  <a:schemeClr val="bg2"/>
                </a:solidFill>
                <a:effectLst>
                  <a:outerShdw blurRad="38100" dist="38100" dir="2700000" algn="tl">
                    <a:srgbClr val="000000">
                      <a:alpha val="43137"/>
                    </a:srgbClr>
                  </a:outerShdw>
                </a:effectLst>
              </a:rPr>
            </a:br>
            <a:r>
              <a:rPr lang="en-US" sz="2400" dirty="0" smtClean="0">
                <a:solidFill>
                  <a:schemeClr val="accent1">
                    <a:lumMod val="75000"/>
                  </a:schemeClr>
                </a:solidFill>
                <a:latin typeface="Arial Black" panose="020B0A04020102020204" pitchFamily="34" charset="0"/>
              </a:rPr>
              <a:t>Elizabeth Warren, National TPP Team Coordinator </a:t>
            </a:r>
            <a:r>
              <a:rPr lang="en-US" sz="2400" dirty="0" smtClean="0">
                <a:solidFill>
                  <a:schemeClr val="accent3">
                    <a:lumMod val="50000"/>
                  </a:schemeClr>
                </a:solidFill>
                <a:latin typeface="Arial Black" panose="020B0A04020102020204" pitchFamily="34" charset="0"/>
              </a:rPr>
              <a:t/>
            </a:r>
            <a:br>
              <a:rPr lang="en-US" sz="2400" dirty="0" smtClean="0">
                <a:solidFill>
                  <a:schemeClr val="accent3">
                    <a:lumMod val="50000"/>
                  </a:schemeClr>
                </a:solidFill>
                <a:latin typeface="Arial Black" panose="020B0A04020102020204" pitchFamily="34" charset="0"/>
              </a:rPr>
            </a:br>
            <a:r>
              <a:rPr lang="en-US" sz="2400" dirty="0" smtClean="0">
                <a:solidFill>
                  <a:srgbClr val="D3E884"/>
                </a:solidFill>
                <a:effectLst>
                  <a:outerShdw blurRad="38100" dist="38100" dir="2700000" algn="tl">
                    <a:srgbClr val="000000">
                      <a:alpha val="43137"/>
                    </a:srgbClr>
                  </a:outerShdw>
                </a:effectLst>
                <a:latin typeface="Arial Black" panose="020B0A04020102020204" pitchFamily="34" charset="0"/>
              </a:rPr>
              <a:t>Director of Communications/Campaign Outreach 	</a:t>
            </a:r>
          </a:p>
          <a:p>
            <a:pPr>
              <a:spcAft>
                <a:spcPts val="1200"/>
              </a:spcAft>
            </a:pPr>
            <a:r>
              <a:rPr lang="en-US" sz="2400" dirty="0" smtClean="0">
                <a:solidFill>
                  <a:srgbClr val="D3E884"/>
                </a:solidFill>
                <a:effectLst>
                  <a:outerShdw blurRad="38100" dist="38100" dir="2700000" algn="tl">
                    <a:srgbClr val="000000">
                      <a:alpha val="43137"/>
                    </a:srgbClr>
                  </a:outerShdw>
                </a:effectLst>
                <a:latin typeface="Arial Black" panose="020B0A04020102020204" pitchFamily="34" charset="0"/>
              </a:rPr>
              <a:t>People Demanding Action </a:t>
            </a:r>
            <a:r>
              <a:rPr lang="en-US" sz="2800" dirty="0" smtClean="0">
                <a:solidFill>
                  <a:schemeClr val="accent3">
                    <a:lumMod val="50000"/>
                  </a:schemeClr>
                </a:solidFill>
              </a:rPr>
              <a:t>	</a:t>
            </a:r>
            <a:br>
              <a:rPr lang="en-US" sz="2800" dirty="0" smtClean="0">
                <a:solidFill>
                  <a:schemeClr val="accent3">
                    <a:lumMod val="50000"/>
                  </a:schemeClr>
                </a:solidFill>
              </a:rPr>
            </a:br>
            <a:r>
              <a:rPr lang="en-US" sz="2400" dirty="0" smtClean="0">
                <a:solidFill>
                  <a:schemeClr val="accent1">
                    <a:lumMod val="50000"/>
                  </a:schemeClr>
                </a:solidFill>
                <a:latin typeface="Arial Black" panose="020B0A04020102020204" pitchFamily="34" charset="0"/>
              </a:rPr>
              <a:t>Email: </a:t>
            </a:r>
            <a:r>
              <a:rPr lang="en-US" sz="2400" b="1" dirty="0" smtClean="0">
                <a:solidFill>
                  <a:schemeClr val="accent3">
                    <a:lumMod val="50000"/>
                  </a:schemeClr>
                </a:solidFill>
                <a:latin typeface="Arial Black" panose="020B0A04020102020204" pitchFamily="34" charset="0"/>
                <a:hlinkClick r:id="rId3"/>
              </a:rPr>
              <a:t>Liz@PeopleDemandingAction.org</a:t>
            </a:r>
            <a:r>
              <a:rPr lang="en-US" sz="2400" b="1" dirty="0" smtClean="0">
                <a:solidFill>
                  <a:schemeClr val="accent3">
                    <a:lumMod val="50000"/>
                  </a:schemeClr>
                </a:solidFill>
                <a:latin typeface="Arial Black" panose="020B0A04020102020204" pitchFamily="34" charset="0"/>
              </a:rPr>
              <a:t/>
            </a:r>
            <a:br>
              <a:rPr lang="en-US" sz="2400" b="1" dirty="0" smtClean="0">
                <a:solidFill>
                  <a:schemeClr val="accent3">
                    <a:lumMod val="50000"/>
                  </a:schemeClr>
                </a:solidFill>
                <a:latin typeface="Arial Black" panose="020B0A04020102020204" pitchFamily="34" charset="0"/>
              </a:rPr>
            </a:br>
            <a:r>
              <a:rPr lang="en-US" sz="2400" b="1" dirty="0" smtClean="0">
                <a:solidFill>
                  <a:schemeClr val="accent3">
                    <a:lumMod val="50000"/>
                  </a:schemeClr>
                </a:solidFill>
                <a:latin typeface="Arial Black" panose="020B0A04020102020204" pitchFamily="34" charset="0"/>
              </a:rPr>
              <a:t>				</a:t>
            </a:r>
            <a:r>
              <a:rPr lang="en-US" sz="3200" b="1" dirty="0" smtClean="0">
                <a:solidFill>
                  <a:schemeClr val="bg2"/>
                </a:solidFill>
                <a:effectLst>
                  <a:outerShdw blurRad="38100" dist="38100" dir="2700000" algn="tl">
                    <a:srgbClr val="000000">
                      <a:alpha val="43137"/>
                    </a:srgbClr>
                  </a:outerShdw>
                </a:effectLst>
              </a:rPr>
              <a:t>Upcoming Calls:</a:t>
            </a:r>
          </a:p>
          <a:p>
            <a:pPr algn="ctr">
              <a:lnSpc>
                <a:spcPts val="3200"/>
              </a:lnSpc>
            </a:pPr>
            <a:r>
              <a:rPr lang="en-US" sz="2200" dirty="0" smtClean="0">
                <a:solidFill>
                  <a:schemeClr val="bg2"/>
                </a:solidFill>
                <a:effectLst>
                  <a:outerShdw blurRad="38100" dist="38100" dir="2700000" algn="tl">
                    <a:srgbClr val="000000">
                      <a:alpha val="43137"/>
                    </a:srgbClr>
                  </a:outerShdw>
                </a:effectLst>
                <a:latin typeface="Arial Black" panose="020B0A04020102020204" pitchFamily="34" charset="0"/>
              </a:rPr>
              <a:t>April </a:t>
            </a:r>
            <a:r>
              <a:rPr lang="en-US" sz="2200" dirty="0">
                <a:solidFill>
                  <a:schemeClr val="bg2"/>
                </a:solidFill>
                <a:effectLst>
                  <a:outerShdw blurRad="38100" dist="38100" dir="2700000" algn="tl">
                    <a:srgbClr val="000000">
                      <a:alpha val="43137"/>
                    </a:srgbClr>
                  </a:outerShdw>
                </a:effectLst>
                <a:latin typeface="Arial Black" panose="020B0A04020102020204" pitchFamily="34" charset="0"/>
              </a:rPr>
              <a:t>26: </a:t>
            </a:r>
            <a:r>
              <a:rPr lang="en-US" sz="2200" dirty="0">
                <a:solidFill>
                  <a:schemeClr val="accent1">
                    <a:lumMod val="50000"/>
                  </a:schemeClr>
                </a:solidFill>
                <a:effectLst>
                  <a:glow rad="38100">
                    <a:schemeClr val="bg1">
                      <a:lumMod val="50000"/>
                      <a:lumOff val="50000"/>
                      <a:alpha val="20000"/>
                    </a:schemeClr>
                  </a:glow>
                  <a:outerShdw blurRad="38100" dist="38100" dir="2700000" algn="tl">
                    <a:srgbClr val="000000">
                      <a:alpha val="43137"/>
                    </a:srgbClr>
                  </a:outerShdw>
                </a:effectLst>
                <a:latin typeface="Arial Black" panose="020B0A04020102020204" pitchFamily="34" charset="0"/>
              </a:rPr>
              <a:t>Dr. Erik Monasterio, Stephanie Burgos, OXFAM America</a:t>
            </a:r>
            <a:r>
              <a:rPr lang="en-US" sz="2200" dirty="0">
                <a:effectLst>
                  <a:glow rad="38100">
                    <a:schemeClr val="bg1">
                      <a:lumMod val="50000"/>
                      <a:lumOff val="50000"/>
                      <a:alpha val="20000"/>
                    </a:schemeClr>
                  </a:glow>
                  <a:outerShdw blurRad="38100" dist="38100" dir="2700000" algn="tl">
                    <a:srgbClr val="000000">
                      <a:alpha val="43137"/>
                    </a:srgbClr>
                  </a:outerShdw>
                </a:effectLst>
                <a:latin typeface="Arial Black" panose="020B0A04020102020204" pitchFamily="34" charset="0"/>
              </a:rPr>
              <a:t> </a:t>
            </a:r>
          </a:p>
          <a:p>
            <a:pPr algn="ctr">
              <a:lnSpc>
                <a:spcPts val="2400"/>
              </a:lnSpc>
              <a:spcAft>
                <a:spcPts val="1200"/>
              </a:spcAft>
            </a:pPr>
            <a:r>
              <a:rPr lang="en-US" sz="2200" dirty="0">
                <a:solidFill>
                  <a:schemeClr val="accent5"/>
                </a:solidFill>
                <a:effectLst>
                  <a:glow rad="38100">
                    <a:schemeClr val="bg1">
                      <a:lumMod val="50000"/>
                      <a:lumOff val="50000"/>
                      <a:alpha val="20000"/>
                    </a:schemeClr>
                  </a:glow>
                </a:effectLst>
                <a:latin typeface="Arial Black" panose="020B0A04020102020204" pitchFamily="34" charset="0"/>
              </a:rPr>
              <a:t>TPP, Patents, ISDS and the Global Health Crisis</a:t>
            </a:r>
          </a:p>
          <a:p>
            <a:pPr algn="ctr">
              <a:lnSpc>
                <a:spcPts val="2400"/>
              </a:lnSpc>
            </a:pPr>
            <a:r>
              <a:rPr lang="en-US" sz="2200" dirty="0" smtClean="0">
                <a:solidFill>
                  <a:schemeClr val="bg2"/>
                </a:solidFill>
                <a:effectLst>
                  <a:glow rad="38100">
                    <a:schemeClr val="bg1">
                      <a:lumMod val="50000"/>
                      <a:lumOff val="50000"/>
                      <a:alpha val="20000"/>
                    </a:schemeClr>
                  </a:glow>
                  <a:outerShdw blurRad="38100" dist="38100" dir="2700000" algn="tl">
                    <a:srgbClr val="000000">
                      <a:alpha val="43137"/>
                    </a:srgbClr>
                  </a:outerShdw>
                </a:effectLst>
                <a:latin typeface="Arial Black" panose="020B0A04020102020204" pitchFamily="34" charset="0"/>
              </a:rPr>
              <a:t>May </a:t>
            </a:r>
            <a:r>
              <a:rPr lang="en-US" sz="2200" dirty="0">
                <a:solidFill>
                  <a:schemeClr val="bg2"/>
                </a:solidFill>
                <a:effectLst>
                  <a:glow rad="38100">
                    <a:schemeClr val="bg1">
                      <a:lumMod val="50000"/>
                      <a:lumOff val="50000"/>
                      <a:alpha val="20000"/>
                    </a:schemeClr>
                  </a:glow>
                  <a:outerShdw blurRad="38100" dist="38100" dir="2700000" algn="tl">
                    <a:srgbClr val="000000">
                      <a:alpha val="43137"/>
                    </a:srgbClr>
                  </a:outerShdw>
                </a:effectLst>
                <a:latin typeface="Arial Black" panose="020B0A04020102020204" pitchFamily="34" charset="0"/>
              </a:rPr>
              <a:t>3: </a:t>
            </a:r>
            <a:r>
              <a:rPr lang="en-US" sz="2200" dirty="0">
                <a:solidFill>
                  <a:schemeClr val="accent1">
                    <a:lumMod val="50000"/>
                  </a:schemeClr>
                </a:solidFill>
                <a:effectLst>
                  <a:glow rad="38100">
                    <a:schemeClr val="bg1">
                      <a:lumMod val="50000"/>
                      <a:lumOff val="50000"/>
                      <a:alpha val="20000"/>
                    </a:schemeClr>
                  </a:glow>
                </a:effectLst>
                <a:latin typeface="Arial Black" panose="020B0A04020102020204" pitchFamily="34" charset="0"/>
              </a:rPr>
              <a:t>Larry Cohen, Communications Workers of America</a:t>
            </a:r>
          </a:p>
          <a:p>
            <a:pPr algn="ctr">
              <a:lnSpc>
                <a:spcPts val="2400"/>
              </a:lnSpc>
            </a:pPr>
            <a:r>
              <a:rPr lang="en-US" sz="2200" dirty="0" smtClean="0">
                <a:solidFill>
                  <a:schemeClr val="accent1">
                    <a:lumMod val="50000"/>
                  </a:schemeClr>
                </a:solidFill>
                <a:effectLst>
                  <a:glow rad="38100">
                    <a:schemeClr val="bg1">
                      <a:lumMod val="50000"/>
                      <a:lumOff val="50000"/>
                      <a:alpha val="20000"/>
                    </a:schemeClr>
                  </a:glow>
                </a:effectLst>
                <a:latin typeface="Arial Black" panose="020B0A04020102020204" pitchFamily="34" charset="0"/>
              </a:rPr>
              <a:t>              John </a:t>
            </a:r>
            <a:r>
              <a:rPr lang="en-US" sz="2200" dirty="0">
                <a:solidFill>
                  <a:schemeClr val="accent1">
                    <a:lumMod val="50000"/>
                  </a:schemeClr>
                </a:solidFill>
                <a:effectLst>
                  <a:glow rad="38100">
                    <a:schemeClr val="bg1">
                      <a:lumMod val="50000"/>
                      <a:lumOff val="50000"/>
                      <a:alpha val="20000"/>
                    </a:schemeClr>
                  </a:glow>
                </a:effectLst>
                <a:latin typeface="Arial Black" panose="020B0A04020102020204" pitchFamily="34" charset="0"/>
              </a:rPr>
              <a:t>Logan, Labor Historian </a:t>
            </a:r>
            <a:r>
              <a:rPr lang="en-US" sz="2200" dirty="0" smtClean="0">
                <a:solidFill>
                  <a:schemeClr val="accent1">
                    <a:lumMod val="50000"/>
                  </a:schemeClr>
                </a:solidFill>
                <a:effectLst>
                  <a:glow rad="38100">
                    <a:schemeClr val="bg1">
                      <a:lumMod val="50000"/>
                      <a:lumOff val="50000"/>
                      <a:alpha val="20000"/>
                    </a:schemeClr>
                  </a:glow>
                </a:effectLst>
                <a:latin typeface="Arial Black" panose="020B0A04020102020204" pitchFamily="34" charset="0"/>
              </a:rPr>
              <a:t>(plus one other guest)</a:t>
            </a:r>
          </a:p>
          <a:p>
            <a:pPr algn="ctr">
              <a:lnSpc>
                <a:spcPts val="2400"/>
              </a:lnSpc>
            </a:pPr>
            <a:r>
              <a:rPr lang="en-US" sz="2200" dirty="0" smtClean="0">
                <a:solidFill>
                  <a:schemeClr val="accent5"/>
                </a:solidFill>
                <a:effectLst>
                  <a:glow rad="38100">
                    <a:schemeClr val="bg1">
                      <a:lumMod val="50000"/>
                      <a:lumOff val="50000"/>
                      <a:alpha val="20000"/>
                    </a:schemeClr>
                  </a:glow>
                </a:effectLst>
                <a:latin typeface="Arial Black" panose="020B0A04020102020204" pitchFamily="34" charset="0"/>
              </a:rPr>
              <a:t>"</a:t>
            </a:r>
            <a:r>
              <a:rPr lang="en-US" sz="2200" dirty="0">
                <a:solidFill>
                  <a:schemeClr val="accent5"/>
                </a:solidFill>
                <a:effectLst>
                  <a:glow rad="38100">
                    <a:schemeClr val="bg1">
                      <a:lumMod val="50000"/>
                      <a:lumOff val="50000"/>
                      <a:alpha val="20000"/>
                    </a:schemeClr>
                  </a:glow>
                </a:effectLst>
                <a:latin typeface="Arial Black" panose="020B0A04020102020204" pitchFamily="34" charset="0"/>
              </a:rPr>
              <a:t>Mayday, Mayday! American Workers at Risk!" </a:t>
            </a:r>
            <a:r>
              <a:rPr lang="en-US" sz="2200" i="1" dirty="0" smtClean="0">
                <a:solidFill>
                  <a:schemeClr val="bg2"/>
                </a:solidFill>
                <a:effectLst>
                  <a:glow rad="38100">
                    <a:schemeClr val="bg1">
                      <a:lumMod val="50000"/>
                      <a:lumOff val="50000"/>
                      <a:alpha val="20000"/>
                    </a:schemeClr>
                  </a:glow>
                  <a:outerShdw blurRad="38100" dist="38100" dir="2700000" algn="tl">
                    <a:srgbClr val="000000">
                      <a:alpha val="43137"/>
                    </a:srgbClr>
                  </a:outerShdw>
                </a:effectLst>
                <a:latin typeface="Arial Black" panose="020B0A04020102020204" pitchFamily="34" charset="0"/>
              </a:rPr>
              <a:t>(Honoring May </a:t>
            </a:r>
            <a:r>
              <a:rPr lang="en-US" sz="2200" i="1" dirty="0">
                <a:solidFill>
                  <a:schemeClr val="bg2"/>
                </a:solidFill>
                <a:effectLst>
                  <a:glow rad="38100">
                    <a:schemeClr val="bg1">
                      <a:lumMod val="50000"/>
                      <a:lumOff val="50000"/>
                      <a:alpha val="20000"/>
                    </a:schemeClr>
                  </a:glow>
                  <a:outerShdw blurRad="38100" dist="38100" dir="2700000" algn="tl">
                    <a:srgbClr val="000000">
                      <a:alpha val="43137"/>
                    </a:srgbClr>
                  </a:outerShdw>
                </a:effectLst>
                <a:latin typeface="Arial Black" panose="020B0A04020102020204" pitchFamily="34" charset="0"/>
              </a:rPr>
              <a:t>Day)</a:t>
            </a:r>
          </a:p>
          <a:p>
            <a:pPr marR="0" algn="ctr">
              <a:spcBef>
                <a:spcPts val="0"/>
              </a:spcBef>
              <a:spcAft>
                <a:spcPts val="0"/>
              </a:spcAft>
            </a:pPr>
            <a:r>
              <a:rPr lang="en-US" sz="2400" b="1" dirty="0" smtClean="0">
                <a:solidFill>
                  <a:schemeClr val="accent3">
                    <a:lumMod val="50000"/>
                  </a:schemeClr>
                </a:solidFill>
                <a:latin typeface="Arial Black" panose="020B0A04020102020204" pitchFamily="34" charset="0"/>
              </a:rPr>
              <a:t>	</a:t>
            </a:r>
            <a:r>
              <a:rPr lang="en-US" sz="2800" b="1" dirty="0" smtClean="0">
                <a:solidFill>
                  <a:schemeClr val="accent1">
                    <a:lumMod val="50000"/>
                  </a:schemeClr>
                </a:solidFill>
                <a:latin typeface="Arial Black" panose="020B0A04020102020204" pitchFamily="34" charset="0"/>
              </a:rPr>
              <a:t>May 17: TBA </a:t>
            </a:r>
          </a:p>
          <a:p>
            <a:pPr marR="0" algn="ctr">
              <a:spcBef>
                <a:spcPts val="0"/>
              </a:spcBef>
              <a:spcAft>
                <a:spcPts val="0"/>
              </a:spcAft>
            </a:pPr>
            <a:r>
              <a:rPr lang="en-US" sz="2800" b="1" dirty="0">
                <a:solidFill>
                  <a:schemeClr val="accent1">
                    <a:lumMod val="50000"/>
                  </a:schemeClr>
                </a:solidFill>
                <a:latin typeface="Arial Black" panose="020B0A04020102020204" pitchFamily="34" charset="0"/>
              </a:rPr>
              <a:t> </a:t>
            </a:r>
            <a:r>
              <a:rPr lang="en-US" sz="2800" b="1" dirty="0" smtClean="0">
                <a:solidFill>
                  <a:schemeClr val="accent1">
                    <a:lumMod val="50000"/>
                  </a:schemeClr>
                </a:solidFill>
                <a:latin typeface="Arial Black" panose="020B0A04020102020204" pitchFamily="34" charset="0"/>
              </a:rPr>
              <a:t>      May 31: TBA</a:t>
            </a:r>
          </a:p>
          <a:p>
            <a:pPr marR="0" algn="ctr">
              <a:spcBef>
                <a:spcPts val="0"/>
              </a:spcBef>
              <a:spcAft>
                <a:spcPts val="0"/>
              </a:spcAft>
            </a:pPr>
            <a:endParaRPr lang="en-US" sz="2800" b="1" dirty="0" smtClean="0">
              <a:solidFill>
                <a:schemeClr val="accent1">
                  <a:lumMod val="50000"/>
                </a:schemeClr>
              </a:solidFill>
              <a:latin typeface="Arial Black" panose="020B0A04020102020204" pitchFamily="34" charset="0"/>
            </a:endParaRPr>
          </a:p>
          <a:p>
            <a:pPr algn="ctr"/>
            <a:r>
              <a:rPr lang="en-US" sz="2800" b="1" dirty="0" smtClean="0">
                <a:solidFill>
                  <a:schemeClr val="accent1">
                    <a:lumMod val="50000"/>
                  </a:schemeClr>
                </a:solidFill>
                <a:latin typeface="Arial Black" panose="020B0A04020102020204" pitchFamily="34" charset="0"/>
              </a:rPr>
              <a:t>      </a:t>
            </a:r>
            <a:r>
              <a:rPr lang="en-US" sz="3600" b="1" dirty="0" smtClean="0">
                <a:solidFill>
                  <a:schemeClr val="accent1">
                    <a:lumMod val="50000"/>
                  </a:schemeClr>
                </a:solidFill>
                <a:latin typeface="Arial Black" panose="020B0A04020102020204" pitchFamily="34" charset="0"/>
              </a:rPr>
              <a:t>Stay </a:t>
            </a:r>
            <a:r>
              <a:rPr lang="en-US" sz="3600" b="1" dirty="0">
                <a:solidFill>
                  <a:schemeClr val="accent1">
                    <a:lumMod val="50000"/>
                  </a:schemeClr>
                </a:solidFill>
                <a:latin typeface="Arial Black" panose="020B0A04020102020204" pitchFamily="34" charset="0"/>
              </a:rPr>
              <a:t>tuned for </a:t>
            </a:r>
            <a:r>
              <a:rPr lang="en-US" sz="3600" b="1" dirty="0" smtClean="0">
                <a:solidFill>
                  <a:schemeClr val="accent1">
                    <a:lumMod val="50000"/>
                  </a:schemeClr>
                </a:solidFill>
                <a:latin typeface="Arial Black" panose="020B0A04020102020204" pitchFamily="34" charset="0"/>
              </a:rPr>
              <a:t>updates</a:t>
            </a:r>
            <a:endParaRPr lang="en-US" sz="1600" dirty="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p:cNvPicPr>
            <a:picLocks noChangeAspect="1"/>
          </p:cNvPicPr>
          <p:nvPr/>
        </p:nvPicPr>
        <p:blipFill>
          <a:blip r:embed="rId4">
            <a:lum contrast="4000"/>
          </a:blip>
          <a:stretch>
            <a:fillRect/>
          </a:stretch>
        </p:blipFill>
        <p:spPr>
          <a:xfrm>
            <a:off x="9371012" y="228600"/>
            <a:ext cx="2218944" cy="256032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9412" y="5029200"/>
            <a:ext cx="1469573" cy="1554480"/>
          </a:xfrm>
          <a:prstGeom prst="rect">
            <a:avLst/>
          </a:prstGeom>
        </p:spPr>
      </p:pic>
    </p:spTree>
    <p:extLst>
      <p:ext uri="{BB962C8B-B14F-4D97-AF65-F5344CB8AC3E}">
        <p14:creationId xmlns:p14="http://schemas.microsoft.com/office/powerpoint/2010/main" val="263970684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484812" y="7010400"/>
            <a:ext cx="45719" cy="45719"/>
          </a:xfrm>
        </p:spPr>
        <p:txBody>
          <a:bodyPr>
            <a:normAutofit fontScale="25000" lnSpcReduction="20000"/>
          </a:bodyPr>
          <a:lstStyle/>
          <a:p>
            <a:endParaRPr lang="en-US" dirty="0"/>
          </a:p>
        </p:txBody>
      </p:sp>
      <p:sp>
        <p:nvSpPr>
          <p:cNvPr id="6" name="Rectangle 5"/>
          <p:cNvSpPr/>
          <p:nvPr/>
        </p:nvSpPr>
        <p:spPr>
          <a:xfrm>
            <a:off x="-14289" y="76200"/>
            <a:ext cx="12203113" cy="6781800"/>
          </a:xfrm>
          <a:prstGeom prst="rect">
            <a:avLst/>
          </a:prstGeom>
        </p:spPr>
        <p:txBody>
          <a:bodyPr wrap="square">
            <a:spAutoFit/>
          </a:bodyPr>
          <a:lstStyle/>
          <a:p>
            <a:r>
              <a:rPr lang="en-US" sz="1400" dirty="0">
                <a:latin typeface="Calibri" panose="020F0502020204030204" pitchFamily="34" charset="0"/>
                <a:ea typeface="Calibri" panose="020F0502020204030204" pitchFamily="34" charset="0"/>
                <a:cs typeface="Times New Roman" panose="02020603050405020304" pitchFamily="18" charset="0"/>
              </a:rPr>
              <a:t> </a:t>
            </a:r>
          </a:p>
          <a:p>
            <a:pPr lvl="0" algn="ctr">
              <a:lnSpc>
                <a:spcPct val="120000"/>
              </a:lnSpc>
              <a:buSzPct val="90000"/>
            </a:pPr>
            <a:r>
              <a:rPr lang="en-US" sz="4800" b="1" dirty="0" smtClean="0">
                <a:solidFill>
                  <a:schemeClr val="bg2"/>
                </a:solidFill>
                <a:effectLst>
                  <a:outerShdw blurRad="38100" dist="38100" dir="2700000" algn="tl">
                    <a:srgbClr val="000000">
                      <a:alpha val="43137"/>
                    </a:srgbClr>
                  </a:outerShdw>
                </a:effectLst>
              </a:rPr>
              <a:t>YOUR </a:t>
            </a:r>
            <a:r>
              <a:rPr lang="en-US" sz="4800" b="1" dirty="0">
                <a:solidFill>
                  <a:schemeClr val="bg2"/>
                </a:solidFill>
                <a:effectLst>
                  <a:outerShdw blurRad="38100" dist="38100" dir="2700000" algn="tl">
                    <a:srgbClr val="000000">
                      <a:alpha val="43137"/>
                    </a:srgbClr>
                  </a:outerShdw>
                </a:effectLst>
              </a:rPr>
              <a:t>TPP CALL HOST TEAM</a:t>
            </a:r>
          </a:p>
          <a:p>
            <a:pPr lvl="0">
              <a:lnSpc>
                <a:spcPct val="120000"/>
              </a:lnSpc>
              <a:buSzPct val="90000"/>
            </a:pPr>
            <a:r>
              <a:rPr lang="en-US" sz="900" dirty="0">
                <a:solidFill>
                  <a:srgbClr val="000000">
                    <a:lumMod val="50000"/>
                  </a:srgbClr>
                </a:solidFill>
                <a:latin typeface="Arial Black" pitchFamily="34" charset="0"/>
              </a:rPr>
              <a:t>	          </a:t>
            </a:r>
            <a:r>
              <a:rPr lang="en-US" sz="900" dirty="0">
                <a:solidFill>
                  <a:srgbClr val="404040"/>
                </a:solidFill>
                <a:latin typeface="Arial Black" pitchFamily="34" charset="0"/>
              </a:rPr>
              <a:t/>
            </a:r>
            <a:br>
              <a:rPr lang="en-US" sz="900" dirty="0">
                <a:solidFill>
                  <a:srgbClr val="404040"/>
                </a:solidFill>
                <a:latin typeface="Arial Black" pitchFamily="34" charset="0"/>
              </a:rPr>
            </a:br>
            <a:r>
              <a:rPr lang="en-US" sz="1900" dirty="0">
                <a:solidFill>
                  <a:srgbClr val="D3E884"/>
                </a:solidFill>
                <a:latin typeface="Arial Black" pitchFamily="34" charset="0"/>
              </a:rPr>
              <a:t>          	</a:t>
            </a:r>
            <a:r>
              <a:rPr lang="en-US" sz="2400" dirty="0">
                <a:solidFill>
                  <a:srgbClr val="D3E884"/>
                </a:solidFill>
                <a:effectLst>
                  <a:outerShdw blurRad="38100" dist="38100" dir="2700000" algn="tl">
                    <a:srgbClr val="000000">
                      <a:alpha val="43137"/>
                    </a:srgbClr>
                  </a:outerShdw>
                </a:effectLst>
                <a:latin typeface="Arial Black" pitchFamily="34" charset="0"/>
              </a:rPr>
              <a:t>Tom Hocking</a:t>
            </a:r>
            <a:r>
              <a:rPr lang="en-US" sz="2400" dirty="0">
                <a:solidFill>
                  <a:srgbClr val="CB6933">
                    <a:lumMod val="50000"/>
                  </a:srgbClr>
                </a:solidFill>
                <a:latin typeface="Arial Black" pitchFamily="34" charset="0"/>
              </a:rPr>
              <a:t/>
            </a:r>
            <a:br>
              <a:rPr lang="en-US" sz="2400" dirty="0">
                <a:solidFill>
                  <a:srgbClr val="CB6933">
                    <a:lumMod val="50000"/>
                  </a:srgbClr>
                </a:solidFill>
                <a:latin typeface="Arial Black" pitchFamily="34" charset="0"/>
              </a:rPr>
            </a:br>
            <a:r>
              <a:rPr lang="en-US" sz="2400" dirty="0">
                <a:solidFill>
                  <a:srgbClr val="404040"/>
                </a:solidFill>
                <a:latin typeface="Arial Black" pitchFamily="34" charset="0"/>
              </a:rPr>
              <a:t>      	</a:t>
            </a:r>
            <a:r>
              <a:rPr lang="en-US" sz="2400" dirty="0">
                <a:solidFill>
                  <a:schemeClr val="accent1">
                    <a:lumMod val="50000"/>
                  </a:schemeClr>
                </a:solidFill>
                <a:latin typeface="Arial Black" pitchFamily="34" charset="0"/>
              </a:rPr>
              <a:t>National Call Technical Adviser</a:t>
            </a:r>
          </a:p>
          <a:p>
            <a:pPr lvl="0">
              <a:lnSpc>
                <a:spcPct val="120000"/>
              </a:lnSpc>
              <a:buSzPct val="90000"/>
            </a:pPr>
            <a:r>
              <a:rPr lang="en-US" sz="2400" dirty="0">
                <a:solidFill>
                  <a:schemeClr val="accent3"/>
                </a:solidFill>
                <a:effectLst>
                  <a:outerShdw blurRad="38100" dist="38100" dir="2700000" algn="tl">
                    <a:srgbClr val="000000">
                      <a:alpha val="43137"/>
                    </a:srgbClr>
                  </a:outerShdw>
                </a:effectLst>
                <a:latin typeface="Arial Black" pitchFamily="34" charset="0"/>
              </a:rPr>
              <a:t>	</a:t>
            </a:r>
            <a:r>
              <a:rPr lang="en-US" sz="2400" dirty="0">
                <a:solidFill>
                  <a:srgbClr val="A2D668"/>
                </a:solidFill>
                <a:effectLst>
                  <a:outerShdw blurRad="38100" dist="38100" dir="2700000" algn="tl">
                    <a:srgbClr val="000000">
                      <a:alpha val="43137"/>
                    </a:srgbClr>
                  </a:outerShdw>
                </a:effectLst>
                <a:latin typeface="Arial Black" pitchFamily="34" charset="0"/>
              </a:rPr>
              <a:t>National Call Planning Team</a:t>
            </a:r>
            <a:br>
              <a:rPr lang="en-US" sz="2400" dirty="0">
                <a:solidFill>
                  <a:srgbClr val="A2D668"/>
                </a:solidFill>
                <a:effectLst>
                  <a:outerShdw blurRad="38100" dist="38100" dir="2700000" algn="tl">
                    <a:srgbClr val="000000">
                      <a:alpha val="43137"/>
                    </a:srgbClr>
                  </a:outerShdw>
                </a:effectLst>
                <a:latin typeface="Arial Black" pitchFamily="34" charset="0"/>
              </a:rPr>
            </a:br>
            <a:r>
              <a:rPr lang="en-US" sz="2400" dirty="0">
                <a:solidFill>
                  <a:prstClr val="white"/>
                </a:solidFill>
                <a:latin typeface="Arial Black" pitchFamily="34" charset="0"/>
              </a:rPr>
              <a:t>     	</a:t>
            </a:r>
            <a:r>
              <a:rPr lang="en-US" sz="2400" dirty="0">
                <a:solidFill>
                  <a:srgbClr val="CB6933">
                    <a:lumMod val="50000"/>
                  </a:srgbClr>
                </a:solidFill>
                <a:latin typeface="Arial Black" pitchFamily="34" charset="0"/>
              </a:rPr>
              <a:t>MoveOn Regional Organizer, PA  </a:t>
            </a:r>
            <a:br>
              <a:rPr lang="en-US" sz="2400" dirty="0">
                <a:solidFill>
                  <a:srgbClr val="CB6933">
                    <a:lumMod val="50000"/>
                  </a:srgbClr>
                </a:solidFill>
                <a:latin typeface="Arial Black" pitchFamily="34" charset="0"/>
              </a:rPr>
            </a:br>
            <a:r>
              <a:rPr lang="en-US" sz="2400" dirty="0">
                <a:solidFill>
                  <a:prstClr val="white"/>
                </a:solidFill>
                <a:latin typeface="Arial Black" pitchFamily="34" charset="0"/>
              </a:rPr>
              <a:t>      </a:t>
            </a:r>
            <a:r>
              <a:rPr lang="en-US" sz="2400" dirty="0">
                <a:solidFill>
                  <a:srgbClr val="404040"/>
                </a:solidFill>
                <a:latin typeface="Arial Black" pitchFamily="34" charset="0"/>
              </a:rPr>
              <a:t>	</a:t>
            </a:r>
            <a:r>
              <a:rPr lang="en-US" sz="2400" dirty="0">
                <a:solidFill>
                  <a:srgbClr val="CB6933">
                    <a:lumMod val="50000"/>
                  </a:srgbClr>
                </a:solidFill>
                <a:latin typeface="Arial Black" pitchFamily="34" charset="0"/>
              </a:rPr>
              <a:t>Email: </a:t>
            </a:r>
            <a:r>
              <a:rPr lang="en-US" sz="2400" dirty="0" smtClean="0">
                <a:solidFill>
                  <a:srgbClr val="92D050"/>
                </a:solidFill>
                <a:latin typeface="Arial Black" pitchFamily="34" charset="0"/>
                <a:hlinkClick r:id="rId3"/>
              </a:rPr>
              <a:t>twhocking@gmail.com</a:t>
            </a:r>
            <a:endParaRPr lang="en-US" sz="2400" dirty="0">
              <a:solidFill>
                <a:srgbClr val="92D050"/>
              </a:solidFill>
              <a:latin typeface="Arial Black" pitchFamily="34" charset="0"/>
            </a:endParaRPr>
          </a:p>
          <a:p>
            <a:pPr lvl="0">
              <a:lnSpc>
                <a:spcPct val="120000"/>
              </a:lnSpc>
              <a:buSzPct val="90000"/>
            </a:pPr>
            <a:endParaRPr lang="en-US" sz="2400" dirty="0">
              <a:solidFill>
                <a:prstClr val="white"/>
              </a:solidFill>
              <a:latin typeface="Arial Black" pitchFamily="34" charset="0"/>
            </a:endParaRPr>
          </a:p>
          <a:p>
            <a:pPr lvl="0">
              <a:lnSpc>
                <a:spcPct val="120000"/>
              </a:lnSpc>
              <a:buSzPct val="90000"/>
            </a:pPr>
            <a:r>
              <a:rPr lang="en-US" sz="2400" dirty="0">
                <a:solidFill>
                  <a:srgbClr val="CB6933">
                    <a:lumMod val="50000"/>
                  </a:srgbClr>
                </a:solidFill>
                <a:latin typeface="Arial Black" pitchFamily="34" charset="0"/>
              </a:rPr>
              <a:t>	</a:t>
            </a:r>
            <a:r>
              <a:rPr lang="en-US" sz="2400" dirty="0">
                <a:solidFill>
                  <a:schemeClr val="bg2"/>
                </a:solidFill>
                <a:effectLst>
                  <a:outerShdw blurRad="38100" dist="38100" dir="2700000" algn="tl">
                    <a:srgbClr val="000000">
                      <a:alpha val="43137"/>
                    </a:srgbClr>
                  </a:outerShdw>
                </a:effectLst>
                <a:latin typeface="Arial Black" pitchFamily="34" charset="0"/>
              </a:rPr>
              <a:t>●Pre and Post-Call Technical Questions</a:t>
            </a:r>
          </a:p>
          <a:p>
            <a:pPr lvl="0">
              <a:lnSpc>
                <a:spcPct val="120000"/>
              </a:lnSpc>
              <a:buSzPct val="90000"/>
            </a:pPr>
            <a:r>
              <a:rPr lang="en-US" sz="2400" dirty="0">
                <a:solidFill>
                  <a:schemeClr val="bg2"/>
                </a:solidFill>
                <a:effectLst>
                  <a:outerShdw blurRad="38100" dist="38100" dir="2700000" algn="tl">
                    <a:srgbClr val="000000">
                      <a:alpha val="43137"/>
                    </a:srgbClr>
                  </a:outerShdw>
                </a:effectLst>
                <a:latin typeface="Arial Black" pitchFamily="34" charset="0"/>
              </a:rPr>
              <a:t>	●Global TPP Team Facebook Page Manager </a:t>
            </a:r>
          </a:p>
          <a:p>
            <a:pPr lvl="0">
              <a:lnSpc>
                <a:spcPct val="120000"/>
              </a:lnSpc>
              <a:buSzPct val="90000"/>
            </a:pPr>
            <a:r>
              <a:rPr lang="en-US" sz="2400" dirty="0">
                <a:solidFill>
                  <a:srgbClr val="488E4A"/>
                </a:solidFill>
                <a:latin typeface="Arial Black" pitchFamily="34" charset="0"/>
              </a:rPr>
              <a:t>	</a:t>
            </a:r>
            <a:r>
              <a:rPr lang="en-US" sz="2400" dirty="0">
                <a:solidFill>
                  <a:schemeClr val="accent1">
                    <a:lumMod val="50000"/>
                  </a:schemeClr>
                </a:solidFill>
                <a:latin typeface="Arial Black" pitchFamily="34" charset="0"/>
              </a:rPr>
              <a:t>Website:</a:t>
            </a:r>
            <a:r>
              <a:rPr lang="en-US" sz="2400" dirty="0">
                <a:solidFill>
                  <a:srgbClr val="488E4A"/>
                </a:solidFill>
                <a:latin typeface="Arial Black" pitchFamily="34" charset="0"/>
              </a:rPr>
              <a:t> </a:t>
            </a:r>
            <a:r>
              <a:rPr lang="en-US" sz="2400" dirty="0" smtClean="0">
                <a:solidFill>
                  <a:srgbClr val="404040"/>
                </a:solidFill>
                <a:latin typeface="Arial Black" panose="020B0A04020102020204" pitchFamily="34" charset="0"/>
                <a:hlinkClick r:id="rId4"/>
              </a:rPr>
              <a:t>https</a:t>
            </a:r>
            <a:r>
              <a:rPr lang="en-US" sz="2400" dirty="0">
                <a:solidFill>
                  <a:srgbClr val="404040"/>
                </a:solidFill>
                <a:latin typeface="Arial Black" panose="020B0A04020102020204" pitchFamily="34" charset="0"/>
                <a:hlinkClick r:id="rId4"/>
              </a:rPr>
              <a:t>://www.facebook.com/groups/GlobalTPPTeam</a:t>
            </a:r>
            <a:endParaRPr lang="en-US" sz="2400" dirty="0">
              <a:solidFill>
                <a:srgbClr val="92D050"/>
              </a:solidFill>
              <a:latin typeface="Arial Black" pitchFamily="34" charset="0"/>
            </a:endParaRPr>
          </a:p>
          <a:p>
            <a:pPr lvl="0">
              <a:lnSpc>
                <a:spcPct val="90000"/>
              </a:lnSpc>
              <a:spcBef>
                <a:spcPts val="1800"/>
              </a:spcBef>
              <a:buSzPct val="90000"/>
            </a:pPr>
            <a:endParaRPr lang="en-US" sz="1400" dirty="0">
              <a:solidFill>
                <a:srgbClr val="92D050"/>
              </a:solidFill>
              <a:effectLst>
                <a:outerShdw blurRad="38100" dist="38100" dir="2700000" algn="tl">
                  <a:srgbClr val="000000">
                    <a:alpha val="43137"/>
                  </a:srgbClr>
                </a:outerShdw>
              </a:effectLst>
              <a:latin typeface="Arial Black" pitchFamily="34" charset="0"/>
            </a:endParaRPr>
          </a:p>
          <a:p>
            <a:pPr marL="342900" lvl="1">
              <a:lnSpc>
                <a:spcPct val="90000"/>
              </a:lnSpc>
              <a:spcBef>
                <a:spcPts val="600"/>
              </a:spcBef>
              <a:buSzPct val="90000"/>
            </a:pPr>
            <a:endParaRPr lang="en-US" sz="1600" dirty="0">
              <a:solidFill>
                <a:srgbClr val="92D050"/>
              </a:solidFill>
              <a:effectLst>
                <a:outerShdw blurRad="38100" dist="38100" dir="2700000" algn="tl">
                  <a:srgbClr val="000000">
                    <a:alpha val="43137"/>
                  </a:srgbClr>
                </a:outerShdw>
              </a:effectLst>
              <a:latin typeface="Arial Black" pitchFamily="34" charset="0"/>
            </a:endParaRPr>
          </a:p>
          <a:p>
            <a:pPr marL="342900" marR="0" lvl="0" indent="-342900">
              <a:lnSpc>
                <a:spcPct val="115000"/>
              </a:lnSpc>
              <a:spcBef>
                <a:spcPts val="0"/>
              </a:spcBef>
              <a:spcAft>
                <a:spcPts val="0"/>
              </a:spcAft>
              <a:buFont typeface="Symbol" panose="05050102010706020507" pitchFamily="18" charset="2"/>
              <a:buChar char=""/>
            </a:pPr>
            <a:endParaRPr lang="en-US" sz="1400" dirty="0" smtClean="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 name="Picture 1"/>
          <p:cNvPicPr>
            <a:picLocks noChangeAspect="1"/>
          </p:cNvPicPr>
          <p:nvPr/>
        </p:nvPicPr>
        <p:blipFill>
          <a:blip r:embed="rId5"/>
          <a:stretch>
            <a:fillRect/>
          </a:stretch>
        </p:blipFill>
        <p:spPr>
          <a:xfrm>
            <a:off x="7923212" y="1219200"/>
            <a:ext cx="2615411" cy="2743438"/>
          </a:xfrm>
          <a:prstGeom prst="rect">
            <a:avLst/>
          </a:prstGeom>
        </p:spPr>
      </p:pic>
    </p:spTree>
    <p:extLst>
      <p:ext uri="{BB962C8B-B14F-4D97-AF65-F5344CB8AC3E}">
        <p14:creationId xmlns:p14="http://schemas.microsoft.com/office/powerpoint/2010/main" val="233675779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76200"/>
            <a:ext cx="12188825" cy="7032694"/>
          </a:xfrm>
          <a:prstGeom prst="rect">
            <a:avLst/>
          </a:prstGeom>
        </p:spPr>
        <p:txBody>
          <a:bodyPr wrap="square">
            <a:spAutoFit/>
          </a:bodyPr>
          <a:lstStyle/>
          <a:p>
            <a:r>
              <a:rPr lang="en-US" sz="1400" dirty="0">
                <a:latin typeface="Calibri" panose="020F0502020204030204" pitchFamily="34" charset="0"/>
                <a:ea typeface="Calibri" panose="020F0502020204030204" pitchFamily="34" charset="0"/>
                <a:cs typeface="Times New Roman" panose="02020603050405020304" pitchFamily="18" charset="0"/>
              </a:rPr>
              <a:t> </a:t>
            </a:r>
          </a:p>
          <a:p>
            <a:pPr marR="0" lvl="0">
              <a:lnSpc>
                <a:spcPct val="115000"/>
              </a:lnSpc>
              <a:spcBef>
                <a:spcPts val="0"/>
              </a:spcBef>
              <a:spcAft>
                <a:spcPts val="0"/>
              </a:spcAft>
            </a:pPr>
            <a:r>
              <a:rPr lang="en-US" sz="2400" dirty="0">
                <a:solidFill>
                  <a:srgbClr val="404040"/>
                </a:solidFill>
                <a:latin typeface="Arial Black" pitchFamily="34" charset="0"/>
                <a:ea typeface="+mj-ea"/>
                <a:cs typeface="+mj-cs"/>
              </a:rPr>
              <a:t/>
            </a:r>
            <a:br>
              <a:rPr lang="en-US" sz="2400" dirty="0">
                <a:solidFill>
                  <a:srgbClr val="404040"/>
                </a:solidFill>
                <a:latin typeface="Arial Black" pitchFamily="34" charset="0"/>
                <a:ea typeface="+mj-ea"/>
                <a:cs typeface="+mj-cs"/>
              </a:rPr>
            </a:br>
            <a:r>
              <a:rPr lang="en-US" sz="2400" dirty="0" smtClean="0">
                <a:solidFill>
                  <a:srgbClr val="404040"/>
                </a:solidFill>
                <a:latin typeface="Arial Black" pitchFamily="34" charset="0"/>
                <a:ea typeface="+mj-ea"/>
                <a:cs typeface="+mj-cs"/>
              </a:rPr>
              <a:t>     </a:t>
            </a:r>
            <a:r>
              <a:rPr lang="en-US" sz="4400" b="1" dirty="0" smtClean="0">
                <a:solidFill>
                  <a:schemeClr val="bg2"/>
                </a:solidFill>
                <a:effectLst>
                  <a:outerShdw blurRad="38100" dist="38100" dir="2700000" algn="tl">
                    <a:srgbClr val="000000">
                      <a:alpha val="43137"/>
                    </a:srgbClr>
                  </a:outerShdw>
                </a:effectLst>
                <a:ea typeface="+mj-ea"/>
                <a:cs typeface="+mj-cs"/>
              </a:rPr>
              <a:t>National Call Planning/Notes/Information </a:t>
            </a:r>
          </a:p>
          <a:p>
            <a:pPr marR="0" lvl="0">
              <a:lnSpc>
                <a:spcPct val="115000"/>
              </a:lnSpc>
              <a:spcBef>
                <a:spcPts val="0"/>
              </a:spcBef>
              <a:spcAft>
                <a:spcPts val="0"/>
              </a:spcAft>
            </a:pPr>
            <a:r>
              <a:rPr lang="en-US" sz="2400" dirty="0">
                <a:solidFill>
                  <a:srgbClr val="404040"/>
                </a:solidFill>
                <a:effectLst>
                  <a:outerShdw blurRad="38100" dist="38100" dir="2700000" algn="tl">
                    <a:srgbClr val="000000">
                      <a:alpha val="43137"/>
                    </a:srgbClr>
                  </a:outerShdw>
                </a:effectLst>
                <a:latin typeface="Arial Black" pitchFamily="34" charset="0"/>
                <a:ea typeface="+mj-ea"/>
                <a:cs typeface="+mj-cs"/>
              </a:rPr>
              <a:t>	</a:t>
            </a:r>
            <a:r>
              <a:rPr lang="en-US" sz="2400" dirty="0" smtClean="0">
                <a:solidFill>
                  <a:srgbClr val="D3E884"/>
                </a:solidFill>
                <a:effectLst>
                  <a:outerShdw blurRad="38100" dist="38100" dir="2700000" algn="tl">
                    <a:srgbClr val="000000">
                      <a:alpha val="43137"/>
                    </a:srgbClr>
                  </a:outerShdw>
                </a:effectLst>
                <a:latin typeface="Arial Black" pitchFamily="34" charset="0"/>
                <a:ea typeface="+mj-ea"/>
                <a:cs typeface="+mj-cs"/>
              </a:rPr>
              <a:t>Liz </a:t>
            </a:r>
            <a:r>
              <a:rPr lang="en-US" sz="2400" dirty="0">
                <a:solidFill>
                  <a:srgbClr val="D3E884"/>
                </a:solidFill>
                <a:effectLst>
                  <a:outerShdw blurRad="38100" dist="38100" dir="2700000" algn="tl">
                    <a:srgbClr val="000000">
                      <a:alpha val="43137"/>
                    </a:srgbClr>
                  </a:outerShdw>
                </a:effectLst>
                <a:latin typeface="Arial Black" pitchFamily="34" charset="0"/>
                <a:ea typeface="+mj-ea"/>
                <a:cs typeface="+mj-cs"/>
              </a:rPr>
              <a:t>Amsden</a:t>
            </a:r>
            <a:br>
              <a:rPr lang="en-US" sz="2400" dirty="0">
                <a:solidFill>
                  <a:srgbClr val="D3E884"/>
                </a:solidFill>
                <a:effectLst>
                  <a:outerShdw blurRad="38100" dist="38100" dir="2700000" algn="tl">
                    <a:srgbClr val="000000">
                      <a:alpha val="43137"/>
                    </a:srgbClr>
                  </a:outerShdw>
                </a:effectLst>
                <a:latin typeface="Arial Black" pitchFamily="34" charset="0"/>
                <a:ea typeface="+mj-ea"/>
                <a:cs typeface="+mj-cs"/>
              </a:rPr>
            </a:br>
            <a:r>
              <a:rPr lang="en-US" sz="2400" dirty="0">
                <a:solidFill>
                  <a:srgbClr val="0E5580"/>
                </a:solidFill>
                <a:latin typeface="Arial Black" pitchFamily="34" charset="0"/>
                <a:ea typeface="+mj-ea"/>
                <a:cs typeface="+mj-cs"/>
              </a:rPr>
              <a:t>  	</a:t>
            </a:r>
            <a:r>
              <a:rPr lang="en-US" sz="2400" dirty="0">
                <a:solidFill>
                  <a:srgbClr val="CB6933">
                    <a:lumMod val="50000"/>
                  </a:srgbClr>
                </a:solidFill>
                <a:latin typeface="Arial Black" pitchFamily="34" charset="0"/>
                <a:ea typeface="+mj-ea"/>
                <a:cs typeface="+mj-cs"/>
              </a:rPr>
              <a:t>National Team Co-Organizer</a:t>
            </a:r>
            <a:br>
              <a:rPr lang="en-US" sz="2400" dirty="0">
                <a:solidFill>
                  <a:srgbClr val="CB6933">
                    <a:lumMod val="50000"/>
                  </a:srgbClr>
                </a:solidFill>
                <a:latin typeface="Arial Black" pitchFamily="34" charset="0"/>
                <a:ea typeface="+mj-ea"/>
                <a:cs typeface="+mj-cs"/>
              </a:rPr>
            </a:br>
            <a:r>
              <a:rPr lang="en-US" sz="2400" dirty="0">
                <a:solidFill>
                  <a:prstClr val="white"/>
                </a:solidFill>
                <a:latin typeface="Arial Black" pitchFamily="34" charset="0"/>
                <a:ea typeface="+mj-ea"/>
                <a:cs typeface="+mj-cs"/>
              </a:rPr>
              <a:t>  	</a:t>
            </a:r>
            <a:r>
              <a:rPr lang="en-US" sz="2400" dirty="0">
                <a:solidFill>
                  <a:schemeClr val="accent1">
                    <a:lumMod val="50000"/>
                  </a:schemeClr>
                </a:solidFill>
                <a:latin typeface="Arial Black" pitchFamily="34" charset="0"/>
                <a:ea typeface="+mj-ea"/>
                <a:cs typeface="+mj-cs"/>
              </a:rPr>
              <a:t>Campaign Updates/Call Notes </a:t>
            </a:r>
            <a:br>
              <a:rPr lang="en-US" sz="2400" dirty="0">
                <a:solidFill>
                  <a:schemeClr val="accent1">
                    <a:lumMod val="50000"/>
                  </a:schemeClr>
                </a:solidFill>
                <a:latin typeface="Arial Black" pitchFamily="34" charset="0"/>
                <a:ea typeface="+mj-ea"/>
                <a:cs typeface="+mj-cs"/>
              </a:rPr>
            </a:br>
            <a:r>
              <a:rPr lang="en-US" sz="2400" dirty="0">
                <a:solidFill>
                  <a:prstClr val="white"/>
                </a:solidFill>
                <a:latin typeface="Arial Black" pitchFamily="34" charset="0"/>
                <a:ea typeface="+mj-ea"/>
                <a:cs typeface="+mj-cs"/>
              </a:rPr>
              <a:t>  	</a:t>
            </a:r>
            <a:r>
              <a:rPr lang="en-US" sz="2400" dirty="0">
                <a:solidFill>
                  <a:srgbClr val="CB6933">
                    <a:lumMod val="50000"/>
                  </a:srgbClr>
                </a:solidFill>
                <a:latin typeface="Arial Black" pitchFamily="34" charset="0"/>
                <a:ea typeface="+mj-ea"/>
                <a:cs typeface="+mj-cs"/>
              </a:rPr>
              <a:t>MoveOn Council Organizer CA</a:t>
            </a:r>
            <a:br>
              <a:rPr lang="en-US" sz="2400" dirty="0">
                <a:solidFill>
                  <a:srgbClr val="CB6933">
                    <a:lumMod val="50000"/>
                  </a:srgbClr>
                </a:solidFill>
                <a:latin typeface="Arial Black" pitchFamily="34" charset="0"/>
                <a:ea typeface="+mj-ea"/>
                <a:cs typeface="+mj-cs"/>
              </a:rPr>
            </a:br>
            <a:r>
              <a:rPr lang="en-US" sz="2400" dirty="0">
                <a:solidFill>
                  <a:srgbClr val="75CEEC">
                    <a:lumMod val="40000"/>
                    <a:lumOff val="60000"/>
                  </a:srgbClr>
                </a:solidFill>
                <a:latin typeface="Arial Black" pitchFamily="34" charset="0"/>
                <a:ea typeface="+mj-ea"/>
                <a:cs typeface="+mj-cs"/>
              </a:rPr>
              <a:t>  </a:t>
            </a:r>
            <a:r>
              <a:rPr lang="en-US" sz="2400" dirty="0">
                <a:solidFill>
                  <a:prstClr val="white"/>
                </a:solidFill>
                <a:latin typeface="Arial Black" pitchFamily="34" charset="0"/>
                <a:ea typeface="+mj-ea"/>
                <a:cs typeface="+mj-cs"/>
              </a:rPr>
              <a:t> 	</a:t>
            </a:r>
            <a:r>
              <a:rPr lang="en-US" sz="2400" dirty="0">
                <a:solidFill>
                  <a:schemeClr val="bg2"/>
                </a:solidFill>
                <a:effectLst>
                  <a:outerShdw blurRad="38100" dist="38100" dir="2700000" algn="tl">
                    <a:srgbClr val="000000">
                      <a:alpha val="43137"/>
                    </a:srgbClr>
                  </a:outerShdw>
                </a:effectLst>
                <a:latin typeface="Arial Black" pitchFamily="34" charset="0"/>
                <a:ea typeface="+mj-ea"/>
                <a:cs typeface="+mj-cs"/>
              </a:rPr>
              <a:t>Email: </a:t>
            </a:r>
            <a:r>
              <a:rPr lang="en-US" sz="2400" dirty="0">
                <a:solidFill>
                  <a:prstClr val="white"/>
                </a:solidFill>
                <a:latin typeface="Arial Black" pitchFamily="34" charset="0"/>
                <a:ea typeface="+mj-ea"/>
                <a:cs typeface="+mj-cs"/>
                <a:hlinkClick r:id="rId2"/>
              </a:rPr>
              <a:t>Lizamsden@hotmail.Com</a:t>
            </a:r>
            <a:r>
              <a:rPr lang="en-US" sz="2400" dirty="0">
                <a:solidFill>
                  <a:prstClr val="white"/>
                </a:solidFill>
                <a:latin typeface="Arial Black" pitchFamily="34" charset="0"/>
                <a:ea typeface="+mj-ea"/>
                <a:cs typeface="+mj-cs"/>
              </a:rPr>
              <a:t> </a:t>
            </a:r>
            <a:br>
              <a:rPr lang="en-US" sz="2400" dirty="0">
                <a:solidFill>
                  <a:prstClr val="white"/>
                </a:solidFill>
                <a:latin typeface="Arial Black" pitchFamily="34" charset="0"/>
                <a:ea typeface="+mj-ea"/>
                <a:cs typeface="+mj-cs"/>
              </a:rPr>
            </a:br>
            <a:r>
              <a:rPr lang="en-US" sz="2400" dirty="0">
                <a:solidFill>
                  <a:prstClr val="white"/>
                </a:solidFill>
                <a:latin typeface="Arial Black" pitchFamily="34" charset="0"/>
                <a:ea typeface="+mj-ea"/>
                <a:cs typeface="+mj-cs"/>
              </a:rPr>
              <a:t/>
            </a:r>
            <a:br>
              <a:rPr lang="en-US" sz="2400" dirty="0">
                <a:solidFill>
                  <a:prstClr val="white"/>
                </a:solidFill>
                <a:latin typeface="Arial Black" pitchFamily="34" charset="0"/>
                <a:ea typeface="+mj-ea"/>
                <a:cs typeface="+mj-cs"/>
              </a:rPr>
            </a:br>
            <a:r>
              <a:rPr lang="en-US" sz="2400" dirty="0" smtClean="0">
                <a:solidFill>
                  <a:prstClr val="white"/>
                </a:solidFill>
                <a:latin typeface="Arial Black" pitchFamily="34" charset="0"/>
                <a:ea typeface="+mj-ea"/>
                <a:cs typeface="+mj-cs"/>
              </a:rPr>
              <a:t>				</a:t>
            </a:r>
            <a:r>
              <a:rPr lang="en-US" sz="2400" dirty="0" smtClean="0">
                <a:solidFill>
                  <a:srgbClr val="D3E884"/>
                </a:solidFill>
                <a:effectLst>
                  <a:outerShdw blurRad="38100" dist="38100" dir="2700000" algn="tl">
                    <a:srgbClr val="000000">
                      <a:alpha val="43137"/>
                    </a:srgbClr>
                  </a:outerShdw>
                </a:effectLst>
                <a:latin typeface="Arial Black" pitchFamily="34" charset="0"/>
                <a:ea typeface="+mj-ea"/>
                <a:cs typeface="+mj-cs"/>
              </a:rPr>
              <a:t>Jan </a:t>
            </a:r>
            <a:r>
              <a:rPr lang="en-US" sz="2400" dirty="0">
                <a:solidFill>
                  <a:srgbClr val="D3E884"/>
                </a:solidFill>
                <a:effectLst>
                  <a:outerShdw blurRad="38100" dist="38100" dir="2700000" algn="tl">
                    <a:srgbClr val="000000">
                      <a:alpha val="43137"/>
                    </a:srgbClr>
                  </a:outerShdw>
                </a:effectLst>
                <a:latin typeface="Arial Black" pitchFamily="34" charset="0"/>
                <a:ea typeface="+mj-ea"/>
                <a:cs typeface="+mj-cs"/>
              </a:rPr>
              <a:t>Swartzendruber </a:t>
            </a:r>
            <a:r>
              <a:rPr lang="en-US" sz="2400" dirty="0">
                <a:solidFill>
                  <a:srgbClr val="404040"/>
                </a:solidFill>
                <a:latin typeface="Arial Black" pitchFamily="34" charset="0"/>
                <a:ea typeface="+mj-ea"/>
                <a:cs typeface="+mj-cs"/>
              </a:rPr>
              <a:t/>
            </a:r>
            <a:br>
              <a:rPr lang="en-US" sz="2400" dirty="0">
                <a:solidFill>
                  <a:srgbClr val="404040"/>
                </a:solidFill>
                <a:latin typeface="Arial Black" pitchFamily="34" charset="0"/>
                <a:ea typeface="+mj-ea"/>
                <a:cs typeface="+mj-cs"/>
              </a:rPr>
            </a:br>
            <a:r>
              <a:rPr lang="en-US" sz="2400" dirty="0">
                <a:solidFill>
                  <a:srgbClr val="404040"/>
                </a:solidFill>
                <a:latin typeface="Arial Black" pitchFamily="34" charset="0"/>
                <a:ea typeface="+mj-ea"/>
                <a:cs typeface="+mj-cs"/>
              </a:rPr>
              <a:t>			</a:t>
            </a:r>
            <a:r>
              <a:rPr lang="en-US" sz="2400" dirty="0" smtClean="0">
                <a:solidFill>
                  <a:srgbClr val="404040"/>
                </a:solidFill>
                <a:latin typeface="Arial Black" pitchFamily="34" charset="0"/>
                <a:ea typeface="+mj-ea"/>
                <a:cs typeface="+mj-cs"/>
              </a:rPr>
              <a:t>	</a:t>
            </a:r>
            <a:r>
              <a:rPr lang="en-US" sz="2400" dirty="0" smtClean="0">
                <a:solidFill>
                  <a:srgbClr val="CB6933">
                    <a:lumMod val="50000"/>
                  </a:srgbClr>
                </a:solidFill>
                <a:latin typeface="Arial Black" pitchFamily="34" charset="0"/>
                <a:ea typeface="+mj-ea"/>
                <a:cs typeface="+mj-cs"/>
              </a:rPr>
              <a:t>National </a:t>
            </a:r>
            <a:r>
              <a:rPr lang="en-US" sz="2400" dirty="0">
                <a:solidFill>
                  <a:srgbClr val="CB6933">
                    <a:lumMod val="50000"/>
                  </a:srgbClr>
                </a:solidFill>
                <a:latin typeface="Arial Black" pitchFamily="34" charset="0"/>
                <a:ea typeface="+mj-ea"/>
                <a:cs typeface="+mj-cs"/>
              </a:rPr>
              <a:t>Call Planning Team</a:t>
            </a:r>
            <a:br>
              <a:rPr lang="en-US" sz="2400" dirty="0">
                <a:solidFill>
                  <a:srgbClr val="CB6933">
                    <a:lumMod val="50000"/>
                  </a:srgbClr>
                </a:solidFill>
                <a:latin typeface="Arial Black" pitchFamily="34" charset="0"/>
                <a:ea typeface="+mj-ea"/>
                <a:cs typeface="+mj-cs"/>
              </a:rPr>
            </a:br>
            <a:r>
              <a:rPr lang="en-US" sz="2400" dirty="0">
                <a:solidFill>
                  <a:srgbClr val="404040"/>
                </a:solidFill>
                <a:latin typeface="Arial Black" pitchFamily="34" charset="0"/>
                <a:ea typeface="+mj-ea"/>
                <a:cs typeface="+mj-cs"/>
              </a:rPr>
              <a:t>           		</a:t>
            </a:r>
            <a:r>
              <a:rPr lang="en-US" sz="2400" dirty="0">
                <a:solidFill>
                  <a:srgbClr val="00B0F0"/>
                </a:solidFill>
                <a:latin typeface="Arial Black" pitchFamily="34" charset="0"/>
                <a:ea typeface="+mj-ea"/>
                <a:cs typeface="+mj-cs"/>
              </a:rPr>
              <a:t> 	</a:t>
            </a:r>
            <a:r>
              <a:rPr lang="en-US" sz="2400" dirty="0" smtClean="0">
                <a:solidFill>
                  <a:schemeClr val="accent1">
                    <a:lumMod val="50000"/>
                  </a:schemeClr>
                </a:solidFill>
                <a:latin typeface="Arial Black" pitchFamily="34" charset="0"/>
                <a:ea typeface="+mj-ea"/>
                <a:cs typeface="+mj-cs"/>
              </a:rPr>
              <a:t>Call </a:t>
            </a:r>
            <a:r>
              <a:rPr lang="en-US" sz="2400" dirty="0">
                <a:solidFill>
                  <a:schemeClr val="accent1">
                    <a:lumMod val="50000"/>
                  </a:schemeClr>
                </a:solidFill>
                <a:latin typeface="Arial Black" pitchFamily="34" charset="0"/>
                <a:ea typeface="+mj-ea"/>
                <a:cs typeface="+mj-cs"/>
              </a:rPr>
              <a:t>Reports/Notes/Resource Vetting</a:t>
            </a:r>
            <a:br>
              <a:rPr lang="en-US" sz="2400" dirty="0">
                <a:solidFill>
                  <a:schemeClr val="accent1">
                    <a:lumMod val="50000"/>
                  </a:schemeClr>
                </a:solidFill>
                <a:latin typeface="Arial Black" pitchFamily="34" charset="0"/>
                <a:ea typeface="+mj-ea"/>
                <a:cs typeface="+mj-cs"/>
              </a:rPr>
            </a:br>
            <a:r>
              <a:rPr lang="en-US" sz="2400" dirty="0">
                <a:solidFill>
                  <a:srgbClr val="F5EECF">
                    <a:lumMod val="40000"/>
                    <a:lumOff val="60000"/>
                  </a:srgbClr>
                </a:solidFill>
                <a:latin typeface="Arial Black" pitchFamily="34" charset="0"/>
                <a:ea typeface="+mj-ea"/>
                <a:cs typeface="+mj-cs"/>
              </a:rPr>
              <a:t>		</a:t>
            </a:r>
            <a:r>
              <a:rPr lang="en-US" sz="2400" dirty="0">
                <a:solidFill>
                  <a:srgbClr val="FFC000"/>
                </a:solidFill>
                <a:latin typeface="Arial Black" pitchFamily="34" charset="0"/>
                <a:ea typeface="+mj-ea"/>
                <a:cs typeface="+mj-cs"/>
              </a:rPr>
              <a:t>	</a:t>
            </a:r>
            <a:r>
              <a:rPr lang="en-US" sz="2400" dirty="0" smtClean="0">
                <a:solidFill>
                  <a:srgbClr val="FFC000"/>
                </a:solidFill>
                <a:latin typeface="Arial Black" pitchFamily="34" charset="0"/>
                <a:ea typeface="+mj-ea"/>
                <a:cs typeface="+mj-cs"/>
              </a:rPr>
              <a:t>	</a:t>
            </a:r>
            <a:r>
              <a:rPr lang="en-US" sz="2400" dirty="0" smtClean="0">
                <a:solidFill>
                  <a:srgbClr val="CB6933">
                    <a:lumMod val="50000"/>
                  </a:srgbClr>
                </a:solidFill>
                <a:latin typeface="Arial Black" pitchFamily="34" charset="0"/>
                <a:ea typeface="+mj-ea"/>
                <a:cs typeface="+mj-cs"/>
              </a:rPr>
              <a:t>MoveOn </a:t>
            </a:r>
            <a:r>
              <a:rPr lang="en-US" sz="2400" dirty="0">
                <a:solidFill>
                  <a:srgbClr val="CB6933">
                    <a:lumMod val="50000"/>
                  </a:srgbClr>
                </a:solidFill>
                <a:latin typeface="Arial Black" pitchFamily="34" charset="0"/>
                <a:ea typeface="+mj-ea"/>
                <a:cs typeface="+mj-cs"/>
              </a:rPr>
              <a:t>Regional Organizer KS</a:t>
            </a:r>
            <a:br>
              <a:rPr lang="en-US" sz="2400" dirty="0">
                <a:solidFill>
                  <a:srgbClr val="CB6933">
                    <a:lumMod val="50000"/>
                  </a:srgbClr>
                </a:solidFill>
                <a:latin typeface="Arial Black" pitchFamily="34" charset="0"/>
                <a:ea typeface="+mj-ea"/>
                <a:cs typeface="+mj-cs"/>
              </a:rPr>
            </a:br>
            <a:r>
              <a:rPr lang="en-US" sz="2400" dirty="0">
                <a:solidFill>
                  <a:srgbClr val="404040"/>
                </a:solidFill>
                <a:latin typeface="Arial Black" pitchFamily="34" charset="0"/>
                <a:ea typeface="+mj-ea"/>
                <a:cs typeface="+mj-cs"/>
              </a:rPr>
              <a:t>	     	            </a:t>
            </a:r>
            <a:r>
              <a:rPr lang="en-US" sz="2400" dirty="0" smtClean="0">
                <a:solidFill>
                  <a:srgbClr val="404040"/>
                </a:solidFill>
                <a:latin typeface="Arial Black" pitchFamily="34" charset="0"/>
                <a:ea typeface="+mj-ea"/>
                <a:cs typeface="+mj-cs"/>
              </a:rPr>
              <a:t>	</a:t>
            </a:r>
            <a:r>
              <a:rPr lang="en-US" sz="2400" dirty="0" smtClean="0">
                <a:solidFill>
                  <a:schemeClr val="bg2"/>
                </a:solidFill>
                <a:effectLst>
                  <a:outerShdw blurRad="38100" dist="38100" dir="2700000" algn="tl">
                    <a:srgbClr val="000000">
                      <a:alpha val="43137"/>
                    </a:srgbClr>
                  </a:outerShdw>
                </a:effectLst>
                <a:latin typeface="Arial Black" pitchFamily="34" charset="0"/>
                <a:ea typeface="+mj-ea"/>
                <a:cs typeface="+mj-cs"/>
              </a:rPr>
              <a:t>Email:</a:t>
            </a:r>
            <a:r>
              <a:rPr lang="en-US" sz="2400" dirty="0" smtClean="0">
                <a:solidFill>
                  <a:srgbClr val="404040"/>
                </a:solidFill>
                <a:latin typeface="Arial Black" pitchFamily="34" charset="0"/>
                <a:ea typeface="+mj-ea"/>
                <a:cs typeface="+mj-cs"/>
              </a:rPr>
              <a:t> </a:t>
            </a:r>
            <a:r>
              <a:rPr lang="en-US" sz="2400" dirty="0" smtClean="0">
                <a:solidFill>
                  <a:srgbClr val="404040"/>
                </a:solidFill>
                <a:latin typeface="Arial Black" pitchFamily="34" charset="0"/>
                <a:ea typeface="+mj-ea"/>
                <a:cs typeface="+mj-cs"/>
                <a:hlinkClick r:id="rId3"/>
              </a:rPr>
              <a:t>Janinkansas2@gmail.Com</a:t>
            </a:r>
            <a:r>
              <a:rPr lang="en-US" sz="2400" dirty="0">
                <a:solidFill>
                  <a:srgbClr val="404040"/>
                </a:solidFill>
                <a:latin typeface="Arial Black" pitchFamily="34" charset="0"/>
                <a:ea typeface="+mj-ea"/>
                <a:cs typeface="+mj-cs"/>
              </a:rPr>
              <a:t/>
            </a:r>
            <a:br>
              <a:rPr lang="en-US" sz="2400" dirty="0">
                <a:solidFill>
                  <a:srgbClr val="404040"/>
                </a:solidFill>
                <a:latin typeface="Arial Black" pitchFamily="34" charset="0"/>
                <a:ea typeface="+mj-ea"/>
                <a:cs typeface="+mj-cs"/>
              </a:rPr>
            </a:br>
            <a:r>
              <a:rPr lang="en-US" sz="2400" dirty="0">
                <a:solidFill>
                  <a:srgbClr val="404040"/>
                </a:solidFill>
                <a:latin typeface="Arial Black" pitchFamily="34" charset="0"/>
                <a:ea typeface="+mj-ea"/>
                <a:cs typeface="+mj-cs"/>
              </a:rPr>
              <a:t>	</a:t>
            </a:r>
            <a:br>
              <a:rPr lang="en-US" sz="2400" dirty="0">
                <a:solidFill>
                  <a:srgbClr val="404040"/>
                </a:solidFill>
                <a:latin typeface="Arial Black" pitchFamily="34" charset="0"/>
                <a:ea typeface="+mj-ea"/>
                <a:cs typeface="+mj-cs"/>
              </a:rPr>
            </a:b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Subtitle 2"/>
          <p:cNvSpPr>
            <a:spLocks noGrp="1"/>
          </p:cNvSpPr>
          <p:nvPr>
            <p:ph type="subTitle" idx="1"/>
          </p:nvPr>
        </p:nvSpPr>
        <p:spPr>
          <a:xfrm>
            <a:off x="5484812" y="7010400"/>
            <a:ext cx="45719" cy="45719"/>
          </a:xfrm>
        </p:spPr>
        <p:txBody>
          <a:bodyPr>
            <a:normAutofit fontScale="25000" lnSpcReduction="20000"/>
          </a:bodyPr>
          <a:lstStyle/>
          <a:p>
            <a:endParaRPr lang="en-US" dirty="0"/>
          </a:p>
        </p:txBody>
      </p:sp>
      <p:pic>
        <p:nvPicPr>
          <p:cNvPr id="4" name="Picture 3" descr="Liz A head shot 2.jpg"/>
          <p:cNvPicPr>
            <a:picLocks noChangeAspect="1"/>
          </p:cNvPicPr>
          <p:nvPr/>
        </p:nvPicPr>
        <p:blipFill>
          <a:blip r:embed="rId4" cstate="print"/>
          <a:stretch>
            <a:fillRect/>
          </a:stretch>
        </p:blipFill>
        <p:spPr>
          <a:xfrm>
            <a:off x="8761412" y="1447800"/>
            <a:ext cx="1967124" cy="2651760"/>
          </a:xfrm>
          <a:prstGeom prst="rect">
            <a:avLst/>
          </a:prstGeom>
        </p:spPr>
      </p:pic>
      <p:pic>
        <p:nvPicPr>
          <p:cNvPr id="5" name="Picture 4" descr="Jan indoors CloseCrop.jpg"/>
          <p:cNvPicPr>
            <a:picLocks noChangeAspect="1"/>
          </p:cNvPicPr>
          <p:nvPr/>
        </p:nvPicPr>
        <p:blipFill>
          <a:blip r:embed="rId5" cstate="print"/>
          <a:srcRect l="11478" t="-1" r="19647" b="8334"/>
          <a:stretch>
            <a:fillRect/>
          </a:stretch>
        </p:blipFill>
        <p:spPr>
          <a:xfrm>
            <a:off x="836612" y="3617119"/>
            <a:ext cx="1928553" cy="2651760"/>
          </a:xfrm>
          <a:prstGeom prst="rect">
            <a:avLst/>
          </a:prstGeom>
        </p:spPr>
      </p:pic>
    </p:spTree>
    <p:extLst>
      <p:ext uri="{BB962C8B-B14F-4D97-AF65-F5344CB8AC3E}">
        <p14:creationId xmlns:p14="http://schemas.microsoft.com/office/powerpoint/2010/main" val="3007967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Rectangle 5"/>
          <p:cNvSpPr/>
          <p:nvPr/>
        </p:nvSpPr>
        <p:spPr>
          <a:xfrm>
            <a:off x="1" y="0"/>
            <a:ext cx="12188824" cy="6771084"/>
          </a:xfrm>
          <a:prstGeom prst="rect">
            <a:avLst/>
          </a:prstGeom>
        </p:spPr>
        <p:txBody>
          <a:bodyPr wrap="square">
            <a:spAutoFit/>
          </a:bodyPr>
          <a:lstStyle/>
          <a:p>
            <a:pPr marL="457200" marR="0">
              <a:lnSpc>
                <a:spcPct val="115000"/>
              </a:lnSpc>
              <a:spcBef>
                <a:spcPts val="0"/>
              </a:spcBef>
              <a:spcAft>
                <a:spcPts val="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 </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lvl="1" algn="ctr"/>
            <a:r>
              <a:rPr lang="en-US" sz="5400" b="1" dirty="0">
                <a:solidFill>
                  <a:schemeClr val="bg2"/>
                </a:solidFill>
                <a:effectLst>
                  <a:outerShdw blurRad="38100" dist="38100" dir="2700000" algn="tl">
                    <a:srgbClr val="000000">
                      <a:alpha val="43137"/>
                    </a:srgbClr>
                  </a:outerShdw>
                </a:effectLst>
                <a:ea typeface="+mj-ea"/>
                <a:cs typeface="+mj-cs"/>
              </a:rPr>
              <a:t>National TPP Call Chat </a:t>
            </a:r>
            <a:r>
              <a:rPr lang="en-US" sz="5400" b="1" dirty="0" smtClean="0">
                <a:solidFill>
                  <a:schemeClr val="bg2"/>
                </a:solidFill>
                <a:effectLst>
                  <a:outerShdw blurRad="38100" dist="38100" dir="2700000" algn="tl">
                    <a:srgbClr val="000000">
                      <a:alpha val="43137"/>
                    </a:srgbClr>
                  </a:outerShdw>
                </a:effectLst>
                <a:ea typeface="+mj-ea"/>
                <a:cs typeface="+mj-cs"/>
              </a:rPr>
              <a:t>Hosts</a:t>
            </a:r>
          </a:p>
          <a:p>
            <a:pPr lvl="1"/>
            <a:endParaRPr lang="en-US" sz="2400" dirty="0" smtClean="0">
              <a:solidFill>
                <a:srgbClr val="CB6933">
                  <a:lumMod val="50000"/>
                </a:srgbClr>
              </a:solidFill>
              <a:latin typeface="Arial Black" panose="020B0A04020102020204" pitchFamily="34" charset="0"/>
            </a:endParaRPr>
          </a:p>
          <a:p>
            <a:pPr lvl="1"/>
            <a:r>
              <a:rPr lang="en-US" sz="2400" dirty="0" smtClean="0">
                <a:solidFill>
                  <a:srgbClr val="CB6933">
                    <a:lumMod val="50000"/>
                  </a:srgbClr>
                </a:solidFill>
                <a:latin typeface="Arial Black" panose="020B0A04020102020204" pitchFamily="34" charset="0"/>
              </a:rPr>
              <a:t>Mara </a:t>
            </a:r>
            <a:r>
              <a:rPr lang="en-US" sz="2400" dirty="0">
                <a:solidFill>
                  <a:srgbClr val="CB6933">
                    <a:lumMod val="50000"/>
                  </a:srgbClr>
                </a:solidFill>
                <a:latin typeface="Arial Black" panose="020B0A04020102020204" pitchFamily="34" charset="0"/>
              </a:rPr>
              <a:t>Cohen </a:t>
            </a:r>
            <a:br>
              <a:rPr lang="en-US" sz="2400" dirty="0">
                <a:solidFill>
                  <a:srgbClr val="CB6933">
                    <a:lumMod val="50000"/>
                  </a:srgbClr>
                </a:solidFill>
                <a:latin typeface="Arial Black" panose="020B0A04020102020204" pitchFamily="34" charset="0"/>
              </a:rPr>
            </a:br>
            <a:r>
              <a:rPr lang="en-US" sz="2400" dirty="0" smtClean="0">
                <a:solidFill>
                  <a:srgbClr val="ABD749"/>
                </a:solidFill>
                <a:effectLst>
                  <a:outerShdw blurRad="38100" dist="38100" dir="2700000" algn="tl">
                    <a:srgbClr val="000000">
                      <a:alpha val="43137"/>
                    </a:srgbClr>
                  </a:outerShdw>
                </a:effectLst>
                <a:latin typeface="Arial Black" panose="020B0A04020102020204" pitchFamily="34" charset="0"/>
              </a:rPr>
              <a:t>National </a:t>
            </a:r>
            <a:r>
              <a:rPr lang="en-US" sz="2400" dirty="0">
                <a:solidFill>
                  <a:srgbClr val="ABD749"/>
                </a:solidFill>
                <a:effectLst>
                  <a:outerShdw blurRad="38100" dist="38100" dir="2700000" algn="tl">
                    <a:srgbClr val="000000">
                      <a:alpha val="43137"/>
                    </a:srgbClr>
                  </a:outerShdw>
                </a:effectLst>
                <a:latin typeface="Arial Black" panose="020B0A04020102020204" pitchFamily="34" charset="0"/>
              </a:rPr>
              <a:t>Call Planning Team/Chat Host        </a:t>
            </a:r>
            <a:r>
              <a:rPr lang="en-US" sz="2400" dirty="0">
                <a:solidFill>
                  <a:prstClr val="white"/>
                </a:solidFill>
                <a:latin typeface="Arial Black" panose="020B0A04020102020204" pitchFamily="34" charset="0"/>
              </a:rPr>
              <a:t/>
            </a:r>
            <a:br>
              <a:rPr lang="en-US" sz="2400" dirty="0">
                <a:solidFill>
                  <a:prstClr val="white"/>
                </a:solidFill>
                <a:latin typeface="Arial Black" panose="020B0A04020102020204" pitchFamily="34" charset="0"/>
              </a:rPr>
            </a:br>
            <a:r>
              <a:rPr lang="en-US" sz="2400" dirty="0">
                <a:solidFill>
                  <a:schemeClr val="accent1">
                    <a:lumMod val="50000"/>
                  </a:schemeClr>
                </a:solidFill>
                <a:latin typeface="Arial Black" panose="020B0A04020102020204" pitchFamily="34" charset="0"/>
              </a:rPr>
              <a:t>PDA Mass Criminalization Team</a:t>
            </a:r>
            <a:br>
              <a:rPr lang="en-US" sz="2400" dirty="0">
                <a:solidFill>
                  <a:schemeClr val="accent1">
                    <a:lumMod val="50000"/>
                  </a:schemeClr>
                </a:solidFill>
                <a:latin typeface="Arial Black" panose="020B0A04020102020204" pitchFamily="34" charset="0"/>
              </a:rPr>
            </a:br>
            <a:r>
              <a:rPr lang="en-US" sz="2400" dirty="0">
                <a:solidFill>
                  <a:schemeClr val="bg2"/>
                </a:solidFill>
                <a:effectLst>
                  <a:outerShdw blurRad="38100" dist="38100" dir="2700000" algn="tl">
                    <a:srgbClr val="000000">
                      <a:alpha val="43137"/>
                    </a:srgbClr>
                  </a:outerShdw>
                </a:effectLst>
                <a:latin typeface="Arial Black" panose="020B0A04020102020204" pitchFamily="34" charset="0"/>
              </a:rPr>
              <a:t>Global Climate Convergence Leader, IL</a:t>
            </a:r>
            <a:r>
              <a:rPr lang="en-US" sz="2400" dirty="0">
                <a:solidFill>
                  <a:srgbClr val="488E4A"/>
                </a:solidFill>
                <a:effectLst>
                  <a:outerShdw blurRad="38100" dist="38100" dir="2700000" algn="tl">
                    <a:srgbClr val="000000">
                      <a:alpha val="43137"/>
                    </a:srgbClr>
                  </a:outerShdw>
                </a:effectLst>
                <a:latin typeface="Arial Black" panose="020B0A04020102020204" pitchFamily="34" charset="0"/>
              </a:rPr>
              <a:t/>
            </a:r>
            <a:br>
              <a:rPr lang="en-US" sz="2400" dirty="0">
                <a:solidFill>
                  <a:srgbClr val="488E4A"/>
                </a:solidFill>
                <a:effectLst>
                  <a:outerShdw blurRad="38100" dist="38100" dir="2700000" algn="tl">
                    <a:srgbClr val="000000">
                      <a:alpha val="43137"/>
                    </a:srgbClr>
                  </a:outerShdw>
                </a:effectLst>
                <a:latin typeface="Arial Black" panose="020B0A04020102020204" pitchFamily="34" charset="0"/>
              </a:rPr>
            </a:br>
            <a:r>
              <a:rPr lang="en-US" sz="2400" dirty="0" smtClean="0">
                <a:solidFill>
                  <a:srgbClr val="CB6933">
                    <a:lumMod val="50000"/>
                  </a:srgbClr>
                </a:solidFill>
                <a:latin typeface="Arial Black" panose="020B0A04020102020204" pitchFamily="34" charset="0"/>
              </a:rPr>
              <a:t>Email</a:t>
            </a:r>
            <a:r>
              <a:rPr lang="en-US" sz="2400" dirty="0">
                <a:solidFill>
                  <a:srgbClr val="CB6933">
                    <a:lumMod val="50000"/>
                  </a:srgbClr>
                </a:solidFill>
                <a:latin typeface="Arial Black" panose="020B0A04020102020204" pitchFamily="34" charset="0"/>
              </a:rPr>
              <a:t>: </a:t>
            </a:r>
            <a:r>
              <a:rPr lang="en-US" sz="2400" dirty="0">
                <a:solidFill>
                  <a:srgbClr val="92D050"/>
                </a:solidFill>
                <a:latin typeface="Arial Black" panose="020B0A04020102020204" pitchFamily="34" charset="0"/>
                <a:hlinkClick r:id="rId3"/>
              </a:rPr>
              <a:t>McMoveOn@gmail.com</a:t>
            </a:r>
            <a:endParaRPr lang="en-US" sz="2400" dirty="0">
              <a:solidFill>
                <a:srgbClr val="92D050"/>
              </a:solidFill>
              <a:latin typeface="Arial Black" panose="020B0A04020102020204" pitchFamily="34" charset="0"/>
            </a:endParaRPr>
          </a:p>
          <a:p>
            <a:pPr lvl="1"/>
            <a:r>
              <a:rPr lang="en-US" sz="2400" dirty="0">
                <a:solidFill>
                  <a:srgbClr val="92D050"/>
                </a:solidFill>
                <a:latin typeface="Arial Black" panose="020B0A04020102020204" pitchFamily="34" charset="0"/>
              </a:rPr>
              <a:t/>
            </a:r>
            <a:br>
              <a:rPr lang="en-US" sz="2400" dirty="0">
                <a:solidFill>
                  <a:srgbClr val="92D050"/>
                </a:solidFill>
                <a:latin typeface="Arial Black" panose="020B0A04020102020204" pitchFamily="34" charset="0"/>
              </a:rPr>
            </a:br>
            <a:endParaRPr lang="en-US" sz="2400" dirty="0">
              <a:solidFill>
                <a:srgbClr val="404040"/>
              </a:solidFill>
              <a:latin typeface="Arial Black" pitchFamily="34" charset="0"/>
            </a:endParaRPr>
          </a:p>
          <a:p>
            <a:pPr lvl="1"/>
            <a:r>
              <a:rPr lang="en-US" sz="2400" dirty="0">
                <a:solidFill>
                  <a:srgbClr val="404040"/>
                </a:solidFill>
                <a:latin typeface="Arial Black" pitchFamily="34" charset="0"/>
              </a:rPr>
              <a:t>			</a:t>
            </a:r>
            <a:r>
              <a:rPr lang="en-US" sz="2400" dirty="0" smtClean="0">
                <a:solidFill>
                  <a:srgbClr val="404040"/>
                </a:solidFill>
                <a:latin typeface="Arial Black" pitchFamily="34" charset="0"/>
              </a:rPr>
              <a:t>		</a:t>
            </a:r>
            <a:r>
              <a:rPr lang="en-US" sz="2400" dirty="0" smtClean="0">
                <a:solidFill>
                  <a:srgbClr val="CB6933">
                    <a:lumMod val="50000"/>
                  </a:srgbClr>
                </a:solidFill>
                <a:latin typeface="Arial Black" pitchFamily="34" charset="0"/>
              </a:rPr>
              <a:t>Lisa </a:t>
            </a:r>
            <a:r>
              <a:rPr lang="en-US" sz="2400" dirty="0">
                <a:solidFill>
                  <a:srgbClr val="CB6933">
                    <a:lumMod val="50000"/>
                  </a:srgbClr>
                </a:solidFill>
                <a:latin typeface="Arial Black" pitchFamily="34" charset="0"/>
              </a:rPr>
              <a:t>Oldendorp</a:t>
            </a:r>
            <a:br>
              <a:rPr lang="en-US" sz="2400" dirty="0">
                <a:solidFill>
                  <a:srgbClr val="CB6933">
                    <a:lumMod val="50000"/>
                  </a:srgbClr>
                </a:solidFill>
                <a:latin typeface="Arial Black" pitchFamily="34" charset="0"/>
              </a:rPr>
            </a:br>
            <a:r>
              <a:rPr lang="en-US" sz="2400" dirty="0">
                <a:solidFill>
                  <a:srgbClr val="404040"/>
                </a:solidFill>
                <a:latin typeface="Arial Black" pitchFamily="34" charset="0"/>
              </a:rPr>
              <a:t>			</a:t>
            </a:r>
            <a:r>
              <a:rPr lang="en-US" sz="2400" dirty="0" smtClean="0">
                <a:solidFill>
                  <a:srgbClr val="404040"/>
                </a:solidFill>
                <a:latin typeface="Arial Black" pitchFamily="34" charset="0"/>
              </a:rPr>
              <a:t>		</a:t>
            </a:r>
            <a:r>
              <a:rPr lang="en-US" sz="2400" dirty="0" smtClean="0">
                <a:solidFill>
                  <a:srgbClr val="ABD749"/>
                </a:solidFill>
                <a:effectLst>
                  <a:outerShdw blurRad="38100" dist="38100" dir="2700000" algn="tl">
                    <a:srgbClr val="000000">
                      <a:alpha val="43137"/>
                    </a:srgbClr>
                  </a:outerShdw>
                </a:effectLst>
                <a:latin typeface="Arial Black" pitchFamily="34" charset="0"/>
              </a:rPr>
              <a:t>National </a:t>
            </a:r>
            <a:r>
              <a:rPr lang="en-US" sz="2400" dirty="0">
                <a:solidFill>
                  <a:srgbClr val="ABD749"/>
                </a:solidFill>
                <a:effectLst>
                  <a:outerShdw blurRad="38100" dist="38100" dir="2700000" algn="tl">
                    <a:srgbClr val="000000">
                      <a:alpha val="43137"/>
                    </a:srgbClr>
                  </a:outerShdw>
                </a:effectLst>
                <a:latin typeface="Arial Black" pitchFamily="34" charset="0"/>
              </a:rPr>
              <a:t>Call Planning Team/Chat Host</a:t>
            </a:r>
            <a:br>
              <a:rPr lang="en-US" sz="2400" dirty="0">
                <a:solidFill>
                  <a:srgbClr val="ABD749"/>
                </a:solidFill>
                <a:effectLst>
                  <a:outerShdw blurRad="38100" dist="38100" dir="2700000" algn="tl">
                    <a:srgbClr val="000000">
                      <a:alpha val="43137"/>
                    </a:srgbClr>
                  </a:outerShdw>
                </a:effectLst>
                <a:latin typeface="Arial Black" pitchFamily="34" charset="0"/>
              </a:rPr>
            </a:br>
            <a:r>
              <a:rPr lang="en-US" sz="2400" dirty="0">
                <a:solidFill>
                  <a:srgbClr val="F5EECF">
                    <a:lumMod val="40000"/>
                    <a:lumOff val="60000"/>
                  </a:srgbClr>
                </a:solidFill>
                <a:latin typeface="Arial Black" pitchFamily="34" charset="0"/>
              </a:rPr>
              <a:t>			</a:t>
            </a:r>
            <a:r>
              <a:rPr lang="en-US" sz="2400" dirty="0" smtClean="0">
                <a:solidFill>
                  <a:srgbClr val="F5EECF">
                    <a:lumMod val="40000"/>
                    <a:lumOff val="60000"/>
                  </a:srgbClr>
                </a:solidFill>
                <a:latin typeface="Arial Black" pitchFamily="34" charset="0"/>
              </a:rPr>
              <a:t>		</a:t>
            </a:r>
            <a:r>
              <a:rPr lang="en-US" sz="2400" dirty="0" smtClean="0">
                <a:solidFill>
                  <a:schemeClr val="accent1">
                    <a:lumMod val="50000"/>
                  </a:schemeClr>
                </a:solidFill>
                <a:latin typeface="Arial Black" pitchFamily="34" charset="0"/>
              </a:rPr>
              <a:t>MoveOn </a:t>
            </a:r>
            <a:r>
              <a:rPr lang="en-US" sz="2400" dirty="0">
                <a:solidFill>
                  <a:schemeClr val="accent1">
                    <a:lumMod val="50000"/>
                  </a:schemeClr>
                </a:solidFill>
                <a:latin typeface="Arial Black" pitchFamily="34" charset="0"/>
              </a:rPr>
              <a:t>Regional Organizer, </a:t>
            </a:r>
            <a:r>
              <a:rPr lang="en-US" sz="2400" dirty="0" smtClean="0">
                <a:solidFill>
                  <a:schemeClr val="accent1">
                    <a:lumMod val="50000"/>
                  </a:schemeClr>
                </a:solidFill>
                <a:latin typeface="Arial Black" pitchFamily="34" charset="0"/>
              </a:rPr>
              <a:t>NY</a:t>
            </a:r>
            <a:r>
              <a:rPr lang="en-US" sz="2400" dirty="0">
                <a:solidFill>
                  <a:schemeClr val="accent1">
                    <a:lumMod val="50000"/>
                  </a:schemeClr>
                </a:solidFill>
                <a:latin typeface="Arial Black" pitchFamily="34" charset="0"/>
              </a:rPr>
              <a:t>	</a:t>
            </a:r>
            <a:r>
              <a:rPr lang="en-US" sz="2400" dirty="0">
                <a:solidFill>
                  <a:srgbClr val="404040"/>
                </a:solidFill>
                <a:latin typeface="Arial Black" pitchFamily="34" charset="0"/>
              </a:rPr>
              <a:t>	</a:t>
            </a:r>
          </a:p>
          <a:p>
            <a:pPr lvl="1"/>
            <a:r>
              <a:rPr lang="en-US" sz="2400" dirty="0">
                <a:solidFill>
                  <a:srgbClr val="CB6933">
                    <a:lumMod val="50000"/>
                  </a:srgbClr>
                </a:solidFill>
                <a:latin typeface="Arial Black" pitchFamily="34" charset="0"/>
              </a:rPr>
              <a:t>			</a:t>
            </a:r>
            <a:r>
              <a:rPr lang="en-US" sz="2400" dirty="0" smtClean="0">
                <a:solidFill>
                  <a:srgbClr val="CB6933">
                    <a:lumMod val="50000"/>
                  </a:srgbClr>
                </a:solidFill>
                <a:latin typeface="Arial Black" pitchFamily="34" charset="0"/>
              </a:rPr>
              <a:t>		Email</a:t>
            </a:r>
            <a:r>
              <a:rPr lang="en-US" sz="2400" dirty="0">
                <a:solidFill>
                  <a:srgbClr val="CB6933">
                    <a:lumMod val="50000"/>
                  </a:srgbClr>
                </a:solidFill>
                <a:latin typeface="Arial Black" pitchFamily="34" charset="0"/>
              </a:rPr>
              <a:t>: </a:t>
            </a:r>
            <a:r>
              <a:rPr lang="en-US" sz="2400" u="sng" dirty="0">
                <a:solidFill>
                  <a:srgbClr val="92D050"/>
                </a:solidFill>
                <a:latin typeface="Arial Black" pitchFamily="34" charset="0"/>
                <a:hlinkClick r:id="rId4"/>
              </a:rPr>
              <a:t>eslsk8r@optonline.net</a:t>
            </a:r>
            <a:r>
              <a:rPr lang="en-US" sz="2400" u="sng" dirty="0">
                <a:solidFill>
                  <a:srgbClr val="92D050"/>
                </a:solidFill>
                <a:latin typeface="Arial Black" pitchFamily="34" charset="0"/>
              </a:rPr>
              <a:t> </a:t>
            </a:r>
          </a:p>
          <a:p>
            <a:pPr marR="0" lvl="0">
              <a:lnSpc>
                <a:spcPct val="115000"/>
              </a:lnSpc>
              <a:spcBef>
                <a:spcPts val="0"/>
              </a:spcBef>
              <a:spcAft>
                <a:spcPts val="0"/>
              </a:spcAft>
            </a:pPr>
            <a:r>
              <a:rPr lang="en-US" sz="2400" dirty="0" smtClean="0">
                <a:latin typeface="Times New Roman" panose="02020603050405020304" pitchFamily="18" charset="0"/>
                <a:ea typeface="Calibri" panose="020F0502020204030204" pitchFamily="34" charset="0"/>
                <a:cs typeface="Times New Roman" panose="02020603050405020304" pitchFamily="18" charset="0"/>
              </a:rPr>
              <a:t> </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15000"/>
              </a:lnSpc>
              <a:spcBef>
                <a:spcPts val="0"/>
              </a:spcBef>
              <a:spcAft>
                <a:spcPts val="0"/>
              </a:spcAft>
            </a:pPr>
            <a:r>
              <a:rPr lang="en-US" sz="2400" dirty="0">
                <a:latin typeface="Times New Roman" panose="02020603050405020304" pitchFamily="18" charset="0"/>
                <a:ea typeface="Calibri" panose="020F0502020204030204" pitchFamily="34" charset="0"/>
                <a:cs typeface="Times New Roman" panose="02020603050405020304" pitchFamily="18" charset="0"/>
              </a:rPr>
              <a:t> </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Subtitle 2"/>
          <p:cNvSpPr>
            <a:spLocks noGrp="1"/>
          </p:cNvSpPr>
          <p:nvPr>
            <p:ph type="subTitle" idx="1"/>
          </p:nvPr>
        </p:nvSpPr>
        <p:spPr>
          <a:xfrm>
            <a:off x="5484812" y="7010400"/>
            <a:ext cx="45719" cy="45719"/>
          </a:xfrm>
        </p:spPr>
        <p:txBody>
          <a:bodyPr>
            <a:normAutofit fontScale="25000" lnSpcReduction="20000"/>
          </a:bodyPr>
          <a:lstStyle/>
          <a:p>
            <a:endParaRPr lang="en-US" dirty="0"/>
          </a:p>
        </p:txBody>
      </p:sp>
      <p:pic>
        <p:nvPicPr>
          <p:cNvPr id="4" name="Picture 3" descr="Mara Cohen head shot.jpg"/>
          <p:cNvPicPr>
            <a:picLocks noChangeAspect="1"/>
          </p:cNvPicPr>
          <p:nvPr/>
        </p:nvPicPr>
        <p:blipFill>
          <a:blip r:embed="rId5" cstate="screen">
            <a:extLst>
              <a:ext uri="{28A0092B-C50C-407E-A947-70E740481C1C}">
                <a14:useLocalDpi xmlns:a14="http://schemas.microsoft.com/office/drawing/2010/main"/>
              </a:ext>
            </a:extLst>
          </a:blip>
          <a:srcRect b="-2362"/>
          <a:stretch>
            <a:fillRect/>
          </a:stretch>
        </p:blipFill>
        <p:spPr>
          <a:xfrm>
            <a:off x="1827212" y="3581400"/>
            <a:ext cx="1606353" cy="1988820"/>
          </a:xfrm>
          <a:prstGeom prst="rect">
            <a:avLst/>
          </a:prstGeom>
        </p:spPr>
      </p:pic>
      <p:pic>
        <p:nvPicPr>
          <p:cNvPr id="5" name="Picture 4"/>
          <p:cNvPicPr>
            <a:picLocks noChangeAspect="1"/>
          </p:cNvPicPr>
          <p:nvPr/>
        </p:nvPicPr>
        <p:blipFill rotWithShape="1">
          <a:blip r:embed="rId6"/>
          <a:srcRect l="-3665" t="-2" r="-3348" b="-1163"/>
          <a:stretch/>
        </p:blipFill>
        <p:spPr>
          <a:xfrm>
            <a:off x="7847012" y="1371322"/>
            <a:ext cx="1504496" cy="1988820"/>
          </a:xfrm>
          <a:prstGeom prst="rect">
            <a:avLst/>
          </a:prstGeom>
        </p:spPr>
      </p:pic>
    </p:spTree>
    <p:extLst>
      <p:ext uri="{BB962C8B-B14F-4D97-AF65-F5344CB8AC3E}">
        <p14:creationId xmlns:p14="http://schemas.microsoft.com/office/powerpoint/2010/main" val="335892149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Rectangle 5"/>
          <p:cNvSpPr/>
          <p:nvPr/>
        </p:nvSpPr>
        <p:spPr>
          <a:xfrm>
            <a:off x="0" y="0"/>
            <a:ext cx="12266612" cy="6640279"/>
          </a:xfrm>
          <a:prstGeom prst="rect">
            <a:avLst/>
          </a:prstGeom>
        </p:spPr>
        <p:txBody>
          <a:bodyPr wrap="square">
            <a:spAutoFit/>
          </a:bodyPr>
          <a:lstStyle/>
          <a:p>
            <a:r>
              <a:rPr lang="en-US" sz="1400" dirty="0">
                <a:latin typeface="Calibri" panose="020F0502020204030204" pitchFamily="34" charset="0"/>
                <a:ea typeface="Calibri" panose="020F0502020204030204" pitchFamily="34" charset="0"/>
                <a:cs typeface="Times New Roman" panose="02020603050405020304" pitchFamily="18" charset="0"/>
              </a:rPr>
              <a:t> </a:t>
            </a:r>
          </a:p>
          <a:p>
            <a:pPr lvl="0" algn="ctr">
              <a:lnSpc>
                <a:spcPct val="115000"/>
              </a:lnSpc>
            </a:pPr>
            <a:r>
              <a:rPr lang="en-US" sz="4800" b="1" dirty="0" smtClean="0">
                <a:solidFill>
                  <a:schemeClr val="bg2"/>
                </a:solidFill>
                <a:effectLst>
                  <a:outerShdw blurRad="38100" dist="38100" dir="2700000" algn="tl">
                    <a:srgbClr val="000000">
                      <a:alpha val="43137"/>
                    </a:srgbClr>
                  </a:outerShdw>
                </a:effectLst>
                <a:ea typeface="+mj-ea"/>
                <a:cs typeface="+mj-cs"/>
              </a:rPr>
              <a:t>National Call Planning Team</a:t>
            </a:r>
            <a:endParaRPr lang="en-US" sz="4800" b="1" dirty="0">
              <a:solidFill>
                <a:schemeClr val="bg2"/>
              </a:solidFill>
              <a:effectLst>
                <a:outerShdw blurRad="38100" dist="38100" dir="2700000" algn="tl">
                  <a:srgbClr val="000000">
                    <a:alpha val="43137"/>
                  </a:srgbClr>
                </a:outerShdw>
              </a:effectLst>
              <a:ea typeface="+mj-ea"/>
              <a:cs typeface="+mj-cs"/>
            </a:endParaRPr>
          </a:p>
          <a:p>
            <a:pPr lvl="0">
              <a:lnSpc>
                <a:spcPts val="2400"/>
              </a:lnSpc>
            </a:pPr>
            <a:r>
              <a:rPr lang="en-US" sz="4800" b="1" dirty="0">
                <a:solidFill>
                  <a:srgbClr val="E8B7B7">
                    <a:lumMod val="50000"/>
                  </a:srgbClr>
                </a:solidFill>
                <a:latin typeface="Arial Black" pitchFamily="34" charset="0"/>
                <a:ea typeface="+mj-ea"/>
                <a:cs typeface="+mj-cs"/>
              </a:rPr>
              <a:t> </a:t>
            </a:r>
            <a:r>
              <a:rPr lang="en-US" sz="4800" b="1" dirty="0" smtClean="0">
                <a:solidFill>
                  <a:srgbClr val="E8B7B7">
                    <a:lumMod val="50000"/>
                  </a:srgbClr>
                </a:solidFill>
                <a:latin typeface="Arial Black" pitchFamily="34" charset="0"/>
                <a:ea typeface="+mj-ea"/>
                <a:cs typeface="+mj-cs"/>
              </a:rPr>
              <a:t>																		</a:t>
            </a:r>
            <a:r>
              <a:rPr lang="en-US" sz="2400" dirty="0" smtClean="0">
                <a:solidFill>
                  <a:schemeClr val="accent1">
                    <a:lumMod val="50000"/>
                  </a:schemeClr>
                </a:solidFill>
                <a:latin typeface="Arial Black" pitchFamily="34" charset="0"/>
              </a:rPr>
              <a:t>Harriet </a:t>
            </a:r>
            <a:r>
              <a:rPr lang="en-US" sz="2400" dirty="0">
                <a:solidFill>
                  <a:schemeClr val="accent1">
                    <a:lumMod val="50000"/>
                  </a:schemeClr>
                </a:solidFill>
                <a:latin typeface="Arial Black" pitchFamily="34" charset="0"/>
              </a:rPr>
              <a:t>Heywood</a:t>
            </a:r>
            <a:br>
              <a:rPr lang="en-US" sz="2400" dirty="0">
                <a:solidFill>
                  <a:schemeClr val="accent1">
                    <a:lumMod val="50000"/>
                  </a:schemeClr>
                </a:solidFill>
                <a:latin typeface="Arial Black" pitchFamily="34" charset="0"/>
              </a:rPr>
            </a:br>
            <a:r>
              <a:rPr lang="en-US" sz="2400" dirty="0">
                <a:solidFill>
                  <a:srgbClr val="6E7588"/>
                </a:solidFill>
                <a:latin typeface="Arial Black" pitchFamily="34" charset="0"/>
              </a:rPr>
              <a:t>				</a:t>
            </a:r>
            <a:r>
              <a:rPr lang="en-US" sz="2400" dirty="0" smtClean="0">
                <a:solidFill>
                  <a:srgbClr val="6E7588"/>
                </a:solidFill>
                <a:latin typeface="Arial Black" pitchFamily="34" charset="0"/>
              </a:rPr>
              <a:t>	</a:t>
            </a:r>
            <a:r>
              <a:rPr lang="en-US" sz="2400" dirty="0" smtClean="0">
                <a:solidFill>
                  <a:srgbClr val="CB6933">
                    <a:lumMod val="50000"/>
                  </a:srgbClr>
                </a:solidFill>
                <a:latin typeface="Arial Black" pitchFamily="34" charset="0"/>
              </a:rPr>
              <a:t>National </a:t>
            </a:r>
            <a:r>
              <a:rPr lang="en-US" sz="2400" dirty="0">
                <a:solidFill>
                  <a:srgbClr val="CB6933">
                    <a:lumMod val="50000"/>
                  </a:srgbClr>
                </a:solidFill>
                <a:latin typeface="Arial Black" pitchFamily="34" charset="0"/>
              </a:rPr>
              <a:t>Call Team Co-organizer</a:t>
            </a:r>
            <a:br>
              <a:rPr lang="en-US" sz="2400" dirty="0">
                <a:solidFill>
                  <a:srgbClr val="CB6933">
                    <a:lumMod val="50000"/>
                  </a:srgbClr>
                </a:solidFill>
                <a:latin typeface="Arial Black" pitchFamily="34" charset="0"/>
              </a:rPr>
            </a:br>
            <a:r>
              <a:rPr lang="en-US" sz="2400" dirty="0">
                <a:solidFill>
                  <a:srgbClr val="F5EECF">
                    <a:lumMod val="40000"/>
                    <a:lumOff val="60000"/>
                  </a:srgbClr>
                </a:solidFill>
                <a:latin typeface="Arial Black" pitchFamily="34" charset="0"/>
              </a:rPr>
              <a:t>				</a:t>
            </a:r>
            <a:r>
              <a:rPr lang="en-US" sz="2400" dirty="0" smtClean="0">
                <a:solidFill>
                  <a:srgbClr val="F5EECF">
                    <a:lumMod val="40000"/>
                    <a:lumOff val="60000"/>
                  </a:srgbClr>
                </a:solidFill>
                <a:latin typeface="Arial Black" pitchFamily="34" charset="0"/>
              </a:rPr>
              <a:t>	</a:t>
            </a:r>
            <a:r>
              <a:rPr lang="en-US" sz="2400" dirty="0" smtClean="0">
                <a:solidFill>
                  <a:schemeClr val="bg2"/>
                </a:solidFill>
                <a:effectLst>
                  <a:outerShdw blurRad="38100" dist="38100" dir="2700000" algn="tl">
                    <a:srgbClr val="000000">
                      <a:alpha val="43137"/>
                    </a:srgbClr>
                  </a:outerShdw>
                </a:effectLst>
                <a:latin typeface="Arial Black" pitchFamily="34" charset="0"/>
              </a:rPr>
              <a:t>National </a:t>
            </a:r>
            <a:r>
              <a:rPr lang="en-US" sz="2400" dirty="0">
                <a:solidFill>
                  <a:schemeClr val="bg2"/>
                </a:solidFill>
                <a:effectLst>
                  <a:outerShdw blurRad="38100" dist="38100" dir="2700000" algn="tl">
                    <a:srgbClr val="000000">
                      <a:alpha val="43137"/>
                    </a:srgbClr>
                  </a:outerShdw>
                </a:effectLst>
                <a:latin typeface="Arial Black" pitchFamily="34" charset="0"/>
              </a:rPr>
              <a:t>Call Program Coordinator</a:t>
            </a:r>
            <a:br>
              <a:rPr lang="en-US" sz="2400" dirty="0">
                <a:solidFill>
                  <a:schemeClr val="bg2"/>
                </a:solidFill>
                <a:effectLst>
                  <a:outerShdw blurRad="38100" dist="38100" dir="2700000" algn="tl">
                    <a:srgbClr val="000000">
                      <a:alpha val="43137"/>
                    </a:srgbClr>
                  </a:outerShdw>
                </a:effectLst>
                <a:latin typeface="Arial Black" pitchFamily="34" charset="0"/>
              </a:rPr>
            </a:br>
            <a:r>
              <a:rPr lang="en-US" sz="2400" dirty="0">
                <a:solidFill>
                  <a:srgbClr val="8F5C31">
                    <a:lumMod val="60000"/>
                    <a:lumOff val="40000"/>
                  </a:srgbClr>
                </a:solidFill>
                <a:latin typeface="Arial Black" pitchFamily="34" charset="0"/>
              </a:rPr>
              <a:t>				</a:t>
            </a:r>
            <a:r>
              <a:rPr lang="en-US" sz="2400" dirty="0" smtClean="0">
                <a:solidFill>
                  <a:srgbClr val="8F5C31">
                    <a:lumMod val="60000"/>
                    <a:lumOff val="40000"/>
                  </a:srgbClr>
                </a:solidFill>
                <a:latin typeface="Arial Black" pitchFamily="34" charset="0"/>
              </a:rPr>
              <a:t>	</a:t>
            </a:r>
            <a:r>
              <a:rPr lang="en-US" sz="2400" dirty="0" smtClean="0">
                <a:solidFill>
                  <a:srgbClr val="A2D668"/>
                </a:solidFill>
                <a:effectLst>
                  <a:outerShdw blurRad="38100" dist="38100" dir="2700000" algn="tl">
                    <a:srgbClr val="000000">
                      <a:alpha val="43137"/>
                    </a:srgbClr>
                  </a:outerShdw>
                </a:effectLst>
                <a:latin typeface="Arial Black" pitchFamily="34" charset="0"/>
              </a:rPr>
              <a:t>MoveOn </a:t>
            </a:r>
            <a:r>
              <a:rPr lang="en-US" sz="2400" dirty="0">
                <a:solidFill>
                  <a:srgbClr val="A2D668"/>
                </a:solidFill>
                <a:effectLst>
                  <a:outerShdw blurRad="38100" dist="38100" dir="2700000" algn="tl">
                    <a:srgbClr val="000000">
                      <a:alpha val="43137"/>
                    </a:srgbClr>
                  </a:outerShdw>
                </a:effectLst>
                <a:latin typeface="Arial Black" pitchFamily="34" charset="0"/>
              </a:rPr>
              <a:t>Regional Organizer FL</a:t>
            </a:r>
            <a:r>
              <a:rPr lang="en-US" sz="2400" dirty="0">
                <a:solidFill>
                  <a:srgbClr val="404040"/>
                </a:solidFill>
                <a:latin typeface="Arial Black" pitchFamily="34" charset="0"/>
              </a:rPr>
              <a:t/>
            </a:r>
            <a:br>
              <a:rPr lang="en-US" sz="2400" dirty="0">
                <a:solidFill>
                  <a:srgbClr val="404040"/>
                </a:solidFill>
                <a:latin typeface="Arial Black" pitchFamily="34" charset="0"/>
              </a:rPr>
            </a:br>
            <a:r>
              <a:rPr lang="en-US" sz="2400" dirty="0">
                <a:solidFill>
                  <a:srgbClr val="404040"/>
                </a:solidFill>
                <a:latin typeface="Arial Black" pitchFamily="34" charset="0"/>
              </a:rPr>
              <a:t>				</a:t>
            </a:r>
            <a:r>
              <a:rPr lang="en-US" sz="2400" dirty="0" smtClean="0">
                <a:solidFill>
                  <a:srgbClr val="404040"/>
                </a:solidFill>
                <a:latin typeface="Arial Black" pitchFamily="34" charset="0"/>
              </a:rPr>
              <a:t>	</a:t>
            </a:r>
            <a:r>
              <a:rPr lang="en-US" sz="2400" dirty="0" smtClean="0">
                <a:solidFill>
                  <a:srgbClr val="CB6933">
                    <a:lumMod val="50000"/>
                  </a:srgbClr>
                </a:solidFill>
                <a:latin typeface="Arial Black" pitchFamily="34" charset="0"/>
              </a:rPr>
              <a:t>Email</a:t>
            </a:r>
            <a:r>
              <a:rPr lang="en-US" sz="2400" dirty="0">
                <a:solidFill>
                  <a:srgbClr val="CB6933">
                    <a:lumMod val="50000"/>
                  </a:srgbClr>
                </a:solidFill>
                <a:latin typeface="Arial Black" pitchFamily="34" charset="0"/>
              </a:rPr>
              <a:t>: </a:t>
            </a:r>
            <a:r>
              <a:rPr lang="en-US" sz="2400" dirty="0" smtClean="0">
                <a:solidFill>
                  <a:srgbClr val="404040"/>
                </a:solidFill>
                <a:latin typeface="Arial Black" pitchFamily="34" charset="0"/>
                <a:hlinkClick r:id="rId3"/>
              </a:rPr>
              <a:t>Harrietheywood@gmail.Com</a:t>
            </a:r>
          </a:p>
          <a:p>
            <a:pPr lvl="0">
              <a:lnSpc>
                <a:spcPts val="2400"/>
              </a:lnSpc>
            </a:pPr>
            <a:endParaRPr lang="en-US" sz="2400" dirty="0" smtClean="0">
              <a:solidFill>
                <a:srgbClr val="404040"/>
              </a:solidFill>
              <a:latin typeface="Arial Black" pitchFamily="34" charset="0"/>
              <a:hlinkClick r:id="rId3"/>
            </a:endParaRPr>
          </a:p>
          <a:p>
            <a:pPr lvl="0">
              <a:lnSpc>
                <a:spcPts val="2400"/>
              </a:lnSpc>
            </a:pPr>
            <a:endParaRPr lang="en-US" sz="2400" dirty="0" smtClean="0">
              <a:solidFill>
                <a:srgbClr val="404040"/>
              </a:solidFill>
              <a:latin typeface="Arial Black" pitchFamily="34" charset="0"/>
              <a:hlinkClick r:id="rId3"/>
            </a:endParaRPr>
          </a:p>
          <a:p>
            <a:pPr lvl="0"/>
            <a:endParaRPr lang="en-US" sz="2400" dirty="0">
              <a:solidFill>
                <a:srgbClr val="404040"/>
              </a:solidFill>
              <a:latin typeface="Arial Black" pitchFamily="34" charset="0"/>
              <a:hlinkClick r:id="rId3"/>
            </a:endParaRPr>
          </a:p>
          <a:p>
            <a:r>
              <a:rPr lang="en-US" sz="2400" dirty="0" smtClean="0">
                <a:solidFill>
                  <a:schemeClr val="accent1"/>
                </a:solidFill>
                <a:latin typeface="Arial Black" pitchFamily="34" charset="0"/>
              </a:rPr>
              <a:t>			</a:t>
            </a:r>
          </a:p>
          <a:p>
            <a:pPr>
              <a:lnSpc>
                <a:spcPts val="2400"/>
              </a:lnSpc>
            </a:pPr>
            <a:r>
              <a:rPr lang="en-US" sz="2400" dirty="0">
                <a:solidFill>
                  <a:schemeClr val="accent1"/>
                </a:solidFill>
                <a:latin typeface="Arial Black" pitchFamily="34" charset="0"/>
              </a:rPr>
              <a:t>	</a:t>
            </a:r>
            <a:r>
              <a:rPr lang="en-US" sz="2400" dirty="0" smtClean="0">
                <a:solidFill>
                  <a:schemeClr val="accent1"/>
                </a:solidFill>
                <a:latin typeface="Arial Black" pitchFamily="34" charset="0"/>
              </a:rPr>
              <a:t>		</a:t>
            </a:r>
            <a:r>
              <a:rPr lang="en-US" sz="2400" dirty="0" smtClean="0">
                <a:solidFill>
                  <a:schemeClr val="accent1">
                    <a:lumMod val="50000"/>
                  </a:schemeClr>
                </a:solidFill>
                <a:latin typeface="Arial Black" pitchFamily="34" charset="0"/>
              </a:rPr>
              <a:t>Linda </a:t>
            </a:r>
            <a:r>
              <a:rPr lang="en-US" sz="2400" dirty="0">
                <a:solidFill>
                  <a:schemeClr val="accent1">
                    <a:lumMod val="50000"/>
                  </a:schemeClr>
                </a:solidFill>
                <a:latin typeface="Arial Black" pitchFamily="34" charset="0"/>
              </a:rPr>
              <a:t>Brewster                      </a:t>
            </a:r>
            <a:r>
              <a:rPr lang="en-US" sz="2400" dirty="0">
                <a:latin typeface="Arial Black" pitchFamily="34" charset="0"/>
              </a:rPr>
              <a:t>	</a:t>
            </a:r>
          </a:p>
          <a:p>
            <a:pPr>
              <a:lnSpc>
                <a:spcPts val="2400"/>
              </a:lnSpc>
            </a:pPr>
            <a:r>
              <a:rPr lang="en-US" sz="2400" dirty="0" smtClean="0">
                <a:solidFill>
                  <a:schemeClr val="accent3">
                    <a:lumMod val="50000"/>
                  </a:schemeClr>
                </a:solidFill>
                <a:latin typeface="Arial Black" pitchFamily="34" charset="0"/>
              </a:rPr>
              <a:t>			</a:t>
            </a:r>
            <a:r>
              <a:rPr lang="en-US" sz="2400" dirty="0" smtClean="0">
                <a:solidFill>
                  <a:schemeClr val="bg2"/>
                </a:solidFill>
                <a:effectLst>
                  <a:outerShdw blurRad="38100" dist="38100" dir="2700000" algn="tl">
                    <a:srgbClr val="000000">
                      <a:alpha val="43137"/>
                    </a:srgbClr>
                  </a:outerShdw>
                </a:effectLst>
                <a:latin typeface="Arial Black" pitchFamily="34" charset="0"/>
              </a:rPr>
              <a:t>National </a:t>
            </a:r>
            <a:r>
              <a:rPr lang="en-US" sz="2400" dirty="0">
                <a:solidFill>
                  <a:schemeClr val="bg2"/>
                </a:solidFill>
                <a:effectLst>
                  <a:outerShdw blurRad="38100" dist="38100" dir="2700000" algn="tl">
                    <a:srgbClr val="000000">
                      <a:alpha val="43137"/>
                    </a:srgbClr>
                  </a:outerShdw>
                </a:effectLst>
                <a:latin typeface="Arial Black" pitchFamily="34" charset="0"/>
              </a:rPr>
              <a:t>Call Planning </a:t>
            </a:r>
            <a:r>
              <a:rPr lang="en-US" sz="2400" dirty="0" smtClean="0">
                <a:solidFill>
                  <a:schemeClr val="bg2"/>
                </a:solidFill>
                <a:effectLst>
                  <a:outerShdw blurRad="38100" dist="38100" dir="2700000" algn="tl">
                    <a:srgbClr val="000000">
                      <a:alpha val="43137"/>
                    </a:srgbClr>
                  </a:outerShdw>
                </a:effectLst>
                <a:latin typeface="Arial Black" pitchFamily="34" charset="0"/>
              </a:rPr>
              <a:t>Team</a:t>
            </a:r>
          </a:p>
          <a:p>
            <a:pPr>
              <a:lnSpc>
                <a:spcPts val="2400"/>
              </a:lnSpc>
            </a:pPr>
            <a:r>
              <a:rPr lang="en-US" sz="2400" dirty="0" smtClean="0">
                <a:solidFill>
                  <a:schemeClr val="accent1">
                    <a:lumMod val="75000"/>
                  </a:schemeClr>
                </a:solidFill>
                <a:latin typeface="Arial Black" pitchFamily="34" charset="0"/>
              </a:rPr>
              <a:t> 			</a:t>
            </a:r>
            <a:r>
              <a:rPr lang="en-US" sz="2400" dirty="0" smtClean="0">
                <a:solidFill>
                  <a:srgbClr val="A2D668"/>
                </a:solidFill>
                <a:effectLst>
                  <a:outerShdw blurRad="38100" dist="38100" dir="2700000" algn="tl">
                    <a:srgbClr val="000000">
                      <a:alpha val="43137"/>
                    </a:srgbClr>
                  </a:outerShdw>
                </a:effectLst>
                <a:latin typeface="Arial Black" pitchFamily="34" charset="0"/>
              </a:rPr>
              <a:t>MoveOn </a:t>
            </a:r>
            <a:r>
              <a:rPr lang="en-US" sz="2400" dirty="0">
                <a:solidFill>
                  <a:srgbClr val="A2D668"/>
                </a:solidFill>
                <a:effectLst>
                  <a:outerShdw blurRad="38100" dist="38100" dir="2700000" algn="tl">
                    <a:srgbClr val="000000">
                      <a:alpha val="43137"/>
                    </a:srgbClr>
                  </a:outerShdw>
                </a:effectLst>
                <a:latin typeface="Arial Black" pitchFamily="34" charset="0"/>
              </a:rPr>
              <a:t>Regional Organizer WA</a:t>
            </a:r>
            <a:r>
              <a:rPr lang="en-US" sz="2400" dirty="0">
                <a:solidFill>
                  <a:schemeClr val="accent1"/>
                </a:solidFill>
                <a:latin typeface="Arial Black" pitchFamily="34" charset="0"/>
              </a:rPr>
              <a:t/>
            </a:r>
            <a:br>
              <a:rPr lang="en-US" sz="2400" dirty="0">
                <a:solidFill>
                  <a:schemeClr val="accent1"/>
                </a:solidFill>
                <a:latin typeface="Arial Black" pitchFamily="34" charset="0"/>
              </a:rPr>
            </a:br>
            <a:r>
              <a:rPr lang="en-US" sz="2400" dirty="0">
                <a:latin typeface="Arial Black" pitchFamily="34" charset="0"/>
              </a:rPr>
              <a:t>	</a:t>
            </a:r>
            <a:r>
              <a:rPr lang="en-US" sz="2400" dirty="0" smtClean="0">
                <a:latin typeface="Arial Black" pitchFamily="34" charset="0"/>
              </a:rPr>
              <a:t> 		</a:t>
            </a:r>
            <a:r>
              <a:rPr lang="en-US" sz="2400" dirty="0" smtClean="0">
                <a:solidFill>
                  <a:schemeClr val="accent3">
                    <a:lumMod val="50000"/>
                  </a:schemeClr>
                </a:solidFill>
                <a:latin typeface="Arial Black" pitchFamily="34" charset="0"/>
              </a:rPr>
              <a:t>Email</a:t>
            </a:r>
            <a:r>
              <a:rPr lang="en-US" sz="2400" dirty="0">
                <a:solidFill>
                  <a:schemeClr val="accent3">
                    <a:lumMod val="50000"/>
                  </a:schemeClr>
                </a:solidFill>
                <a:latin typeface="Arial Black" pitchFamily="34" charset="0"/>
              </a:rPr>
              <a:t>: </a:t>
            </a:r>
            <a:r>
              <a:rPr lang="en-US" sz="2400" dirty="0">
                <a:latin typeface="Arial Black" pitchFamily="34" charset="0"/>
                <a:hlinkClick r:id="rId4"/>
              </a:rPr>
              <a:t>LindaJBrewster@msn.com</a:t>
            </a:r>
            <a:r>
              <a:rPr lang="en-US" sz="2400" dirty="0">
                <a:latin typeface="Arial Black" pitchFamily="34" charset="0"/>
              </a:rPr>
              <a:t/>
            </a:r>
            <a:br>
              <a:rPr lang="en-US" sz="2400" dirty="0">
                <a:latin typeface="Arial Black" pitchFamily="34" charset="0"/>
              </a:rPr>
            </a:br>
            <a:endParaRPr lang="en-US" sz="2400" dirty="0"/>
          </a:p>
          <a:p>
            <a:pPr lvl="0" algn="ctr">
              <a:lnSpc>
                <a:spcPct val="115000"/>
              </a:lnSpc>
            </a:pPr>
            <a:r>
              <a:rPr lang="en-US" sz="2100" dirty="0">
                <a:solidFill>
                  <a:srgbClr val="404040"/>
                </a:solidFill>
                <a:latin typeface="Arial Black" pitchFamily="34" charset="0"/>
                <a:ea typeface="+mj-ea"/>
                <a:cs typeface="+mj-cs"/>
                <a:hlinkClick r:id="rId3"/>
              </a:rPr>
              <a:t/>
            </a:r>
            <a:br>
              <a:rPr lang="en-US" sz="2100" dirty="0">
                <a:solidFill>
                  <a:srgbClr val="404040"/>
                </a:solidFill>
                <a:latin typeface="Arial Black" pitchFamily="34" charset="0"/>
                <a:ea typeface="+mj-ea"/>
                <a:cs typeface="+mj-cs"/>
                <a:hlinkClick r:id="rId3"/>
              </a:rPr>
            </a:br>
            <a:r>
              <a:rPr lang="en-US" sz="2100" dirty="0">
                <a:solidFill>
                  <a:srgbClr val="404040"/>
                </a:solidFill>
                <a:latin typeface="Arial Black" pitchFamily="34" charset="0"/>
                <a:ea typeface="+mj-ea"/>
                <a:cs typeface="+mj-cs"/>
              </a:rPr>
              <a:t>			</a:t>
            </a:r>
            <a:r>
              <a:rPr lang="en-US" sz="2025" dirty="0">
                <a:solidFill>
                  <a:srgbClr val="92D050"/>
                </a:solidFill>
                <a:latin typeface="Arial Black" pitchFamily="34" charset="0"/>
                <a:ea typeface="+mj-ea"/>
                <a:cs typeface="+mj-cs"/>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Subtitle 2"/>
          <p:cNvSpPr>
            <a:spLocks noGrp="1"/>
          </p:cNvSpPr>
          <p:nvPr>
            <p:ph type="subTitle" idx="1"/>
          </p:nvPr>
        </p:nvSpPr>
        <p:spPr>
          <a:xfrm>
            <a:off x="5484812" y="7010400"/>
            <a:ext cx="45719" cy="45719"/>
          </a:xfrm>
        </p:spPr>
        <p:txBody>
          <a:bodyPr>
            <a:normAutofit fontScale="25000" lnSpcReduction="20000"/>
          </a:bodyPr>
          <a:lstStyle/>
          <a:p>
            <a:endParaRPr lang="en-US" dirty="0"/>
          </a:p>
        </p:txBody>
      </p:sp>
      <p:pic>
        <p:nvPicPr>
          <p:cNvPr id="4" name="Picture 3" descr="Harriet Heywood.jpg"/>
          <p:cNvPicPr>
            <a:picLocks noChangeAspect="1"/>
          </p:cNvPicPr>
          <p:nvPr/>
        </p:nvPicPr>
        <p:blipFill rotWithShape="1">
          <a:blip r:embed="rId5" cstate="print"/>
          <a:srcRect l="689" t="2500" r="990" b="-1831"/>
          <a:stretch/>
        </p:blipFill>
        <p:spPr>
          <a:xfrm>
            <a:off x="760412" y="1143000"/>
            <a:ext cx="2575080" cy="2743200"/>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990012" y="3585352"/>
            <a:ext cx="2057400" cy="2057400"/>
          </a:xfrm>
          <a:prstGeom prst="rect">
            <a:avLst/>
          </a:prstGeom>
        </p:spPr>
      </p:pic>
    </p:spTree>
    <p:extLst>
      <p:ext uri="{BB962C8B-B14F-4D97-AF65-F5344CB8AC3E}">
        <p14:creationId xmlns:p14="http://schemas.microsoft.com/office/powerpoint/2010/main" val="38756837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484812" y="7010400"/>
            <a:ext cx="45719" cy="45719"/>
          </a:xfrm>
        </p:spPr>
        <p:txBody>
          <a:bodyPr>
            <a:normAutofit fontScale="25000" lnSpcReduction="20000"/>
          </a:bodyPr>
          <a:lstStyle/>
          <a:p>
            <a:endParaRPr lang="en-US" dirty="0"/>
          </a:p>
        </p:txBody>
      </p:sp>
      <p:sp>
        <p:nvSpPr>
          <p:cNvPr id="6" name="Rectangle 5"/>
          <p:cNvSpPr/>
          <p:nvPr/>
        </p:nvSpPr>
        <p:spPr>
          <a:xfrm>
            <a:off x="0" y="1"/>
            <a:ext cx="12266612" cy="5970865"/>
          </a:xfrm>
          <a:prstGeom prst="rect">
            <a:avLst/>
          </a:prstGeom>
        </p:spPr>
        <p:txBody>
          <a:bodyPr wrap="square">
            <a:spAutoFit/>
          </a:bodyPr>
          <a:lstStyle/>
          <a:p>
            <a:r>
              <a:rPr lang="en-US" sz="1400" dirty="0">
                <a:latin typeface="Calibri" panose="020F0502020204030204" pitchFamily="34" charset="0"/>
                <a:ea typeface="Calibri" panose="020F0502020204030204" pitchFamily="34" charset="0"/>
                <a:cs typeface="Times New Roman" panose="02020603050405020304" pitchFamily="18" charset="0"/>
              </a:rPr>
              <a:t> </a:t>
            </a:r>
          </a:p>
          <a:p>
            <a:pPr lvl="0"/>
            <a:r>
              <a:rPr lang="en-US" sz="4800" b="1" dirty="0" smtClean="0">
                <a:solidFill>
                  <a:schemeClr val="bg2"/>
                </a:solidFill>
                <a:effectLst>
                  <a:outerShdw blurRad="38100" dist="38100" dir="2700000" algn="tl">
                    <a:srgbClr val="000000">
                      <a:alpha val="43137"/>
                    </a:srgbClr>
                  </a:outerShdw>
                </a:effectLst>
              </a:rPr>
              <a:t>		National </a:t>
            </a:r>
            <a:r>
              <a:rPr lang="en-US" sz="4800" b="1" dirty="0">
                <a:solidFill>
                  <a:schemeClr val="bg2"/>
                </a:solidFill>
                <a:effectLst>
                  <a:outerShdw blurRad="38100" dist="38100" dir="2700000" algn="tl">
                    <a:srgbClr val="000000">
                      <a:alpha val="43137"/>
                    </a:srgbClr>
                  </a:outerShdw>
                </a:effectLst>
              </a:rPr>
              <a:t>Call Planning Team</a:t>
            </a:r>
          </a:p>
          <a:p>
            <a:pPr marR="0" lvl="0">
              <a:lnSpc>
                <a:spcPts val="2400"/>
              </a:lnSpc>
              <a:spcBef>
                <a:spcPts val="0"/>
              </a:spcBef>
              <a:spcAft>
                <a:spcPts val="0"/>
              </a:spcAft>
            </a:pPr>
            <a:r>
              <a:rPr lang="en-US" sz="3600" dirty="0" smtClean="0">
                <a:solidFill>
                  <a:srgbClr val="404040"/>
                </a:solidFill>
                <a:effectLst>
                  <a:outerShdw blurRad="38100" dist="38100" dir="2700000" algn="tl">
                    <a:srgbClr val="000000">
                      <a:alpha val="43137"/>
                    </a:srgbClr>
                  </a:outerShdw>
                </a:effectLst>
                <a:latin typeface="Arial Black" pitchFamily="34" charset="0"/>
                <a:ea typeface="+mj-ea"/>
                <a:cs typeface="+mj-cs"/>
              </a:rPr>
              <a:t/>
            </a:r>
            <a:br>
              <a:rPr lang="en-US" sz="3600" dirty="0" smtClean="0">
                <a:solidFill>
                  <a:srgbClr val="404040"/>
                </a:solidFill>
                <a:effectLst>
                  <a:outerShdw blurRad="38100" dist="38100" dir="2700000" algn="tl">
                    <a:srgbClr val="000000">
                      <a:alpha val="43137"/>
                    </a:srgbClr>
                  </a:outerShdw>
                </a:effectLst>
                <a:latin typeface="Arial Black" pitchFamily="34" charset="0"/>
                <a:ea typeface="+mj-ea"/>
                <a:cs typeface="+mj-cs"/>
              </a:rPr>
            </a:br>
            <a:r>
              <a:rPr lang="en-US" sz="3600" dirty="0" smtClean="0">
                <a:solidFill>
                  <a:srgbClr val="404040"/>
                </a:solidFill>
                <a:effectLst>
                  <a:outerShdw blurRad="38100" dist="38100" dir="2700000" algn="tl">
                    <a:srgbClr val="000000">
                      <a:alpha val="43137"/>
                    </a:srgbClr>
                  </a:outerShdw>
                </a:effectLst>
                <a:latin typeface="Arial Black" pitchFamily="34" charset="0"/>
                <a:ea typeface="+mj-ea"/>
                <a:cs typeface="+mj-cs"/>
              </a:rPr>
              <a:t/>
            </a:r>
            <a:br>
              <a:rPr lang="en-US" sz="3600" dirty="0" smtClean="0">
                <a:solidFill>
                  <a:srgbClr val="404040"/>
                </a:solidFill>
                <a:effectLst>
                  <a:outerShdw blurRad="38100" dist="38100" dir="2700000" algn="tl">
                    <a:srgbClr val="000000">
                      <a:alpha val="43137"/>
                    </a:srgbClr>
                  </a:outerShdw>
                </a:effectLst>
                <a:latin typeface="Arial Black" pitchFamily="34" charset="0"/>
                <a:ea typeface="+mj-ea"/>
                <a:cs typeface="+mj-cs"/>
              </a:rPr>
            </a:br>
            <a:r>
              <a:rPr lang="en-US" sz="3600" dirty="0" smtClean="0">
                <a:solidFill>
                  <a:srgbClr val="404040"/>
                </a:solidFill>
                <a:effectLst>
                  <a:outerShdw blurRad="38100" dist="38100" dir="2700000" algn="tl">
                    <a:srgbClr val="000000">
                      <a:alpha val="43137"/>
                    </a:srgbClr>
                  </a:outerShdw>
                </a:effectLst>
                <a:latin typeface="Arial Black" pitchFamily="34" charset="0"/>
                <a:ea typeface="+mj-ea"/>
                <a:cs typeface="+mj-cs"/>
              </a:rPr>
              <a:t/>
            </a:r>
            <a:br>
              <a:rPr lang="en-US" sz="3600" dirty="0" smtClean="0">
                <a:solidFill>
                  <a:srgbClr val="404040"/>
                </a:solidFill>
                <a:effectLst>
                  <a:outerShdw blurRad="38100" dist="38100" dir="2700000" algn="tl">
                    <a:srgbClr val="000000">
                      <a:alpha val="43137"/>
                    </a:srgbClr>
                  </a:outerShdw>
                </a:effectLst>
                <a:latin typeface="Arial Black" pitchFamily="34" charset="0"/>
                <a:ea typeface="+mj-ea"/>
                <a:cs typeface="+mj-cs"/>
              </a:rPr>
            </a:br>
            <a:r>
              <a:rPr lang="en-US" sz="3600" dirty="0" smtClean="0">
                <a:solidFill>
                  <a:srgbClr val="404040"/>
                </a:solidFill>
                <a:effectLst>
                  <a:outerShdw blurRad="38100" dist="38100" dir="2700000" algn="tl">
                    <a:srgbClr val="000000">
                      <a:alpha val="43137"/>
                    </a:srgbClr>
                  </a:outerShdw>
                </a:effectLst>
                <a:latin typeface="Arial Black" pitchFamily="34" charset="0"/>
                <a:ea typeface="+mj-ea"/>
                <a:cs typeface="+mj-cs"/>
              </a:rPr>
              <a:t>	</a:t>
            </a:r>
            <a:r>
              <a:rPr lang="en-US" sz="4000" dirty="0" smtClean="0">
                <a:solidFill>
                  <a:schemeClr val="accent1">
                    <a:lumMod val="50000"/>
                  </a:schemeClr>
                </a:solidFill>
                <a:latin typeface="Arial Black" pitchFamily="34" charset="0"/>
                <a:ea typeface="+mj-ea"/>
                <a:cs typeface="+mj-cs"/>
              </a:rPr>
              <a:t>Adam Weissman</a:t>
            </a:r>
            <a:r>
              <a:rPr lang="en-US" sz="4000" dirty="0" smtClean="0">
                <a:solidFill>
                  <a:srgbClr val="8F5C31"/>
                </a:solidFill>
                <a:effectLst>
                  <a:outerShdw blurRad="38100" dist="38100" dir="2700000" algn="tl">
                    <a:srgbClr val="000000">
                      <a:alpha val="43137"/>
                    </a:srgbClr>
                  </a:outerShdw>
                </a:effectLst>
                <a:latin typeface="Arial Black" pitchFamily="34" charset="0"/>
                <a:ea typeface="+mj-ea"/>
                <a:cs typeface="+mj-cs"/>
              </a:rPr>
              <a:t/>
            </a:r>
            <a:br>
              <a:rPr lang="en-US" sz="4000" dirty="0" smtClean="0">
                <a:solidFill>
                  <a:srgbClr val="8F5C31"/>
                </a:solidFill>
                <a:effectLst>
                  <a:outerShdw blurRad="38100" dist="38100" dir="2700000" algn="tl">
                    <a:srgbClr val="000000">
                      <a:alpha val="43137"/>
                    </a:srgbClr>
                  </a:outerShdw>
                </a:effectLst>
                <a:latin typeface="Arial Black" pitchFamily="34" charset="0"/>
                <a:ea typeface="+mj-ea"/>
                <a:cs typeface="+mj-cs"/>
              </a:rPr>
            </a:br>
            <a:r>
              <a:rPr lang="en-US" sz="700" dirty="0" smtClean="0">
                <a:solidFill>
                  <a:srgbClr val="404040"/>
                </a:solidFill>
                <a:effectLst>
                  <a:outerShdw blurRad="38100" dist="38100" dir="2700000" algn="tl">
                    <a:srgbClr val="000000">
                      <a:alpha val="43137"/>
                    </a:srgbClr>
                  </a:outerShdw>
                </a:effectLst>
                <a:latin typeface="Arial Black" pitchFamily="34" charset="0"/>
                <a:ea typeface="+mj-ea"/>
                <a:cs typeface="+mj-cs"/>
              </a:rPr>
              <a:t/>
            </a:r>
            <a:br>
              <a:rPr lang="en-US" sz="700" dirty="0" smtClean="0">
                <a:solidFill>
                  <a:srgbClr val="404040"/>
                </a:solidFill>
                <a:effectLst>
                  <a:outerShdw blurRad="38100" dist="38100" dir="2700000" algn="tl">
                    <a:srgbClr val="000000">
                      <a:alpha val="43137"/>
                    </a:srgbClr>
                  </a:outerShdw>
                </a:effectLst>
                <a:latin typeface="Arial Black" pitchFamily="34" charset="0"/>
                <a:ea typeface="+mj-ea"/>
                <a:cs typeface="+mj-cs"/>
              </a:rPr>
            </a:br>
            <a:r>
              <a:rPr lang="en-US" sz="700" dirty="0" smtClean="0">
                <a:solidFill>
                  <a:srgbClr val="404040"/>
                </a:solidFill>
                <a:effectLst>
                  <a:outerShdw blurRad="38100" dist="38100" dir="2700000" algn="tl">
                    <a:srgbClr val="000000">
                      <a:alpha val="43137"/>
                    </a:srgbClr>
                  </a:outerShdw>
                </a:effectLst>
                <a:latin typeface="Arial Black" pitchFamily="34" charset="0"/>
                <a:ea typeface="+mj-ea"/>
                <a:cs typeface="+mj-cs"/>
              </a:rPr>
              <a:t>	</a:t>
            </a:r>
            <a:r>
              <a:rPr lang="en-US" sz="2800" dirty="0" smtClean="0">
                <a:solidFill>
                  <a:srgbClr val="A2D668"/>
                </a:solidFill>
                <a:effectLst>
                  <a:outerShdw blurRad="38100" dist="38100" dir="2700000" algn="tl">
                    <a:srgbClr val="000000">
                      <a:alpha val="43137"/>
                    </a:srgbClr>
                  </a:outerShdw>
                </a:effectLst>
                <a:latin typeface="Arial Black" pitchFamily="34" charset="0"/>
                <a:ea typeface="+mj-ea"/>
                <a:cs typeface="+mj-cs"/>
              </a:rPr>
              <a:t>TradeJustice/Global Justice </a:t>
            </a:r>
            <a:br>
              <a:rPr lang="en-US" sz="2800" dirty="0" smtClean="0">
                <a:solidFill>
                  <a:srgbClr val="A2D668"/>
                </a:solidFill>
                <a:effectLst>
                  <a:outerShdw blurRad="38100" dist="38100" dir="2700000" algn="tl">
                    <a:srgbClr val="000000">
                      <a:alpha val="43137"/>
                    </a:srgbClr>
                  </a:outerShdw>
                </a:effectLst>
                <a:latin typeface="Arial Black" pitchFamily="34" charset="0"/>
                <a:ea typeface="+mj-ea"/>
                <a:cs typeface="+mj-cs"/>
              </a:rPr>
            </a:br>
            <a:r>
              <a:rPr lang="en-US" sz="2800" dirty="0" smtClean="0">
                <a:solidFill>
                  <a:srgbClr val="A2D668"/>
                </a:solidFill>
                <a:effectLst>
                  <a:outerShdw blurRad="38100" dist="38100" dir="2700000" algn="tl">
                    <a:srgbClr val="000000">
                      <a:alpha val="43137"/>
                    </a:srgbClr>
                  </a:outerShdw>
                </a:effectLst>
                <a:latin typeface="Arial Black" pitchFamily="34" charset="0"/>
                <a:ea typeface="+mj-ea"/>
                <a:cs typeface="+mj-cs"/>
              </a:rPr>
              <a:t>	for Animals and the Environment</a:t>
            </a:r>
            <a:r>
              <a:rPr lang="en-US" sz="2800" dirty="0" smtClean="0">
                <a:solidFill>
                  <a:srgbClr val="CB6933">
                    <a:lumMod val="50000"/>
                  </a:srgbClr>
                </a:solidFill>
                <a:latin typeface="Arial Black" pitchFamily="34" charset="0"/>
                <a:ea typeface="+mj-ea"/>
                <a:cs typeface="+mj-cs"/>
              </a:rPr>
              <a:t/>
            </a:r>
            <a:br>
              <a:rPr lang="en-US" sz="2800" dirty="0" smtClean="0">
                <a:solidFill>
                  <a:srgbClr val="CB6933">
                    <a:lumMod val="50000"/>
                  </a:srgbClr>
                </a:solidFill>
                <a:latin typeface="Arial Black" pitchFamily="34" charset="0"/>
                <a:ea typeface="+mj-ea"/>
                <a:cs typeface="+mj-cs"/>
              </a:rPr>
            </a:br>
            <a:r>
              <a:rPr lang="en-US" sz="2800" dirty="0" smtClean="0">
                <a:solidFill>
                  <a:srgbClr val="EAEBDE">
                    <a:lumMod val="40000"/>
                    <a:lumOff val="60000"/>
                  </a:srgbClr>
                </a:solidFill>
                <a:effectLst>
                  <a:outerShdw blurRad="38100" dist="38100" dir="2700000" algn="tl">
                    <a:srgbClr val="000000">
                      <a:alpha val="43137"/>
                    </a:srgbClr>
                  </a:outerShdw>
                </a:effectLst>
                <a:latin typeface="Arial Black" pitchFamily="34" charset="0"/>
                <a:ea typeface="+mj-ea"/>
                <a:cs typeface="+mj-cs"/>
              </a:rPr>
              <a:t/>
            </a:r>
            <a:br>
              <a:rPr lang="en-US" sz="2800" dirty="0" smtClean="0">
                <a:solidFill>
                  <a:srgbClr val="EAEBDE">
                    <a:lumMod val="40000"/>
                    <a:lumOff val="60000"/>
                  </a:srgbClr>
                </a:solidFill>
                <a:effectLst>
                  <a:outerShdw blurRad="38100" dist="38100" dir="2700000" algn="tl">
                    <a:srgbClr val="000000">
                      <a:alpha val="43137"/>
                    </a:srgbClr>
                  </a:outerShdw>
                </a:effectLst>
                <a:latin typeface="Arial Black" pitchFamily="34" charset="0"/>
                <a:ea typeface="+mj-ea"/>
                <a:cs typeface="+mj-cs"/>
              </a:rPr>
            </a:br>
            <a:r>
              <a:rPr lang="en-US" sz="2800" dirty="0" smtClean="0">
                <a:solidFill>
                  <a:srgbClr val="EAEBDE">
                    <a:lumMod val="40000"/>
                    <a:lumOff val="60000"/>
                  </a:srgbClr>
                </a:solidFill>
                <a:effectLst>
                  <a:outerShdw blurRad="38100" dist="38100" dir="2700000" algn="tl">
                    <a:srgbClr val="000000">
                      <a:alpha val="43137"/>
                    </a:srgbClr>
                  </a:outerShdw>
                </a:effectLst>
                <a:latin typeface="Arial Black" pitchFamily="34" charset="0"/>
                <a:ea typeface="+mj-ea"/>
                <a:cs typeface="+mj-cs"/>
              </a:rPr>
              <a:t>	</a:t>
            </a:r>
            <a:r>
              <a:rPr lang="en-US" sz="2800" dirty="0" smtClean="0">
                <a:solidFill>
                  <a:schemeClr val="bg2"/>
                </a:solidFill>
                <a:effectLst>
                  <a:outerShdw blurRad="38100" dist="38100" dir="2700000" algn="tl">
                    <a:srgbClr val="000000">
                      <a:alpha val="43137"/>
                    </a:srgbClr>
                  </a:outerShdw>
                </a:effectLst>
                <a:latin typeface="Arial Black" panose="020B0A04020102020204" pitchFamily="34" charset="0"/>
                <a:ea typeface="+mj-ea"/>
                <a:cs typeface="+mj-cs"/>
              </a:rPr>
              <a:t>Upcoming Events and Actions:</a:t>
            </a:r>
            <a:br>
              <a:rPr lang="en-US" sz="2800" dirty="0" smtClean="0">
                <a:solidFill>
                  <a:schemeClr val="bg2"/>
                </a:solidFill>
                <a:effectLst>
                  <a:outerShdw blurRad="38100" dist="38100" dir="2700000" algn="tl">
                    <a:srgbClr val="000000">
                      <a:alpha val="43137"/>
                    </a:srgbClr>
                  </a:outerShdw>
                </a:effectLst>
                <a:latin typeface="Arial Black" panose="020B0A04020102020204" pitchFamily="34" charset="0"/>
                <a:ea typeface="+mj-ea"/>
                <a:cs typeface="+mj-cs"/>
              </a:rPr>
            </a:br>
            <a:r>
              <a:rPr lang="en-US" sz="2800" dirty="0" smtClean="0">
                <a:solidFill>
                  <a:srgbClr val="404040"/>
                </a:solidFill>
                <a:effectLst>
                  <a:outerShdw blurRad="38100" dist="38100" dir="2700000" algn="tl">
                    <a:srgbClr val="000000">
                      <a:alpha val="43137"/>
                    </a:srgbClr>
                  </a:outerShdw>
                </a:effectLst>
                <a:latin typeface="Arial Black" panose="020B0A04020102020204" pitchFamily="34" charset="0"/>
                <a:ea typeface="+mj-ea"/>
                <a:cs typeface="+mj-cs"/>
              </a:rPr>
              <a:t>	</a:t>
            </a:r>
            <a:r>
              <a:rPr lang="en-US" sz="2800" u="sng" dirty="0" smtClean="0">
                <a:solidFill>
                  <a:srgbClr val="404040"/>
                </a:solidFill>
                <a:latin typeface="Arial Black" panose="020B0A04020102020204" pitchFamily="34" charset="0"/>
                <a:ea typeface="+mj-ea"/>
                <a:cs typeface="+mj-cs"/>
                <a:hlinkClick r:id="rId3"/>
              </a:rPr>
              <a:t>http://TradeJustice.net/315 </a:t>
            </a:r>
            <a:r>
              <a:rPr lang="en-US" sz="2800" u="sng" dirty="0" smtClean="0">
                <a:solidFill>
                  <a:srgbClr val="404040"/>
                </a:solidFill>
                <a:latin typeface="Arial Black" panose="020B0A04020102020204" pitchFamily="34" charset="0"/>
                <a:ea typeface="+mj-ea"/>
                <a:cs typeface="+mj-cs"/>
              </a:rPr>
              <a:t/>
            </a:r>
            <a:br>
              <a:rPr lang="en-US" sz="2800" u="sng" dirty="0" smtClean="0">
                <a:solidFill>
                  <a:srgbClr val="404040"/>
                </a:solidFill>
                <a:latin typeface="Arial Black" panose="020B0A04020102020204" pitchFamily="34" charset="0"/>
                <a:ea typeface="+mj-ea"/>
                <a:cs typeface="+mj-cs"/>
              </a:rPr>
            </a:br>
            <a:r>
              <a:rPr lang="en-US" sz="2800" i="1" dirty="0" smtClean="0">
                <a:solidFill>
                  <a:srgbClr val="404040"/>
                </a:solidFill>
                <a:effectLst>
                  <a:outerShdw blurRad="38100" dist="38100" dir="2700000" algn="tl">
                    <a:srgbClr val="000000">
                      <a:alpha val="43137"/>
                    </a:srgbClr>
                  </a:outerShdw>
                </a:effectLst>
                <a:latin typeface="Arial Black" panose="020B0A04020102020204" pitchFamily="34" charset="0"/>
                <a:ea typeface="+mj-ea"/>
                <a:cs typeface="+mj-cs"/>
              </a:rPr>
              <a:t>	</a:t>
            </a:r>
            <a:r>
              <a:rPr lang="en-US" sz="2800" dirty="0" smtClean="0">
                <a:solidFill>
                  <a:srgbClr val="404040"/>
                </a:solidFill>
                <a:effectLst>
                  <a:outerShdw blurRad="38100" dist="38100" dir="2700000" algn="tl">
                    <a:srgbClr val="000000">
                      <a:alpha val="43137"/>
                    </a:srgbClr>
                  </a:outerShdw>
                </a:effectLst>
                <a:latin typeface="Arial Black" panose="020B0A04020102020204" pitchFamily="34" charset="0"/>
                <a:ea typeface="+mj-ea"/>
                <a:cs typeface="+mj-cs"/>
              </a:rPr>
              <a:t>					</a:t>
            </a:r>
            <a:br>
              <a:rPr lang="en-US" sz="2800" dirty="0" smtClean="0">
                <a:solidFill>
                  <a:srgbClr val="404040"/>
                </a:solidFill>
                <a:effectLst>
                  <a:outerShdw blurRad="38100" dist="38100" dir="2700000" algn="tl">
                    <a:srgbClr val="000000">
                      <a:alpha val="43137"/>
                    </a:srgbClr>
                  </a:outerShdw>
                </a:effectLst>
                <a:latin typeface="Arial Black" panose="020B0A04020102020204" pitchFamily="34" charset="0"/>
                <a:ea typeface="+mj-ea"/>
                <a:cs typeface="+mj-cs"/>
              </a:rPr>
            </a:br>
            <a:r>
              <a:rPr lang="en-US" sz="2800" dirty="0" smtClean="0">
                <a:solidFill>
                  <a:srgbClr val="404040"/>
                </a:solidFill>
                <a:effectLst>
                  <a:outerShdw blurRad="38100" dist="38100" dir="2700000" algn="tl">
                    <a:srgbClr val="000000">
                      <a:alpha val="43137"/>
                    </a:srgbClr>
                  </a:outerShdw>
                </a:effectLst>
                <a:latin typeface="Arial Black" panose="020B0A04020102020204" pitchFamily="34" charset="0"/>
                <a:ea typeface="+mj-ea"/>
                <a:cs typeface="+mj-cs"/>
              </a:rPr>
              <a:t>	</a:t>
            </a:r>
            <a:r>
              <a:rPr lang="en-US" sz="2800" dirty="0" smtClean="0">
                <a:solidFill>
                  <a:schemeClr val="bg2"/>
                </a:solidFill>
                <a:effectLst>
                  <a:outerShdw blurRad="38100" dist="38100" dir="2700000" algn="tl">
                    <a:srgbClr val="000000">
                      <a:alpha val="43137"/>
                    </a:srgbClr>
                  </a:outerShdw>
                </a:effectLst>
                <a:latin typeface="Arial Black" panose="020B0A04020102020204" pitchFamily="34" charset="0"/>
                <a:ea typeface="+mj-ea"/>
                <a:cs typeface="+mj-cs"/>
              </a:rPr>
              <a:t>General Information/Articles: </a:t>
            </a:r>
            <a:r>
              <a:rPr lang="en-US" sz="2800" dirty="0" smtClean="0">
                <a:solidFill>
                  <a:srgbClr val="505050"/>
                </a:solidFill>
                <a:latin typeface="Arial Black" panose="020B0A04020102020204" pitchFamily="34" charset="0"/>
                <a:ea typeface="+mj-ea"/>
                <a:cs typeface="+mj-cs"/>
                <a:hlinkClick r:id="rId4"/>
              </a:rPr>
              <a:t>http://tradejustice.net</a:t>
            </a:r>
            <a:r>
              <a:rPr lang="en-US" sz="2800" dirty="0" smtClean="0">
                <a:solidFill>
                  <a:srgbClr val="505050"/>
                </a:solidFill>
                <a:latin typeface="Arial Black" panose="020B0A04020102020204" pitchFamily="34" charset="0"/>
                <a:ea typeface="+mj-ea"/>
                <a:cs typeface="+mj-cs"/>
              </a:rPr>
              <a:t/>
            </a:r>
            <a:br>
              <a:rPr lang="en-US" sz="2800" dirty="0" smtClean="0">
                <a:solidFill>
                  <a:srgbClr val="505050"/>
                </a:solidFill>
                <a:latin typeface="Arial Black" panose="020B0A04020102020204" pitchFamily="34" charset="0"/>
                <a:ea typeface="+mj-ea"/>
                <a:cs typeface="+mj-cs"/>
              </a:rPr>
            </a:br>
            <a:r>
              <a:rPr lang="en-US" sz="2800" dirty="0" smtClean="0">
                <a:solidFill>
                  <a:srgbClr val="00B0F0"/>
                </a:solidFill>
                <a:effectLst>
                  <a:outerShdw blurRad="38100" dist="38100" dir="2700000" algn="tl">
                    <a:srgbClr val="000000">
                      <a:alpha val="43137"/>
                    </a:srgbClr>
                  </a:outerShdw>
                </a:effectLst>
                <a:latin typeface="Arial Black" panose="020B0A04020102020204" pitchFamily="34" charset="0"/>
                <a:ea typeface="+mj-ea"/>
                <a:cs typeface="+mj-cs"/>
              </a:rPr>
              <a:t>	</a:t>
            </a:r>
            <a:r>
              <a:rPr lang="en-US" sz="2800" dirty="0" smtClean="0">
                <a:solidFill>
                  <a:schemeClr val="accent1">
                    <a:lumMod val="50000"/>
                  </a:schemeClr>
                </a:solidFill>
                <a:effectLst>
                  <a:outerShdw blurRad="38100" dist="38100" dir="2700000" algn="tl">
                    <a:srgbClr val="000000">
                      <a:alpha val="43137"/>
                    </a:srgbClr>
                  </a:outerShdw>
                </a:effectLst>
                <a:latin typeface="Arial Black" panose="020B0A04020102020204" pitchFamily="34" charset="0"/>
                <a:ea typeface="+mj-ea"/>
                <a:cs typeface="+mj-cs"/>
              </a:rPr>
              <a:t>					         </a:t>
            </a:r>
            <a:br>
              <a:rPr lang="en-US" sz="2800" dirty="0" smtClean="0">
                <a:solidFill>
                  <a:schemeClr val="accent1">
                    <a:lumMod val="50000"/>
                  </a:schemeClr>
                </a:solidFill>
                <a:effectLst>
                  <a:outerShdw blurRad="38100" dist="38100" dir="2700000" algn="tl">
                    <a:srgbClr val="000000">
                      <a:alpha val="43137"/>
                    </a:srgbClr>
                  </a:outerShdw>
                </a:effectLst>
                <a:latin typeface="Arial Black" panose="020B0A04020102020204" pitchFamily="34" charset="0"/>
                <a:ea typeface="+mj-ea"/>
                <a:cs typeface="+mj-cs"/>
              </a:rPr>
            </a:br>
            <a:r>
              <a:rPr lang="en-US" sz="2800" dirty="0" smtClean="0">
                <a:solidFill>
                  <a:schemeClr val="accent1">
                    <a:lumMod val="50000"/>
                  </a:schemeClr>
                </a:solidFill>
                <a:effectLst>
                  <a:outerShdw blurRad="38100" dist="38100" dir="2700000" algn="tl">
                    <a:srgbClr val="000000">
                      <a:alpha val="43137"/>
                    </a:srgbClr>
                  </a:outerShdw>
                </a:effectLst>
                <a:latin typeface="Arial Black" panose="020B0A04020102020204" pitchFamily="34" charset="0"/>
                <a:ea typeface="+mj-ea"/>
                <a:cs typeface="+mj-cs"/>
              </a:rPr>
              <a:t>	</a:t>
            </a:r>
            <a:r>
              <a:rPr lang="en-US" sz="2800" dirty="0" smtClean="0">
                <a:solidFill>
                  <a:schemeClr val="accent1">
                    <a:lumMod val="50000"/>
                  </a:schemeClr>
                </a:solidFill>
                <a:latin typeface="Arial Black" panose="020B0A04020102020204" pitchFamily="34" charset="0"/>
                <a:ea typeface="+mj-ea"/>
                <a:cs typeface="+mj-cs"/>
              </a:rPr>
              <a:t>Email: </a:t>
            </a:r>
            <a:r>
              <a:rPr lang="en-US" sz="2800" dirty="0" smtClean="0">
                <a:solidFill>
                  <a:prstClr val="white"/>
                </a:solidFill>
                <a:latin typeface="Arial Black" panose="020B0A04020102020204" pitchFamily="34" charset="0"/>
                <a:ea typeface="+mj-ea"/>
                <a:cs typeface="+mj-cs"/>
                <a:hlinkClick r:id="rId5"/>
              </a:rPr>
              <a:t>adam@tradejustice.net</a:t>
            </a:r>
            <a:r>
              <a:rPr lang="en-US" sz="2400" dirty="0" smtClean="0">
                <a:solidFill>
                  <a:prstClr val="white"/>
                </a:solidFill>
                <a:latin typeface="Arial Black" panose="020B0A04020102020204" pitchFamily="34" charset="0"/>
                <a:ea typeface="+mj-ea"/>
                <a:cs typeface="+mj-cs"/>
              </a:rPr>
              <a:t/>
            </a:r>
            <a:br>
              <a:rPr lang="en-US" sz="2400" dirty="0" smtClean="0">
                <a:solidFill>
                  <a:prstClr val="white"/>
                </a:solidFill>
                <a:latin typeface="Arial Black" panose="020B0A04020102020204" pitchFamily="34" charset="0"/>
                <a:ea typeface="+mj-ea"/>
                <a:cs typeface="+mj-cs"/>
              </a:rPr>
            </a:br>
            <a:r>
              <a:rPr lang="en-US" sz="2400" dirty="0" smtClean="0">
                <a:solidFill>
                  <a:prstClr val="white"/>
                </a:solidFill>
                <a:latin typeface="Arial Black" panose="020B0A04020102020204" pitchFamily="34" charset="0"/>
                <a:ea typeface="+mj-ea"/>
                <a:cs typeface="+mj-cs"/>
              </a:rPr>
              <a:t/>
            </a:r>
            <a:br>
              <a:rPr lang="en-US" sz="2400" dirty="0" smtClean="0">
                <a:solidFill>
                  <a:prstClr val="white"/>
                </a:solidFill>
                <a:latin typeface="Arial Black" panose="020B0A04020102020204" pitchFamily="34" charset="0"/>
                <a:ea typeface="+mj-ea"/>
                <a:cs typeface="+mj-cs"/>
              </a:rPr>
            </a:b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p:cNvPicPr>
            <a:picLocks noChangeAspect="1"/>
          </p:cNvPicPr>
          <p:nvPr/>
        </p:nvPicPr>
        <p:blipFill>
          <a:blip r:embed="rId6"/>
          <a:stretch>
            <a:fillRect/>
          </a:stretch>
        </p:blipFill>
        <p:spPr>
          <a:xfrm>
            <a:off x="9142412" y="1143000"/>
            <a:ext cx="2229728" cy="2743200"/>
          </a:xfrm>
          <a:prstGeom prst="rect">
            <a:avLst/>
          </a:prstGeom>
        </p:spPr>
      </p:pic>
    </p:spTree>
    <p:extLst>
      <p:ext uri="{BB962C8B-B14F-4D97-AF65-F5344CB8AC3E}">
        <p14:creationId xmlns:p14="http://schemas.microsoft.com/office/powerpoint/2010/main" val="287881412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Rectangle 5"/>
          <p:cNvSpPr/>
          <p:nvPr/>
        </p:nvSpPr>
        <p:spPr>
          <a:xfrm>
            <a:off x="0" y="1"/>
            <a:ext cx="12188825" cy="6517169"/>
          </a:xfrm>
          <a:prstGeom prst="rect">
            <a:avLst/>
          </a:prstGeom>
        </p:spPr>
        <p:txBody>
          <a:bodyPr wrap="square">
            <a:spAutoFit/>
          </a:bodyPr>
          <a:lstStyle/>
          <a:p>
            <a:r>
              <a:rPr lang="en-US" sz="2400" dirty="0">
                <a:latin typeface="Calibri" panose="020F0502020204030204" pitchFamily="34" charset="0"/>
                <a:ea typeface="Calibri" panose="020F0502020204030204" pitchFamily="34" charset="0"/>
                <a:cs typeface="Times New Roman" panose="02020603050405020304" pitchFamily="18" charset="0"/>
              </a:rPr>
              <a:t> </a:t>
            </a:r>
          </a:p>
          <a:p>
            <a:pPr lvl="0" defTabSz="685765" fontAlgn="base">
              <a:spcBef>
                <a:spcPct val="0"/>
              </a:spcBef>
              <a:spcAft>
                <a:spcPct val="0"/>
              </a:spcAft>
            </a:pPr>
            <a:r>
              <a:rPr lang="en-US" sz="4800" b="1" dirty="0" smtClean="0">
                <a:solidFill>
                  <a:schemeClr val="accent1"/>
                </a:solidFill>
              </a:rPr>
              <a:t>			</a:t>
            </a:r>
            <a:r>
              <a:rPr lang="en-US" sz="4800" b="1" dirty="0" smtClean="0">
                <a:solidFill>
                  <a:schemeClr val="bg2"/>
                </a:solidFill>
                <a:effectLst>
                  <a:outerShdw blurRad="38100" dist="38100" dir="2700000" algn="tl">
                    <a:srgbClr val="000000">
                      <a:alpha val="43137"/>
                    </a:srgbClr>
                  </a:outerShdw>
                </a:effectLst>
              </a:rPr>
              <a:t>TPP Tuesday Twitter Storms</a:t>
            </a:r>
            <a:endParaRPr lang="en-US" sz="4800" dirty="0" smtClean="0">
              <a:solidFill>
                <a:schemeClr val="bg2"/>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p>
            <a:pPr lvl="0" defTabSz="685765" fontAlgn="base">
              <a:spcBef>
                <a:spcPct val="0"/>
              </a:spcBef>
              <a:spcAft>
                <a:spcPct val="0"/>
              </a:spcAft>
            </a:pPr>
            <a:r>
              <a:rPr lang="en-US" sz="2400" b="1" dirty="0" smtClean="0">
                <a:solidFill>
                  <a:srgbClr val="488E4A">
                    <a:lumMod val="75000"/>
                  </a:srgbClr>
                </a:solidFill>
                <a:latin typeface="Arial Black" panose="020B0A04020102020204" pitchFamily="34" charset="0"/>
                <a:cs typeface="Arial" pitchFamily="34" charset="0"/>
              </a:rPr>
              <a:t>																									</a:t>
            </a:r>
            <a:r>
              <a:rPr lang="en-US" sz="2800" b="1" dirty="0" smtClean="0">
                <a:solidFill>
                  <a:srgbClr val="488E4A">
                    <a:lumMod val="75000"/>
                  </a:srgbClr>
                </a:solidFill>
                <a:latin typeface="Arial Black" panose="020B0A04020102020204" pitchFamily="34" charset="0"/>
                <a:cs typeface="Arial" pitchFamily="34" charset="0"/>
              </a:rPr>
              <a:t>Emilianne </a:t>
            </a:r>
            <a:r>
              <a:rPr lang="en-US" sz="2800" b="1" dirty="0">
                <a:solidFill>
                  <a:srgbClr val="488E4A">
                    <a:lumMod val="75000"/>
                  </a:srgbClr>
                </a:solidFill>
                <a:latin typeface="Arial Black" panose="020B0A04020102020204" pitchFamily="34" charset="0"/>
                <a:cs typeface="Arial" pitchFamily="34" charset="0"/>
              </a:rPr>
              <a:t>Slaydon</a:t>
            </a:r>
          </a:p>
          <a:p>
            <a:pPr lvl="0" defTabSz="685765" fontAlgn="base">
              <a:spcBef>
                <a:spcPct val="0"/>
              </a:spcBef>
              <a:spcAft>
                <a:spcPct val="0"/>
              </a:spcAft>
            </a:pPr>
            <a:r>
              <a:rPr lang="en-US" sz="2800" b="1" dirty="0">
                <a:solidFill>
                  <a:srgbClr val="DEF5FA">
                    <a:lumMod val="25000"/>
                  </a:srgbClr>
                </a:solidFill>
                <a:latin typeface="Arial Black" panose="020B0A04020102020204" pitchFamily="34" charset="0"/>
                <a:cs typeface="Arial" pitchFamily="34" charset="0"/>
              </a:rPr>
              <a:t>  	  </a:t>
            </a:r>
            <a:r>
              <a:rPr lang="en-US" sz="2800" b="1" dirty="0" smtClean="0">
                <a:solidFill>
                  <a:srgbClr val="DEF5FA">
                    <a:lumMod val="25000"/>
                  </a:srgbClr>
                </a:solidFill>
                <a:latin typeface="Arial Black" panose="020B0A04020102020204" pitchFamily="34" charset="0"/>
                <a:cs typeface="Arial" pitchFamily="34" charset="0"/>
              </a:rPr>
              <a:t>							</a:t>
            </a:r>
            <a:r>
              <a:rPr lang="en-US" sz="2800" b="1" dirty="0" smtClean="0">
                <a:solidFill>
                  <a:schemeClr val="bg2"/>
                </a:solidFill>
                <a:effectLst>
                  <a:outerShdw blurRad="38100" dist="38100" dir="2700000" algn="tl">
                    <a:srgbClr val="000000">
                      <a:alpha val="43137"/>
                    </a:srgbClr>
                  </a:outerShdw>
                </a:effectLst>
                <a:latin typeface="Arial Black" panose="020B0A04020102020204" pitchFamily="34" charset="0"/>
                <a:cs typeface="Arial" pitchFamily="34" charset="0"/>
              </a:rPr>
              <a:t>Director</a:t>
            </a:r>
            <a:r>
              <a:rPr lang="en-US" sz="2800" b="1" dirty="0">
                <a:solidFill>
                  <a:schemeClr val="bg2"/>
                </a:solidFill>
                <a:effectLst>
                  <a:outerShdw blurRad="38100" dist="38100" dir="2700000" algn="tl">
                    <a:srgbClr val="000000">
                      <a:alpha val="43137"/>
                    </a:srgbClr>
                  </a:outerShdw>
                </a:effectLst>
                <a:latin typeface="Arial Black" panose="020B0A04020102020204" pitchFamily="34" charset="0"/>
                <a:cs typeface="Arial" pitchFamily="34" charset="0"/>
              </a:rPr>
              <a:t>, Social Media </a:t>
            </a:r>
          </a:p>
          <a:p>
            <a:pPr lvl="0" defTabSz="685765" fontAlgn="base">
              <a:spcBef>
                <a:spcPct val="0"/>
              </a:spcBef>
              <a:spcAft>
                <a:spcPct val="0"/>
              </a:spcAft>
            </a:pPr>
            <a:r>
              <a:rPr lang="en-US" sz="2800" b="1" dirty="0">
                <a:solidFill>
                  <a:srgbClr val="CB6933">
                    <a:lumMod val="50000"/>
                  </a:srgbClr>
                </a:solidFill>
                <a:latin typeface="Arial Black" panose="020B0A04020102020204" pitchFamily="34" charset="0"/>
                <a:ea typeface="Times New Roman" pitchFamily="18" charset="0"/>
                <a:cs typeface="Arial" pitchFamily="34" charset="0"/>
              </a:rPr>
              <a:t> 	 </a:t>
            </a:r>
            <a:r>
              <a:rPr lang="en-US" sz="2800" b="1" dirty="0" smtClean="0">
                <a:solidFill>
                  <a:srgbClr val="CB6933">
                    <a:lumMod val="50000"/>
                  </a:srgbClr>
                </a:solidFill>
                <a:latin typeface="Arial Black" panose="020B0A04020102020204" pitchFamily="34" charset="0"/>
                <a:ea typeface="Times New Roman" pitchFamily="18" charset="0"/>
                <a:cs typeface="Arial" pitchFamily="34" charset="0"/>
              </a:rPr>
              <a:t>							</a:t>
            </a:r>
            <a:r>
              <a:rPr lang="en-US" sz="2800" dirty="0" smtClean="0">
                <a:solidFill>
                  <a:schemeClr val="bg2"/>
                </a:solidFill>
                <a:effectLst>
                  <a:outerShdw blurRad="38100" dist="38100" dir="2700000" algn="tl">
                    <a:srgbClr val="000000">
                      <a:alpha val="43137"/>
                    </a:srgbClr>
                  </a:outerShdw>
                </a:effectLst>
                <a:latin typeface="Arial Black" panose="020B0A04020102020204" pitchFamily="34" charset="0"/>
                <a:ea typeface="Times New Roman" pitchFamily="18" charset="0"/>
                <a:cs typeface="Times New Roman" pitchFamily="18" charset="0"/>
              </a:rPr>
              <a:t>@</a:t>
            </a:r>
            <a:r>
              <a:rPr lang="en-US" sz="2800" dirty="0">
                <a:solidFill>
                  <a:schemeClr val="bg2"/>
                </a:solidFill>
                <a:effectLst>
                  <a:outerShdw blurRad="38100" dist="38100" dir="2700000" algn="tl">
                    <a:srgbClr val="000000">
                      <a:alpha val="43137"/>
                    </a:srgbClr>
                  </a:outerShdw>
                </a:effectLst>
                <a:latin typeface="Arial Black" panose="020B0A04020102020204" pitchFamily="34" charset="0"/>
                <a:ea typeface="Times New Roman" pitchFamily="18" charset="0"/>
                <a:cs typeface="Times New Roman" pitchFamily="18" charset="0"/>
              </a:rPr>
              <a:t>TPP Media March</a:t>
            </a:r>
          </a:p>
          <a:p>
            <a:pPr lvl="0" defTabSz="685765" eaLnBrk="0" fontAlgn="base" hangingPunct="0">
              <a:spcBef>
                <a:spcPct val="0"/>
              </a:spcBef>
              <a:spcAft>
                <a:spcPct val="0"/>
              </a:spcAft>
            </a:pPr>
            <a:r>
              <a:rPr lang="en-US" sz="2800" b="1" dirty="0">
                <a:solidFill>
                  <a:srgbClr val="92D050"/>
                </a:solidFill>
                <a:cs typeface="Arial" pitchFamily="34" charset="0"/>
              </a:rPr>
              <a:t>	</a:t>
            </a:r>
            <a:r>
              <a:rPr lang="en-US" sz="2800" b="1" dirty="0" smtClean="0">
                <a:solidFill>
                  <a:srgbClr val="C00000">
                    <a:lumMod val="60000"/>
                    <a:lumOff val="40000"/>
                  </a:srgbClr>
                </a:solidFill>
                <a:latin typeface="Arial Black" panose="020B0A04020102020204" pitchFamily="34" charset="0"/>
                <a:cs typeface="Arial" pitchFamily="34" charset="0"/>
              </a:rPr>
              <a:t>  							</a:t>
            </a:r>
            <a:r>
              <a:rPr lang="en-US" sz="2800" b="1" dirty="0" smtClean="0">
                <a:solidFill>
                  <a:srgbClr val="ABD749"/>
                </a:solidFill>
                <a:effectLst>
                  <a:outerShdw blurRad="38100" dist="38100" dir="2700000" algn="tl">
                    <a:srgbClr val="000000">
                      <a:alpha val="43137"/>
                    </a:srgbClr>
                  </a:outerShdw>
                </a:effectLst>
                <a:latin typeface="Arial Black" panose="020B0A04020102020204" pitchFamily="34" charset="0"/>
                <a:cs typeface="Arial" pitchFamily="34" charset="0"/>
              </a:rPr>
              <a:t>TPP </a:t>
            </a:r>
            <a:r>
              <a:rPr lang="en-US" sz="2800" b="1" dirty="0">
                <a:solidFill>
                  <a:srgbClr val="ABD749"/>
                </a:solidFill>
                <a:effectLst>
                  <a:outerShdw blurRad="38100" dist="38100" dir="2700000" algn="tl">
                    <a:srgbClr val="000000">
                      <a:alpha val="43137"/>
                    </a:srgbClr>
                  </a:outerShdw>
                </a:effectLst>
                <a:latin typeface="Arial Black" panose="020B0A04020102020204" pitchFamily="34" charset="0"/>
                <a:cs typeface="Arial" pitchFamily="34" charset="0"/>
              </a:rPr>
              <a:t>Tuesday Twitter Storms</a:t>
            </a:r>
          </a:p>
          <a:p>
            <a:pPr lvl="0" defTabSz="685765" eaLnBrk="0" fontAlgn="base" hangingPunct="0">
              <a:spcBef>
                <a:spcPct val="0"/>
              </a:spcBef>
              <a:spcAft>
                <a:spcPts val="900"/>
              </a:spcAft>
            </a:pPr>
            <a:r>
              <a:rPr lang="en-US" sz="2800" b="1" dirty="0">
                <a:solidFill>
                  <a:prstClr val="white"/>
                </a:solidFill>
                <a:latin typeface="Arial Black" panose="020B0A04020102020204" pitchFamily="34" charset="0"/>
                <a:cs typeface="Arial" pitchFamily="34" charset="0"/>
              </a:rPr>
              <a:t>       </a:t>
            </a:r>
            <a:r>
              <a:rPr lang="en-US" sz="2800" b="1" dirty="0" smtClean="0">
                <a:solidFill>
                  <a:prstClr val="white"/>
                </a:solidFill>
                <a:latin typeface="Arial Black" panose="020B0A04020102020204" pitchFamily="34" charset="0"/>
                <a:cs typeface="Arial" pitchFamily="34" charset="0"/>
              </a:rPr>
              <a:t>							</a:t>
            </a:r>
            <a:r>
              <a:rPr lang="en-US" sz="2800" b="1" dirty="0" smtClean="0">
                <a:solidFill>
                  <a:schemeClr val="accent1">
                    <a:lumMod val="50000"/>
                  </a:schemeClr>
                </a:solidFill>
                <a:effectLst>
                  <a:outerShdw blurRad="38100" dist="38100" dir="2700000" algn="tl">
                    <a:srgbClr val="000000">
                      <a:alpha val="43137"/>
                    </a:srgbClr>
                  </a:outerShdw>
                </a:effectLst>
                <a:latin typeface="Arial Black" panose="020B0A04020102020204" pitchFamily="34" charset="0"/>
                <a:cs typeface="Arial" pitchFamily="34" charset="0"/>
              </a:rPr>
              <a:t>6 </a:t>
            </a:r>
            <a:r>
              <a:rPr lang="en-US" sz="2800" b="1" dirty="0">
                <a:solidFill>
                  <a:schemeClr val="accent1">
                    <a:lumMod val="50000"/>
                  </a:schemeClr>
                </a:solidFill>
                <a:effectLst>
                  <a:outerShdw blurRad="38100" dist="38100" dir="2700000" algn="tl">
                    <a:srgbClr val="000000">
                      <a:alpha val="43137"/>
                    </a:srgbClr>
                  </a:outerShdw>
                </a:effectLst>
                <a:latin typeface="Arial Black" panose="020B0A04020102020204" pitchFamily="34" charset="0"/>
                <a:cs typeface="Arial" pitchFamily="34" charset="0"/>
              </a:rPr>
              <a:t>p.m. PST / 9 p.m. </a:t>
            </a:r>
            <a:r>
              <a:rPr lang="en-US" sz="2800" b="1" dirty="0" smtClean="0">
                <a:solidFill>
                  <a:schemeClr val="accent1">
                    <a:lumMod val="50000"/>
                  </a:schemeClr>
                </a:solidFill>
                <a:effectLst>
                  <a:outerShdw blurRad="38100" dist="38100" dir="2700000" algn="tl">
                    <a:srgbClr val="000000">
                      <a:alpha val="43137"/>
                    </a:srgbClr>
                  </a:outerShdw>
                </a:effectLst>
                <a:latin typeface="Arial Black" panose="020B0A04020102020204" pitchFamily="34" charset="0"/>
                <a:cs typeface="Arial" pitchFamily="34" charset="0"/>
              </a:rPr>
              <a:t>EST</a:t>
            </a:r>
            <a:endParaRPr lang="en-US" sz="2800" b="1" dirty="0">
              <a:solidFill>
                <a:schemeClr val="accent1">
                  <a:lumMod val="50000"/>
                </a:schemeClr>
              </a:solidFill>
              <a:latin typeface="Arial Black" panose="020B0A04020102020204" pitchFamily="34" charset="0"/>
              <a:cs typeface="Arial" pitchFamily="34" charset="0"/>
            </a:endParaRPr>
          </a:p>
          <a:p>
            <a:pPr lvl="0" defTabSz="685765"/>
            <a:r>
              <a:rPr lang="en-US" sz="2800" b="1" dirty="0" smtClean="0">
                <a:solidFill>
                  <a:schemeClr val="accent1">
                    <a:lumMod val="50000"/>
                  </a:schemeClr>
                </a:solidFill>
                <a:latin typeface="Arial Black" panose="020B0A04020102020204" pitchFamily="34" charset="0"/>
              </a:rPr>
              <a:t>								 </a:t>
            </a:r>
            <a:r>
              <a:rPr lang="en-US" sz="2800" b="1" dirty="0" smtClean="0">
                <a:solidFill>
                  <a:schemeClr val="bg2"/>
                </a:solidFill>
                <a:effectLst>
                  <a:outerShdw blurRad="38100" dist="38100" dir="2700000" algn="tl">
                    <a:srgbClr val="000000">
                      <a:alpha val="43137"/>
                    </a:srgbClr>
                  </a:outerShdw>
                </a:effectLst>
                <a:latin typeface="Arial Black" panose="020B0A04020102020204" pitchFamily="34" charset="0"/>
              </a:rPr>
              <a:t>TPP/TTIP </a:t>
            </a:r>
            <a:r>
              <a:rPr lang="en-US" sz="2800" b="1" dirty="0">
                <a:solidFill>
                  <a:schemeClr val="bg2"/>
                </a:solidFill>
                <a:effectLst>
                  <a:outerShdw blurRad="38100" dist="38100" dir="2700000" algn="tl">
                    <a:srgbClr val="000000">
                      <a:alpha val="43137"/>
                    </a:srgbClr>
                  </a:outerShdw>
                </a:effectLst>
                <a:latin typeface="Arial Black" panose="020B0A04020102020204" pitchFamily="34" charset="0"/>
              </a:rPr>
              <a:t>Tuesday Tweets</a:t>
            </a:r>
            <a:r>
              <a:rPr lang="en-US" sz="2800" b="1" dirty="0" smtClean="0">
                <a:solidFill>
                  <a:schemeClr val="bg2"/>
                </a:solidFill>
                <a:effectLst>
                  <a:outerShdw blurRad="38100" dist="38100" dir="2700000" algn="tl">
                    <a:srgbClr val="000000">
                      <a:alpha val="43137"/>
                    </a:srgbClr>
                  </a:outerShdw>
                </a:effectLst>
                <a:latin typeface="Arial Black" panose="020B0A04020102020204" pitchFamily="34" charset="0"/>
              </a:rPr>
              <a:t>:</a:t>
            </a:r>
            <a:r>
              <a:rPr lang="en-US" sz="2800" dirty="0" smtClean="0">
                <a:solidFill>
                  <a:schemeClr val="bg2"/>
                </a:solidFill>
                <a:effectLst>
                  <a:outerShdw blurRad="38100" dist="38100" dir="2700000" algn="tl">
                    <a:srgbClr val="000000">
                      <a:alpha val="43137"/>
                    </a:srgbClr>
                  </a:outerShdw>
                </a:effectLst>
                <a:latin typeface="Arial Black" panose="020B0A04020102020204" pitchFamily="34" charset="0"/>
              </a:rPr>
              <a:t>	</a:t>
            </a:r>
            <a:r>
              <a:rPr lang="en-US" sz="2800" dirty="0" smtClean="0">
                <a:solidFill>
                  <a:srgbClr val="2DA2BF">
                    <a:lumMod val="60000"/>
                    <a:lumOff val="40000"/>
                  </a:srgbClr>
                </a:solidFill>
                <a:latin typeface="Arial Black" panose="020B0A04020102020204" pitchFamily="34" charset="0"/>
              </a:rPr>
              <a:t>							</a:t>
            </a:r>
            <a:r>
              <a:rPr lang="en-US" sz="2800" dirty="0" smtClean="0">
                <a:solidFill>
                  <a:prstClr val="white"/>
                </a:solidFill>
                <a:latin typeface="Arial Black" panose="020B0A04020102020204" pitchFamily="34" charset="0"/>
                <a:hlinkClick r:id="rId3"/>
              </a:rPr>
              <a:t>http</a:t>
            </a:r>
            <a:r>
              <a:rPr lang="en-US" sz="2800" dirty="0">
                <a:solidFill>
                  <a:prstClr val="white"/>
                </a:solidFill>
                <a:latin typeface="Arial Black" panose="020B0A04020102020204" pitchFamily="34" charset="0"/>
                <a:hlinkClick r:id="rId3"/>
              </a:rPr>
              <a:t>://</a:t>
            </a:r>
            <a:r>
              <a:rPr lang="en-US" sz="2800" dirty="0" smtClean="0">
                <a:solidFill>
                  <a:prstClr val="white"/>
                </a:solidFill>
                <a:latin typeface="Arial Black" panose="020B0A04020102020204" pitchFamily="34" charset="0"/>
                <a:hlinkClick r:id="rId3"/>
              </a:rPr>
              <a:t>www.tiny.cc/TPPMediaMarch</a:t>
            </a:r>
            <a:endParaRPr lang="en-US" sz="2800" dirty="0" smtClean="0">
              <a:solidFill>
                <a:prstClr val="white"/>
              </a:solidFill>
              <a:latin typeface="Arial Black" panose="020B0A04020102020204" pitchFamily="34" charset="0"/>
            </a:endParaRPr>
          </a:p>
          <a:p>
            <a:pPr lvl="0" defTabSz="685765"/>
            <a:endParaRPr lang="en-US" sz="2800" dirty="0">
              <a:solidFill>
                <a:prstClr val="white"/>
              </a:solidFill>
              <a:latin typeface="Arial Black" panose="020B0A04020102020204" pitchFamily="34" charset="0"/>
            </a:endParaRPr>
          </a:p>
          <a:p>
            <a:pPr lvl="0" defTabSz="685765"/>
            <a:r>
              <a:rPr lang="en-US" sz="2800" dirty="0">
                <a:solidFill>
                  <a:srgbClr val="488E4A"/>
                </a:solidFill>
                <a:latin typeface="Arial Black" panose="020B0A04020102020204" pitchFamily="34" charset="0"/>
              </a:rPr>
              <a:t>       </a:t>
            </a:r>
            <a:r>
              <a:rPr lang="en-US" sz="2800" dirty="0" smtClean="0">
                <a:solidFill>
                  <a:srgbClr val="488E4A"/>
                </a:solidFill>
                <a:latin typeface="Arial Black" panose="020B0A04020102020204" pitchFamily="34" charset="0"/>
              </a:rPr>
              <a:t>						      </a:t>
            </a:r>
            <a:r>
              <a:rPr lang="en-US" sz="2800" dirty="0" smtClean="0">
                <a:solidFill>
                  <a:schemeClr val="accent1">
                    <a:lumMod val="50000"/>
                  </a:schemeClr>
                </a:solidFill>
                <a:latin typeface="Arial Black" panose="020B0A04020102020204" pitchFamily="34" charset="0"/>
                <a:ea typeface="Times New Roman" pitchFamily="18" charset="0"/>
                <a:cs typeface="Times New Roman" pitchFamily="18" charset="0"/>
              </a:rPr>
              <a:t>Email: </a:t>
            </a:r>
            <a:r>
              <a:rPr lang="en-US" sz="2800" dirty="0" smtClean="0">
                <a:solidFill>
                  <a:prstClr val="white"/>
                </a:solidFill>
                <a:latin typeface="Arial Black" panose="020B0A04020102020204" pitchFamily="34" charset="0"/>
                <a:ea typeface="Times New Roman" pitchFamily="18" charset="0"/>
                <a:cs typeface="Times New Roman" pitchFamily="18" charset="0"/>
                <a:hlinkClick r:id="rId4"/>
              </a:rPr>
              <a:t>eslaydon@mac.com</a:t>
            </a:r>
            <a:r>
              <a:rPr lang="en-US" sz="2800" dirty="0">
                <a:solidFill>
                  <a:prstClr val="white"/>
                </a:solidFill>
              </a:rPr>
              <a:t> </a:t>
            </a:r>
          </a:p>
          <a:p>
            <a:pPr lvl="0" defTabSz="685765" eaLnBrk="0" fontAlgn="base" hangingPunct="0">
              <a:lnSpc>
                <a:spcPts val="2400"/>
              </a:lnSpc>
              <a:spcBef>
                <a:spcPct val="0"/>
              </a:spcBef>
              <a:spcAft>
                <a:spcPts val="900"/>
              </a:spcAft>
            </a:pPr>
            <a:r>
              <a:rPr lang="en-US" sz="2800" b="1" dirty="0">
                <a:solidFill>
                  <a:srgbClr val="488E4A">
                    <a:lumMod val="20000"/>
                    <a:lumOff val="80000"/>
                  </a:srgbClr>
                </a:solidFill>
                <a:latin typeface="Arial Black" panose="020B0A04020102020204" pitchFamily="34" charset="0"/>
                <a:cs typeface="Arial" pitchFamily="34" charset="0"/>
              </a:rPr>
              <a:t>	</a:t>
            </a:r>
          </a:p>
          <a:p>
            <a:pPr marL="342900" marR="0" lvl="0" indent="-342900">
              <a:lnSpc>
                <a:spcPct val="115000"/>
              </a:lnSpc>
              <a:spcBef>
                <a:spcPts val="0"/>
              </a:spcBef>
              <a:spcAft>
                <a:spcPts val="0"/>
              </a:spcAft>
              <a:buFont typeface="Symbol" panose="05050102010706020507" pitchFamily="18" charset="2"/>
              <a:buChar char=""/>
            </a:pPr>
            <a:endParaRPr lang="en-US" sz="1400" dirty="0" smtClean="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Subtitle 2"/>
          <p:cNvSpPr>
            <a:spLocks noGrp="1"/>
          </p:cNvSpPr>
          <p:nvPr>
            <p:ph type="subTitle" idx="1"/>
          </p:nvPr>
        </p:nvSpPr>
        <p:spPr>
          <a:xfrm>
            <a:off x="5484812" y="7010400"/>
            <a:ext cx="45719" cy="45719"/>
          </a:xfrm>
        </p:spPr>
        <p:txBody>
          <a:bodyPr>
            <a:normAutofit fontScale="25000" lnSpcReduction="20000"/>
          </a:bodyPr>
          <a:lstStyle/>
          <a:p>
            <a:endParaRPr lang="en-US" dirty="0"/>
          </a:p>
        </p:txBody>
      </p:sp>
      <p:pic>
        <p:nvPicPr>
          <p:cNvPr id="4" name="Picture 3"/>
          <p:cNvPicPr>
            <a:picLocks noChangeAspect="1"/>
          </p:cNvPicPr>
          <p:nvPr/>
        </p:nvPicPr>
        <p:blipFill>
          <a:blip r:embed="rId5"/>
          <a:stretch>
            <a:fillRect/>
          </a:stretch>
        </p:blipFill>
        <p:spPr>
          <a:xfrm>
            <a:off x="760412" y="1752600"/>
            <a:ext cx="2679897" cy="2743200"/>
          </a:xfrm>
          <a:prstGeom prst="rect">
            <a:avLst/>
          </a:prstGeom>
        </p:spPr>
      </p:pic>
    </p:spTree>
    <p:extLst>
      <p:ext uri="{BB962C8B-B14F-4D97-AF65-F5344CB8AC3E}">
        <p14:creationId xmlns:p14="http://schemas.microsoft.com/office/powerpoint/2010/main" val="195922255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88825" cy="6838507"/>
          </a:xfrm>
          <a:prstGeom prst="rect">
            <a:avLst/>
          </a:prstGeom>
        </p:spPr>
      </p:pic>
    </p:spTree>
    <p:extLst>
      <p:ext uri="{BB962C8B-B14F-4D97-AF65-F5344CB8AC3E}">
        <p14:creationId xmlns:p14="http://schemas.microsoft.com/office/powerpoint/2010/main" val="1541582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co Living 16x9">
  <a:themeElements>
    <a:clrScheme name="EcoLiving">
      <a:dk1>
        <a:srgbClr val="404040"/>
      </a:dk1>
      <a:lt1>
        <a:sysClr val="window" lastClr="FFFFFF"/>
      </a:lt1>
      <a:dk2>
        <a:srgbClr val="000000"/>
      </a:dk2>
      <a:lt2>
        <a:srgbClr val="F5EECF"/>
      </a:lt2>
      <a:accent1>
        <a:srgbClr val="488E4A"/>
      </a:accent1>
      <a:accent2>
        <a:srgbClr val="6595BC"/>
      </a:accent2>
      <a:accent3>
        <a:srgbClr val="CB6933"/>
      </a:accent3>
      <a:accent4>
        <a:srgbClr val="D4BC49"/>
      </a:accent4>
      <a:accent5>
        <a:srgbClr val="8F5C31"/>
      </a:accent5>
      <a:accent6>
        <a:srgbClr val="6E7588"/>
      </a:accent6>
      <a:hlink>
        <a:srgbClr val="B1754C"/>
      </a:hlink>
      <a:folHlink>
        <a:srgbClr val="6595BC"/>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EcoLiving_16x9">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miter lim="800000"/>
        </a:ln>
        <a:ln w="28575" cap="flat" cmpd="sng" algn="ctr">
          <a:solidFill>
            <a:schemeClr val="phClr"/>
          </a:solidFill>
          <a:miter lim="800000"/>
        </a:ln>
        <a:ln w="41275" cap="flat" cmpd="sng" algn="ctr">
          <a:solidFill>
            <a:schemeClr val="phClr"/>
          </a:solidFill>
          <a:miter lim="800000"/>
        </a:ln>
      </a:lnStyleLst>
      <a:effectStyleLst>
        <a:effectStyle>
          <a:effectLst/>
        </a:effectStyle>
        <a:effectStyle>
          <a:effectLst>
            <a:outerShdw blurRad="39999" dist="23000" dir="5400000" algn="bl" rotWithShape="0">
              <a:srgbClr val="000000">
                <a:alpha val="40000"/>
              </a:srgbClr>
            </a:outerShdw>
          </a:effectLst>
        </a:effectStyle>
        <a:effectStyle>
          <a:effectLst>
            <a:outerShdw blurRad="38100" dist="19050" dir="540000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gradFill rotWithShape="1">
          <a:gsLst>
            <a:gs pos="0">
              <a:schemeClr val="phClr">
                <a:tint val="100000"/>
                <a:lumMod val="100000"/>
              </a:schemeClr>
            </a:gs>
            <a:gs pos="100000">
              <a:schemeClr val="phClr">
                <a:tint val="80000"/>
              </a:schemeClr>
            </a:gs>
          </a:gsLst>
          <a:lin ang="5400000" scaled="0"/>
        </a:gradFill>
        <a:blipFill>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sz="2400"/>
        </a:defPPr>
      </a:lstStyle>
      <a:style>
        <a:lnRef idx="2">
          <a:schemeClr val="accent1">
            <a:shade val="50000"/>
          </a:schemeClr>
        </a:lnRef>
        <a:fillRef idx="1">
          <a:schemeClr val="accent1"/>
        </a:fillRef>
        <a:effectRef idx="0">
          <a:schemeClr val="accent1"/>
        </a:effectRef>
        <a:fontRef idx="minor">
          <a:schemeClr val="lt1"/>
        </a:fontRef>
      </a:style>
    </a:spDef>
    <a:lnDef>
      <a:spPr>
        <a:ln w="28575">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0000"/>
          </a:lnSpc>
          <a:defRPr sz="2400"/>
        </a:defPPr>
      </a:lstStyle>
    </a:txDef>
  </a:objectDefaults>
  <a:extraClrSchemeLst/>
</a:theme>
</file>

<file path=ppt/theme/theme2.xml><?xml version="1.0" encoding="utf-8"?>
<a:theme xmlns:a="http://schemas.openxmlformats.org/drawingml/2006/main" name="Office Theme">
  <a:themeElements>
    <a:clrScheme name="EcoLiving">
      <a:dk1>
        <a:srgbClr val="404040"/>
      </a:dk1>
      <a:lt1>
        <a:sysClr val="window" lastClr="FFFFFF"/>
      </a:lt1>
      <a:dk2>
        <a:srgbClr val="000000"/>
      </a:dk2>
      <a:lt2>
        <a:srgbClr val="F5EECF"/>
      </a:lt2>
      <a:accent1>
        <a:srgbClr val="488E4A"/>
      </a:accent1>
      <a:accent2>
        <a:srgbClr val="6595BC"/>
      </a:accent2>
      <a:accent3>
        <a:srgbClr val="CB6933"/>
      </a:accent3>
      <a:accent4>
        <a:srgbClr val="D4BC49"/>
      </a:accent4>
      <a:accent5>
        <a:srgbClr val="8F5C31"/>
      </a:accent5>
      <a:accent6>
        <a:srgbClr val="6E7588"/>
      </a:accent6>
      <a:hlink>
        <a:srgbClr val="B1754C"/>
      </a:hlink>
      <a:folHlink>
        <a:srgbClr val="6595BC"/>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EcoLiving_16x9">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miter lim="800000"/>
        </a:ln>
        <a:ln w="28575" cap="flat" cmpd="sng" algn="ctr">
          <a:solidFill>
            <a:schemeClr val="phClr"/>
          </a:solidFill>
          <a:miter lim="800000"/>
        </a:ln>
        <a:ln w="41275" cap="flat" cmpd="sng" algn="ctr">
          <a:solidFill>
            <a:schemeClr val="phClr"/>
          </a:solidFill>
          <a:miter lim="800000"/>
        </a:ln>
      </a:lnStyleLst>
      <a:effectStyleLst>
        <a:effectStyle>
          <a:effectLst/>
        </a:effectStyle>
        <a:effectStyle>
          <a:effectLst>
            <a:outerShdw blurRad="39999" dist="23000" dir="5400000" algn="bl" rotWithShape="0">
              <a:srgbClr val="000000">
                <a:alpha val="40000"/>
              </a:srgbClr>
            </a:outerShdw>
          </a:effectLst>
        </a:effectStyle>
        <a:effectStyle>
          <a:effectLst>
            <a:outerShdw blurRad="38100" dist="19050" dir="540000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EcoLiving">
      <a:dk1>
        <a:srgbClr val="404040"/>
      </a:dk1>
      <a:lt1>
        <a:sysClr val="window" lastClr="FFFFFF"/>
      </a:lt1>
      <a:dk2>
        <a:srgbClr val="000000"/>
      </a:dk2>
      <a:lt2>
        <a:srgbClr val="F5EECF"/>
      </a:lt2>
      <a:accent1>
        <a:srgbClr val="488E4A"/>
      </a:accent1>
      <a:accent2>
        <a:srgbClr val="6595BC"/>
      </a:accent2>
      <a:accent3>
        <a:srgbClr val="CB6933"/>
      </a:accent3>
      <a:accent4>
        <a:srgbClr val="D4BC49"/>
      </a:accent4>
      <a:accent5>
        <a:srgbClr val="8F5C31"/>
      </a:accent5>
      <a:accent6>
        <a:srgbClr val="6E7588"/>
      </a:accent6>
      <a:hlink>
        <a:srgbClr val="B1754C"/>
      </a:hlink>
      <a:folHlink>
        <a:srgbClr val="6595BC"/>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EcoLiving_16x9">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miter lim="800000"/>
        </a:ln>
        <a:ln w="28575" cap="flat" cmpd="sng" algn="ctr">
          <a:solidFill>
            <a:schemeClr val="phClr"/>
          </a:solidFill>
          <a:miter lim="800000"/>
        </a:ln>
        <a:ln w="41275" cap="flat" cmpd="sng" algn="ctr">
          <a:solidFill>
            <a:schemeClr val="phClr"/>
          </a:solidFill>
          <a:miter lim="800000"/>
        </a:ln>
      </a:lnStyleLst>
      <a:effectStyleLst>
        <a:effectStyle>
          <a:effectLst/>
        </a:effectStyle>
        <a:effectStyle>
          <a:effectLst>
            <a:outerShdw blurRad="39999" dist="23000" dir="5400000" algn="bl" rotWithShape="0">
              <a:srgbClr val="000000">
                <a:alpha val="40000"/>
              </a:srgbClr>
            </a:outerShdw>
          </a:effectLst>
        </a:effectStyle>
        <a:effectStyle>
          <a:effectLst>
            <a:outerShdw blurRad="38100" dist="19050" dir="540000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Override1.xml><?xml version="1.0" encoding="utf-8"?>
<a:themeOverride xmlns:a="http://schemas.openxmlformats.org/drawingml/2006/main">
  <a:clrScheme name="EcoLiving">
    <a:dk1>
      <a:srgbClr val="404040"/>
    </a:dk1>
    <a:lt1>
      <a:sysClr val="window" lastClr="FFFFFF"/>
    </a:lt1>
    <a:dk2>
      <a:srgbClr val="000000"/>
    </a:dk2>
    <a:lt2>
      <a:srgbClr val="F5EECF"/>
    </a:lt2>
    <a:accent1>
      <a:srgbClr val="488E4A"/>
    </a:accent1>
    <a:accent2>
      <a:srgbClr val="6595BC"/>
    </a:accent2>
    <a:accent3>
      <a:srgbClr val="CB6933"/>
    </a:accent3>
    <a:accent4>
      <a:srgbClr val="D4BC49"/>
    </a:accent4>
    <a:accent5>
      <a:srgbClr val="8F5C31"/>
    </a:accent5>
    <a:accent6>
      <a:srgbClr val="6E7588"/>
    </a:accent6>
    <a:hlink>
      <a:srgbClr val="B1754C"/>
    </a:hlink>
    <a:folHlink>
      <a:srgbClr val="6595BC"/>
    </a:folHlink>
  </a:clrScheme>
</a:themeOverride>
</file>

<file path=ppt/theme/themeOverride10.xml><?xml version="1.0" encoding="utf-8"?>
<a:themeOverride xmlns:a="http://schemas.openxmlformats.org/drawingml/2006/main">
  <a:clrScheme name="EcoLiving">
    <a:dk1>
      <a:srgbClr val="404040"/>
    </a:dk1>
    <a:lt1>
      <a:sysClr val="window" lastClr="FFFFFF"/>
    </a:lt1>
    <a:dk2>
      <a:srgbClr val="000000"/>
    </a:dk2>
    <a:lt2>
      <a:srgbClr val="F5EECF"/>
    </a:lt2>
    <a:accent1>
      <a:srgbClr val="488E4A"/>
    </a:accent1>
    <a:accent2>
      <a:srgbClr val="6595BC"/>
    </a:accent2>
    <a:accent3>
      <a:srgbClr val="CB6933"/>
    </a:accent3>
    <a:accent4>
      <a:srgbClr val="D4BC49"/>
    </a:accent4>
    <a:accent5>
      <a:srgbClr val="8F5C31"/>
    </a:accent5>
    <a:accent6>
      <a:srgbClr val="6E7588"/>
    </a:accent6>
    <a:hlink>
      <a:srgbClr val="B1754C"/>
    </a:hlink>
    <a:folHlink>
      <a:srgbClr val="6595BC"/>
    </a:folHlink>
  </a:clrScheme>
</a:themeOverride>
</file>

<file path=ppt/theme/themeOverride11.xml><?xml version="1.0" encoding="utf-8"?>
<a:themeOverride xmlns:a="http://schemas.openxmlformats.org/drawingml/2006/main">
  <a:clrScheme name="EcoLiving">
    <a:dk1>
      <a:srgbClr val="404040"/>
    </a:dk1>
    <a:lt1>
      <a:sysClr val="window" lastClr="FFFFFF"/>
    </a:lt1>
    <a:dk2>
      <a:srgbClr val="000000"/>
    </a:dk2>
    <a:lt2>
      <a:srgbClr val="F5EECF"/>
    </a:lt2>
    <a:accent1>
      <a:srgbClr val="488E4A"/>
    </a:accent1>
    <a:accent2>
      <a:srgbClr val="6595BC"/>
    </a:accent2>
    <a:accent3>
      <a:srgbClr val="CB6933"/>
    </a:accent3>
    <a:accent4>
      <a:srgbClr val="D4BC49"/>
    </a:accent4>
    <a:accent5>
      <a:srgbClr val="8F5C31"/>
    </a:accent5>
    <a:accent6>
      <a:srgbClr val="6E7588"/>
    </a:accent6>
    <a:hlink>
      <a:srgbClr val="B1754C"/>
    </a:hlink>
    <a:folHlink>
      <a:srgbClr val="6595BC"/>
    </a:folHlink>
  </a:clrScheme>
</a:themeOverride>
</file>

<file path=ppt/theme/themeOverride12.xml><?xml version="1.0" encoding="utf-8"?>
<a:themeOverride xmlns:a="http://schemas.openxmlformats.org/drawingml/2006/main">
  <a:clrScheme name="EcoLiving">
    <a:dk1>
      <a:srgbClr val="404040"/>
    </a:dk1>
    <a:lt1>
      <a:sysClr val="window" lastClr="FFFFFF"/>
    </a:lt1>
    <a:dk2>
      <a:srgbClr val="000000"/>
    </a:dk2>
    <a:lt2>
      <a:srgbClr val="F5EECF"/>
    </a:lt2>
    <a:accent1>
      <a:srgbClr val="488E4A"/>
    </a:accent1>
    <a:accent2>
      <a:srgbClr val="6595BC"/>
    </a:accent2>
    <a:accent3>
      <a:srgbClr val="CB6933"/>
    </a:accent3>
    <a:accent4>
      <a:srgbClr val="D4BC49"/>
    </a:accent4>
    <a:accent5>
      <a:srgbClr val="8F5C31"/>
    </a:accent5>
    <a:accent6>
      <a:srgbClr val="6E7588"/>
    </a:accent6>
    <a:hlink>
      <a:srgbClr val="B1754C"/>
    </a:hlink>
    <a:folHlink>
      <a:srgbClr val="6595BC"/>
    </a:folHlink>
  </a:clrScheme>
</a:themeOverride>
</file>

<file path=ppt/theme/themeOverride13.xml><?xml version="1.0" encoding="utf-8"?>
<a:themeOverride xmlns:a="http://schemas.openxmlformats.org/drawingml/2006/main">
  <a:clrScheme name="EcoLiving">
    <a:dk1>
      <a:srgbClr val="404040"/>
    </a:dk1>
    <a:lt1>
      <a:sysClr val="window" lastClr="FFFFFF"/>
    </a:lt1>
    <a:dk2>
      <a:srgbClr val="000000"/>
    </a:dk2>
    <a:lt2>
      <a:srgbClr val="F5EECF"/>
    </a:lt2>
    <a:accent1>
      <a:srgbClr val="488E4A"/>
    </a:accent1>
    <a:accent2>
      <a:srgbClr val="6595BC"/>
    </a:accent2>
    <a:accent3>
      <a:srgbClr val="CB6933"/>
    </a:accent3>
    <a:accent4>
      <a:srgbClr val="D4BC49"/>
    </a:accent4>
    <a:accent5>
      <a:srgbClr val="8F5C31"/>
    </a:accent5>
    <a:accent6>
      <a:srgbClr val="6E7588"/>
    </a:accent6>
    <a:hlink>
      <a:srgbClr val="B1754C"/>
    </a:hlink>
    <a:folHlink>
      <a:srgbClr val="6595BC"/>
    </a:folHlink>
  </a:clrScheme>
</a:themeOverride>
</file>

<file path=ppt/theme/themeOverride14.xml><?xml version="1.0" encoding="utf-8"?>
<a:themeOverride xmlns:a="http://schemas.openxmlformats.org/drawingml/2006/main">
  <a:clrScheme name="EcoLiving">
    <a:dk1>
      <a:srgbClr val="404040"/>
    </a:dk1>
    <a:lt1>
      <a:sysClr val="window" lastClr="FFFFFF"/>
    </a:lt1>
    <a:dk2>
      <a:srgbClr val="000000"/>
    </a:dk2>
    <a:lt2>
      <a:srgbClr val="F5EECF"/>
    </a:lt2>
    <a:accent1>
      <a:srgbClr val="488E4A"/>
    </a:accent1>
    <a:accent2>
      <a:srgbClr val="6595BC"/>
    </a:accent2>
    <a:accent3>
      <a:srgbClr val="CB6933"/>
    </a:accent3>
    <a:accent4>
      <a:srgbClr val="D4BC49"/>
    </a:accent4>
    <a:accent5>
      <a:srgbClr val="8F5C31"/>
    </a:accent5>
    <a:accent6>
      <a:srgbClr val="6E7588"/>
    </a:accent6>
    <a:hlink>
      <a:srgbClr val="B1754C"/>
    </a:hlink>
    <a:folHlink>
      <a:srgbClr val="6595BC"/>
    </a:folHlink>
  </a:clrScheme>
</a:themeOverride>
</file>

<file path=ppt/theme/themeOverride15.xml><?xml version="1.0" encoding="utf-8"?>
<a:themeOverride xmlns:a="http://schemas.openxmlformats.org/drawingml/2006/main">
  <a:clrScheme name="EcoLiving">
    <a:dk1>
      <a:srgbClr val="404040"/>
    </a:dk1>
    <a:lt1>
      <a:sysClr val="window" lastClr="FFFFFF"/>
    </a:lt1>
    <a:dk2>
      <a:srgbClr val="000000"/>
    </a:dk2>
    <a:lt2>
      <a:srgbClr val="F5EECF"/>
    </a:lt2>
    <a:accent1>
      <a:srgbClr val="488E4A"/>
    </a:accent1>
    <a:accent2>
      <a:srgbClr val="6595BC"/>
    </a:accent2>
    <a:accent3>
      <a:srgbClr val="CB6933"/>
    </a:accent3>
    <a:accent4>
      <a:srgbClr val="D4BC49"/>
    </a:accent4>
    <a:accent5>
      <a:srgbClr val="8F5C31"/>
    </a:accent5>
    <a:accent6>
      <a:srgbClr val="6E7588"/>
    </a:accent6>
    <a:hlink>
      <a:srgbClr val="B1754C"/>
    </a:hlink>
    <a:folHlink>
      <a:srgbClr val="6595BC"/>
    </a:folHlink>
  </a:clrScheme>
</a:themeOverride>
</file>

<file path=ppt/theme/themeOverride16.xml><?xml version="1.0" encoding="utf-8"?>
<a:themeOverride xmlns:a="http://schemas.openxmlformats.org/drawingml/2006/main">
  <a:clrScheme name="EcoLiving">
    <a:dk1>
      <a:srgbClr val="404040"/>
    </a:dk1>
    <a:lt1>
      <a:sysClr val="window" lastClr="FFFFFF"/>
    </a:lt1>
    <a:dk2>
      <a:srgbClr val="000000"/>
    </a:dk2>
    <a:lt2>
      <a:srgbClr val="F5EECF"/>
    </a:lt2>
    <a:accent1>
      <a:srgbClr val="488E4A"/>
    </a:accent1>
    <a:accent2>
      <a:srgbClr val="6595BC"/>
    </a:accent2>
    <a:accent3>
      <a:srgbClr val="CB6933"/>
    </a:accent3>
    <a:accent4>
      <a:srgbClr val="D4BC49"/>
    </a:accent4>
    <a:accent5>
      <a:srgbClr val="8F5C31"/>
    </a:accent5>
    <a:accent6>
      <a:srgbClr val="6E7588"/>
    </a:accent6>
    <a:hlink>
      <a:srgbClr val="B1754C"/>
    </a:hlink>
    <a:folHlink>
      <a:srgbClr val="6595BC"/>
    </a:folHlink>
  </a:clrScheme>
</a:themeOverride>
</file>

<file path=ppt/theme/themeOverride17.xml><?xml version="1.0" encoding="utf-8"?>
<a:themeOverride xmlns:a="http://schemas.openxmlformats.org/drawingml/2006/main">
  <a:clrScheme name="EcoLiving">
    <a:dk1>
      <a:srgbClr val="404040"/>
    </a:dk1>
    <a:lt1>
      <a:sysClr val="window" lastClr="FFFFFF"/>
    </a:lt1>
    <a:dk2>
      <a:srgbClr val="000000"/>
    </a:dk2>
    <a:lt2>
      <a:srgbClr val="F5EECF"/>
    </a:lt2>
    <a:accent1>
      <a:srgbClr val="488E4A"/>
    </a:accent1>
    <a:accent2>
      <a:srgbClr val="6595BC"/>
    </a:accent2>
    <a:accent3>
      <a:srgbClr val="CB6933"/>
    </a:accent3>
    <a:accent4>
      <a:srgbClr val="D4BC49"/>
    </a:accent4>
    <a:accent5>
      <a:srgbClr val="8F5C31"/>
    </a:accent5>
    <a:accent6>
      <a:srgbClr val="6E7588"/>
    </a:accent6>
    <a:hlink>
      <a:srgbClr val="B1754C"/>
    </a:hlink>
    <a:folHlink>
      <a:srgbClr val="6595BC"/>
    </a:folHlink>
  </a:clrScheme>
</a:themeOverride>
</file>

<file path=ppt/theme/themeOverride18.xml><?xml version="1.0" encoding="utf-8"?>
<a:themeOverride xmlns:a="http://schemas.openxmlformats.org/drawingml/2006/main">
  <a:clrScheme name="EcoLiving">
    <a:dk1>
      <a:srgbClr val="404040"/>
    </a:dk1>
    <a:lt1>
      <a:sysClr val="window" lastClr="FFFFFF"/>
    </a:lt1>
    <a:dk2>
      <a:srgbClr val="000000"/>
    </a:dk2>
    <a:lt2>
      <a:srgbClr val="F5EECF"/>
    </a:lt2>
    <a:accent1>
      <a:srgbClr val="488E4A"/>
    </a:accent1>
    <a:accent2>
      <a:srgbClr val="6595BC"/>
    </a:accent2>
    <a:accent3>
      <a:srgbClr val="CB6933"/>
    </a:accent3>
    <a:accent4>
      <a:srgbClr val="D4BC49"/>
    </a:accent4>
    <a:accent5>
      <a:srgbClr val="8F5C31"/>
    </a:accent5>
    <a:accent6>
      <a:srgbClr val="6E7588"/>
    </a:accent6>
    <a:hlink>
      <a:srgbClr val="B1754C"/>
    </a:hlink>
    <a:folHlink>
      <a:srgbClr val="6595BC"/>
    </a:folHlink>
  </a:clrScheme>
</a:themeOverride>
</file>

<file path=ppt/theme/themeOverride19.xml><?xml version="1.0" encoding="utf-8"?>
<a:themeOverride xmlns:a="http://schemas.openxmlformats.org/drawingml/2006/main">
  <a:clrScheme name="EcoLiving">
    <a:dk1>
      <a:srgbClr val="404040"/>
    </a:dk1>
    <a:lt1>
      <a:sysClr val="window" lastClr="FFFFFF"/>
    </a:lt1>
    <a:dk2>
      <a:srgbClr val="000000"/>
    </a:dk2>
    <a:lt2>
      <a:srgbClr val="F5EECF"/>
    </a:lt2>
    <a:accent1>
      <a:srgbClr val="488E4A"/>
    </a:accent1>
    <a:accent2>
      <a:srgbClr val="6595BC"/>
    </a:accent2>
    <a:accent3>
      <a:srgbClr val="CB6933"/>
    </a:accent3>
    <a:accent4>
      <a:srgbClr val="D4BC49"/>
    </a:accent4>
    <a:accent5>
      <a:srgbClr val="8F5C31"/>
    </a:accent5>
    <a:accent6>
      <a:srgbClr val="6E7588"/>
    </a:accent6>
    <a:hlink>
      <a:srgbClr val="B1754C"/>
    </a:hlink>
    <a:folHlink>
      <a:srgbClr val="6595BC"/>
    </a:folHlink>
  </a:clrScheme>
</a:themeOverride>
</file>

<file path=ppt/theme/themeOverride2.xml><?xml version="1.0" encoding="utf-8"?>
<a:themeOverride xmlns:a="http://schemas.openxmlformats.org/drawingml/2006/main">
  <a:clrScheme name="EcoLiving">
    <a:dk1>
      <a:srgbClr val="404040"/>
    </a:dk1>
    <a:lt1>
      <a:sysClr val="window" lastClr="FFFFFF"/>
    </a:lt1>
    <a:dk2>
      <a:srgbClr val="000000"/>
    </a:dk2>
    <a:lt2>
      <a:srgbClr val="F5EECF"/>
    </a:lt2>
    <a:accent1>
      <a:srgbClr val="488E4A"/>
    </a:accent1>
    <a:accent2>
      <a:srgbClr val="6595BC"/>
    </a:accent2>
    <a:accent3>
      <a:srgbClr val="CB6933"/>
    </a:accent3>
    <a:accent4>
      <a:srgbClr val="D4BC49"/>
    </a:accent4>
    <a:accent5>
      <a:srgbClr val="8F5C31"/>
    </a:accent5>
    <a:accent6>
      <a:srgbClr val="6E7588"/>
    </a:accent6>
    <a:hlink>
      <a:srgbClr val="B1754C"/>
    </a:hlink>
    <a:folHlink>
      <a:srgbClr val="6595BC"/>
    </a:folHlink>
  </a:clrScheme>
</a:themeOverride>
</file>

<file path=ppt/theme/themeOverride3.xml><?xml version="1.0" encoding="utf-8"?>
<a:themeOverride xmlns:a="http://schemas.openxmlformats.org/drawingml/2006/main">
  <a:clrScheme name="EcoLiving">
    <a:dk1>
      <a:srgbClr val="404040"/>
    </a:dk1>
    <a:lt1>
      <a:sysClr val="window" lastClr="FFFFFF"/>
    </a:lt1>
    <a:dk2>
      <a:srgbClr val="000000"/>
    </a:dk2>
    <a:lt2>
      <a:srgbClr val="F5EECF"/>
    </a:lt2>
    <a:accent1>
      <a:srgbClr val="488E4A"/>
    </a:accent1>
    <a:accent2>
      <a:srgbClr val="6595BC"/>
    </a:accent2>
    <a:accent3>
      <a:srgbClr val="CB6933"/>
    </a:accent3>
    <a:accent4>
      <a:srgbClr val="D4BC49"/>
    </a:accent4>
    <a:accent5>
      <a:srgbClr val="8F5C31"/>
    </a:accent5>
    <a:accent6>
      <a:srgbClr val="6E7588"/>
    </a:accent6>
    <a:hlink>
      <a:srgbClr val="B1754C"/>
    </a:hlink>
    <a:folHlink>
      <a:srgbClr val="6595BC"/>
    </a:folHlink>
  </a:clrScheme>
</a:themeOverride>
</file>

<file path=ppt/theme/themeOverride4.xml><?xml version="1.0" encoding="utf-8"?>
<a:themeOverride xmlns:a="http://schemas.openxmlformats.org/drawingml/2006/main">
  <a:clrScheme name="EcoLiving">
    <a:dk1>
      <a:srgbClr val="404040"/>
    </a:dk1>
    <a:lt1>
      <a:sysClr val="window" lastClr="FFFFFF"/>
    </a:lt1>
    <a:dk2>
      <a:srgbClr val="000000"/>
    </a:dk2>
    <a:lt2>
      <a:srgbClr val="F5EECF"/>
    </a:lt2>
    <a:accent1>
      <a:srgbClr val="488E4A"/>
    </a:accent1>
    <a:accent2>
      <a:srgbClr val="6595BC"/>
    </a:accent2>
    <a:accent3>
      <a:srgbClr val="CB6933"/>
    </a:accent3>
    <a:accent4>
      <a:srgbClr val="D4BC49"/>
    </a:accent4>
    <a:accent5>
      <a:srgbClr val="8F5C31"/>
    </a:accent5>
    <a:accent6>
      <a:srgbClr val="6E7588"/>
    </a:accent6>
    <a:hlink>
      <a:srgbClr val="B1754C"/>
    </a:hlink>
    <a:folHlink>
      <a:srgbClr val="6595BC"/>
    </a:folHlink>
  </a:clrScheme>
</a:themeOverride>
</file>

<file path=ppt/theme/themeOverride5.xml><?xml version="1.0" encoding="utf-8"?>
<a:themeOverride xmlns:a="http://schemas.openxmlformats.org/drawingml/2006/main">
  <a:clrScheme name="EcoLiving">
    <a:dk1>
      <a:srgbClr val="404040"/>
    </a:dk1>
    <a:lt1>
      <a:sysClr val="window" lastClr="FFFFFF"/>
    </a:lt1>
    <a:dk2>
      <a:srgbClr val="000000"/>
    </a:dk2>
    <a:lt2>
      <a:srgbClr val="F5EECF"/>
    </a:lt2>
    <a:accent1>
      <a:srgbClr val="488E4A"/>
    </a:accent1>
    <a:accent2>
      <a:srgbClr val="6595BC"/>
    </a:accent2>
    <a:accent3>
      <a:srgbClr val="CB6933"/>
    </a:accent3>
    <a:accent4>
      <a:srgbClr val="D4BC49"/>
    </a:accent4>
    <a:accent5>
      <a:srgbClr val="8F5C31"/>
    </a:accent5>
    <a:accent6>
      <a:srgbClr val="6E7588"/>
    </a:accent6>
    <a:hlink>
      <a:srgbClr val="B1754C"/>
    </a:hlink>
    <a:folHlink>
      <a:srgbClr val="6595BC"/>
    </a:folHlink>
  </a:clrScheme>
</a:themeOverride>
</file>

<file path=ppt/theme/themeOverride6.xml><?xml version="1.0" encoding="utf-8"?>
<a:themeOverride xmlns:a="http://schemas.openxmlformats.org/drawingml/2006/main">
  <a:clrScheme name="EcoLiving">
    <a:dk1>
      <a:srgbClr val="404040"/>
    </a:dk1>
    <a:lt1>
      <a:sysClr val="window" lastClr="FFFFFF"/>
    </a:lt1>
    <a:dk2>
      <a:srgbClr val="000000"/>
    </a:dk2>
    <a:lt2>
      <a:srgbClr val="F5EECF"/>
    </a:lt2>
    <a:accent1>
      <a:srgbClr val="488E4A"/>
    </a:accent1>
    <a:accent2>
      <a:srgbClr val="6595BC"/>
    </a:accent2>
    <a:accent3>
      <a:srgbClr val="CB6933"/>
    </a:accent3>
    <a:accent4>
      <a:srgbClr val="D4BC49"/>
    </a:accent4>
    <a:accent5>
      <a:srgbClr val="8F5C31"/>
    </a:accent5>
    <a:accent6>
      <a:srgbClr val="6E7588"/>
    </a:accent6>
    <a:hlink>
      <a:srgbClr val="B1754C"/>
    </a:hlink>
    <a:folHlink>
      <a:srgbClr val="6595BC"/>
    </a:folHlink>
  </a:clrScheme>
</a:themeOverride>
</file>

<file path=ppt/theme/themeOverride7.xml><?xml version="1.0" encoding="utf-8"?>
<a:themeOverride xmlns:a="http://schemas.openxmlformats.org/drawingml/2006/main">
  <a:clrScheme name="EcoLiving">
    <a:dk1>
      <a:srgbClr val="404040"/>
    </a:dk1>
    <a:lt1>
      <a:sysClr val="window" lastClr="FFFFFF"/>
    </a:lt1>
    <a:dk2>
      <a:srgbClr val="000000"/>
    </a:dk2>
    <a:lt2>
      <a:srgbClr val="F5EECF"/>
    </a:lt2>
    <a:accent1>
      <a:srgbClr val="488E4A"/>
    </a:accent1>
    <a:accent2>
      <a:srgbClr val="6595BC"/>
    </a:accent2>
    <a:accent3>
      <a:srgbClr val="CB6933"/>
    </a:accent3>
    <a:accent4>
      <a:srgbClr val="D4BC49"/>
    </a:accent4>
    <a:accent5>
      <a:srgbClr val="8F5C31"/>
    </a:accent5>
    <a:accent6>
      <a:srgbClr val="6E7588"/>
    </a:accent6>
    <a:hlink>
      <a:srgbClr val="B1754C"/>
    </a:hlink>
    <a:folHlink>
      <a:srgbClr val="6595BC"/>
    </a:folHlink>
  </a:clrScheme>
</a:themeOverride>
</file>

<file path=ppt/theme/themeOverride8.xml><?xml version="1.0" encoding="utf-8"?>
<a:themeOverride xmlns:a="http://schemas.openxmlformats.org/drawingml/2006/main">
  <a:clrScheme name="EcoLiving">
    <a:dk1>
      <a:srgbClr val="404040"/>
    </a:dk1>
    <a:lt1>
      <a:sysClr val="window" lastClr="FFFFFF"/>
    </a:lt1>
    <a:dk2>
      <a:srgbClr val="000000"/>
    </a:dk2>
    <a:lt2>
      <a:srgbClr val="F5EECF"/>
    </a:lt2>
    <a:accent1>
      <a:srgbClr val="488E4A"/>
    </a:accent1>
    <a:accent2>
      <a:srgbClr val="6595BC"/>
    </a:accent2>
    <a:accent3>
      <a:srgbClr val="CB6933"/>
    </a:accent3>
    <a:accent4>
      <a:srgbClr val="D4BC49"/>
    </a:accent4>
    <a:accent5>
      <a:srgbClr val="8F5C31"/>
    </a:accent5>
    <a:accent6>
      <a:srgbClr val="6E7588"/>
    </a:accent6>
    <a:hlink>
      <a:srgbClr val="B1754C"/>
    </a:hlink>
    <a:folHlink>
      <a:srgbClr val="6595BC"/>
    </a:folHlink>
  </a:clrScheme>
</a:themeOverride>
</file>

<file path=ppt/theme/themeOverride9.xml><?xml version="1.0" encoding="utf-8"?>
<a:themeOverride xmlns:a="http://schemas.openxmlformats.org/drawingml/2006/main">
  <a:clrScheme name="EcoLiving">
    <a:dk1>
      <a:srgbClr val="404040"/>
    </a:dk1>
    <a:lt1>
      <a:sysClr val="window" lastClr="FFFFFF"/>
    </a:lt1>
    <a:dk2>
      <a:srgbClr val="000000"/>
    </a:dk2>
    <a:lt2>
      <a:srgbClr val="F5EECF"/>
    </a:lt2>
    <a:accent1>
      <a:srgbClr val="488E4A"/>
    </a:accent1>
    <a:accent2>
      <a:srgbClr val="6595BC"/>
    </a:accent2>
    <a:accent3>
      <a:srgbClr val="CB6933"/>
    </a:accent3>
    <a:accent4>
      <a:srgbClr val="D4BC49"/>
    </a:accent4>
    <a:accent5>
      <a:srgbClr val="8F5C31"/>
    </a:accent5>
    <a:accent6>
      <a:srgbClr val="6E7588"/>
    </a:accent6>
    <a:hlink>
      <a:srgbClr val="B1754C"/>
    </a:hlink>
    <a:folHlink>
      <a:srgbClr val="6595BC"/>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9DEFF986-5B24-4FFE-8015-C92B2DCBC29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269</Words>
  <Application>Microsoft Office PowerPoint</Application>
  <PresentationFormat>Custom</PresentationFormat>
  <Paragraphs>159</Paragraphs>
  <Slides>22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Arial Black</vt:lpstr>
      <vt:lpstr>Calibri</vt:lpstr>
      <vt:lpstr>Cambria</vt:lpstr>
      <vt:lpstr>Symbol</vt:lpstr>
      <vt:lpstr>Times New Roman</vt:lpstr>
      <vt:lpstr>Verdana</vt:lpstr>
      <vt:lpstr>Eco Living 16x9</vt:lpstr>
      <vt:lpstr>National TPP Team Call  TPP v. Planet Earth: The Fight IS 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2015-04-18T22:59:50Z</dcterms:created>
  <dcterms:modified xsi:type="dcterms:W3CDTF">2015-04-19T14:13:58Z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TC028010969991</vt:lpwstr>
  </property>
</Properties>
</file>