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8" r:id="rId11"/>
    <p:sldId id="270" r:id="rId12"/>
    <p:sldId id="272" r:id="rId13"/>
    <p:sldId id="273" r:id="rId14"/>
    <p:sldId id="274" r:id="rId15"/>
    <p:sldId id="275" r:id="rId16"/>
    <p:sldId id="276" r:id="rId17"/>
    <p:sldId id="267" r:id="rId18"/>
    <p:sldId id="277" r:id="rId19"/>
    <p:sldId id="264" r:id="rId20"/>
    <p:sldId id="26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2642"/>
    <a:srgbClr val="C82246"/>
    <a:srgbClr val="C01B4E"/>
    <a:srgbClr val="B8185A"/>
    <a:srgbClr val="CC0000"/>
    <a:srgbClr val="FF0066"/>
    <a:srgbClr val="9E4041"/>
    <a:srgbClr val="9E4035"/>
    <a:srgbClr val="9E405F"/>
    <a:srgbClr val="BE0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718" autoAdjust="0"/>
  </p:normalViewPr>
  <p:slideViewPr>
    <p:cSldViewPr snapToGrid="0">
      <p:cViewPr varScale="1">
        <p:scale>
          <a:sx n="64" d="100"/>
          <a:sy n="64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8339E-2215-465C-8642-A0DF66FCBEDD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25ABD-09F7-4AAF-854B-1C7915FFF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6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59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42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0CB33-758E-4227-B19E-89A2376467B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0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6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48871-8D15-405A-9B57-1C3F17AC14D0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1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25ABD-09F7-4AAF-854B-1C7915FFF13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1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izenstrad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stopfasttrack.com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FastTrackDOAToolkit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April18@citizenstrade.or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mailto:Cdrake@aflcio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sanders.senate.gov/about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hyperlink" Target="http://www.peopledemandingaction.org/downloads/tpp/35-senator-bernie-sanders-the-trans-pacific-partnership-trade-agreement-tpp-must-be-defeated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sanders.senate.gov/about" TargetMode="Externa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iz@PeopleDemandingAction.org" TargetMode="External"/><Relationship Id="rId2" Type="http://schemas.openxmlformats.org/officeDocument/2006/relationships/hyperlink" Target="http://www.peopledemandingaction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hyperlink" Target="http://on.fb.me/O76Pxm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Liz@PeopleDemandingAction.o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n.fb.me/O76Pxm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groups/GlobalTPPTeam" TargetMode="External"/><Relationship Id="rId5" Type="http://schemas.openxmlformats.org/officeDocument/2006/relationships/hyperlink" Target="mailto:twhocking@gmail.com" TargetMode="External"/><Relationship Id="rId4" Type="http://schemas.openxmlformats.org/officeDocument/2006/relationships/hyperlink" Target="mailto:Liz.MoveOn@earthlink.ne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slsk8r@optonline.net" TargetMode="External"/><Relationship Id="rId2" Type="http://schemas.openxmlformats.org/officeDocument/2006/relationships/hyperlink" Target="mailto:McMoveOn@gmail.com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Lizamsden@hotmail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mailto:JanInKansas2@gmai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arrietheywood@gmail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LindaJBrewster@msn.com" TargetMode="Externa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tradejustice.net/" TargetMode="External"/><Relationship Id="rId2" Type="http://schemas.openxmlformats.org/officeDocument/2006/relationships/hyperlink" Target="http://tradejustice.net/315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hyperlink" Target="mailto:adam@tradejustice.ne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slaydon@mac.com" TargetMode="External"/><Relationship Id="rId2" Type="http://schemas.openxmlformats.org/officeDocument/2006/relationships/hyperlink" Target="http://www.tiny.cc/TPPMediaMarch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476262" y="98324"/>
            <a:ext cx="11096625" cy="272353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40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 </a:t>
            </a:r>
            <a:r>
              <a:rPr lang="en-US" sz="40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Team </a:t>
            </a:r>
            <a:r>
              <a:rPr lang="en-US" sz="40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</a:t>
            </a:r>
            <a:br>
              <a:rPr lang="en-US" sz="40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b="1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April 12, 2015 4:30 p.m. Pacific/ 7:30 p.m. Eastern</a:t>
            </a:r>
            <a:br>
              <a:rPr lang="en-US" sz="2400" b="1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This is it! Stopping the TPP Fast Track Bill</a:t>
            </a:r>
            <a:r>
              <a:rPr lang="en-US" sz="40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0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45510" y="3185652"/>
            <a:ext cx="11769661" cy="3775586"/>
          </a:xfrm>
        </p:spPr>
        <p:txBody>
          <a:bodyPr wrap="none" lIns="45720" rIns="4572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48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8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Special </a:t>
            </a:r>
            <a:r>
              <a:rPr lang="en-US" sz="38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Guest: </a:t>
            </a:r>
            <a:r>
              <a:rPr lang="en-US" sz="3800" b="1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Senator Bernie Sanders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000" b="1" kern="0" cap="none" spc="-1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kern="0" cap="none" spc="-100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Track Status Report and April 18 Day of Actions: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kern="0" cap="none" spc="-1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Arthur Stamoulis, Executive Director, Citizens Trade Campaign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b="1" kern="0" cap="none" spc="-12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kern="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Legislative </a:t>
            </a:r>
            <a:r>
              <a:rPr lang="en-US" sz="2000" kern="0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Action Updates</a:t>
            </a:r>
            <a:r>
              <a:rPr lang="en-US" sz="2000" kern="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endParaRPr lang="en-US" sz="2000" kern="0" cap="none" dirty="0">
              <a:solidFill>
                <a:srgbClr val="CF264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kern="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000" kern="0" cap="none" spc="-5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Celeste Drake, Trade </a:t>
            </a:r>
            <a:r>
              <a:rPr lang="en-US" sz="2000" kern="0" cap="none" spc="-5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Globalization Policy </a:t>
            </a:r>
            <a:r>
              <a:rPr lang="en-US" sz="2000" kern="0" cap="none" spc="-5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Specialist, </a:t>
            </a:r>
            <a:r>
              <a:rPr lang="en-US" sz="2000" kern="0" cap="none" spc="-5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AFL-CIO</a:t>
            </a:r>
            <a:r>
              <a:rPr lang="en-US" sz="2400" kern="0" cap="none" spc="-2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en-US" sz="2400" b="1" spc="-2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r>
              <a:rPr lang="en-US" sz="24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Call-in </a:t>
            </a:r>
            <a:r>
              <a:rPr lang="en-US" sz="24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number: </a:t>
            </a:r>
            <a:r>
              <a:rPr lang="en-US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605-562-3140 </a:t>
            </a:r>
            <a:r>
              <a:rPr lang="en-US" sz="24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PIN: </a:t>
            </a:r>
            <a:r>
              <a:rPr lang="en-US" sz="2400" b="1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951146</a:t>
            </a:r>
            <a:r>
              <a:rPr lang="en-US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#</a:t>
            </a:r>
          </a:p>
          <a:p>
            <a:pPr>
              <a:lnSpc>
                <a:spcPts val="1000"/>
              </a:lnSpc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714" y="1678858"/>
            <a:ext cx="407816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59" y="0"/>
            <a:ext cx="12260826" cy="68580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	</a:t>
            </a:r>
            <a:b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</a:t>
            </a:r>
            <a:r>
              <a:rPr lang="en-US" sz="48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Arthur Stamoulis</a:t>
            </a:r>
            <a:br>
              <a:rPr lang="en-US" sz="48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cap="none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Executive Director</a:t>
            </a:r>
            <a:b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	Citizens Trade Campaign</a:t>
            </a:r>
            <a:b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Rapid Response to</a:t>
            </a:r>
            <a:b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   		   Fast Track's Reintroduction</a:t>
            </a:r>
            <a: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2800" cap="none" dirty="0" smtClean="0">
                <a:solidFill>
                  <a:srgbClr val="EB64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			</a:t>
            </a:r>
            <a:br>
              <a:rPr lang="en-US" sz="2800" cap="none" dirty="0" smtClean="0">
                <a:solidFill>
                  <a:srgbClr val="EB64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 smtClean="0">
                <a:solidFill>
                  <a:srgbClr val="EB64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2800" kern="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Twitter:</a:t>
            </a:r>
            <a:r>
              <a:rPr lang="en-US" sz="2800" kern="0" cap="none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en-US" sz="2800" kern="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@citizenstrade</a:t>
            </a:r>
            <a:r>
              <a:rPr lang="en-US" sz="2800" kern="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kern="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kern="0" cap="none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kern="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             		</a:t>
            </a:r>
            <a:r>
              <a:rPr lang="en-US" sz="2800" kern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Website: </a:t>
            </a:r>
            <a:r>
              <a:rPr lang="en-US" sz="2800" kern="0" cap="none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http://www.</a:t>
            </a:r>
            <a:r>
              <a:rPr lang="en-US" sz="2800" kern="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citizenstrade.org</a:t>
            </a:r>
            <a:r>
              <a:rPr lang="en-US" sz="2800" kern="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kern="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kern="0" cap="none" dirty="0" smtClean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2800" kern="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</a:t>
            </a:r>
            <a:r>
              <a:rPr lang="en-US" sz="2800" kern="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2800" kern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arthur@citizenstrade.org</a:t>
            </a:r>
            <a:br>
              <a:rPr lang="en-US" sz="2800" kern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kern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</a:t>
            </a:r>
            <a:br>
              <a:rPr lang="en-US" kern="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en-US" kern="0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Picture 2" descr="victor Menotti.jpg"/>
          <p:cNvPicPr>
            <a:picLocks noChangeAspect="1"/>
          </p:cNvPicPr>
          <p:nvPr/>
        </p:nvPicPr>
        <p:blipFill>
          <a:blip r:embed="rId4" cstate="print"/>
          <a:srcRect l="4598" t="4598" r="22989" b="9195"/>
          <a:stretch>
            <a:fillRect/>
          </a:stretch>
        </p:blipFill>
        <p:spPr>
          <a:xfrm>
            <a:off x="353580" y="520071"/>
            <a:ext cx="3072357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38" y="4430062"/>
            <a:ext cx="1975275" cy="182895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4" y="-94488"/>
            <a:ext cx="11867536" cy="5879690"/>
          </a:xfrm>
        </p:spPr>
        <p:txBody>
          <a:bodyPr>
            <a:noAutofit/>
          </a:bodyPr>
          <a:lstStyle/>
          <a:p>
            <a:r>
              <a:rPr lang="en-US" sz="7200" b="1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7200" b="1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7200" b="1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7200" b="1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0" b="1" cap="non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Timing</a:t>
            </a:r>
            <a:r>
              <a:rPr lang="en-US" sz="8000" b="1" cap="none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n-US" sz="7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72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Senator </a:t>
            </a:r>
            <a:r>
              <a:rPr lang="en-US" sz="3600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Hatch</a:t>
            </a:r>
            <a:r>
              <a:rPr lang="en-US" sz="36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6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&amp; Rep. </a:t>
            </a:r>
            <a:r>
              <a:rPr lang="en-US" sz="3600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Ryan</a:t>
            </a:r>
            <a:r>
              <a:rPr lang="en-US" sz="36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want Fast Track reintroduction this </a:t>
            </a:r>
            <a:r>
              <a:rPr lang="en-US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Monday, April 13</a:t>
            </a:r>
            <a:br>
              <a:rPr lang="en-US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3600" cap="none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860" b="7766"/>
          <a:stretch/>
        </p:blipFill>
        <p:spPr>
          <a:xfrm>
            <a:off x="6169742" y="294968"/>
            <a:ext cx="4036141" cy="34409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8" t="2800" r="65268" b="80267"/>
          <a:stretch/>
        </p:blipFill>
        <p:spPr>
          <a:xfrm>
            <a:off x="9671767" y="4671993"/>
            <a:ext cx="1972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51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255638"/>
            <a:ext cx="10834542" cy="660236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8900" cap="none" dirty="0" smtClean="0">
                <a:solidFill>
                  <a:srgbClr val="CF2642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Rapid </a:t>
            </a:r>
            <a:r>
              <a:rPr lang="en-US" sz="8900" cap="none" dirty="0">
                <a:solidFill>
                  <a:srgbClr val="CF2642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Response:</a:t>
            </a:r>
            <a:br>
              <a:rPr lang="en-US" sz="8900" cap="none" dirty="0">
                <a:solidFill>
                  <a:srgbClr val="CF2642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sz="4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Organizational </a:t>
            </a:r>
            <a:r>
              <a:rPr lang="en-US" sz="4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Sign-on Letter</a:t>
            </a:r>
            <a:br>
              <a:rPr lang="en-US" sz="4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>
                <a:solidFill>
                  <a:schemeClr val="accent5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 </a:t>
            </a:r>
            <a:r>
              <a:rPr lang="en-US" sz="4400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Template </a:t>
            </a:r>
            <a:r>
              <a:rPr lang="en-US" sz="4400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 Blast</a:t>
            </a:r>
            <a:br>
              <a:rPr lang="en-US" sz="4400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 </a:t>
            </a:r>
            <a:r>
              <a:rPr lang="en-US" sz="44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Talking </a:t>
            </a:r>
            <a:r>
              <a:rPr lang="en-US" sz="44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Points &amp; Fact Sheet</a:t>
            </a:r>
            <a:br>
              <a:rPr lang="en-US" sz="44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>
                <a:solidFill>
                  <a:schemeClr val="accent3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 </a:t>
            </a:r>
            <a:r>
              <a:rPr lang="en-US" sz="4400" cap="none" dirty="0" smtClean="0">
                <a:solidFill>
                  <a:schemeClr val="accent3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Day </a:t>
            </a:r>
            <a:r>
              <a:rPr lang="en-US" sz="4400" cap="none" dirty="0">
                <a:solidFill>
                  <a:schemeClr val="accent3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of Action</a:t>
            </a:r>
            <a:r>
              <a:rPr lang="en-US" sz="7200" cap="none" dirty="0">
                <a:solidFill>
                  <a:schemeClr val="accent3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7200" cap="none" dirty="0">
                <a:solidFill>
                  <a:schemeClr val="accent3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sz="7200" cap="none" dirty="0">
                <a:solidFill>
                  <a:srgbClr val="CF2642"/>
                </a:solidFill>
                <a:latin typeface="Arial Black" panose="020B0A04020102020204" pitchFamily="34" charset="0"/>
              </a:rPr>
            </a:br>
            <a:endParaRPr lang="en-US" sz="7200" cap="none" dirty="0">
              <a:solidFill>
                <a:srgbClr val="CF2642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8" t="2800" r="65268" b="80267"/>
          <a:stretch/>
        </p:blipFill>
        <p:spPr>
          <a:xfrm>
            <a:off x="9500616" y="4572000"/>
            <a:ext cx="1972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86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64" y="0"/>
            <a:ext cx="12060936" cy="6446520"/>
          </a:xfrm>
        </p:spPr>
        <p:txBody>
          <a:bodyPr>
            <a:noAutofit/>
          </a:bodyPr>
          <a:lstStyle/>
          <a:p>
            <a:r>
              <a:rPr lang="en-US" sz="5400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	</a:t>
            </a:r>
            <a: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5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Day of Action </a:t>
            </a:r>
            <a: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Against </a:t>
            </a:r>
            <a:r>
              <a:rPr lang="en-US" sz="5400" cap="none" dirty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Fast </a:t>
            </a:r>
            <a: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Track</a:t>
            </a:r>
            <a:br>
              <a:rPr lang="en-US" sz="5400" cap="none" dirty="0" smtClean="0"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>
                <a:latin typeface="Arial Black" panose="020B0A04020102020204" pitchFamily="34" charset="0"/>
              </a:rPr>
              <a:t/>
            </a:r>
            <a:br>
              <a:rPr lang="en-US" cap="none" dirty="0">
                <a:latin typeface="Arial Black" panose="020B0A04020102020204" pitchFamily="34" charset="0"/>
              </a:rPr>
            </a:br>
            <a:r>
              <a:rPr lang="en-US" cap="none" dirty="0" smtClean="0">
                <a:latin typeface="Arial Black" panose="020B0A04020102020204" pitchFamily="34" charset="0"/>
              </a:rPr>
              <a:t>	 </a:t>
            </a:r>
            <a:r>
              <a:rPr lang="en-US" sz="24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● </a:t>
            </a:r>
            <a:r>
              <a:rPr lang="en-US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Saturday</a:t>
            </a:r>
            <a:r>
              <a:rPr lang="en-US" cap="none" dirty="0">
                <a:solidFill>
                  <a:srgbClr val="CF2642"/>
                </a:solidFill>
                <a:latin typeface="Arial Black" panose="020B0A04020102020204" pitchFamily="34" charset="0"/>
              </a:rPr>
              <a:t>, April </a:t>
            </a:r>
            <a:r>
              <a:rPr lang="en-US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18</a:t>
            </a:r>
            <a:r>
              <a:rPr lang="en-US" cap="none" baseline="30000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th</a:t>
            </a:r>
            <a:r>
              <a:rPr lang="en-US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cap="none" dirty="0">
                <a:solidFill>
                  <a:srgbClr val="CF2642"/>
                </a:solidFill>
                <a:latin typeface="Arial Black" panose="020B0A04020102020204" pitchFamily="34" charset="0"/>
              </a:rPr>
              <a:t/>
            </a:r>
            <a:br>
              <a:rPr lang="en-US" cap="none" dirty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cap="none" dirty="0" smtClean="0">
                <a:latin typeface="Arial Black" panose="020B0A04020102020204" pitchFamily="34" charset="0"/>
              </a:rPr>
              <a:t>	</a:t>
            </a:r>
            <a:r>
              <a:rPr lang="en-US" sz="2400" cap="none" dirty="0">
                <a:solidFill>
                  <a:srgbClr val="5AD0B8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400" cap="none" dirty="0" smtClean="0">
                <a:solidFill>
                  <a:srgbClr val="5AD0B8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● </a:t>
            </a:r>
            <a:r>
              <a:rPr lang="en-US" cap="none" dirty="0" smtClean="0">
                <a:solidFill>
                  <a:srgbClr val="5AD0B8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http://www.</a:t>
            </a:r>
            <a:r>
              <a:rPr lang="en-US" cap="none" dirty="0" smtClean="0">
                <a:latin typeface="Arial Black" panose="020B0A04020102020204" pitchFamily="34" charset="0"/>
                <a:hlinkClick r:id="rId2"/>
              </a:rPr>
              <a:t>stopfasttrack.com</a:t>
            </a:r>
            <a:r>
              <a:rPr lang="en-US" cap="none" dirty="0" smtClean="0"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latin typeface="Arial Black" panose="020B0A04020102020204" pitchFamily="34" charset="0"/>
              </a:rPr>
            </a:br>
            <a:r>
              <a:rPr lang="en-US" cap="none" dirty="0" smtClean="0"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latin typeface="Arial Black" panose="020B0A04020102020204" pitchFamily="34" charset="0"/>
              </a:rPr>
            </a:br>
            <a:r>
              <a:rPr lang="en-US" cap="none" dirty="0" smtClean="0">
                <a:latin typeface="Arial Black" panose="020B0A04020102020204" pitchFamily="34" charset="0"/>
              </a:rPr>
              <a:t>	</a:t>
            </a:r>
            <a:r>
              <a:rPr lang="en-US" sz="2400" cap="none" dirty="0">
                <a:solidFill>
                  <a:srgbClr val="5AD0B8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400" cap="none" dirty="0" smtClean="0">
                <a:solidFill>
                  <a:schemeClr val="accent5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sz="2400" cap="none" dirty="0" smtClean="0">
                <a:solidFill>
                  <a:srgbClr val="5AD0B8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>#FastTrackDOA</a:t>
            </a:r>
            <a:br>
              <a:rPr lang="en-US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	https</a:t>
            </a:r>
            <a:r>
              <a:rPr lang="en-US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>://www.globaltradeday.org/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018" y="3959272"/>
            <a:ext cx="1975275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58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0108" y="4950383"/>
            <a:ext cx="1975275" cy="1828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87" y="5093110"/>
            <a:ext cx="9905998" cy="1905000"/>
          </a:xfrm>
        </p:spPr>
        <p:txBody>
          <a:bodyPr>
            <a:normAutofit/>
          </a:bodyPr>
          <a:lstStyle/>
          <a:p>
            <a:r>
              <a:rPr lang="en-US" sz="31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Stop fast track Actions Map:</a:t>
            </a:r>
            <a:br>
              <a:rPr lang="en-US" sz="31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dozens more actions being added</a:t>
            </a:r>
            <a:endParaRPr lang="en-US" sz="3100" cap="none" dirty="0">
              <a:solidFill>
                <a:srgbClr val="CF264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8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0"/>
            <a:ext cx="11311128" cy="2176272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CF2642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Organizer Toolkit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2618" y="4453048"/>
            <a:ext cx="1975275" cy="18289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29768" y="1866037"/>
            <a:ext cx="113019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●Online </a:t>
            </a:r>
            <a:r>
              <a:rPr lang="en-US" sz="3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at: </a:t>
            </a:r>
            <a:r>
              <a:rPr lang="en-US" sz="3600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  <a:hlinkClick r:id="rId3"/>
              </a:rPr>
              <a:t>tinyurl.com/</a:t>
            </a:r>
            <a:r>
              <a:rPr lang="en-US" sz="3600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  <a:hlinkClick r:id="rId3"/>
              </a:rPr>
              <a:t>FastTrackDOAToolkit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●</a:t>
            </a: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How-</a:t>
            </a:r>
            <a:r>
              <a:rPr lang="en-US" sz="360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To's</a:t>
            </a:r>
            <a:endParaRPr lang="en-US" sz="36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● </a:t>
            </a:r>
            <a:r>
              <a:rPr lang="en-US" sz="3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Talking </a:t>
            </a:r>
            <a:r>
              <a:rPr lang="en-US" sz="3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Points &amp; Fact Sheets</a:t>
            </a:r>
            <a:endParaRPr lang="en-US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●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Press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Materials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● </a:t>
            </a:r>
            <a:r>
              <a:rPr lang="en-US" sz="36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Chant </a:t>
            </a:r>
            <a:r>
              <a:rPr lang="en-US" sz="36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anose="02020603050405020304" pitchFamily="18" charset="0"/>
              </a:rPr>
              <a:t>Sheets</a:t>
            </a:r>
            <a:endParaRPr lang="en-US" sz="3600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995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442453"/>
            <a:ext cx="12362688" cy="661710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4000" cap="none" dirty="0">
                <a:effectLst/>
                <a:latin typeface="Arial Black" panose="020B0A04020102020204" pitchFamily="34" charset="0"/>
              </a:rPr>
              <a:t>	</a:t>
            </a:r>
            <a:r>
              <a:rPr lang="en-US" sz="4000" cap="none" dirty="0" smtClean="0">
                <a:effectLst/>
                <a:latin typeface="Arial Black" panose="020B0A04020102020204" pitchFamily="34" charset="0"/>
              </a:rPr>
              <a:t>				</a:t>
            </a:r>
            <a:r>
              <a:rPr lang="en-US" sz="40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</a:t>
            </a:r>
            <a:r>
              <a:rPr lang="en-US" sz="40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 </a:t>
            </a:r>
            <a:r>
              <a:rPr lang="en-US" sz="4000" u="sng" cap="none" dirty="0" smtClean="0">
                <a:effectLst/>
                <a:latin typeface="Arial Black" panose="020B0A04020102020204" pitchFamily="34" charset="0"/>
                <a:hlinkClick r:id="rId2"/>
              </a:rPr>
              <a:t>April18@citizenstrade.org</a:t>
            </a:r>
            <a:r>
              <a:rPr lang="en-US" sz="4000" cap="none" dirty="0" smtClean="0">
                <a:effectLst/>
                <a:latin typeface="Arial Black" panose="020B0A04020102020204" pitchFamily="34" charset="0"/>
              </a:rPr>
              <a:t/>
            </a:r>
            <a:br>
              <a:rPr lang="en-US" sz="4000" cap="none" dirty="0" smtClean="0">
                <a:effectLst/>
                <a:latin typeface="Arial Black" panose="020B0A04020102020204" pitchFamily="34" charset="0"/>
              </a:rPr>
            </a:br>
            <a:r>
              <a:rPr lang="en-US" sz="4000" cap="none" dirty="0" smtClean="0">
                <a:effectLst/>
                <a:latin typeface="Arial Black" panose="020B0A04020102020204" pitchFamily="34" charset="0"/>
              </a:rPr>
              <a:t>									</a:t>
            </a:r>
            <a:r>
              <a:rPr lang="en-US" sz="4000" cap="none" dirty="0" smtClean="0">
                <a:solidFill>
                  <a:schemeClr val="accent5"/>
                </a:solidFill>
                <a:effectLst/>
                <a:latin typeface="Arial Black" panose="020B0A04020102020204" pitchFamily="34" charset="0"/>
              </a:rPr>
              <a:t>Twitter</a:t>
            </a:r>
            <a:r>
              <a:rPr lang="en-US" sz="4000" cap="none" dirty="0">
                <a:solidFill>
                  <a:schemeClr val="accent5"/>
                </a:solidFill>
                <a:effectLst/>
                <a:latin typeface="Arial Black" panose="020B0A04020102020204" pitchFamily="34" charset="0"/>
              </a:rPr>
              <a:t>: @citizenstrade</a:t>
            </a:r>
            <a:br>
              <a:rPr lang="en-US" sz="4000" cap="none" dirty="0">
                <a:solidFill>
                  <a:schemeClr val="accent5"/>
                </a:solidFill>
                <a:effectLst/>
                <a:latin typeface="Arial Black" panose="020B0A04020102020204" pitchFamily="34" charset="0"/>
              </a:rPr>
            </a:br>
            <a:r>
              <a:rPr lang="en-US" sz="4000" cap="none" dirty="0" smtClean="0">
                <a:solidFill>
                  <a:schemeClr val="accent5"/>
                </a:solidFill>
                <a:effectLst/>
                <a:latin typeface="Arial Black" panose="020B0A04020102020204" pitchFamily="34" charset="0"/>
              </a:rPr>
              <a:t>	    </a:t>
            </a:r>
            <a:r>
              <a:rPr lang="en-US" sz="6000" cap="none" dirty="0" smtClean="0">
                <a:solidFill>
                  <a:srgbClr val="CF2642"/>
                </a:solidFill>
                <a:effectLst/>
                <a:latin typeface="Arial Black" panose="020B0A04020102020204" pitchFamily="34" charset="0"/>
              </a:rPr>
              <a:t>#FastTrackDOA </a:t>
            </a:r>
            <a:r>
              <a:rPr lang="en-US" sz="5400" dirty="0">
                <a:effectLst/>
                <a:latin typeface="Arial Black" panose="020B0A04020102020204" pitchFamily="34" charset="0"/>
              </a:rPr>
              <a:t/>
            </a:r>
            <a:br>
              <a:rPr lang="en-US" sz="5400" dirty="0">
                <a:effectLst/>
                <a:latin typeface="Arial Black" panose="020B0A04020102020204" pitchFamily="34" charset="0"/>
              </a:rPr>
            </a:b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6" y="528792"/>
            <a:ext cx="1918495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212" y="2101953"/>
            <a:ext cx="1828800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0530" y="4500637"/>
            <a:ext cx="1975275" cy="182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43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58" y="265471"/>
            <a:ext cx="11436011" cy="6308064"/>
          </a:xfrm>
        </p:spPr>
        <p:txBody>
          <a:bodyPr>
            <a:normAutofit/>
          </a:bodyPr>
          <a:lstStyle/>
          <a:p>
            <a:pPr>
              <a:lnSpc>
                <a:spcPts val="3400"/>
              </a:lnSpc>
            </a:pPr>
            <a:r>
              <a:rPr lang="en-US" sz="40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Call Planning Team</a:t>
            </a:r>
            <a:br>
              <a:rPr lang="en-US" sz="40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Stop Fast Track Allies</a:t>
            </a:r>
            <a: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8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8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Celeste Drake</a:t>
            </a:r>
            <a:r>
              <a:rPr lang="en-US" sz="54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Trade And Globalization </a:t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Policy Specialist, AFL-CIO</a:t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●</a:t>
            </a:r>
            <a:r>
              <a:rPr lang="en-US" sz="40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Legislative and Actions Update</a:t>
            </a:r>
            <a:r>
              <a:rPr lang="en-US" sz="3600" cap="none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28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 </a:t>
            </a:r>
            <a:br>
              <a:rPr lang="en-US" sz="28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800" cap="none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800" cap="none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Twitter:</a:t>
            </a:r>
            <a:r>
              <a:rPr lang="en-US" sz="31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@</a:t>
            </a:r>
            <a:r>
              <a:rPr lang="en-US" sz="3100" cap="none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Cdrakefairtrade</a:t>
            </a:r>
            <a:r>
              <a:rPr lang="en-US" sz="31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3100" cap="non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Cdrake@aflcio.Org</a:t>
            </a:r>
            <a:r>
              <a:rPr lang="en-US" sz="31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100" cap="none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	</a:t>
            </a:r>
            <a:r>
              <a:rPr lang="en-US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				</a:t>
            </a:r>
            <a:endParaRPr lang="en-US" sz="3100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144" y="472220"/>
            <a:ext cx="2414016" cy="2743200"/>
          </a:xfrm>
          <a:prstGeom prst="rect">
            <a:avLst/>
          </a:prstGeom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013" y="4289502"/>
            <a:ext cx="1920240" cy="192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90662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3794"/>
            <a:ext cx="12309987" cy="6410632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</a:pP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>	</a:t>
            </a: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 Senator Bernie Sanders</a:t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</a:t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60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sz="2800" cap="none" spc="-1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● Fast Track for TPP – what it could mean</a:t>
            </a:r>
            <a:br>
              <a:rPr lang="en-US" sz="2800" cap="none" spc="-1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800" cap="none" spc="-1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				</a:t>
            </a:r>
            <a:r>
              <a:rPr lang="en-US" sz="2800" cap="none" spc="-100" dirty="0" smtClean="0">
                <a:solidFill>
                  <a:srgbClr val="363D46">
                    <a:lumMod val="40000"/>
                    <a:lumOff val="60000"/>
                  </a:srgbClr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Arial Black" panose="020B0A04020102020204" pitchFamily="34" charset="0"/>
              </a:rPr>
              <a:t>● </a:t>
            </a:r>
            <a:r>
              <a:rPr lang="en-US" sz="2800" cap="none" spc="-1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What's happening in the Senate next week </a:t>
            </a:r>
            <a:r>
              <a:rPr lang="en-US" sz="2600" cap="none" spc="-100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2600" cap="none" spc="-100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28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2800" cap="none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28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sz="2400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Website: 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  <a:hlinkClick r:id="rId2"/>
              </a:rPr>
              <a:t>http</a:t>
            </a:r>
            <a:r>
              <a:rPr lang="en-US" sz="2400" cap="none" dirty="0">
                <a:solidFill>
                  <a:schemeClr val="accent5"/>
                </a:solidFill>
                <a:latin typeface="Arial Black" panose="020B0A04020102020204" pitchFamily="34" charset="0"/>
                <a:hlinkClick r:id="rId2"/>
              </a:rPr>
              <a:t>://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  <a:hlinkClick r:id="rId2"/>
              </a:rPr>
              <a:t>www.sanders.senate.gov/about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sz="2400" cap="none" dirty="0" smtClean="0">
                <a:solidFill>
                  <a:srgbClr val="CF2642"/>
                </a:solidFill>
                <a:latin typeface="Arial Black" panose="020B0A04020102020204" pitchFamily="34" charset="0"/>
              </a:rPr>
              <a:t>Twitter: 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@</a:t>
            </a:r>
            <a:r>
              <a:rPr lang="en-US" sz="2400" cap="none" dirty="0" err="1" smtClean="0">
                <a:solidFill>
                  <a:schemeClr val="accent5"/>
                </a:solidFill>
                <a:latin typeface="Arial Black" panose="020B0A04020102020204" pitchFamily="34" charset="0"/>
              </a:rPr>
              <a:t>SenSanders</a:t>
            </a:r>
            <a:r>
              <a:rPr lang="en-US" sz="24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> 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sz="2400" cap="none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Facebook</a:t>
            </a:r>
            <a:r>
              <a:rPr lang="en-US" sz="2400" cap="none" dirty="0">
                <a:solidFill>
                  <a:schemeClr val="tx1"/>
                </a:solidFill>
                <a:latin typeface="Arial Black" panose="020B0A04020102020204" pitchFamily="34" charset="0"/>
              </a:rPr>
              <a:t>: </a:t>
            </a:r>
            <a:r>
              <a:rPr lang="en-US" sz="2400" cap="none" dirty="0">
                <a:solidFill>
                  <a:schemeClr val="accent5"/>
                </a:solidFill>
                <a:latin typeface="Arial Black" panose="020B0A04020102020204" pitchFamily="34" charset="0"/>
              </a:rPr>
              <a:t>https://www.facebook.com/senatorsanders</a:t>
            </a:r>
            <a: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sz="2400" cap="none" dirty="0" smtClean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endParaRPr lang="en-US" sz="2400" cap="none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843" y="1224878"/>
            <a:ext cx="4566300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13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651" y="1783080"/>
            <a:ext cx="12689928" cy="2961768"/>
          </a:xfrm>
        </p:spPr>
        <p:txBody>
          <a:bodyPr>
            <a:normAutofit/>
          </a:bodyPr>
          <a:lstStyle/>
          <a:p>
            <a:pPr lvl="0">
              <a:lnSpc>
                <a:spcPts val="5000"/>
              </a:lnSpc>
              <a:spcBef>
                <a:spcPts val="0"/>
              </a:spcBef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</a:t>
            </a:r>
            <a:r>
              <a:rPr lang="en-US" sz="89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Q </a:t>
            </a:r>
            <a:r>
              <a:rPr lang="en-US" sz="89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&amp; </a:t>
            </a:r>
            <a:r>
              <a:rPr lang="en-US" sz="89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</a:t>
            </a:r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		</a:t>
            </a:r>
            <a:r>
              <a:rPr lang="en-US" sz="2400" b="1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	</a:t>
            </a:r>
            <a:r>
              <a:rPr lang="en-US" sz="4000" b="1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			</a:t>
            </a:r>
            <a:r>
              <a:rPr lang="en-US" sz="4000" b="1" cap="none" dirty="0" smtClean="0">
                <a:solidFill>
                  <a:srgbClr val="CF2642"/>
                </a:solidFill>
                <a:effectLst/>
                <a:ea typeface="+mn-ea"/>
                <a:cs typeface="+mn-cs"/>
              </a:rPr>
              <a:t>With Senator Bernie Sanders</a:t>
            </a:r>
            <a:r>
              <a:rPr lang="en-US" sz="4400" b="1" cap="none" dirty="0">
                <a:solidFill>
                  <a:srgbClr val="CF2642"/>
                </a:solidFill>
                <a:effectLst/>
                <a:ea typeface="+mn-ea"/>
                <a:cs typeface="+mn-cs"/>
              </a:rPr>
              <a:t/>
            </a:r>
            <a:br>
              <a:rPr lang="en-US" sz="4400" b="1" cap="none" dirty="0">
                <a:solidFill>
                  <a:srgbClr val="CF2642"/>
                </a:solidFill>
                <a:effectLst/>
                <a:ea typeface="+mn-ea"/>
                <a:cs typeface="+mn-cs"/>
              </a:rPr>
            </a:br>
            <a:r>
              <a:rPr lang="en-US" sz="4400" b="1" cap="none" dirty="0" smtClean="0">
                <a:solidFill>
                  <a:schemeClr val="accent3">
                    <a:lumMod val="50000"/>
                  </a:schemeClr>
                </a:solidFill>
                <a:effectLst/>
                <a:ea typeface="+mn-ea"/>
                <a:cs typeface="+mn-cs"/>
              </a:rPr>
              <a:t> </a:t>
            </a:r>
            <a:r>
              <a:rPr lang="en-US" sz="2000" u="sng" cap="none" spc="-100" dirty="0" smtClean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  <a:latin typeface="Arial Narrow" panose="020B0606020202030204" pitchFamily="34" charset="0"/>
                <a:hlinkClick r:id="rId2"/>
              </a:rPr>
              <a:t>http</a:t>
            </a:r>
            <a:r>
              <a:rPr lang="en-US" sz="2000" u="sng" cap="none" spc="-100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  <a:latin typeface="Arial Narrow" panose="020B0606020202030204" pitchFamily="34" charset="0"/>
                <a:hlinkClick r:id="rId2"/>
              </a:rPr>
              <a:t>://www.peopledemandingaction.org/downloads/tpp/35-senator-bernie-sanders-the-trans-pacific-partnership-trade-agreement-tpp-must-be-defeated</a:t>
            </a:r>
            <a:r>
              <a:rPr lang="en-US" sz="2000" spc="-100" dirty="0">
                <a:effectLst/>
              </a:rPr>
              <a:t/>
            </a:r>
            <a:br>
              <a:rPr lang="en-US" sz="2000" spc="-100" dirty="0">
                <a:effectLst/>
              </a:rPr>
            </a:br>
            <a:endParaRPr lang="en-US" sz="2000" b="1" spc="-100" dirty="0">
              <a:solidFill>
                <a:schemeClr val="accent3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9" y="4214001"/>
            <a:ext cx="4070957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973" y="324028"/>
            <a:ext cx="4215833" cy="2286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82529" y="3018503"/>
            <a:ext cx="9409471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endParaRPr lang="en-US" dirty="0">
              <a:latin typeface="Arial Black" panose="020B0A04020102020204" pitchFamily="34" charset="0"/>
            </a:endParaRPr>
          </a:p>
          <a:p>
            <a:endParaRPr lang="en-US" dirty="0" smtClean="0">
              <a:latin typeface="Arial Black" panose="020B0A040201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 Black" panose="020B0A04020102020204" pitchFamily="34" charset="0"/>
              </a:rPr>
              <a:t>	</a:t>
            </a:r>
            <a:r>
              <a:rPr lang="en-US" dirty="0" smtClean="0">
                <a:latin typeface="Arial Black" panose="020B0A04020102020204" pitchFamily="34" charset="0"/>
              </a:rPr>
              <a:t>			Website</a:t>
            </a:r>
            <a:r>
              <a:rPr lang="en-US" dirty="0">
                <a:latin typeface="Arial Black" panose="020B0A04020102020204" pitchFamily="34" charset="0"/>
              </a:rPr>
              <a:t>: </a:t>
            </a: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  <a:hlinkClick r:id="rId5"/>
              </a:rPr>
              <a:t>http://www.sanders.senate.gov/about</a:t>
            </a: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/>
            </a:r>
            <a:b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dirty="0">
                <a:solidFill>
                  <a:srgbClr val="CF2642"/>
                </a:solidFill>
                <a:latin typeface="Arial Black" panose="020B0A04020102020204" pitchFamily="34" charset="0"/>
              </a:rPr>
              <a:t>Twitter: </a:t>
            </a: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>@</a:t>
            </a:r>
            <a:r>
              <a:rPr lang="en-US" dirty="0" err="1">
                <a:solidFill>
                  <a:schemeClr val="accent5"/>
                </a:solidFill>
                <a:latin typeface="Arial Black" panose="020B0A04020102020204" pitchFamily="34" charset="0"/>
              </a:rPr>
              <a:t>SenSanders</a:t>
            </a: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> </a:t>
            </a:r>
            <a:b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</a:b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>				</a:t>
            </a:r>
            <a:r>
              <a:rPr lang="en-US" dirty="0">
                <a:latin typeface="Arial Black" panose="020B0A04020102020204" pitchFamily="34" charset="0"/>
              </a:rPr>
              <a:t>Facebook: </a:t>
            </a:r>
            <a:r>
              <a:rPr lang="en-US" dirty="0">
                <a:solidFill>
                  <a:schemeClr val="accent5"/>
                </a:solidFill>
                <a:latin typeface="Arial Black" panose="020B0A04020102020204" pitchFamily="34" charset="0"/>
              </a:rPr>
              <a:t>https://www.facebook.com/senatorsanders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33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7316"/>
            <a:ext cx="11915384" cy="6577781"/>
          </a:xfrm>
        </p:spPr>
        <p:txBody>
          <a:bodyPr tIns="91440">
            <a:normAutofit fontScale="90000"/>
          </a:bodyPr>
          <a:lstStyle/>
          <a:p>
            <a:pPr algn="l"/>
            <a: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b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3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		</a:t>
            </a:r>
            <a:r>
              <a:rPr lang="en-US" sz="1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13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	</a:t>
            </a:r>
            <a:b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</a:t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	</a:t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42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 Team Coordinator</a:t>
            </a:r>
            <a:r>
              <a:rPr lang="en-US" sz="4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2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9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Elizabeth Warren </a:t>
            </a:r>
            <a:r>
              <a:rPr lang="en-US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</a:t>
            </a:r>
            <a:r>
              <a:rPr lang="en-US" sz="2900" cap="none" spc="-100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Director of Communications and Campaign Outreach 	</a:t>
            </a:r>
            <a:br>
              <a:rPr lang="en-US" sz="2900" cap="none" spc="-100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900" cap="none" spc="-100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900" cap="none" spc="-100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People Demanding Action</a:t>
            </a:r>
            <a:r>
              <a:rPr lang="en-US" sz="2700" cap="none" dirty="0" smtClean="0">
                <a:solidFill>
                  <a:srgbClr val="C01B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</a:t>
            </a:r>
            <a:r>
              <a:rPr lang="en-US" sz="27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    	</a:t>
            </a:r>
            <a:br>
              <a:rPr lang="en-US" sz="27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							</a:t>
            </a:r>
            <a:r>
              <a:rPr lang="en-US" sz="29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 </a:t>
            </a:r>
            <a:r>
              <a:rPr lang="en-US" sz="29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Call </a:t>
            </a:r>
            <a:r>
              <a:rPr lang="en-US" sz="29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Norms and m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eeting room functions </a:t>
            </a:r>
            <a:b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9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</a:t>
            </a:r>
            <a:r>
              <a:rPr lang="en-US" sz="29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 Coming soon: Updated LTE paragraphs!</a:t>
            </a:r>
            <a:br>
              <a:rPr lang="en-US" sz="29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</a:b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								 Special </a:t>
            </a:r>
            <a:r>
              <a:rPr lang="en-US" sz="2900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PDAction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Fast Track Educate 										</a:t>
            </a:r>
            <a:r>
              <a:rPr lang="en-US" sz="29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 Congress Letter Drop: 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  <a:hlinkClick r:id="rId2"/>
              </a:rPr>
              <a:t>Sign up here 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sym typeface="Symbol"/>
              </a:rPr>
              <a:t>to 										  deliver one to your representative</a:t>
            </a:r>
            <a: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9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6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  	 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Liz@PeopleDemandingAction.org</a:t>
            </a: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Website: </a:t>
            </a: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http://www.PeopleDemandingAction.org</a:t>
            </a: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br>
              <a:rPr lang="en-US" sz="2700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7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36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Download this PowerPoint: 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7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http</a:t>
            </a:r>
            <a:r>
              <a:rPr lang="en-US" sz="27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://www.peopledemandingaction.org/downloads/tpp</a:t>
            </a:r>
            <a:r>
              <a:rPr lang="en-US" sz="27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/>
            </a:r>
            <a:br>
              <a:rPr lang="en-US" sz="27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</a:br>
            <a:endParaRPr lang="en-US" sz="27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983" y="6118932"/>
            <a:ext cx="10561418" cy="433955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lum contrast="4000"/>
          </a:blip>
          <a:stretch>
            <a:fillRect/>
          </a:stretch>
        </p:blipFill>
        <p:spPr>
          <a:xfrm>
            <a:off x="676983" y="2376124"/>
            <a:ext cx="237744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276" y="230889"/>
            <a:ext cx="1728908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4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1" y="94593"/>
            <a:ext cx="11444135" cy="2606568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5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540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60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THANKS </a:t>
            </a:r>
            <a:r>
              <a:rPr lang="en-US" sz="60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WRAP-UP</a:t>
            </a:r>
            <a:br>
              <a:rPr lang="en-US" sz="60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0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1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Elizabeth 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Warren</a:t>
            </a:r>
            <a:b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PDAction; National </a:t>
            </a: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 Team 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Coordinator</a:t>
            </a:r>
            <a:b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    </a:t>
            </a:r>
            <a:r>
              <a:rPr lang="en-US" sz="2700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Email: </a:t>
            </a:r>
            <a:r>
              <a:rPr lang="en-US" sz="2700" b="1" cap="non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Liz@PeopleDemandingAction.org</a:t>
            </a:r>
            <a:r>
              <a:rPr lang="en-US" sz="2700" b="1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2700" b="1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en-US" sz="2700" b="1" cap="none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448910"/>
            <a:ext cx="11444135" cy="5307727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Upcoming Calls</a:t>
            </a:r>
            <a:endParaRPr lang="en-US" sz="3200" dirty="0">
              <a:solidFill>
                <a:schemeClr val="accent5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April 19: </a:t>
            </a:r>
            <a:r>
              <a:rPr lang="en-US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William </a:t>
            </a: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Waren, Friends </a:t>
            </a:r>
            <a:r>
              <a:rPr lang="en-US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of the </a:t>
            </a: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Earth,</a:t>
            </a:r>
            <a:r>
              <a:rPr lang="en-US" cap="none" dirty="0" smtClean="0">
                <a:solidFill>
                  <a:srgbClr val="CF2642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Ilana Solomon, Sierra Club,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Nancy Price, Alliance for Democracy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Free-Traders v. the </a:t>
            </a:r>
            <a:r>
              <a:rPr lang="en-US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Environment – </a:t>
            </a: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(In </a:t>
            </a:r>
            <a:r>
              <a:rPr lang="en-US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honor of Earth </a:t>
            </a: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Day)</a:t>
            </a: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April 26: </a:t>
            </a:r>
            <a:r>
              <a:rPr lang="en-US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Dr. Erik </a:t>
            </a: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Monasterio, Stephanie Burgos, OXFAM America </a:t>
            </a:r>
            <a:endParaRPr lang="en-US" cap="none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TPP, </a:t>
            </a: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Patents, ISDS </a:t>
            </a:r>
            <a:r>
              <a:rPr lang="en-US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and the Global Health </a:t>
            </a: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Crisis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cap="none" dirty="0" smtClean="0">
              <a:solidFill>
                <a:schemeClr val="accent5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 smtClean="0">
                <a:solidFill>
                  <a:srgbClr val="FFFF0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May 3: </a:t>
            </a: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Larry Cohen, Communications Workers of America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John Logan, Labor Historian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"Mayday, </a:t>
            </a:r>
            <a:r>
              <a:rPr lang="en-US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Mayday! American Workers at Risk!" </a:t>
            </a:r>
            <a:r>
              <a:rPr lang="en-US" cap="none" dirty="0" smtClean="0">
                <a:solidFill>
                  <a:srgbClr val="CF2642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(In honor of May Day)</a:t>
            </a:r>
            <a:endParaRPr lang="en-US" cap="none" dirty="0">
              <a:solidFill>
                <a:srgbClr val="CF2642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en-US" cap="none" dirty="0">
              <a:solidFill>
                <a:schemeClr val="accent5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cap="none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 contrast="4000"/>
          </a:blip>
          <a:stretch>
            <a:fillRect/>
          </a:stretch>
        </p:blipFill>
        <p:spPr>
          <a:xfrm>
            <a:off x="630279" y="509751"/>
            <a:ext cx="19812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396" y="3799491"/>
            <a:ext cx="1556018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4711" y="914401"/>
            <a:ext cx="8996357" cy="4972603"/>
          </a:xfrm>
        </p:spPr>
        <p:txBody>
          <a:bodyPr vert="horz" wrap="none" lIns="137153" tIns="34290" rIns="137153" bIns="0" rtlCol="0" anchor="t" anchorCtr="0">
            <a:noAutofit/>
          </a:bodyPr>
          <a:lstStyle/>
          <a:p>
            <a:pPr>
              <a:lnSpc>
                <a:spcPts val="1800"/>
              </a:lnSpc>
            </a:pPr>
            <a: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24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/>
            </a:r>
            <a:br>
              <a:rPr lang="en-US" sz="24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</a:br>
            <a: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	</a:t>
            </a: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/>
            </a:r>
            <a:b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</a:br>
            <a: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rgbClr val="00EE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endParaRPr lang="en-US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" name="Content Placeholder 1"/>
          <p:cNvSpPr>
            <a:spLocks noGrp="1" noChangeAspect="1"/>
          </p:cNvSpPr>
          <p:nvPr>
            <p:ph idx="1"/>
          </p:nvPr>
        </p:nvSpPr>
        <p:spPr>
          <a:xfrm>
            <a:off x="0" y="324465"/>
            <a:ext cx="12232989" cy="6533536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</a:t>
            </a:r>
            <a:r>
              <a:rPr lang="en-US" sz="12000" b="1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YOUR TPP CALL HOST TEAM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10000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Tom </a:t>
            </a:r>
            <a:r>
              <a:rPr lang="en-US" sz="10000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Hocking</a:t>
            </a:r>
            <a:r>
              <a:rPr lang="en-US" sz="10000" cap="none" dirty="0">
                <a:solidFill>
                  <a:schemeClr val="accent3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0000" cap="none" dirty="0">
                <a:solidFill>
                  <a:schemeClr val="accent3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5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</a:t>
            </a:r>
            <a:r>
              <a:rPr lang="en-US" sz="45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8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80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Technical Adviser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National Call Planning Team</a:t>
            </a:r>
            <a:r>
              <a:rPr lang="en-US" sz="8000" cap="non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8000" cap="non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500" cap="non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</a:t>
            </a:r>
            <a:r>
              <a:rPr lang="en-US" sz="4500" cap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8000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8000" cap="none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Organizer, PA  </a:t>
            </a:r>
            <a:r>
              <a:rPr lang="en-US" sz="4500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500" dirty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2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		</a:t>
            </a:r>
          </a:p>
          <a:p>
            <a:pPr marL="0" indent="0">
              <a:buNone/>
            </a:pPr>
            <a:r>
              <a:rPr lang="en-US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7000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7000" cap="none" dirty="0" smtClean="0">
                <a:solidFill>
                  <a:srgbClr val="92D050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5"/>
              </a:rPr>
              <a:t>twhocking@gmail.com</a:t>
            </a:r>
            <a:endParaRPr lang="en-US" sz="7000" cap="none" dirty="0" smtClean="0">
              <a:solidFill>
                <a:srgbClr val="92D050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buNone/>
            </a:pP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8000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●Pre and Post-Call Technical Questions</a:t>
            </a:r>
          </a:p>
          <a:p>
            <a:pPr marL="0" indent="0">
              <a:buNone/>
            </a:pPr>
            <a:r>
              <a:rPr lang="en-US" sz="8000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●Global TPP Team Facebook Page </a:t>
            </a:r>
            <a:r>
              <a:rPr lang="en-US" sz="8000" cap="none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Manager</a:t>
            </a:r>
          </a:p>
          <a:p>
            <a:pPr marL="0" indent="0">
              <a:buNone/>
            </a:pPr>
            <a:endParaRPr lang="en-US" sz="1000" cap="none" dirty="0" smtClean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buNone/>
            </a:pPr>
            <a:r>
              <a:rPr lang="en-US" sz="8000" cap="none" dirty="0" smtClean="0">
                <a:solidFill>
                  <a:schemeClr val="accent5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70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10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70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Website</a:t>
            </a:r>
            <a:r>
              <a:rPr lang="en-US" sz="70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7000" cap="none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6"/>
              </a:rPr>
              <a:t>https://www.facebook.com/groups/GlobalTPPTeam</a:t>
            </a:r>
            <a:endParaRPr lang="en-US" sz="7000" cap="none" dirty="0">
              <a:solidFill>
                <a:srgbClr val="92D050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0" indent="0">
              <a:buNone/>
            </a:pPr>
            <a:endParaRPr lang="en-US" sz="7000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342900" lvl="1" indent="0">
              <a:buNone/>
            </a:pPr>
            <a:endParaRPr lang="en-US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342900" lvl="1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7" t="-167" r="-1468" b="169"/>
          <a:stretch/>
        </p:blipFill>
        <p:spPr>
          <a:xfrm>
            <a:off x="8476686" y="1135427"/>
            <a:ext cx="2436636" cy="2560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27" y="335314"/>
            <a:ext cx="11759380" cy="862149"/>
          </a:xfrm>
        </p:spPr>
        <p:txBody>
          <a:bodyPr>
            <a:noAutofit/>
          </a:bodyPr>
          <a:lstStyle/>
          <a:p>
            <a:pPr algn="ctr"/>
            <a:r>
              <a:rPr lang="en-US" sz="48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TPP Call Chat Hosts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330" y="1143788"/>
            <a:ext cx="11788877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40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Mara </a:t>
            </a:r>
            <a:r>
              <a:rPr lang="en-US" sz="4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Cohen </a:t>
            </a:r>
            <a:br>
              <a:rPr lang="en-US" sz="4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National 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Call Planning Team/Chat Host       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PDA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Mass Criminalization Team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Global </a:t>
            </a:r>
            <a:r>
              <a:rPr lang="en-US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Climate Convergence Leader, IL</a:t>
            </a:r>
            <a:br>
              <a:rPr lang="en-US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	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Email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: </a:t>
            </a:r>
            <a:r>
              <a:rPr lang="en-US" sz="28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  <a:hlinkClick r:id="rId2"/>
              </a:rPr>
              <a:t>McMoveOn@gmail.com</a:t>
            </a:r>
            <a:endParaRPr lang="en-US" sz="28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  <a:p>
            <a:pPr lvl="1"/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/>
            </a:r>
            <a:b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</a:b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40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Lisa </a:t>
            </a:r>
            <a:r>
              <a:rPr lang="en-US" sz="4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Oldendorp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Planning Team/Chat Host</a:t>
            </a:r>
            <a:b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Organizer, </a:t>
            </a:r>
            <a:r>
              <a:rPr lang="en-US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NY</a:t>
            </a:r>
            <a:r>
              <a:rPr lang="en-US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</a:p>
          <a:p>
            <a:pPr lvl="1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: </a:t>
            </a:r>
            <a:r>
              <a:rPr lang="en-US" sz="28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eslsk8r@optonline.net</a:t>
            </a:r>
            <a:r>
              <a:rPr lang="en-US" sz="2800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</a:p>
          <a:p>
            <a:pPr lvl="1"/>
            <a:endParaRPr lang="en-US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-3665" t="-2" r="-3348" b="-1163"/>
          <a:stretch/>
        </p:blipFill>
        <p:spPr>
          <a:xfrm>
            <a:off x="9188246" y="1320928"/>
            <a:ext cx="1729305" cy="2286000"/>
          </a:xfrm>
          <a:prstGeom prst="rect">
            <a:avLst/>
          </a:prstGeom>
        </p:spPr>
      </p:pic>
      <p:pic>
        <p:nvPicPr>
          <p:cNvPr id="5" name="Picture 4" descr="Mara Cohen head sho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2"/>
          <a:stretch>
            <a:fillRect/>
          </a:stretch>
        </p:blipFill>
        <p:spPr>
          <a:xfrm>
            <a:off x="1170036" y="4006110"/>
            <a:ext cx="1846382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0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97" y="68826"/>
            <a:ext cx="11602064" cy="6607277"/>
          </a:xfrm>
        </p:spPr>
        <p:txBody>
          <a:bodyPr vert="horz" wrap="none" lIns="68576" tIns="137153" rIns="68580" bIns="137153" rtlCol="0" anchor="t" anchorCtr="0">
            <a:normAutofit fontScale="90000"/>
          </a:bodyPr>
          <a:lstStyle/>
          <a:p>
            <a:r>
              <a:rPr lang="en-US" sz="4500" cap="none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45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53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53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 Planning Team</a:t>
            </a:r>
            <a:r>
              <a:rPr lang="en-US" sz="4500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500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</a:t>
            </a:r>
            <a:r>
              <a:rPr lang="en-US" sz="27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4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Liz Amsden</a:t>
            </a:r>
            <a:r>
              <a:rPr lang="en-US" sz="20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25" cap="none" dirty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2025" cap="none" dirty="0" smtClean="0">
                <a:solidFill>
                  <a:srgbClr val="0E55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Team Co-Organizer</a:t>
            </a:r>
            <a:b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Campaign </a:t>
            </a:r>
            <a:r>
              <a:rPr lang="en-US" sz="31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Updates </a:t>
            </a:r>
            <a:r>
              <a:rPr lang="en-US" sz="31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Council Organizer CA</a:t>
            </a:r>
            <a:b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srgbClr val="75CEE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31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3100" cap="none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Lizamsden@hotmail.Com</a:t>
            </a:r>
            <a:r>
              <a:rPr lang="en-US" sz="3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7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7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4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4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		</a:t>
            </a:r>
            <a:r>
              <a:rPr lang="en-US" sz="44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Jan Swartzendruber </a:t>
            </a:r>
            <a:r>
              <a:rPr lang="en-US" sz="2025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025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025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025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</a:t>
            </a: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</a:t>
            </a:r>
            <a: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Call </a:t>
            </a: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Planning Team</a:t>
            </a:r>
            <a: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		</a:t>
            </a:r>
            <a:r>
              <a:rPr lang="en-US" sz="3100" cap="none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	</a:t>
            </a:r>
            <a:r>
              <a:rPr lang="en-US" sz="3100" cap="none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Notes/Resource </a:t>
            </a:r>
            <a:r>
              <a:rPr lang="en-US" sz="31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Vetting</a:t>
            </a:r>
            <a:br>
              <a:rPr lang="en-US" sz="31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100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		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</a:t>
            </a: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Regional Organizer KS</a:t>
            </a:r>
            <a:r>
              <a:rPr lang="en-US" sz="3100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cap="none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     	            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4"/>
              </a:rPr>
              <a:t>Janinkansas2@gmail.Com</a:t>
            </a:r>
            <a:r>
              <a:rPr lang="en-US" sz="3100" cap="none" dirty="0">
                <a:solidFill>
                  <a:schemeClr val="tx1"/>
                </a:solidFill>
                <a:effectLst/>
                <a:latin typeface="Arial Black" pitchFamily="34" charset="0"/>
              </a:rPr>
              <a:t/>
            </a:r>
            <a:br>
              <a:rPr lang="en-US" sz="3100" cap="none" dirty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en-US" sz="3100" cap="none" dirty="0">
                <a:solidFill>
                  <a:schemeClr val="tx1"/>
                </a:solidFill>
                <a:effectLst/>
                <a:latin typeface="Arial Black" pitchFamily="34" charset="0"/>
              </a:rPr>
              <a:t>	</a:t>
            </a:r>
            <a: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3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325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     </a:t>
            </a:r>
            <a: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325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u="sng" dirty="0">
                <a:solidFill>
                  <a:schemeClr val="tx1"/>
                </a:solidFill>
              </a:rPr>
              <a:t/>
            </a:r>
            <a:br>
              <a:rPr lang="en-US" sz="4500" u="sng" dirty="0">
                <a:solidFill>
                  <a:schemeClr val="tx1"/>
                </a:solidFill>
              </a:rPr>
            </a:br>
            <a:r>
              <a:rPr lang="en-US" sz="4500" dirty="0">
                <a:solidFill>
                  <a:schemeClr val="tx1"/>
                </a:solidFill>
              </a:rPr>
              <a:t> </a:t>
            </a:r>
            <a:r>
              <a:rPr lang="en-US" sz="3300" dirty="0">
                <a:solidFill>
                  <a:schemeClr val="tx1"/>
                </a:solidFill>
              </a:rPr>
              <a:t/>
            </a:r>
            <a:br>
              <a:rPr lang="en-US" sz="3300" dirty="0">
                <a:solidFill>
                  <a:schemeClr val="tx1"/>
                </a:solidFill>
              </a:rPr>
            </a:br>
            <a:r>
              <a:rPr lang="en-US" sz="3300" dirty="0">
                <a:solidFill>
                  <a:schemeClr val="tx1"/>
                </a:solidFill>
              </a:rPr>
              <a:t/>
            </a:r>
            <a:br>
              <a:rPr lang="en-US" sz="33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/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/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        </a:t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 </a:t>
            </a:r>
            <a:endParaRPr lang="en-US" sz="2100" dirty="0"/>
          </a:p>
        </p:txBody>
      </p:sp>
      <p:pic>
        <p:nvPicPr>
          <p:cNvPr id="4" name="Picture 3" descr="Liz A head shot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96749" y="1342428"/>
            <a:ext cx="1695797" cy="2286000"/>
          </a:xfrm>
          <a:prstGeom prst="rect">
            <a:avLst/>
          </a:prstGeom>
        </p:spPr>
      </p:pic>
      <p:pic>
        <p:nvPicPr>
          <p:cNvPr id="5" name="Picture 4" descr="Jan indoors CloseCrop.jpg"/>
          <p:cNvPicPr>
            <a:picLocks noChangeAspect="1"/>
          </p:cNvPicPr>
          <p:nvPr/>
        </p:nvPicPr>
        <p:blipFill>
          <a:blip r:embed="rId6" cstate="print"/>
          <a:srcRect l="11478" t="-1" r="19647" b="8334"/>
          <a:stretch>
            <a:fillRect/>
          </a:stretch>
        </p:blipFill>
        <p:spPr>
          <a:xfrm>
            <a:off x="1327354" y="3974813"/>
            <a:ext cx="1662546" cy="22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606" y="324465"/>
            <a:ext cx="11484078" cy="4100051"/>
          </a:xfrm>
        </p:spPr>
        <p:txBody>
          <a:bodyPr>
            <a:noAutofit/>
          </a:bodyPr>
          <a:lstStyle/>
          <a:p>
            <a:pPr defTabSz="685765"/>
            <a:r>
              <a:rPr lang="en-US" sz="4100" cap="non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en-US" sz="4100" cap="none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48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</a:t>
            </a:r>
            <a:r>
              <a:rPr lang="en-US" sz="48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Call Planning </a:t>
            </a:r>
            <a:r>
              <a:rPr lang="en-US" sz="48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Team</a:t>
            </a:r>
            <a:br>
              <a:rPr lang="en-US" sz="4800" b="1" cap="none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4800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4800" b="1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</a:t>
            </a:r>
            <a:r>
              <a:rPr lang="en-US" sz="36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Harriet </a:t>
            </a:r>
            <a:r>
              <a:rPr lang="en-US" sz="36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Heywood</a:t>
            </a:r>
            <a:r>
              <a:rPr lang="en-US" sz="40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40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Team Co-organizer</a:t>
            </a:r>
            <a:r>
              <a:rPr lang="en-US" sz="28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Program Coordinator</a:t>
            </a:r>
            <a:br>
              <a:rPr lang="en-US" sz="28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Regional Organizer FL</a:t>
            </a:r>
            <a:br>
              <a:rPr lang="en-US" sz="28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	</a:t>
            </a:r>
            <a:r>
              <a:rPr lang="en-US" sz="28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2800" cap="none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HarrietHeywood@Gmail.Com</a:t>
            </a:r>
            <a:r>
              <a:rPr lang="en-US" sz="28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> </a:t>
            </a:r>
            <a:r>
              <a:rPr lang="en-US" sz="20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0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  <a:t/>
            </a:r>
            <a:br>
              <a:rPr lang="en-US" sz="2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3"/>
              </a:rPr>
            </a:br>
            <a:r>
              <a:rPr lang="en-US" sz="21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	</a:t>
            </a:r>
            <a:r>
              <a:rPr lang="en-US" sz="2025" cap="none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				</a:t>
            </a:r>
            <a:endParaRPr lang="en-US" sz="1800" i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arriet Heywood.jpg"/>
          <p:cNvPicPr>
            <a:picLocks noChangeAspect="1"/>
          </p:cNvPicPr>
          <p:nvPr/>
        </p:nvPicPr>
        <p:blipFill rotWithShape="1">
          <a:blip r:embed="rId4" cstate="print"/>
          <a:srcRect l="689" t="2500" r="990" b="-1831"/>
          <a:stretch/>
        </p:blipFill>
        <p:spPr>
          <a:xfrm>
            <a:off x="698090" y="1401434"/>
            <a:ext cx="2403408" cy="2560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49362" y="989987"/>
            <a:ext cx="8513814" cy="761745"/>
          </a:xfrm>
          <a:prstGeom prst="rect">
            <a:avLst/>
          </a:prstGeom>
        </p:spPr>
        <p:txBody>
          <a:bodyPr wrap="square" lIns="68576" tIns="34289" rIns="68576" bIns="34289">
            <a:spAutoFit/>
          </a:bodyPr>
          <a:lstStyle/>
          <a:p>
            <a:pPr defTabSz="685765"/>
            <a:r>
              <a:rPr lang="en-US" sz="315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</a:t>
            </a:r>
            <a:endParaRPr lang="en-US" sz="1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685765"/>
            <a:endParaRPr lang="en-US" sz="135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258" y="3888536"/>
            <a:ext cx="2560320" cy="25603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51764" y="3961754"/>
            <a:ext cx="770849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</a:p>
          <a:p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en-US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15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3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Linda </a:t>
            </a:r>
            <a:r>
              <a:rPr lang="en-US" sz="36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Brewster                      </a:t>
            </a: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National Call Planning Team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MoveOn Regional Organizer WA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en-US" sz="28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Email: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hlinkClick r:id="rId6"/>
              </a:rPr>
              <a:t>LindaJBrewster@msn.com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952"/>
            <a:ext cx="12133007" cy="7566495"/>
          </a:xfrm>
        </p:spPr>
        <p:txBody>
          <a:bodyPr>
            <a:normAutofit fontScale="90000"/>
          </a:bodyPr>
          <a:lstStyle/>
          <a:p>
            <a:r>
              <a:rPr lang="en-US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b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44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Adam </a:t>
            </a:r>
            <a:r>
              <a:rPr lang="en-US" sz="44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Weissman</a:t>
            </a:r>
            <a:br>
              <a:rPr lang="en-US" sz="4400" cap="none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44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600" cap="none" spc="-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TradeJustice/Global </a:t>
            </a:r>
            <a:r>
              <a:rPr lang="en-US" sz="3600" cap="none" spc="-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Justice </a:t>
            </a:r>
            <a:br>
              <a:rPr lang="en-US" sz="3600" cap="none" spc="-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600" cap="none" spc="-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for </a:t>
            </a:r>
            <a:r>
              <a:rPr lang="en-US" sz="3600" cap="none" spc="-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Animals and the Environment</a:t>
            </a:r>
            <a:r>
              <a:rPr lang="en-US" sz="24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24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24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cap="none" dirty="0" smtClean="0">
                <a:solidFill>
                  <a:srgbClr val="EAEBDE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		</a:t>
            </a: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Upcoming </a:t>
            </a:r>
            <a:r>
              <a:rPr lang="en-US" sz="3100" cap="none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Events and </a:t>
            </a:r>
            <a:r>
              <a:rPr lang="en-US" sz="31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Actions list:</a:t>
            </a:r>
            <a: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cap="none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1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3100" u="sng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</a:t>
            </a:r>
            <a:r>
              <a:rPr lang="en-US" sz="3100" u="sng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://TradeJustice.net/315 </a:t>
            </a:r>
            <a:r>
              <a:rPr lang="en-US" sz="3100" u="sng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100" u="sng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br>
              <a:rPr 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</a:t>
            </a:r>
            <a:b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3600" cap="none" spc="-14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General </a:t>
            </a:r>
            <a:r>
              <a:rPr lang="en-US" sz="3600" cap="none" spc="-14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Information/Articles: </a:t>
            </a:r>
            <a:r>
              <a:rPr lang="en-US" sz="3600" cap="none" spc="-14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3"/>
              </a:rPr>
              <a:t>http://tradejustice.net</a:t>
            </a:r>
            <a:r>
              <a:rPr lang="en-US" sz="3600" spc="-14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3600" spc="-14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spc="-14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							         </a:t>
            </a:r>
            <a:br>
              <a:rPr lang="en-US" sz="3600" spc="-14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US" sz="3600" spc="-14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	</a:t>
            </a:r>
            <a:r>
              <a:rPr lang="en-US" sz="3600" cap="none" spc="-14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Email</a:t>
            </a:r>
            <a:r>
              <a:rPr lang="en-US" sz="3600" cap="none" spc="-14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:</a:t>
            </a:r>
            <a:r>
              <a:rPr lang="en-US" sz="3600" cap="none" spc="-14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600" cap="none" spc="-14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4"/>
              </a:rPr>
              <a:t>adam@tradejustice.net</a:t>
            </a:r>
            <a:r>
              <a:rPr lang="en-US" sz="3600" cap="none" spc="-140" dirty="0">
                <a:solidFill>
                  <a:prstClr val="white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en-US" sz="3600" cap="none" spc="-140" dirty="0">
                <a:solidFill>
                  <a:prstClr val="white"/>
                </a:solidFill>
                <a:effectLst/>
                <a:latin typeface="Arial Black" panose="020B0A04020102020204" pitchFamily="34" charset="0"/>
              </a:rPr>
            </a:br>
            <a:r>
              <a:rPr lang="en-US" sz="3600" spc="-140" dirty="0">
                <a:solidFill>
                  <a:prstClr val="white"/>
                </a:solidFill>
                <a:effectLst/>
                <a:latin typeface="Arial Black" panose="020B0A04020102020204" pitchFamily="34" charset="0"/>
              </a:rPr>
              <a:t/>
            </a:r>
            <a:br>
              <a:rPr lang="en-US" sz="3600" spc="-140" dirty="0">
                <a:solidFill>
                  <a:prstClr val="white"/>
                </a:solidFill>
                <a:effectLst/>
                <a:latin typeface="Arial Black" panose="020B0A04020102020204" pitchFamily="34" charset="0"/>
              </a:rPr>
            </a:br>
            <a: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1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9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en-US" sz="9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3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7736" y="-6096"/>
            <a:ext cx="881786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7145" y="102952"/>
            <a:ext cx="11779045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National Call Planning Team</a:t>
            </a:r>
          </a:p>
          <a:p>
            <a:pPr algn="ctr"/>
            <a:endParaRPr lang="en-US" sz="49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6825" y="1226312"/>
            <a:ext cx="222972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7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098" y="533400"/>
            <a:ext cx="11012128" cy="727838"/>
          </a:xfrm>
        </p:spPr>
        <p:txBody>
          <a:bodyPr>
            <a:noAutofit/>
          </a:bodyPr>
          <a:lstStyle/>
          <a:p>
            <a:r>
              <a:rPr lang="en-US" sz="48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800" b="1" cap="none" dirty="0">
                <a:solidFill>
                  <a:srgbClr val="CF26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National Call Planning Team</a:t>
            </a:r>
          </a:p>
        </p:txBody>
      </p:sp>
      <p:sp>
        <p:nvSpPr>
          <p:cNvPr id="3" name="Rectangle 2"/>
          <p:cNvSpPr/>
          <p:nvPr/>
        </p:nvSpPr>
        <p:spPr>
          <a:xfrm>
            <a:off x="403124" y="1005599"/>
            <a:ext cx="12005186" cy="601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  	</a:t>
            </a:r>
            <a:r>
              <a:rPr lang="en-US" sz="4000" b="1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Emilianne</a:t>
            </a:r>
            <a:r>
              <a:rPr lang="en-US" sz="40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Slaydon</a:t>
            </a: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1350" b="1" dirty="0">
                <a:solidFill>
                  <a:srgbClr val="DEF5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	</a:t>
            </a:r>
            <a:r>
              <a:rPr lang="en-US" sz="135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</a:t>
            </a: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Director, Social Media </a:t>
            </a:r>
          </a:p>
          <a:p>
            <a:pPr defTabSz="685765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 	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@TPP Media March</a:t>
            </a:r>
          </a:p>
          <a:p>
            <a:pPr defTabSz="685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5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</a:t>
            </a:r>
          </a:p>
          <a:p>
            <a:pPr defTabSz="685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 dirty="0">
                <a:solidFill>
                  <a:srgbClr val="C00000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  	</a:t>
            </a:r>
            <a:r>
              <a:rPr lang="en-US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TPP </a:t>
            </a: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Tuesday Twitter Storms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r>
              <a:rPr lang="en-US" sz="280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     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6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p.m. PST / 9 p.m. EST</a:t>
            </a:r>
          </a:p>
          <a:p>
            <a:pPr defTabSz="685765" eaLnBrk="0" fontAlgn="base" hangingPunct="0">
              <a:lnSpc>
                <a:spcPts val="750"/>
              </a:lnSpc>
              <a:spcBef>
                <a:spcPct val="0"/>
              </a:spcBef>
              <a:spcAft>
                <a:spcPts val="900"/>
              </a:spcAft>
            </a:pPr>
            <a:endParaRPr lang="en-US" sz="2400" b="1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itchFamily="34" charset="0"/>
            </a:endParaRPr>
          </a:p>
          <a:p>
            <a:pPr defTabSz="685765"/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r>
              <a:rPr lang="en-US" sz="2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TPP/TTIP Tuesday Tweets:</a:t>
            </a:r>
          </a:p>
          <a:p>
            <a:pPr defTabSz="685765">
              <a:spcAft>
                <a:spcPts val="900"/>
              </a:spcAft>
            </a:pPr>
            <a:r>
              <a:rPr lang="en-US" sz="2800" dirty="0">
                <a:solidFill>
                  <a:srgbClr val="2DA2B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	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hlinkClick r:id="rId2"/>
              </a:rPr>
              <a:t>http://www.tiny.cc/TPPMediaMarch</a:t>
            </a:r>
            <a:endParaRPr lang="en-U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685765"/>
            <a:endParaRPr lang="en-U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defTabSz="685765"/>
            <a:r>
              <a:rPr lang="en-US" sz="2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</a:t>
            </a:r>
            <a:r>
              <a:rPr lang="en-US" sz="34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Email</a:t>
            </a:r>
            <a:r>
              <a:rPr lang="en-US" sz="3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3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 pitchFamily="18" charset="0"/>
                <a:cs typeface="Times New Roman" pitchFamily="18" charset="0"/>
                <a:hlinkClick r:id="rId3"/>
              </a:rPr>
              <a:t>eslaydon@mac.com</a:t>
            </a:r>
            <a:r>
              <a:rPr lang="en-US" sz="3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	</a:t>
            </a:r>
          </a:p>
          <a:p>
            <a:pPr defTabSz="685765" eaLnBrk="0" fontAlgn="base" hangingPunct="0">
              <a:spcBef>
                <a:spcPct val="0"/>
              </a:spcBef>
              <a:spcAft>
                <a:spcPts val="900"/>
              </a:spcAft>
            </a:pPr>
            <a:endParaRPr lang="en-US" sz="21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9905" y="1562250"/>
            <a:ext cx="267989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4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D8246145-E290-4D36-9D04-E68469B4D47F" descr="979A061D-A9FF-417C-9DD1-7E64763225D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926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2142</TotalTime>
  <Words>206</Words>
  <Application>Microsoft Office PowerPoint</Application>
  <PresentationFormat>Widescreen</PresentationFormat>
  <Paragraphs>93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Arial Narrow</vt:lpstr>
      <vt:lpstr>Calibri</vt:lpstr>
      <vt:lpstr>Century Gothic</vt:lpstr>
      <vt:lpstr>Symbol</vt:lpstr>
      <vt:lpstr>Times New Roman</vt:lpstr>
      <vt:lpstr>Mesh</vt:lpstr>
      <vt:lpstr>     National TPP Team Call April 12, 2015 4:30 p.m. Pacific/ 7:30 p.m. Eastern This is it! Stopping the TPP Fast Track Bill  </vt:lpstr>
      <vt:lpstr>                                 National TPP Team Coordinator  Elizabeth Warren     Director of Communications and Campaign Outreach       People Demanding Action                               Call Norms and meeting room functions           Coming soon: Updated LTE paragraphs!          Special PDAction Fast Track Educate             Congress Letter Drop: Sign up here to             deliver one to your representative              Email: Liz@PeopleDemandingAction.org        Website: http://www.PeopleDemandingAction.org    Download this PowerPoint:  http://www.peopledemandingaction.org/downloads/tpp </vt:lpstr>
      <vt:lpstr>                </vt:lpstr>
      <vt:lpstr>National TPP Call Chat Hosts</vt:lpstr>
      <vt:lpstr>    National Call Planning Team        Liz Amsden      National Call Team Co-Organizer      Campaign Updates       MoveOn Council Organizer CA       Email: Lizamsden@hotmail.Com                   Jan Swartzendruber           National Call Planning Team                    Notes/Resource Vetting          MoveOn Regional Organizer KS                       Email: Janinkansas2@gmail.Com                                                         </vt:lpstr>
      <vt:lpstr>   National Call Planning Team     Harriet Heywood     National Call Team Co-organizer     National Call Program Coordinator     MoveOn Regional Organizer FL     Email: HarrietHeywood@Gmail.Com            </vt:lpstr>
      <vt:lpstr>       Adam Weissman   TradeJustice/Global Justice    for Animals and the Environment    Upcoming Events and Actions list:   http://TradeJustice.net/315               General Information/Articles: http://tradejustice.net                      Email: adam@tradejustice.net                        </vt:lpstr>
      <vt:lpstr>  National Call Planning Team</vt:lpstr>
      <vt:lpstr>PowerPoint Presentation</vt:lpstr>
      <vt:lpstr>           Arthur Stamoulis           Executive Director          Citizens Trade Campaign          Rapid Response to             Fast Track's Reintroduction                  Twitter: @citizenstrade                       Website: http://www.citizenstrade.org                          Email: arthur@citizenstrade.org      </vt:lpstr>
      <vt:lpstr>  Timing:  Senator Hatch &amp; Rep. Ryan want Fast Track reintroduction this Monday, April 13 </vt:lpstr>
      <vt:lpstr>   Rapid Response: ●Organizational Sign-on Letter ● Template Email Blast ● Talking Points &amp; Fact Sheet ● Day of Action    </vt:lpstr>
      <vt:lpstr> National Day of Action   Against Fast Track    ● Saturday, April 18th    ● http://www.stopfasttrack.com    ● #FastTrackDOA   https://www.globaltradeday.org/</vt:lpstr>
      <vt:lpstr>Stop fast track Actions Map: dozens more actions being added</vt:lpstr>
      <vt:lpstr>Organizer Toolkit</vt:lpstr>
      <vt:lpstr>     Email: April18@citizenstrade.org          Twitter: @citizenstrade      #FastTrackDOA  </vt:lpstr>
      <vt:lpstr>National Call Planning Team Stop Fast Track Allies  Celeste Drake Trade And Globalization  Policy Specialist, AFL-CIO  ●Legislative and Actions Update      Twitter: @Cdrakefairtrade  Email: Cdrake@aflcio.Org       </vt:lpstr>
      <vt:lpstr>   Senator Bernie Sanders              ● Fast Track for TPP – what it could mean     ● What's happening in the Senate next week       Website: http://www.sanders.senate.gov/about     Twitter: @SenSanders      Facebook: https://www.facebook.com/senatorsanders </vt:lpstr>
      <vt:lpstr>      Q &amp; a       With Senator Bernie Sanders  http://www.peopledemandingaction.org/downloads/tpp/35-senator-bernie-sanders-the-trans-pacific-partnership-trade-agreement-tpp-must-be-defeated </vt:lpstr>
      <vt:lpstr>        THANKS AND WRAP-UP  Elizabeth Warren PDAction; National TPP Team Coordinator            Email: Liz@PeopleDemandingAction.org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TPP Team Call  April 12, 2015 7:30 p.m. EDT/4:30 p.m. PDT  Stopping the TPP Fast Track</dc:title>
  <dc:creator>Microsoft account</dc:creator>
  <cp:lastModifiedBy>Andrea Miller</cp:lastModifiedBy>
  <cp:revision>42</cp:revision>
  <dcterms:created xsi:type="dcterms:W3CDTF">2015-04-10T02:40:48Z</dcterms:created>
  <dcterms:modified xsi:type="dcterms:W3CDTF">2015-04-11T18:54:43Z</dcterms:modified>
</cp:coreProperties>
</file>