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24"/>
  </p:notesMasterIdLst>
  <p:sldIdLst>
    <p:sldId id="256" r:id="rId2"/>
    <p:sldId id="257" r:id="rId3"/>
    <p:sldId id="258" r:id="rId4"/>
    <p:sldId id="262" r:id="rId5"/>
    <p:sldId id="263" r:id="rId6"/>
    <p:sldId id="267" r:id="rId7"/>
    <p:sldId id="290" r:id="rId8"/>
    <p:sldId id="268" r:id="rId9"/>
    <p:sldId id="274" r:id="rId10"/>
    <p:sldId id="281" r:id="rId11"/>
    <p:sldId id="276" r:id="rId12"/>
    <p:sldId id="277" r:id="rId13"/>
    <p:sldId id="278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8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5425"/>
    <a:srgbClr val="A55425"/>
    <a:srgbClr val="402210"/>
    <a:srgbClr val="251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7" autoAdjust="0"/>
    <p:restoredTop sz="94660"/>
  </p:normalViewPr>
  <p:slideViewPr>
    <p:cSldViewPr snapToGrid="0">
      <p:cViewPr varScale="1">
        <p:scale>
          <a:sx n="82" d="100"/>
          <a:sy n="82" d="100"/>
        </p:scale>
        <p:origin x="27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CCA11-497C-43DE-9E07-8106A0BA49CC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901523-7780-47D7-8A33-008D5404C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403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0CB33-758E-4227-B19E-89A2376467B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942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0CB33-758E-4227-B19E-89A2376467B5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764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0CB33-758E-4227-B19E-89A2376467B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70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48871-8D15-405A-9B57-1C3F17AC14D0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560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D06D6-994C-4293-A78F-E534C346BB04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11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CE396A-C540-404B-9175-EE6B300BC733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309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975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265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058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962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264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810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83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167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77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14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195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255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687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124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002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826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412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2585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damerica.org/tpp" TargetMode="External"/><Relationship Id="rId7" Type="http://schemas.openxmlformats.org/officeDocument/2006/relationships/image" Target="../media/image16.png"/><Relationship Id="rId2" Type="http://schemas.openxmlformats.org/officeDocument/2006/relationships/hyperlink" Target="http://www.pdaction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eopledemandingaction.org/" TargetMode="External"/><Relationship Id="rId5" Type="http://schemas.openxmlformats.org/officeDocument/2006/relationships/hyperlink" Target="http://salsa.wiredforchange.com/o/6405/c/10113/letter/?letter_KEY=865" TargetMode="External"/><Relationship Id="rId4" Type="http://schemas.openxmlformats.org/officeDocument/2006/relationships/hyperlink" Target="mailto:andrea@pdamerica.org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eingtheforest.com/about-us" TargetMode="External"/><Relationship Id="rId7" Type="http://schemas.openxmlformats.org/officeDocument/2006/relationships/image" Target="../media/image20.jpg"/><Relationship Id="rId2" Type="http://schemas.openxmlformats.org/officeDocument/2006/relationships/hyperlink" Target="http://www.ourfuture.org/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g"/><Relationship Id="rId5" Type="http://schemas.openxmlformats.org/officeDocument/2006/relationships/hyperlink" Target="http://ourfuture.org/20150206/a-comment-on-public-investment-jobs-and-dreams" TargetMode="External"/><Relationship Id="rId4" Type="http://schemas.openxmlformats.org/officeDocument/2006/relationships/hyperlink" Target="http://www.huffingtonpost.com/dave-johnson/lets-take-apart-the-corpo_b_6575180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hyperlink" Target="http://www.slideshare.net/uschamber/021807-intl-top10reasonsrobusttradeslidesharefin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m/news/business-30875633" TargetMode="External"/><Relationship Id="rId2" Type="http://schemas.openxmlformats.org/officeDocument/2006/relationships/hyperlink" Target="http://knowmore.washingtonpost.com/2015/01/20/the-worlds-80-richest-people-have-the-same-wealth-as-the-bottom-3-6-billion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Liz.MoveOn@earthlink.ne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on.fb.me/O76Pxm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eingtheforest.com/about-us" TargetMode="External"/><Relationship Id="rId7" Type="http://schemas.openxmlformats.org/officeDocument/2006/relationships/image" Target="../media/image20.jpg"/><Relationship Id="rId2" Type="http://schemas.openxmlformats.org/officeDocument/2006/relationships/hyperlink" Target="http://www.ourfuture.org/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g"/><Relationship Id="rId5" Type="http://schemas.openxmlformats.org/officeDocument/2006/relationships/hyperlink" Target="http://ourfuture.org/20150206/a-comment-on-public-investment-jobs-and-dreams" TargetMode="External"/><Relationship Id="rId4" Type="http://schemas.openxmlformats.org/officeDocument/2006/relationships/hyperlink" Target="http://www.huffingtonpost.com/dave-johnson/lets-take-apart-the-corpo_b_6575180.html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twhocking@gmail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mailto:eslsk8r@optonline.ne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LizAmsden@hotmail.co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hyperlink" Target="mailto:JanInKansas2@gmail.co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arrietheywood@gmail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hyperlink" Target="mailto:McMoveOn@gmail.co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adam@tradejustice.net" TargetMode="External"/><Relationship Id="rId2" Type="http://schemas.openxmlformats.org/officeDocument/2006/relationships/hyperlink" Target="http://tradejustice.net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wa-union.org/" TargetMode="External"/><Relationship Id="rId7" Type="http://schemas.openxmlformats.org/officeDocument/2006/relationships/image" Target="../media/image12.jpg"/><Relationship Id="rId2" Type="http://schemas.openxmlformats.org/officeDocument/2006/relationships/hyperlink" Target="mailto:ballen@cwaunion.or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hyperlink" Target="http://petitions.moveon.org/sign/tell-congress-we-cant?source=homepage" TargetMode="External"/><Relationship Id="rId4" Type="http://schemas.openxmlformats.org/officeDocument/2006/relationships/hyperlink" Target="http://www.stopfasttrack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thenewstribune.com/letters/2015/02/04/tpp-will-undermine-economic-recovery/#storylink=cpy" TargetMode="External"/><Relationship Id="rId2" Type="http://schemas.openxmlformats.org/officeDocument/2006/relationships/hyperlink" Target="mailto:Cdrake@aflcio.Or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ny.cc/TPPMediaMar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hyperlink" Target="mailto:eslaydon@mac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1" t="5336" r="11537" b="8481"/>
          <a:stretch/>
        </p:blipFill>
        <p:spPr>
          <a:xfrm>
            <a:off x="-147041" y="-109015"/>
            <a:ext cx="12486081" cy="6967015"/>
          </a:xfrm>
          <a:prstGeom prst="rect">
            <a:avLst/>
          </a:prstGeom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1247292" y="539016"/>
            <a:ext cx="8801483" cy="4902396"/>
          </a:xfrm>
          <a:prstGeom prst="rect">
            <a:avLst/>
          </a:prstGeom>
        </p:spPr>
        <p:txBody>
          <a:bodyPr/>
          <a:lstStyle/>
          <a:p>
            <a:pPr lvl="0" rtl="0">
              <a:buChar char="•"/>
            </a:pP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141413" y="856648"/>
            <a:ext cx="10125777" cy="11541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4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National TPP Team Conference Call</a:t>
            </a:r>
          </a:p>
          <a:p>
            <a:pPr algn="ctr"/>
            <a:r>
              <a:rPr lang="en-US" sz="4000" dirty="0" smtClean="0">
                <a:solidFill>
                  <a:srgbClr val="AA54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Deconstructing the Corporate Case </a:t>
            </a:r>
          </a:p>
          <a:p>
            <a:pPr algn="ctr">
              <a:spcAft>
                <a:spcPts val="1200"/>
              </a:spcAft>
            </a:pPr>
            <a:r>
              <a:rPr lang="en-US" sz="4000" dirty="0" smtClean="0">
                <a:solidFill>
                  <a:srgbClr val="AA54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for Fast Track Trade Authority</a:t>
            </a:r>
          </a:p>
          <a:p>
            <a:pPr algn="ctr"/>
            <a:r>
              <a:rPr lang="en-US" sz="2800" dirty="0" smtClean="0">
                <a:solidFill>
                  <a:srgbClr val="4022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With Special Guest: </a:t>
            </a:r>
          </a:p>
          <a:p>
            <a:pPr algn="ctr"/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Dave Johnson</a:t>
            </a:r>
          </a:p>
          <a:p>
            <a:pPr algn="ctr">
              <a:spcAft>
                <a:spcPts val="1200"/>
              </a:spcAft>
            </a:pPr>
            <a:r>
              <a:rPr lang="en-US" sz="3200" dirty="0" smtClean="0">
                <a:solidFill>
                  <a:srgbClr val="4022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Campaign for America’s Future</a:t>
            </a:r>
          </a:p>
          <a:p>
            <a:pPr algn="ctr"/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February 8, 2015</a:t>
            </a:r>
          </a:p>
          <a:p>
            <a:pPr algn="ctr"/>
            <a:r>
              <a:rPr lang="en-US" sz="2800" dirty="0" smtClean="0">
                <a:solidFill>
                  <a:srgbClr val="4022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Call-in #: </a:t>
            </a:r>
            <a:r>
              <a:rPr lang="en-US" sz="2800" dirty="0" smtClean="0">
                <a:solidFill>
                  <a:srgbClr val="AA54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605-562-3140</a:t>
            </a:r>
            <a:r>
              <a:rPr lang="en-US" sz="28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800" dirty="0">
                <a:solidFill>
                  <a:srgbClr val="4022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PIN: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800" dirty="0" smtClean="0">
                <a:solidFill>
                  <a:srgbClr val="AA54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951146</a:t>
            </a:r>
          </a:p>
          <a:p>
            <a:pPr algn="ctr"/>
            <a:endParaRPr lang="en-US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endParaRPr lang="en-US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endParaRPr lang="en-US" sz="2800" dirty="0">
              <a:solidFill>
                <a:schemeClr val="tx2">
                  <a:lumMod val="25000"/>
                </a:schemeClr>
              </a:solidFill>
              <a:latin typeface="Arial Black" panose="020B0A04020102020204" pitchFamily="34" charset="0"/>
            </a:endParaRPr>
          </a:p>
          <a:p>
            <a:pPr>
              <a:spcAft>
                <a:spcPts val="600"/>
              </a:spcAft>
            </a:pPr>
            <a:endParaRPr lang="en-US" sz="2800" dirty="0" smtClean="0">
              <a:solidFill>
                <a:schemeClr val="tx2">
                  <a:lumMod val="25000"/>
                </a:schemeClr>
              </a:solidFill>
              <a:latin typeface="Impact" panose="020B0806030902050204" pitchFamily="34" charset="0"/>
            </a:endParaRPr>
          </a:p>
          <a:p>
            <a:endParaRPr lang="en-US" sz="2800" dirty="0">
              <a:solidFill>
                <a:schemeClr val="tx2">
                  <a:lumMod val="25000"/>
                </a:schemeClr>
              </a:solidFill>
              <a:latin typeface="Impact" panose="020B0806030902050204" pitchFamily="34" charset="0"/>
            </a:endParaRPr>
          </a:p>
          <a:p>
            <a:endParaRPr lang="en-US" sz="2800" dirty="0" smtClean="0">
              <a:solidFill>
                <a:srgbClr val="C00000"/>
              </a:solidFill>
              <a:latin typeface="Impact" panose="020B0806030902050204" pitchFamily="34" charset="0"/>
            </a:endParaRPr>
          </a:p>
          <a:p>
            <a:endParaRPr lang="en-US" sz="2800" dirty="0">
              <a:solidFill>
                <a:srgbClr val="C00000"/>
              </a:solidFill>
              <a:latin typeface="Impact" panose="020B0806030902050204" pitchFamily="34" charset="0"/>
            </a:endParaRPr>
          </a:p>
          <a:p>
            <a:endParaRPr lang="en-US" sz="2800" dirty="0" smtClean="0">
              <a:solidFill>
                <a:srgbClr val="C00000"/>
              </a:solidFill>
              <a:latin typeface="Impact" panose="020B0806030902050204" pitchFamily="34" charset="0"/>
            </a:endParaRPr>
          </a:p>
          <a:p>
            <a:endParaRPr lang="en-US" sz="2800" dirty="0">
              <a:solidFill>
                <a:srgbClr val="C00000"/>
              </a:solidFill>
              <a:latin typeface="Impact" panose="020B0806030902050204" pitchFamily="34" charset="0"/>
            </a:endParaRPr>
          </a:p>
          <a:p>
            <a:endParaRPr lang="en-US" sz="2800" dirty="0" smtClean="0">
              <a:solidFill>
                <a:srgbClr val="C00000"/>
              </a:solidFill>
              <a:latin typeface="Impact" panose="020B0806030902050204" pitchFamily="34" charset="0"/>
            </a:endParaRPr>
          </a:p>
          <a:p>
            <a:endParaRPr lang="en-US" sz="2800" dirty="0">
              <a:solidFill>
                <a:srgbClr val="C00000"/>
              </a:solidFill>
              <a:latin typeface="Impact" panose="020B0806030902050204" pitchFamily="34" charset="0"/>
            </a:endParaRPr>
          </a:p>
          <a:p>
            <a:endParaRPr lang="en-US" sz="2800" dirty="0" smtClean="0">
              <a:solidFill>
                <a:srgbClr val="C00000"/>
              </a:solidFill>
              <a:latin typeface="Impact" panose="020B0806030902050204" pitchFamily="34" charset="0"/>
            </a:endParaRPr>
          </a:p>
          <a:p>
            <a:endParaRPr lang="en-US" sz="2800" dirty="0">
              <a:solidFill>
                <a:srgbClr val="C00000"/>
              </a:solidFill>
              <a:latin typeface="Impact" panose="020B0806030902050204" pitchFamily="34" charset="0"/>
            </a:endParaRPr>
          </a:p>
          <a:p>
            <a:endParaRPr lang="en-US" sz="2800" dirty="0" smtClean="0">
              <a:solidFill>
                <a:srgbClr val="C00000"/>
              </a:solidFill>
              <a:latin typeface="Impact" panose="020B0806030902050204" pitchFamily="34" charset="0"/>
            </a:endParaRPr>
          </a:p>
          <a:p>
            <a:endParaRPr lang="en-US" sz="2800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36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0040"/>
            <a:ext cx="122651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45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515" y="-74168"/>
            <a:ext cx="11499526" cy="6932167"/>
          </a:xfrm>
        </p:spPr>
        <p:txBody>
          <a:bodyPr wrap="none">
            <a:normAutofit fontScale="90000"/>
          </a:bodyPr>
          <a:lstStyle/>
          <a:p>
            <a:r>
              <a:rPr lang="en-US" sz="44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Call Planning Team</a:t>
            </a:r>
            <a:br>
              <a:rPr lang="en-US" sz="44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4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Stop Fast Track Allies</a:t>
            </a:r>
            <a:br>
              <a:rPr lang="en-US" sz="44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Andrea Miller</a:t>
            </a:r>
            <a:br>
              <a:rPr lang="en-US" sz="4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Executive Director People Demanding Action</a:t>
            </a:r>
            <a:br>
              <a:rPr lang="en-US" sz="36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Co-Executive </a:t>
            </a:r>
            <a:r>
              <a:rPr lang="en-US" sz="28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Director Progressive Democrats Of 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America</a:t>
            </a:r>
            <a:b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News and Tools: </a:t>
            </a:r>
            <a:r>
              <a:rPr lang="en-US" sz="28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http://www.pdaction.org</a:t>
            </a:r>
            <a:r>
              <a:rPr lang="en-US" sz="28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Fast Track Map: 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http://www.pdamerica.org/tpp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 </a:t>
            </a:r>
            <a: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andrea@pdamerica.org</a:t>
            </a:r>
            <a: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Fast Track Letter To The Editor Tool: </a:t>
            </a:r>
            <a:r>
              <a:rPr lang="en-US" sz="36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6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2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5"/>
              </a:rPr>
              <a:t>http://salsa.wiredforchange.com/o/6405/c/10113/letter/?letter_key=865</a:t>
            </a:r>
            <a:r>
              <a:rPr lang="en-US" sz="22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br>
              <a:rPr lang="en-US" sz="22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en-US" sz="22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88100" y="6857998"/>
            <a:ext cx="12367364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2400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hlinkClick r:id="rId6"/>
            </a:endParaRPr>
          </a:p>
          <a:p>
            <a:pPr marL="0" indent="0">
              <a:buNone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hlinkClick r:id="rId6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457200" lvl="1" indent="0">
              <a:buNone/>
            </a:pPr>
            <a:r>
              <a:rPr lang="en-US" sz="2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</a:t>
            </a:r>
            <a:endParaRPr lang="en-US" sz="1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endParaRPr lang="en-US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/>
          <a:srcRect t="2690" r="2725"/>
          <a:stretch/>
        </p:blipFill>
        <p:spPr>
          <a:xfrm>
            <a:off x="9039282" y="2899249"/>
            <a:ext cx="2188314" cy="266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06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148" t="1046" r="27256" b="2814"/>
          <a:stretch/>
        </p:blipFill>
        <p:spPr>
          <a:xfrm>
            <a:off x="0" y="0"/>
            <a:ext cx="641894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19151" y="538619"/>
            <a:ext cx="5230263" cy="5912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Letter to the Editor Tool includes: </a:t>
            </a:r>
          </a:p>
          <a:p>
            <a:pPr>
              <a:lnSpc>
                <a:spcPts val="3800"/>
              </a:lnSpc>
            </a:pP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click to paste stock content; writing samples </a:t>
            </a:r>
          </a:p>
          <a:p>
            <a:pPr>
              <a:lnSpc>
                <a:spcPts val="3800"/>
              </a:lnSpc>
            </a:pP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and helpful links </a:t>
            </a:r>
          </a:p>
          <a:p>
            <a:pPr>
              <a:lnSpc>
                <a:spcPts val="3800"/>
              </a:lnSpc>
            </a:pP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to walk you through </a:t>
            </a:r>
          </a:p>
          <a:p>
            <a:pPr>
              <a:lnSpc>
                <a:spcPts val="3800"/>
              </a:lnSpc>
            </a:pP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how to craft </a:t>
            </a:r>
          </a:p>
          <a:p>
            <a:pPr>
              <a:lnSpc>
                <a:spcPts val="3800"/>
              </a:lnSpc>
            </a:pP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a compelling </a:t>
            </a:r>
          </a:p>
          <a:p>
            <a:pPr>
              <a:lnSpc>
                <a:spcPts val="3800"/>
              </a:lnSpc>
            </a:pP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Letter </a:t>
            </a:r>
          </a:p>
          <a:p>
            <a:pPr>
              <a:lnSpc>
                <a:spcPts val="3800"/>
              </a:lnSpc>
            </a:pP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to the Editor </a:t>
            </a:r>
          </a:p>
          <a:p>
            <a:pPr>
              <a:lnSpc>
                <a:spcPts val="3800"/>
              </a:lnSpc>
            </a:pP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or Op-Ed… </a:t>
            </a:r>
            <a:endParaRPr lang="en-US" sz="2800" dirty="0">
              <a:solidFill>
                <a:schemeClr val="accent5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  <a:p>
            <a:pPr>
              <a:lnSpc>
                <a:spcPts val="3800"/>
              </a:lnSpc>
            </a:pP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and get it published! </a:t>
            </a:r>
            <a:endParaRPr lang="en-US" sz="2800" dirty="0">
              <a:solidFill>
                <a:schemeClr val="accent5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948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145" t="913" r="25557" b="-730"/>
          <a:stretch/>
        </p:blipFill>
        <p:spPr>
          <a:xfrm>
            <a:off x="413358" y="0"/>
            <a:ext cx="6185163" cy="6858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" name="TextBox 2"/>
          <p:cNvSpPr txBox="1"/>
          <p:nvPr/>
        </p:nvSpPr>
        <p:spPr>
          <a:xfrm flipH="1">
            <a:off x="7590773" y="187890"/>
            <a:ext cx="435905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Search for your desired newspaper by zip code. </a:t>
            </a:r>
          </a:p>
          <a:p>
            <a:endParaRPr lang="en-US" sz="2400" dirty="0" smtClean="0">
              <a:solidFill>
                <a:schemeClr val="accent5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When the tool opens, type directly into the text box to draft your  letter from scratch. Or</a:t>
            </a:r>
          </a:p>
          <a:p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click on any of the copy blocks to insert one or more stock paragraphs. </a:t>
            </a:r>
            <a:r>
              <a:rPr lang="en-US" sz="24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O</a:t>
            </a:r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r combine the two! </a:t>
            </a:r>
          </a:p>
          <a:p>
            <a:endParaRPr lang="en-US" sz="2400" dirty="0">
              <a:solidFill>
                <a:schemeClr val="accent5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When you’re finished composing, add your contact information</a:t>
            </a:r>
          </a:p>
          <a:p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and click to send your letter electronically!</a:t>
            </a:r>
            <a:endParaRPr lang="en-US" sz="2400" dirty="0">
              <a:solidFill>
                <a:schemeClr val="accent5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16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173736"/>
            <a:ext cx="11826240" cy="6254496"/>
          </a:xfrm>
        </p:spPr>
        <p:txBody>
          <a:bodyPr>
            <a:normAutofit fontScale="90000"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/>
            </a:r>
            <a:br>
              <a:rPr lang="en-US" dirty="0" smtClean="0">
                <a:solidFill>
                  <a:schemeClr val="accent6"/>
                </a:solidFill>
                <a:latin typeface="Arial Black" panose="020B0A04020102020204" pitchFamily="34" charset="0"/>
              </a:rPr>
            </a:br>
            <a:r>
              <a:rPr lang="en-US" dirty="0">
                <a:solidFill>
                  <a:schemeClr val="accent6"/>
                </a:solidFill>
                <a:latin typeface="Arial Black" panose="020B0A04020102020204" pitchFamily="34" charset="0"/>
              </a:rPr>
              <a:t/>
            </a:r>
            <a:br>
              <a:rPr lang="en-US" dirty="0">
                <a:solidFill>
                  <a:schemeClr val="accent6"/>
                </a:solidFill>
                <a:latin typeface="Arial Black" panose="020B0A04020102020204" pitchFamily="34" charset="0"/>
              </a:rPr>
            </a:br>
            <a:r>
              <a:rPr lang="en-US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/>
            </a:r>
            <a:br>
              <a:rPr lang="en-US" dirty="0" smtClean="0">
                <a:solidFill>
                  <a:schemeClr val="accent6"/>
                </a:solidFill>
                <a:latin typeface="Arial Black" panose="020B0A04020102020204" pitchFamily="34" charset="0"/>
              </a:rPr>
            </a:br>
            <a:r>
              <a:rPr lang="en-US" dirty="0">
                <a:solidFill>
                  <a:schemeClr val="accent6"/>
                </a:solidFill>
                <a:latin typeface="Arial Black" panose="020B0A04020102020204" pitchFamily="34" charset="0"/>
              </a:rPr>
              <a:t/>
            </a:r>
            <a:br>
              <a:rPr lang="en-US" dirty="0">
                <a:solidFill>
                  <a:schemeClr val="accent6"/>
                </a:solidFill>
                <a:latin typeface="Arial Black" panose="020B0A04020102020204" pitchFamily="34" charset="0"/>
              </a:rPr>
            </a:br>
            <a:r>
              <a:rPr lang="en-US" sz="4900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Special Guest Speaker: </a:t>
            </a:r>
            <a:r>
              <a:rPr lang="en-US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/>
            </a:r>
            <a:br>
              <a:rPr lang="en-US" dirty="0" smtClean="0">
                <a:solidFill>
                  <a:schemeClr val="accent6"/>
                </a:solidFill>
                <a:latin typeface="Arial Black" panose="020B0A04020102020204" pitchFamily="34" charset="0"/>
              </a:rPr>
            </a:br>
            <a:r>
              <a:rPr lang="en-US" sz="4900" cap="none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Dave Johnson</a:t>
            </a:r>
            <a:br>
              <a:rPr lang="en-US" sz="4900" cap="none" dirty="0" smtClean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Fellow, Campaign for America's Future</a:t>
            </a:r>
            <a:br>
              <a:rPr lang="en-US" cap="none" dirty="0" smtClean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en-US" cap="none" dirty="0" smtClean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Links: </a:t>
            </a:r>
            <a:br>
              <a:rPr lang="en-US" cap="none" dirty="0" smtClean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en-US" sz="2200" cap="none" dirty="0" smtClean="0">
                <a:latin typeface="Arial Narrow" panose="020B0606020202030204" pitchFamily="34" charset="0"/>
                <a:hlinkClick r:id="rId2"/>
              </a:rPr>
              <a:t>http://www.ourfuture.org</a:t>
            </a:r>
            <a:r>
              <a:rPr lang="en-US" sz="2200" cap="none" dirty="0" smtClean="0">
                <a:latin typeface="Arial Narrow" panose="020B0606020202030204" pitchFamily="34" charset="0"/>
              </a:rPr>
              <a:t/>
            </a:r>
            <a:br>
              <a:rPr lang="en-US" sz="2200" cap="none" dirty="0" smtClean="0">
                <a:latin typeface="Arial Narrow" panose="020B0606020202030204" pitchFamily="34" charset="0"/>
              </a:rPr>
            </a:br>
            <a:r>
              <a:rPr lang="en-US" sz="2200" cap="none" dirty="0" smtClean="0">
                <a:latin typeface="Arial Narrow" panose="020B0606020202030204" pitchFamily="34" charset="0"/>
              </a:rPr>
              <a:t/>
            </a:r>
            <a:br>
              <a:rPr lang="en-US" sz="2200" cap="none" dirty="0" smtClean="0">
                <a:latin typeface="Arial Narrow" panose="020B0606020202030204" pitchFamily="34" charset="0"/>
              </a:rPr>
            </a:br>
            <a:r>
              <a:rPr lang="en-US" sz="2200" cap="none" dirty="0" smtClean="0">
                <a:latin typeface="Arial Narrow" panose="020B0606020202030204" pitchFamily="34" charset="0"/>
                <a:hlinkClick r:id="rId3"/>
              </a:rPr>
              <a:t>http://www.seeingtheforest.com/about-us</a:t>
            </a:r>
            <a:r>
              <a:rPr lang="en-US" sz="2200" cap="none" dirty="0" smtClean="0">
                <a:latin typeface="Arial Narrow" panose="020B0606020202030204" pitchFamily="34" charset="0"/>
              </a:rPr>
              <a:t/>
            </a:r>
            <a:br>
              <a:rPr lang="en-US" sz="2200" cap="none" dirty="0" smtClean="0">
                <a:latin typeface="Arial Narrow" panose="020B0606020202030204" pitchFamily="34" charset="0"/>
              </a:rPr>
            </a:br>
            <a:r>
              <a:rPr lang="en-US" sz="2200" cap="none" dirty="0" smtClean="0">
                <a:latin typeface="Arial Narrow" panose="020B0606020202030204" pitchFamily="34" charset="0"/>
              </a:rPr>
              <a:t/>
            </a:r>
            <a:br>
              <a:rPr lang="en-US" sz="2200" cap="none" dirty="0" smtClean="0">
                <a:latin typeface="Arial Narrow" panose="020B0606020202030204" pitchFamily="34" charset="0"/>
              </a:rPr>
            </a:br>
            <a:r>
              <a:rPr lang="en-US" sz="2200" cap="none" dirty="0" smtClean="0">
                <a:latin typeface="Arial Narrow" panose="020B0606020202030204" pitchFamily="34" charset="0"/>
                <a:hlinkClick r:id="rId4"/>
              </a:rPr>
              <a:t>http://www.huffingtonpost.com/dave-johnson/lets-take-apart-the-corpo_b_6575180.html</a:t>
            </a:r>
            <a:r>
              <a:rPr lang="en-US" sz="2200" cap="none" dirty="0" smtClean="0">
                <a:latin typeface="Arial Narrow" panose="020B0606020202030204" pitchFamily="34" charset="0"/>
              </a:rPr>
              <a:t/>
            </a:r>
            <a:br>
              <a:rPr lang="en-US" sz="2200" cap="none" dirty="0" smtClean="0">
                <a:latin typeface="Arial Narrow" panose="020B0606020202030204" pitchFamily="34" charset="0"/>
              </a:rPr>
            </a:br>
            <a:r>
              <a:rPr lang="en-US" sz="2200" cap="none" dirty="0" smtClean="0">
                <a:latin typeface="Arial Narrow" panose="020B0606020202030204" pitchFamily="34" charset="0"/>
                <a:hlinkClick r:id="rId5"/>
              </a:rPr>
              <a:t>http://ourfuture.org/20150206/a-comment-on-public-investment-jobs-and-dreams</a:t>
            </a:r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107" y="836484"/>
            <a:ext cx="1833538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7481" y="4530852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04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93776" y="0"/>
            <a:ext cx="11329416" cy="7273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sz="4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 </a:t>
            </a:r>
            <a:r>
              <a:rPr lang="en-US" sz="4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LET'S TAKE APART </a:t>
            </a:r>
          </a:p>
          <a:p>
            <a:pPr>
              <a:spcAft>
                <a:spcPts val="800"/>
              </a:spcAft>
            </a:pPr>
            <a:r>
              <a:rPr lang="en-US" sz="4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  THE CORPORATE CASE </a:t>
            </a:r>
          </a:p>
          <a:p>
            <a:pPr>
              <a:spcAft>
                <a:spcPts val="800"/>
              </a:spcAft>
            </a:pPr>
            <a:r>
              <a:rPr lang="en-US" sz="4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   FOR FAST TRACK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800" b="1" dirty="0" smtClean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These </a:t>
            </a:r>
            <a:r>
              <a:rPr lang="en-US" sz="2400" b="1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corporate arguments (you can see them in this </a:t>
            </a:r>
            <a:r>
              <a:rPr lang="en-US" sz="2400" b="1" u="sng" dirty="0">
                <a:solidFill>
                  <a:srgbClr val="0000FF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Chamber of Commerce slide show "Ten Reasons Why America Needs Trade Promotion Authority</a:t>
            </a:r>
            <a:r>
              <a:rPr lang="en-US" sz="2400" b="1" u="sng" dirty="0">
                <a:solidFill>
                  <a:schemeClr val="accent6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"</a:t>
            </a:r>
            <a:r>
              <a:rPr lang="en-US" sz="2400" b="1" dirty="0">
                <a:solidFill>
                  <a:schemeClr val="accent6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b="1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just </a:t>
            </a:r>
            <a:r>
              <a:rPr lang="en-US" sz="2400" b="1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make me more skeptical </a:t>
            </a:r>
            <a:endParaRPr lang="en-US" sz="2400" b="1" dirty="0" smtClean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400" b="1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they are selling. </a:t>
            </a:r>
            <a:r>
              <a:rPr lang="en-US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Dave Johnson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561" y="4475988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18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8056" y="90529"/>
            <a:ext cx="1114653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F7133"/>
                </a:solidFill>
                <a:latin typeface="Arial Black" panose="020B0A04020102020204" pitchFamily="34" charset="0"/>
              </a:rPr>
              <a:t>TAKING APART ARGUMENT </a:t>
            </a:r>
            <a:r>
              <a:rPr lang="en-US" sz="2800" dirty="0" smtClean="0">
                <a:solidFill>
                  <a:srgbClr val="CF7133"/>
                </a:solidFill>
                <a:latin typeface="Arial Black" panose="020B0A04020102020204" pitchFamily="34" charset="0"/>
              </a:rPr>
              <a:t>#1 </a:t>
            </a:r>
            <a:endParaRPr lang="en-US" sz="2800" dirty="0">
              <a:solidFill>
                <a:srgbClr val="CF7133"/>
              </a:solidFill>
              <a:latin typeface="Arial Black" panose="020B0A04020102020204" pitchFamily="34" charset="0"/>
            </a:endParaRPr>
          </a:p>
          <a:p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“</a:t>
            </a: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95 percent of the world’s markets are outside the </a:t>
            </a:r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U.S.” </a:t>
            </a:r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CF7133"/>
                </a:solidFill>
                <a:latin typeface="Arial Black" panose="020B0A04020102020204" pitchFamily="34" charset="0"/>
              </a:rPr>
              <a:t>REALITY: </a:t>
            </a:r>
          </a:p>
          <a:p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This is a </a:t>
            </a: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“look over there at that shiny object” argument</a:t>
            </a:r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endParaRPr lang="en-US" sz="2800" b="1" dirty="0">
              <a:solidFill>
                <a:schemeClr val="accent5">
                  <a:lumMod val="60000"/>
                  <a:lumOff val="4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 Black" panose="020B0A04020102020204" pitchFamily="34" charset="0"/>
              </a:rPr>
              <a:t>Saying </a:t>
            </a:r>
            <a:r>
              <a:rPr lang="en-US" dirty="0">
                <a:latin typeface="Arial Black" panose="020B0A04020102020204" pitchFamily="34" charset="0"/>
              </a:rPr>
              <a:t>that 95 percent of the world’s markets are outside the U.S. implies that we need TPP and other agreements </a:t>
            </a:r>
            <a:r>
              <a:rPr lang="en-US" i="1" dirty="0">
                <a:latin typeface="Arial Black" panose="020B0A04020102020204" pitchFamily="34" charset="0"/>
              </a:rPr>
              <a:t>because we are currently not selling goods to 95 percent of the world</a:t>
            </a:r>
            <a:r>
              <a:rPr lang="en-US" dirty="0">
                <a:latin typeface="Arial Black" panose="020B0A04020102020204" pitchFamily="34" charset="0"/>
              </a:rPr>
              <a:t>. </a:t>
            </a:r>
            <a:endParaRPr lang="en-US" dirty="0" smtClean="0">
              <a:latin typeface="Arial Black" panose="020B0A04020102020204" pitchFamily="34" charset="0"/>
            </a:endParaRPr>
          </a:p>
          <a:p>
            <a:endParaRPr lang="en-US" dirty="0" smtClean="0">
              <a:latin typeface="Arial Black" panose="020B0A04020102020204" pitchFamily="34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>
                <a:latin typeface="Arial Black" panose="020B0A04020102020204" pitchFamily="34" charset="0"/>
              </a:rPr>
              <a:t>This </a:t>
            </a:r>
            <a:r>
              <a:rPr lang="en-US" dirty="0">
                <a:latin typeface="Arial Black" panose="020B0A04020102020204" pitchFamily="34" charset="0"/>
              </a:rPr>
              <a:t>is patently false. </a:t>
            </a:r>
            <a:endParaRPr lang="en-US" dirty="0" smtClean="0">
              <a:latin typeface="Arial Black" panose="020B0A04020102020204" pitchFamily="34" charset="0"/>
            </a:endParaRPr>
          </a:p>
          <a:p>
            <a:endParaRPr lang="en-US" dirty="0" smtClean="0">
              <a:latin typeface="Arial Black" panose="020B0A04020102020204" pitchFamily="34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>
                <a:latin typeface="Arial Black" panose="020B0A04020102020204" pitchFamily="34" charset="0"/>
              </a:rPr>
              <a:t>We </a:t>
            </a:r>
            <a:r>
              <a:rPr lang="en-US" dirty="0">
                <a:latin typeface="Arial Black" panose="020B0A04020102020204" pitchFamily="34" charset="0"/>
              </a:rPr>
              <a:t>sell goods and services around the world already. </a:t>
            </a:r>
            <a:endParaRPr lang="en-US" dirty="0" smtClean="0">
              <a:latin typeface="Arial Black" panose="020B0A04020102020204" pitchFamily="34" charset="0"/>
            </a:endParaRPr>
          </a:p>
          <a:p>
            <a:endParaRPr lang="en-US" dirty="0" smtClean="0">
              <a:latin typeface="Arial Black" panose="020B0A040201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 Black" panose="020B0A04020102020204" pitchFamily="34" charset="0"/>
              </a:rPr>
              <a:t>In </a:t>
            </a:r>
            <a:r>
              <a:rPr lang="en-US" dirty="0">
                <a:latin typeface="Arial Black" panose="020B0A04020102020204" pitchFamily="34" charset="0"/>
              </a:rPr>
              <a:t>fact, it contradicts other corporate arguments </a:t>
            </a:r>
            <a:endParaRPr lang="en-US" dirty="0" smtClean="0">
              <a:latin typeface="Arial Black" panose="020B0A04020102020204" pitchFamily="34" charset="0"/>
            </a:endParaRPr>
          </a:p>
          <a:p>
            <a:r>
              <a:rPr lang="en-US" dirty="0" smtClean="0">
                <a:latin typeface="Arial Black" panose="020B0A04020102020204" pitchFamily="34" charset="0"/>
              </a:rPr>
              <a:t>    for </a:t>
            </a:r>
            <a:r>
              <a:rPr lang="en-US" dirty="0">
                <a:latin typeface="Arial Black" panose="020B0A04020102020204" pitchFamily="34" charset="0"/>
              </a:rPr>
              <a:t>these agreements like, “More than 38 million </a:t>
            </a:r>
            <a:endParaRPr lang="en-US" dirty="0" smtClean="0">
              <a:latin typeface="Arial Black" panose="020B0A04020102020204" pitchFamily="34" charset="0"/>
            </a:endParaRPr>
          </a:p>
          <a:p>
            <a:r>
              <a:rPr lang="en-US" dirty="0" smtClean="0">
                <a:latin typeface="Arial Black" panose="020B0A04020102020204" pitchFamily="34" charset="0"/>
              </a:rPr>
              <a:t>    American </a:t>
            </a:r>
            <a:r>
              <a:rPr lang="en-US" dirty="0">
                <a:latin typeface="Arial Black" panose="020B0A04020102020204" pitchFamily="34" charset="0"/>
              </a:rPr>
              <a:t>jobs already depend on trade</a:t>
            </a:r>
            <a:r>
              <a:rPr lang="en-US" dirty="0" smtClean="0">
                <a:latin typeface="Arial Black" panose="020B0A04020102020204" pitchFamily="34" charset="0"/>
              </a:rPr>
              <a:t>.”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7481" y="4500783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1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1480" y="-219456"/>
            <a:ext cx="11558016" cy="7648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CF7133"/>
                </a:solidFill>
                <a:latin typeface="Arial Black" panose="020B0A04020102020204" pitchFamily="34" charset="0"/>
              </a:rPr>
              <a:t>TAKING APART ARGUMENT </a:t>
            </a:r>
            <a:r>
              <a:rPr lang="en-US" sz="2800" dirty="0" smtClean="0">
                <a:solidFill>
                  <a:srgbClr val="CF7133"/>
                </a:solidFill>
                <a:latin typeface="Arial Black" panose="020B0A04020102020204" pitchFamily="34" charset="0"/>
              </a:rPr>
              <a:t>#2 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USTR </a:t>
            </a:r>
            <a:r>
              <a:rPr lang="en-US" sz="28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Froman</a:t>
            </a:r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 told the Senate in January we </a:t>
            </a: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need </a:t>
            </a:r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new </a:t>
            </a: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agreements </a:t>
            </a:r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because: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b="1" dirty="0" smtClean="0">
                <a:latin typeface="Arial Black" panose="020B0A04020102020204" pitchFamily="34" charset="0"/>
              </a:rPr>
              <a:t>The U.S. has </a:t>
            </a:r>
            <a:r>
              <a:rPr lang="en-US" b="1" dirty="0">
                <a:latin typeface="Arial Black" panose="020B0A04020102020204" pitchFamily="34" charset="0"/>
              </a:rPr>
              <a:t>low tariffs and </a:t>
            </a:r>
            <a:r>
              <a:rPr lang="en-US" b="1" dirty="0" smtClean="0">
                <a:latin typeface="Arial Black" panose="020B0A04020102020204" pitchFamily="34" charset="0"/>
              </a:rPr>
              <a:t>barriers </a:t>
            </a:r>
            <a:r>
              <a:rPr lang="en-US" b="1" dirty="0">
                <a:latin typeface="Arial Black" panose="020B0A04020102020204" pitchFamily="34" charset="0"/>
              </a:rPr>
              <a:t>to </a:t>
            </a:r>
            <a:r>
              <a:rPr lang="en-US" b="1" dirty="0" smtClean="0">
                <a:latin typeface="Arial Black" panose="020B0A04020102020204" pitchFamily="34" charset="0"/>
              </a:rPr>
              <a:t>entry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b="1" dirty="0" smtClean="0">
                <a:latin typeface="Arial Black" panose="020B0A04020102020204" pitchFamily="34" charset="0"/>
              </a:rPr>
              <a:t>Many trading partners </a:t>
            </a:r>
            <a:r>
              <a:rPr lang="en-US" b="1" dirty="0">
                <a:latin typeface="Arial Black" panose="020B0A04020102020204" pitchFamily="34" charset="0"/>
              </a:rPr>
              <a:t>have high tariffs and barriers to entry. </a:t>
            </a:r>
            <a:endParaRPr lang="en-US" b="1" dirty="0" smtClean="0">
              <a:latin typeface="Arial Black" panose="020B0A04020102020204" pitchFamily="34" charset="0"/>
            </a:endParaRPr>
          </a:p>
          <a:p>
            <a:endParaRPr lang="en-US" b="1" dirty="0" smtClean="0"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REALITY: </a:t>
            </a:r>
          </a:p>
          <a:p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Wait, back up: USTR says </a:t>
            </a: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other countries have high tariffs and barriers to </a:t>
            </a:r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entry, </a:t>
            </a: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but </a:t>
            </a:r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U.S. lets their goods in with </a:t>
            </a: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low tariffs and few barriers? </a:t>
            </a:r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This: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 Black" panose="020B0A04020102020204" pitchFamily="34" charset="0"/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 Black" panose="020B0A04020102020204" pitchFamily="34" charset="0"/>
              </a:rPr>
              <a:t>	</a:t>
            </a:r>
            <a:r>
              <a:rPr lang="en-US" dirty="0" smtClean="0">
                <a:latin typeface="Arial Black" panose="020B0A04020102020204" pitchFamily="34" charset="0"/>
              </a:rPr>
              <a:t>- Undermines our country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 Black" panose="020B0A04020102020204" pitchFamily="34" charset="0"/>
              </a:rPr>
              <a:t>	- Costs badly needed revenue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 Black" panose="020B0A04020102020204" pitchFamily="34" charset="0"/>
              </a:rPr>
              <a:t>	- Enables offshoring of jobs and factories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 Black" panose="020B0A04020102020204" pitchFamily="34" charset="0"/>
              </a:rPr>
              <a:t> 	- Is a recipe for imbalance, causes job loss, huge trade deficits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Arial Black" panose="020B0A04020102020204" pitchFamily="34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086" y="4357116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34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7408" y="331702"/>
            <a:ext cx="1149096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800" dirty="0">
                <a:solidFill>
                  <a:srgbClr val="CF7133"/>
                </a:solidFill>
                <a:latin typeface="Arial Black" panose="020B0A04020102020204" pitchFamily="34" charset="0"/>
              </a:rPr>
              <a:t>TAKING APART ARGUMENT </a:t>
            </a:r>
            <a:r>
              <a:rPr lang="en-US" sz="2800" dirty="0" smtClean="0">
                <a:solidFill>
                  <a:srgbClr val="CF7133"/>
                </a:solidFill>
                <a:latin typeface="Arial Black" panose="020B0A04020102020204" pitchFamily="34" charset="0"/>
              </a:rPr>
              <a:t>#3: </a:t>
            </a:r>
            <a:endParaRPr lang="en-US" sz="2800" dirty="0">
              <a:solidFill>
                <a:srgbClr val="CF7133"/>
              </a:solidFill>
              <a:latin typeface="Arial Black" panose="020B0A04020102020204" pitchFamily="34" charset="0"/>
            </a:endParaRPr>
          </a:p>
          <a:p>
            <a:pPr>
              <a:lnSpc>
                <a:spcPts val="2800"/>
              </a:lnSpc>
            </a:pPr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We need to </a:t>
            </a: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increase exports. </a:t>
            </a:r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(That's all that matters.)</a:t>
            </a:r>
          </a:p>
          <a:p>
            <a:pPr>
              <a:lnSpc>
                <a:spcPts val="2000"/>
              </a:lnSpc>
            </a:pPr>
            <a:endParaRPr lang="en-US" sz="2800" b="1" dirty="0" smtClean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en-US" sz="28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REALITY: </a:t>
            </a: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Nobody mentions imports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and trade deficits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. Imports exceeding exports cause net losses:</a:t>
            </a: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smtClean="0">
                <a:latin typeface="Arial Black" panose="020B0A04020102020204" pitchFamily="34" charset="0"/>
              </a:rPr>
              <a:t>- Jobs</a:t>
            </a:r>
            <a:r>
              <a:rPr lang="en-US" dirty="0">
                <a:latin typeface="Arial Black" panose="020B0A04020102020204" pitchFamily="34" charset="0"/>
              </a:rPr>
              <a:t>, technology, </a:t>
            </a:r>
            <a:r>
              <a:rPr lang="en-US" dirty="0" smtClean="0">
                <a:latin typeface="Arial Black" panose="020B0A04020102020204" pitchFamily="34" charset="0"/>
              </a:rPr>
              <a:t>manufacturing, living standard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 Black" panose="020B0A04020102020204" pitchFamily="34" charset="0"/>
              </a:rPr>
              <a:t> - Trade imbalances over time throw </a:t>
            </a:r>
            <a:r>
              <a:rPr lang="en-US" dirty="0">
                <a:latin typeface="Arial Black" panose="020B0A04020102020204" pitchFamily="34" charset="0"/>
              </a:rPr>
              <a:t>the entire world’s economy out of </a:t>
            </a:r>
            <a:r>
              <a:rPr lang="en-US" dirty="0" smtClean="0">
                <a:latin typeface="Arial Black" panose="020B0A04020102020204" pitchFamily="34" charset="0"/>
              </a:rPr>
              <a:t>balance: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 Black" panose="020B0A04020102020204" pitchFamily="34" charset="0"/>
              </a:rPr>
              <a:t> - Enable </a:t>
            </a:r>
            <a:r>
              <a:rPr lang="en-US" dirty="0" smtClean="0">
                <a:latin typeface="Arial Black" panose="020B0A04020102020204" pitchFamily="34" charset="0"/>
                <a:hlinkClick r:id="rId2"/>
              </a:rPr>
              <a:t>80 </a:t>
            </a:r>
            <a:r>
              <a:rPr lang="en-US" dirty="0">
                <a:latin typeface="Arial Black" panose="020B0A04020102020204" pitchFamily="34" charset="0"/>
                <a:hlinkClick r:id="rId2"/>
              </a:rPr>
              <a:t>people to have as much wealth</a:t>
            </a:r>
            <a:r>
              <a:rPr lang="en-US" dirty="0">
                <a:latin typeface="Arial Black" panose="020B0A04020102020204" pitchFamily="34" charset="0"/>
              </a:rPr>
              <a:t> as half of the world’s </a:t>
            </a:r>
            <a:r>
              <a:rPr lang="en-US" dirty="0" smtClean="0">
                <a:latin typeface="Arial Black" panose="020B0A04020102020204" pitchFamily="34" charset="0"/>
              </a:rPr>
              <a:t>population;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 Black" panose="020B0A04020102020204" pitchFamily="34" charset="0"/>
              </a:rPr>
              <a:t> - Enable </a:t>
            </a:r>
            <a:r>
              <a:rPr lang="en-US" dirty="0" smtClean="0">
                <a:latin typeface="Arial Black" panose="020B0A04020102020204" pitchFamily="34" charset="0"/>
                <a:hlinkClick r:id="rId3"/>
              </a:rPr>
              <a:t>1 </a:t>
            </a:r>
            <a:r>
              <a:rPr lang="en-US" dirty="0">
                <a:latin typeface="Arial Black" panose="020B0A04020102020204" pitchFamily="34" charset="0"/>
                <a:hlinkClick r:id="rId3"/>
              </a:rPr>
              <a:t>percent of the world</a:t>
            </a:r>
            <a:r>
              <a:rPr lang="en-US" dirty="0">
                <a:latin typeface="Arial Black" panose="020B0A04020102020204" pitchFamily="34" charset="0"/>
              </a:rPr>
              <a:t> to have more wealth than </a:t>
            </a:r>
            <a:r>
              <a:rPr lang="en-US" i="1" u="sng" dirty="0">
                <a:latin typeface="Arial Black" panose="020B0A04020102020204" pitchFamily="34" charset="0"/>
              </a:rPr>
              <a:t>all of the rest </a:t>
            </a:r>
            <a:r>
              <a:rPr lang="en-US" i="1" u="sng" dirty="0" smtClean="0">
                <a:latin typeface="Arial Black" panose="020B0A04020102020204" pitchFamily="34" charset="0"/>
              </a:rPr>
              <a:t>combined</a:t>
            </a:r>
            <a:endParaRPr lang="en-US" dirty="0"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 Black" panose="020B0A04020102020204" pitchFamily="34" charset="0"/>
              </a:rPr>
              <a:t> - We can't know if balanced trade provision exists in text 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smtClean="0">
                <a:latin typeface="Arial Black" panose="020B0A04020102020204" pitchFamily="34" charset="0"/>
              </a:rPr>
              <a:t>  to prevent lost jobs; industries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 Black" panose="020B0A04020102020204" pitchFamily="34" charset="0"/>
              </a:rPr>
              <a:t> - Fast Track doesn't allow time to find out 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smtClean="0">
                <a:latin typeface="Arial Black" panose="020B0A04020102020204" pitchFamily="34" charset="0"/>
              </a:rPr>
              <a:t>  what's in the deal, or to fix it.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625" y="4639907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30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8640" y="132642"/>
            <a:ext cx="11567160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accent6"/>
                </a:solidFill>
                <a:latin typeface="Arial Black" panose="020B0A04020102020204" pitchFamily="34" charset="0"/>
              </a:rPr>
              <a:t>TAKING APART ARGUMENT </a:t>
            </a:r>
            <a:r>
              <a:rPr lang="en-US" sz="2800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#4: </a:t>
            </a:r>
            <a:endParaRPr lang="en-US" sz="2800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Corporate advocates say “more than 38 million American jobs already </a:t>
            </a:r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         depend on </a:t>
            </a: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trade. This is one in every five jobs across the country.”</a:t>
            </a:r>
            <a:endParaRPr lang="en-US" sz="28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Arial Narrow" panose="020B0606020202030204" pitchFamily="34" charset="0"/>
            </a:endParaRPr>
          </a:p>
          <a:p>
            <a:endParaRPr lang="en-US" sz="2800" dirty="0"/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REALITY: 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If we're doing great, why do we need new deals?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 Black" panose="020B0A04020102020204" pitchFamily="34" charset="0"/>
              </a:rPr>
              <a:t>- Nobody's talking about lost jobs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 Black" panose="020B0A04020102020204" pitchFamily="34" charset="0"/>
              </a:rPr>
              <a:t>- Diversion: "trade is good" claim distracts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 Black" panose="020B0A04020102020204" pitchFamily="34" charset="0"/>
              </a:rPr>
              <a:t>- Only five of 29 chapters deal with trade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 Black" panose="020B0A04020102020204" pitchFamily="34" charset="0"/>
              </a:rPr>
              <a:t>- TPP is about protecting multinationals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 Black" panose="020B0A04020102020204" pitchFamily="34" charset="0"/>
              </a:rPr>
              <a:t>  from government interference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905" y="4302252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92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8658" y="124091"/>
            <a:ext cx="11995143" cy="6630137"/>
          </a:xfrm>
        </p:spPr>
        <p:txBody>
          <a:bodyPr vert="horz" wrap="none" lIns="182871" tIns="45720" rIns="182871" bIns="0" rtlCol="0" anchor="t">
            <a:noAutofit/>
          </a:bodyPr>
          <a:lstStyle/>
          <a:p>
            <a:pPr>
              <a:lnSpc>
                <a:spcPts val="2400"/>
              </a:lnSpc>
            </a:pPr>
            <a:r>
              <a:rPr lang="en-US" sz="73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73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		</a:t>
            </a:r>
            <a:r>
              <a:rPr lang="en-US" sz="73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73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73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7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	</a:t>
            </a:r>
            <a:r>
              <a:rPr lang="en-US" sz="54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WELCOME</a:t>
            </a:r>
            <a:r>
              <a:rPr lang="en-US" sz="54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!</a:t>
            </a:r>
            <a:r>
              <a:rPr lang="en-US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</a:t>
            </a:r>
            <a:br>
              <a:rPr lang="en-US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</a:t>
            </a:r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Elizabeth Warren</a:t>
            </a:r>
            <a:r>
              <a:rPr lang="en-US" sz="1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1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2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</a:t>
            </a:r>
            <a:r>
              <a:rPr lang="en-US" sz="3200" cap="none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TPP Team Coordinator   </a:t>
            </a:r>
            <a:r>
              <a:rPr lang="en-US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10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10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1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</a:t>
            </a:r>
            <a:br>
              <a:rPr lang="en-US" sz="1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1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</a:t>
            </a:r>
            <a:r>
              <a:rPr lang="en-US" sz="2800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800" cap="none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liz.Moveon@earthlink.Net</a:t>
            </a:r>
            <a: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 </a:t>
            </a:r>
            <a: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b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   </a:t>
            </a:r>
            <a:r>
              <a:rPr lang="en-US" sz="2800" cap="non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   	</a:t>
            </a:r>
            <a:br>
              <a:rPr lang="en-US" sz="2800" cap="non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</a:t>
            </a:r>
            <a:r>
              <a:rPr lang="en-US" sz="2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 </a:t>
            </a:r>
            <a:r>
              <a:rPr lang="en-US" sz="3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 C</a:t>
            </a:r>
            <a:r>
              <a:rPr lang="en-US" sz="3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all structure and norms</a:t>
            </a:r>
            <a:br>
              <a:rPr lang="en-US" sz="3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br>
              <a:rPr lang="en-US" sz="3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3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         </a:t>
            </a:r>
            <a:r>
              <a:rPr lang="en-US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M</a:t>
            </a:r>
            <a:r>
              <a:rPr lang="en-US" sz="3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eeting room functions</a:t>
            </a:r>
            <a:r>
              <a:rPr lang="en-US" sz="2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400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400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      </a:t>
            </a:r>
            <a:r>
              <a:rPr lang="en-US" sz="2800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br>
              <a:rPr lang="en-US" sz="2800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	</a:t>
            </a:r>
            <a:r>
              <a:rPr lang="en-US" sz="2600" cap="none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Global TPP team page: </a:t>
            </a:r>
            <a:r>
              <a:rPr lang="en-US" sz="32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http://on.Fb.Me/o76pxm</a:t>
            </a:r>
            <a:br>
              <a:rPr lang="en-US" sz="32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</a:br>
            <a:r>
              <a:rPr lang="en-US" sz="32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2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●</a:t>
            </a:r>
            <a: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PowerPoint   ●Report   ●Tools   ●Downloads</a:t>
            </a:r>
            <a:b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2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/>
            </a:r>
            <a:br>
              <a:rPr lang="en-US" sz="32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</a:br>
            <a:r>
              <a:rPr lang="en-U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</a:t>
            </a:r>
            <a: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/>
            </a:r>
            <a:b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</a:br>
            <a:r>
              <a:rPr lang="en-US" sz="2400" dirty="0">
                <a:solidFill>
                  <a:srgbClr val="00EE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dirty="0">
                <a:solidFill>
                  <a:srgbClr val="00EE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>
                <a:solidFill>
                  <a:srgbClr val="00EE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</a:t>
            </a:r>
            <a:endParaRPr lang="en-US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1" name="Content Placeholder 30" descr="Liz MTG Head Shot.jpg"/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47207" y="962659"/>
            <a:ext cx="2374641" cy="2743200"/>
          </a:xfrm>
          <a:effectLst>
            <a:softEdge rad="508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0040" y="218312"/>
            <a:ext cx="11996928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TAKING APART ARGUMENT #5:</a:t>
            </a:r>
          </a:p>
          <a:p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97 </a:t>
            </a: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percent of American companies that export are small businesses. </a:t>
            </a:r>
            <a:endParaRPr lang="en-US" sz="2800" b="1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Reality: Misleading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 USTR can't support assertion with facts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 Trade Agreements reinforce monopolies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and support multinationals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 Expand copyright and patent dominance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 Designed to limit competition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The Fix: 																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 Contents of TPP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agreements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must be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made public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 Stakeholders must be part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of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process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 Congress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and the public need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time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to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analyze and discuss implications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 Congress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should be able to fix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problems; bring trade deals in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line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with the public interest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3785" y="3431451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21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173736"/>
            <a:ext cx="11826240" cy="6254496"/>
          </a:xfrm>
        </p:spPr>
        <p:txBody>
          <a:bodyPr>
            <a:normAutofit fontScale="90000"/>
          </a:bodyPr>
          <a:lstStyle/>
          <a:p>
            <a:pPr algn="ctr">
              <a:spcAft>
                <a:spcPts val="600"/>
              </a:spcAft>
            </a:pPr>
            <a:r>
              <a:rPr lang="en-US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/>
            </a:r>
            <a:br>
              <a:rPr lang="en-US" dirty="0" smtClean="0">
                <a:solidFill>
                  <a:schemeClr val="accent6"/>
                </a:solidFill>
                <a:latin typeface="Arial Black" panose="020B0A04020102020204" pitchFamily="34" charset="0"/>
              </a:rPr>
            </a:br>
            <a:r>
              <a:rPr lang="en-US" dirty="0">
                <a:solidFill>
                  <a:schemeClr val="accent6"/>
                </a:solidFill>
                <a:latin typeface="Arial Black" panose="020B0A04020102020204" pitchFamily="34" charset="0"/>
              </a:rPr>
              <a:t/>
            </a:r>
            <a:br>
              <a:rPr lang="en-US" dirty="0">
                <a:solidFill>
                  <a:schemeClr val="accent6"/>
                </a:solidFill>
                <a:latin typeface="Arial Black" panose="020B0A04020102020204" pitchFamily="34" charset="0"/>
              </a:rPr>
            </a:br>
            <a:r>
              <a:rPr lang="en-US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/>
            </a:r>
            <a:br>
              <a:rPr lang="en-US" dirty="0" smtClean="0">
                <a:solidFill>
                  <a:schemeClr val="accent6"/>
                </a:solidFill>
                <a:latin typeface="Arial Black" panose="020B0A04020102020204" pitchFamily="34" charset="0"/>
              </a:rPr>
            </a:br>
            <a:r>
              <a:rPr lang="en-US" dirty="0">
                <a:solidFill>
                  <a:schemeClr val="accent6"/>
                </a:solidFill>
                <a:latin typeface="Arial Black" panose="020B0A04020102020204" pitchFamily="34" charset="0"/>
              </a:rPr>
              <a:t/>
            </a:r>
            <a:br>
              <a:rPr lang="en-US" dirty="0">
                <a:solidFill>
                  <a:schemeClr val="accent6"/>
                </a:solidFill>
                <a:latin typeface="Arial Black" panose="020B0A04020102020204" pitchFamily="34" charset="0"/>
              </a:rPr>
            </a:br>
            <a:r>
              <a:rPr lang="en-US" sz="5300" dirty="0" smtClean="0">
                <a:solidFill>
                  <a:schemeClr val="accent6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q &amp; a </a:t>
            </a:r>
            <a:br>
              <a:rPr lang="en-US" sz="5300" dirty="0" smtClean="0">
                <a:solidFill>
                  <a:schemeClr val="accent6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5300" dirty="0" smtClean="0">
                <a:solidFill>
                  <a:schemeClr val="accent6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with</a:t>
            </a:r>
            <a:br>
              <a:rPr lang="en-US" sz="5300" dirty="0" smtClean="0">
                <a:solidFill>
                  <a:schemeClr val="accent6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5300" dirty="0" smtClean="0">
                <a:solidFill>
                  <a:schemeClr val="accent6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our Guest Speaker </a:t>
            </a:r>
            <a:br>
              <a:rPr lang="en-US" sz="5300" dirty="0" smtClean="0">
                <a:solidFill>
                  <a:schemeClr val="accent6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900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Dave Johnson</a:t>
            </a:r>
            <a:br>
              <a:rPr lang="en-US" sz="4900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Campaign for America's Future</a:t>
            </a:r>
            <a:br>
              <a:rPr lang="en-US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Links: </a:t>
            </a:r>
            <a:br>
              <a:rPr lang="en-US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200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hlinkClick r:id="rId2"/>
              </a:rPr>
              <a:t>http://www.ourfuture.org</a:t>
            </a:r>
            <a:r>
              <a:rPr lang="en-US" sz="2200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/>
            </a:r>
            <a:br>
              <a:rPr lang="en-US" sz="2200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en-US" sz="2200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/>
            </a:r>
            <a:br>
              <a:rPr lang="en-US" sz="2200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en-US" sz="2200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hlinkClick r:id="rId3"/>
              </a:rPr>
              <a:t>http://www.seeingtheforest.com/about-us</a:t>
            </a:r>
            <a:r>
              <a:rPr lang="en-US" sz="2200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/>
            </a:r>
            <a:br>
              <a:rPr lang="en-US" sz="2200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en-US" sz="2200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/>
            </a:r>
            <a:br>
              <a:rPr lang="en-US" sz="2200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en-US" sz="2200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hlinkClick r:id="rId4"/>
              </a:rPr>
              <a:t>http://www.huffingtonpost.com/dave-johnson/lets-take-apart-the-corpo_b_6575180.html</a:t>
            </a:r>
            <a:r>
              <a:rPr lang="en-US" sz="2200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/>
            </a:r>
            <a:br>
              <a:rPr lang="en-US" sz="2200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en-US" sz="2200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hlinkClick r:id="rId5"/>
              </a:rPr>
              <a:t>http://ourfuture.org/20150206/a-comment-on-public-investment-jobs-and-dreams</a:t>
            </a:r>
            <a:r>
              <a:rPr lang="en-US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39" y="2482596"/>
            <a:ext cx="1833538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625" y="3511296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0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15900" y="576471"/>
            <a:ext cx="12282004" cy="636104"/>
          </a:xfrm>
          <a:prstGeom prst="rect">
            <a:avLst/>
          </a:prstGeom>
        </p:spPr>
        <p:txBody>
          <a:bodyPr wrap="none" lIns="91435" tIns="45718" rIns="91435" bIns="45718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68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Thanks </a:t>
            </a:r>
            <a:r>
              <a:rPr lang="en-US" sz="6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and Wrap-Up</a:t>
            </a:r>
            <a:endParaRPr lang="en-US" sz="68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spcBef>
                <a:spcPct val="0"/>
              </a:spcBef>
              <a:defRPr/>
            </a:pPr>
            <a:endParaRPr lang="en-US" sz="6800" b="1" dirty="0">
              <a:solidFill>
                <a:srgbClr val="DEF5FA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ct val="0"/>
              </a:spcBef>
              <a:defRPr/>
            </a:pPr>
            <a:endParaRPr lang="en-US" sz="7200" b="1" dirty="0" smtClean="0">
              <a:solidFill>
                <a:srgbClr val="DEF5F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601318" y="-551145"/>
            <a:ext cx="10627514" cy="7409145"/>
          </a:xfrm>
          <a:prstGeom prst="rect">
            <a:avLst/>
          </a:prstGeom>
        </p:spPr>
        <p:txBody>
          <a:bodyPr vert="horz" wrap="none" lIns="91435" tIns="45718" rIns="91435" bIns="45718" anchor="t">
            <a:noAutofit/>
          </a:bodyPr>
          <a:lstStyle/>
          <a:p>
            <a:pPr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en-US" sz="3200" b="1" dirty="0">
                <a:solidFill>
                  <a:prstClr val="white"/>
                </a:solidFill>
              </a:rPr>
              <a:t>	</a:t>
            </a:r>
            <a:r>
              <a:rPr lang="en-US" sz="3200" b="1" dirty="0">
                <a:solidFill>
                  <a:srgbClr val="2DA2B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endParaRPr lang="en-US" sz="4400" b="1" dirty="0" smtClean="0">
              <a:solidFill>
                <a:srgbClr val="2DA2BF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endParaRPr lang="en-US" sz="4400" b="1" dirty="0">
              <a:solidFill>
                <a:srgbClr val="2DA2BF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ts val="4800"/>
              </a:lnSpc>
              <a:buClr>
                <a:srgbClr val="2DA2BF"/>
              </a:buClr>
              <a:buSzPct val="68000"/>
              <a:defRPr/>
            </a:pPr>
            <a:endParaRPr lang="en-US" sz="4800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en-US" sz="4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Upcoming Speakers/Topics:</a:t>
            </a:r>
            <a:endParaRPr lang="en-US" sz="48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lvl="0"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endParaRPr lang="en-US" sz="3200" dirty="0">
              <a:solidFill>
                <a:srgbClr val="2DA2BF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Robert </a:t>
            </a:r>
            <a:r>
              <a:rPr lang="en-US" sz="3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Kuttner</a:t>
            </a:r>
            <a:endParaRPr lang="en-US" sz="32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spcAft>
                <a:spcPts val="1800"/>
              </a:spcAft>
              <a:buClr>
                <a:srgbClr val="2DA2BF"/>
              </a:buClr>
              <a:buSzPct val="68000"/>
              <a:defRPr/>
            </a:pPr>
            <a:r>
              <a:rPr lang="en-US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Economic Policy Institute</a:t>
            </a: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</a:p>
          <a:p>
            <a:pPr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Michael </a:t>
            </a:r>
            <a:r>
              <a:rPr lang="en-US" sz="3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Stumo</a:t>
            </a: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</a:p>
          <a:p>
            <a:pPr algn="ctr">
              <a:spcAft>
                <a:spcPts val="1800"/>
              </a:spcAft>
              <a:buClr>
                <a:srgbClr val="2DA2BF"/>
              </a:buClr>
              <a:buSzPct val="68000"/>
              <a:defRPr/>
            </a:pPr>
            <a:r>
              <a:rPr lang="en-US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Coalition for a Prosperous America</a:t>
            </a:r>
          </a:p>
          <a:p>
            <a:pPr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endParaRPr lang="en-US" sz="32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endParaRPr lang="en-US" sz="3200" dirty="0" smtClean="0">
              <a:solidFill>
                <a:prstClr val="white"/>
              </a:solidFill>
              <a:latin typeface="Arial Black" panose="020B0A04020102020204" pitchFamily="34" charset="0"/>
            </a:endParaRPr>
          </a:p>
          <a:p>
            <a:pPr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endParaRPr lang="en-US" sz="4400" b="1" dirty="0">
              <a:solidFill>
                <a:sysClr val="window" lastClr="FFFFFF"/>
              </a:solidFill>
              <a:latin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7151688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   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	</a:t>
            </a:r>
            <a:r>
              <a:rPr lang="en-US" sz="4800" dirty="0" smtClean="0">
                <a:solidFill>
                  <a:srgbClr val="AA54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Your </a:t>
            </a:r>
            <a:r>
              <a:rPr lang="en-US" sz="4800" dirty="0">
                <a:solidFill>
                  <a:srgbClr val="AA54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TPP call host team:</a:t>
            </a:r>
            <a:br>
              <a:rPr lang="en-US" sz="4800" dirty="0">
                <a:solidFill>
                  <a:srgbClr val="AA54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          </a:t>
            </a: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600" cap="non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Tom Hocking – FB Global TPP Page</a:t>
            </a:r>
            <a:b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</a:t>
            </a:r>
            <a:r>
              <a:rPr lang="en-US" sz="2800" cap="none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Call Technical Adviser</a:t>
            </a:r>
            <a: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</a:t>
            </a:r>
            <a:r>
              <a:rPr lang="en-US" sz="2800" cap="none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Regional Organizer, PA  </a:t>
            </a:r>
            <a:b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email: </a:t>
            </a:r>
            <a: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>twhocking@gmail.com</a:t>
            </a:r>
            <a: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Lisa </a:t>
            </a:r>
            <a:r>
              <a:rPr lang="en-US" sz="2800" cap="none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Oldendorp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– Chat Notes</a:t>
            </a:r>
            <a:b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</a:t>
            </a:r>
            <a:r>
              <a:rPr lang="en-US" sz="2800" cap="none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Call Team Chat Host</a:t>
            </a:r>
            <a:br>
              <a:rPr lang="en-US" sz="2800" cap="none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</a:t>
            </a:r>
            <a:r>
              <a:rPr lang="en-US" sz="2800" cap="none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Regional Organizer, NY</a:t>
            </a:r>
            <a:b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email: </a:t>
            </a:r>
            <a:r>
              <a:rPr lang="en-US" sz="2800" u="sng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  <a:t>eslsk8r@optonline.net</a:t>
            </a:r>
            <a:r>
              <a:rPr lang="en-US" sz="2800" u="sng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800" u="sng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endParaRPr lang="en-US" sz="2800" u="sng" cap="non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" name="Picture 5" descr="Mara Cohen head shot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62"/>
          <a:stretch>
            <a:fillRect/>
          </a:stretch>
        </p:blipFill>
        <p:spPr>
          <a:xfrm>
            <a:off x="477608" y="3693172"/>
            <a:ext cx="2141804" cy="26517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87969" y="3791333"/>
            <a:ext cx="5013960" cy="738660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defTabSz="914353"/>
            <a:endParaRPr lang="en-US" dirty="0">
              <a:solidFill>
                <a:srgbClr val="C00000">
                  <a:lumMod val="60000"/>
                  <a:lumOff val="40000"/>
                </a:srgbClr>
              </a:solidFill>
            </a:endParaRPr>
          </a:p>
          <a:p>
            <a:pPr defTabSz="914353"/>
            <a: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en-US" sz="2000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19936" y="-4139387"/>
            <a:ext cx="10946429" cy="8494629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defTabSz="914353"/>
            <a:r>
              <a:rPr lang="en-US" u="sng" dirty="0" smtClean="0">
                <a:solidFill>
                  <a:srgbClr val="00B0F0"/>
                </a:solidFill>
              </a:rPr>
              <a:t>  </a:t>
            </a:r>
            <a:endParaRPr lang="en-US" u="sng" dirty="0">
              <a:solidFill>
                <a:srgbClr val="00B0F0"/>
              </a:solidFill>
            </a:endParaRPr>
          </a:p>
          <a:p>
            <a:pPr defTabSz="914353"/>
            <a:endParaRPr lang="en-US" u="sng" dirty="0">
              <a:solidFill>
                <a:srgbClr val="00B0F0"/>
              </a:solidFill>
            </a:endParaRPr>
          </a:p>
          <a:p>
            <a:pPr defTabSz="914353"/>
            <a:endParaRPr lang="en-US" u="sng" dirty="0">
              <a:solidFill>
                <a:srgbClr val="00B0F0"/>
              </a:solidFill>
            </a:endParaRPr>
          </a:p>
          <a:p>
            <a:pPr defTabSz="914353"/>
            <a:endParaRPr lang="en-US" u="sng" dirty="0">
              <a:solidFill>
                <a:srgbClr val="00B0F0"/>
              </a:solidFill>
            </a:endParaRPr>
          </a:p>
          <a:p>
            <a:pPr defTabSz="914353"/>
            <a:endParaRPr lang="en-US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r>
              <a:rPr lang="en-US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        </a:t>
            </a:r>
            <a:endParaRPr lang="en-US" sz="24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r>
              <a:rPr lang="en-US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</a:p>
          <a:p>
            <a:pPr defTabSz="914353"/>
            <a:endParaRPr lang="en-US" sz="2400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353"/>
            <a:endParaRPr lang="en-US" sz="2400" u="sng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defTabSz="914353"/>
            <a:endParaRPr lang="en-US" sz="2400" u="sng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049" b="-5795"/>
          <a:stretch/>
        </p:blipFill>
        <p:spPr>
          <a:xfrm>
            <a:off x="9064622" y="1259818"/>
            <a:ext cx="2651760" cy="2651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978" y="0"/>
            <a:ext cx="11480800" cy="6858000"/>
          </a:xfrm>
        </p:spPr>
        <p:txBody>
          <a:bodyPr vert="horz" wrap="none" lIns="91435" tIns="182871" rIns="91440" bIns="182871" rtlCol="0" anchor="t" anchorCtr="0">
            <a:normAutofit fontScale="90000"/>
          </a:bodyPr>
          <a:lstStyle/>
          <a:p>
            <a:pPr>
              <a:lnSpc>
                <a:spcPts val="3200"/>
              </a:lnSpc>
            </a:pPr>
            <a:r>
              <a:rPr lang="en-US" sz="6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6000" cap="non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br>
              <a:rPr lang="en-US" sz="6000" cap="non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6000" cap="non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49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Post-Meeting </a:t>
            </a:r>
            <a:r>
              <a:rPr lang="en-US" sz="4900" cap="none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</a:t>
            </a:r>
            <a:r>
              <a:rPr lang="en-US" sz="49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eport+ </a:t>
            </a:r>
            <a:br>
              <a:rPr lang="en-US" sz="49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49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49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44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Liz </a:t>
            </a:r>
            <a:r>
              <a:rPr lang="en-US" sz="4400" cap="none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Amsden</a:t>
            </a:r>
            <a:r>
              <a:rPr lang="en-US" sz="36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6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600" cap="none" dirty="0" smtClean="0">
                <a:solidFill>
                  <a:srgbClr val="0E55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		</a:t>
            </a:r>
            <a:r>
              <a:rPr lang="en-US" sz="31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Call Team Co-Organizer</a:t>
            </a:r>
            <a:br>
              <a:rPr lang="en-US" sz="31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		Call Notes/Campaign Updates </a:t>
            </a:r>
            <a:br>
              <a:rPr lang="en-US" sz="31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		</a:t>
            </a:r>
            <a:r>
              <a:rPr lang="en-US" sz="3100" cap="none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</a:t>
            </a:r>
            <a:r>
              <a:rPr lang="en-US" sz="3100" cap="none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Council Organizer CA</a:t>
            </a:r>
            <a:r>
              <a:rPr lang="en-US" sz="3000" cap="none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000" cap="none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000" cap="none" dirty="0" smtClean="0">
                <a:solidFill>
                  <a:srgbClr val="75CEEC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</a:t>
            </a:r>
            <a:r>
              <a:rPr lang="en-US" sz="31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		Email: </a:t>
            </a:r>
            <a:r>
              <a:rPr lang="en-US" sz="2700" cap="none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>Lizamsden@hotmail.Com</a:t>
            </a:r>
            <a:r>
              <a:rPr lang="en-US" sz="31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					</a:t>
            </a:r>
            <a:br>
              <a:rPr lang="en-US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	   </a:t>
            </a:r>
            <a:r>
              <a:rPr lang="en-US" sz="4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Jan </a:t>
            </a:r>
            <a:r>
              <a:rPr lang="en-US" sz="4400" cap="none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Swartzendruber</a:t>
            </a:r>
            <a:r>
              <a:rPr lang="en-US" sz="4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		</a:t>
            </a:r>
            <a:r>
              <a:rPr lang="en-US" sz="31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Call Planning Team</a:t>
            </a:r>
            <a:br>
              <a:rPr lang="en-US" sz="31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		</a:t>
            </a:r>
            <a:r>
              <a:rPr lang="en-US" sz="3100" cap="non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						  </a:t>
            </a:r>
            <a: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Call Notes/Post-call Report</a:t>
            </a:r>
            <a:b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3100" cap="none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   </a:t>
            </a:r>
            <a:r>
              <a:rPr lang="en-US" sz="3100" cap="none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</a:t>
            </a:r>
            <a:r>
              <a:rPr lang="en-US" sz="3100" cap="none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Regional Organizer KS</a:t>
            </a:r>
            <a:br>
              <a:rPr lang="en-US" sz="3100" cap="none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     	                	Email:	</a:t>
            </a:r>
            <a: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  <a:t>Janinkansas2@gmail.Com</a:t>
            </a:r>
            <a:r>
              <a:rPr lang="en-US" sz="2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br>
              <a:rPr lang="en-US" sz="2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3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                 </a:t>
            </a:r>
            <a:r>
              <a:rPr lang="en-US" sz="31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1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1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u="sng" dirty="0">
                <a:solidFill>
                  <a:schemeClr val="tx1"/>
                </a:solidFill>
              </a:rPr>
              <a:t/>
            </a:r>
            <a:br>
              <a:rPr lang="en-US" sz="6000" u="sng" dirty="0">
                <a:solidFill>
                  <a:schemeClr val="tx1"/>
                </a:solidFill>
              </a:rPr>
            </a:br>
            <a:r>
              <a:rPr lang="en-US" sz="6000" u="sng" dirty="0">
                <a:solidFill>
                  <a:schemeClr val="tx1"/>
                </a:solidFill>
              </a:rPr>
              <a:t/>
            </a:r>
            <a:br>
              <a:rPr lang="en-US" sz="6000" u="sng" dirty="0">
                <a:solidFill>
                  <a:schemeClr val="tx1"/>
                </a:solidFill>
              </a:rPr>
            </a:br>
            <a:r>
              <a:rPr lang="en-US" sz="6000" u="sng" dirty="0">
                <a:solidFill>
                  <a:schemeClr val="tx1"/>
                </a:solidFill>
              </a:rPr>
              <a:t/>
            </a:r>
            <a:br>
              <a:rPr lang="en-US" sz="6000" u="sng" dirty="0">
                <a:solidFill>
                  <a:schemeClr val="tx1"/>
                </a:solidFill>
              </a:rPr>
            </a:br>
            <a:r>
              <a:rPr lang="en-US" sz="6000" dirty="0">
                <a:solidFill>
                  <a:schemeClr val="tx1"/>
                </a:solidFill>
              </a:rPr>
              <a:t> </a:t>
            </a:r>
            <a:r>
              <a:rPr lang="en-US" sz="4400" dirty="0">
                <a:solidFill>
                  <a:schemeClr val="tx1"/>
                </a:solidFill>
              </a:rPr>
              <a:t/>
            </a:r>
            <a:br>
              <a:rPr lang="en-US" sz="4400" dirty="0">
                <a:solidFill>
                  <a:schemeClr val="tx1"/>
                </a:solidFill>
              </a:rPr>
            </a:br>
            <a:r>
              <a:rPr lang="en-US" sz="4400" dirty="0">
                <a:solidFill>
                  <a:schemeClr val="tx1"/>
                </a:solidFill>
              </a:rPr>
              <a:t/>
            </a:r>
            <a:br>
              <a:rPr lang="en-US" sz="44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/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/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         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> </a:t>
            </a:r>
            <a:endParaRPr lang="en-US" sz="2800" dirty="0"/>
          </a:p>
        </p:txBody>
      </p:sp>
      <p:pic>
        <p:nvPicPr>
          <p:cNvPr id="4" name="Picture 3" descr="Liz A head shot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69108" y="853756"/>
            <a:ext cx="2034956" cy="2743200"/>
          </a:xfrm>
          <a:prstGeom prst="rect">
            <a:avLst/>
          </a:prstGeom>
        </p:spPr>
      </p:pic>
      <p:pic>
        <p:nvPicPr>
          <p:cNvPr id="5" name="Picture 4" descr="Jan indoors CloseCrop.jpg"/>
          <p:cNvPicPr>
            <a:picLocks noChangeAspect="1"/>
          </p:cNvPicPr>
          <p:nvPr/>
        </p:nvPicPr>
        <p:blipFill>
          <a:blip r:embed="rId6" cstate="print"/>
          <a:srcRect l="11478" t="-1" r="19647" b="8334"/>
          <a:stretch>
            <a:fillRect/>
          </a:stretch>
        </p:blipFill>
        <p:spPr>
          <a:xfrm>
            <a:off x="1478246" y="3596956"/>
            <a:ext cx="1995055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176981"/>
            <a:ext cx="11676215" cy="6853084"/>
          </a:xfrm>
        </p:spPr>
        <p:txBody>
          <a:bodyPr>
            <a:noAutofit/>
          </a:bodyPr>
          <a:lstStyle/>
          <a:p>
            <a:pPr defTabSz="914353"/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</a:t>
            </a:r>
            <a:b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40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40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TPP Call Planning Team</a:t>
            </a:r>
            <a:br>
              <a:rPr lang="en-US" sz="40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4000" cap="none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40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</a:t>
            </a:r>
            <a:r>
              <a:rPr lang="en-US" sz="4000" u="sng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Harriet Heywood</a:t>
            </a:r>
            <a:r>
              <a:rPr lang="en-US" sz="4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4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4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28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Call Team Co-organizer</a:t>
            </a:r>
            <a:br>
              <a:rPr lang="en-US" sz="28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2800" cap="none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Regional Organizer FL</a:t>
            </a:r>
            <a:b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Email: </a:t>
            </a:r>
            <a:r>
              <a:rPr lang="en-US" sz="2800" cap="none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>Harrietheywood@gmail.Com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/>
            </a:r>
            <a:b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</a:b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/>
            </a:r>
            <a:b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</a:b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4000" u="sng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Mara Cohen </a:t>
            </a:r>
            <a:r>
              <a:rPr lang="en-US" sz="2800" u="sng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u="sng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8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Team Core Group</a:t>
            </a:r>
            <a:br>
              <a:rPr lang="en-US" sz="28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PDA Mass Criminalization Issue Team</a:t>
            </a:r>
            <a:b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8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Global Climate Convergence Organizer IL</a:t>
            </a:r>
            <a:br>
              <a:rPr lang="en-US" sz="28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8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TPP Team Chat Host </a:t>
            </a:r>
            <a:r>
              <a:rPr lang="en-US" sz="28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 </a:t>
            </a:r>
            <a: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McMoveOn@gmail.com</a:t>
            </a:r>
            <a:r>
              <a:rPr lang="en-US" sz="27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/>
            </a:r>
            <a:br>
              <a:rPr lang="en-US" sz="27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</a:br>
            <a:r>
              <a:rPr lang="en-US" sz="27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7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7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				</a:t>
            </a:r>
            <a:endParaRPr lang="en-US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Harriet Heywood.jpg"/>
          <p:cNvPicPr>
            <a:picLocks noChangeAspect="1"/>
          </p:cNvPicPr>
          <p:nvPr/>
        </p:nvPicPr>
        <p:blipFill>
          <a:blip r:embed="rId5" cstate="print"/>
          <a:srcRect l="15000" r="7500" b="15000"/>
          <a:stretch>
            <a:fillRect/>
          </a:stretch>
        </p:blipFill>
        <p:spPr>
          <a:xfrm>
            <a:off x="1442225" y="1226083"/>
            <a:ext cx="2167666" cy="23774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7149" y="176981"/>
            <a:ext cx="11351752" cy="1015659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defTabSz="914353"/>
            <a:r>
              <a:rPr lang="en-US" sz="4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</a:t>
            </a:r>
            <a:endParaRPr lang="en-US" sz="16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defTabSz="914353"/>
            <a:endParaRPr lang="en-US" b="1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/>
          <a:srcRect l="-3665" t="-2" r="-3348" b="-1163"/>
          <a:stretch/>
        </p:blipFill>
        <p:spPr>
          <a:xfrm>
            <a:off x="9589894" y="3916674"/>
            <a:ext cx="1828800" cy="2417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1506" y="87682"/>
            <a:ext cx="11798300" cy="6883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National Stop </a:t>
            </a:r>
            <a:r>
              <a:rPr lang="en-US" sz="42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Fast Track </a:t>
            </a:r>
            <a:r>
              <a:rPr lang="en-US" sz="4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Allies</a:t>
            </a:r>
          </a:p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Adam </a:t>
            </a:r>
            <a:r>
              <a:rPr lang="en-US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Weissman</a:t>
            </a:r>
            <a:endParaRPr lang="en-US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pPr>
              <a:lnSpc>
                <a:spcPts val="2000"/>
              </a:lnSpc>
            </a:pPr>
            <a:endParaRPr lang="en-US" sz="32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r>
              <a:rPr lang="en-US" sz="4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TradeJustice</a:t>
            </a:r>
            <a:r>
              <a:rPr lang="en-US" sz="4000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 and GJAE</a:t>
            </a:r>
          </a:p>
          <a:p>
            <a:pPr marL="91440" indent="-9144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4000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pPr marL="91440" indent="-9144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Post NY Trade Talks Update</a:t>
            </a:r>
          </a:p>
          <a:p>
            <a:pPr marL="91440" indent="-9144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Recess Actions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pPr lvl="0"/>
            <a:r>
              <a:rPr lang="en-US" sz="2800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General </a:t>
            </a:r>
            <a:r>
              <a:rPr lang="en-US" sz="2800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information/Articles: </a:t>
            </a:r>
            <a:endParaRPr lang="en-US" sz="2800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0"/>
            <a:r>
              <a:rPr lang="en-US" sz="2800" dirty="0">
                <a:solidFill>
                  <a:srgbClr val="50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http://tradejustice.net</a:t>
            </a:r>
            <a:endParaRPr lang="en-US" sz="2800" dirty="0">
              <a:solidFill>
                <a:srgbClr val="505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>
              <a:lnSpc>
                <a:spcPts val="2000"/>
              </a:lnSpc>
            </a:pPr>
            <a:endParaRPr lang="en-US" sz="32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pPr>
              <a:lnSpc>
                <a:spcPts val="2400"/>
              </a:lnSpc>
            </a:pP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										         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Email: 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  <a:hlinkClick r:id="rId3"/>
              </a:rPr>
              <a:t>adam@tradejustice.net</a:t>
            </a: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endParaRPr lang="en-US" sz="10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r>
              <a:rPr lang="en-US" sz="32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                 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3616" y="936484"/>
            <a:ext cx="2229728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7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00584"/>
            <a:ext cx="11694489" cy="6536189"/>
          </a:xfrm>
        </p:spPr>
        <p:txBody>
          <a:bodyPr>
            <a:normAutofit fontScale="90000"/>
          </a:bodyPr>
          <a:lstStyle/>
          <a:p>
            <a:pPr>
              <a:lnSpc>
                <a:spcPts val="2800"/>
              </a:lnSpc>
            </a:pPr>
            <a:r>
              <a:rPr lang="en-US" cap="none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Stop Fast Track Allies</a:t>
            </a:r>
            <a:br>
              <a:rPr lang="en-US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49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Beth Allen	</a:t>
            </a:r>
            <a:r>
              <a:rPr lang="en-US" sz="54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54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54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7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Communications Workers of America (CWA)</a:t>
            </a:r>
            <a:br>
              <a:rPr lang="en-US" sz="27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7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</a:t>
            </a:r>
            <a: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 New Petition - </a:t>
            </a:r>
            <a:r>
              <a:rPr lang="en-US" sz="2700" cap="none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MoveOn</a:t>
            </a:r>
            <a: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and CWA!</a:t>
            </a:r>
            <a:b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- Fast Track Messaging Updates</a:t>
            </a:r>
            <a:b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- Recess Week Plan</a:t>
            </a:r>
            <a:b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2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Twitter: </a:t>
            </a:r>
            <a:r>
              <a:rPr lang="en-US" sz="2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@</a:t>
            </a:r>
            <a:r>
              <a:rPr lang="en-US" sz="2200" cap="none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CWABeth</a:t>
            </a:r>
            <a:r>
              <a:rPr lang="en-US" sz="2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200" cap="none" dirty="0" smtClean="0">
                <a:solidFill>
                  <a:srgbClr val="AA54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 </a:t>
            </a:r>
            <a:r>
              <a:rPr lang="en-US" sz="22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ballen@cwaunion.org</a:t>
            </a:r>
            <a:r>
              <a:rPr lang="en-US" sz="22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2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200" cap="none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200" cap="none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2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Website</a:t>
            </a:r>
            <a:r>
              <a:rPr lang="en-US" sz="2200" cap="none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:</a:t>
            </a:r>
            <a:r>
              <a:rPr lang="en-US" sz="22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200" cap="none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http://</a:t>
            </a:r>
            <a:r>
              <a:rPr lang="en-US" sz="22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www.cwa-union.org</a:t>
            </a:r>
            <a:r>
              <a:rPr lang="en-US" sz="2200" cap="none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200" cap="none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2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Coalition Page Tools: </a:t>
            </a:r>
            <a:r>
              <a:rPr lang="en-US" sz="22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http://www.StopFastTrack.com</a:t>
            </a:r>
            <a:r>
              <a:rPr lang="en-US" sz="22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2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2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2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2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President Cohen's Stop Fast Track/Save Jobs petition:</a:t>
            </a:r>
            <a:r>
              <a:rPr lang="en-US" sz="22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/>
            </a:r>
            <a:br>
              <a:rPr lang="en-US" sz="22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en-US" sz="22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	</a:t>
            </a:r>
            <a:r>
              <a:rPr lang="en-US" sz="2200" cap="none" dirty="0" smtClean="0">
                <a:solidFill>
                  <a:srgbClr val="00B0F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5"/>
              </a:rPr>
              <a:t>http://petitions.moveon.org/sign/tell-congress-we-cant?source=homepage</a:t>
            </a:r>
            <a:r>
              <a:rPr lang="en-US" sz="2200" cap="none" dirty="0" smtClean="0">
                <a:solidFill>
                  <a:srgbClr val="00B0F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200" cap="none" dirty="0" smtClean="0">
                <a:solidFill>
                  <a:srgbClr val="00B0F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200" dirty="0" smtClean="0">
                <a:solidFill>
                  <a:srgbClr val="00B0F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</a:t>
            </a:r>
            <a:endParaRPr lang="en-US" sz="2200" dirty="0">
              <a:solidFill>
                <a:srgbClr val="00B0F0"/>
              </a:solidFill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1" t="38733" r="16217" b="27268"/>
          <a:stretch/>
        </p:blipFill>
        <p:spPr>
          <a:xfrm>
            <a:off x="8439911" y="1353312"/>
            <a:ext cx="2883243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87" t="26532" r="25690" b="36432"/>
          <a:stretch/>
        </p:blipFill>
        <p:spPr>
          <a:xfrm>
            <a:off x="9137051" y="4681728"/>
            <a:ext cx="2186103" cy="66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36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00584"/>
            <a:ext cx="12009120" cy="6665976"/>
          </a:xfrm>
        </p:spPr>
        <p:txBody>
          <a:bodyPr>
            <a:normAutofit fontScale="90000"/>
          </a:bodyPr>
          <a:lstStyle/>
          <a:p>
            <a:r>
              <a:rPr lang="en-US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National Call Planning Team</a:t>
            </a:r>
            <a:br>
              <a:rPr lang="en-US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Stop Fast Track Allies</a:t>
            </a:r>
            <a:br>
              <a:rPr lang="en-US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54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Celeste Drake</a:t>
            </a:r>
            <a:br>
              <a:rPr lang="en-US" sz="54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54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36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Trade And Globalization </a:t>
            </a:r>
            <a:br>
              <a:rPr lang="en-US" sz="36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Policy Specialist AFL-CIO</a:t>
            </a:r>
            <a:br>
              <a:rPr lang="en-US" sz="36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 </a:t>
            </a:r>
            <a:r>
              <a:rPr lang="en-US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 </a:t>
            </a:r>
            <a:r>
              <a:rPr lang="en-US" sz="36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The Climate in Washington</a:t>
            </a:r>
            <a:br>
              <a:rPr lang="en-US" sz="36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en-US" sz="36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   		</a:t>
            </a:r>
            <a:r>
              <a:rPr lang="en-US" sz="36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- </a:t>
            </a:r>
            <a:r>
              <a:rPr lang="en-US" sz="36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Presidents Day Recess Actions</a:t>
            </a:r>
            <a:br>
              <a:rPr lang="en-US" sz="36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en-US" sz="36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8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Twitter: 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@</a:t>
            </a:r>
            <a:r>
              <a:rPr lang="en-US" sz="2800" cap="none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Cdrakefairtrade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rgbClr val="AA54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 </a:t>
            </a:r>
            <a:r>
              <a:rPr lang="en-US" sz="2800" cap="none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Cdrake@aflcio.Org</a:t>
            </a:r>
            <a: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President </a:t>
            </a:r>
            <a:r>
              <a:rPr lang="en-US" sz="2800" cap="none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Trumka's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recent Op-Ed: </a:t>
            </a:r>
            <a:r>
              <a:rPr lang="en-US" sz="20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/>
            </a:r>
            <a:br>
              <a:rPr lang="en-US" sz="20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hlinkClick r:id="rId3"/>
              </a:rPr>
              <a:t>http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hlinkClick r:id="rId3"/>
              </a:rPr>
              <a:t>://blog.thenewstribune.com/letters/2015/02/04/tpp-will-undermine-economic-recovery/#storylink=cpy</a:t>
            </a:r>
            <a:r>
              <a:rPr lang="en-US" sz="20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/>
            </a:r>
            <a:br>
              <a:rPr lang="en-US" sz="20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en-US" sz="20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	</a:t>
            </a:r>
            <a:r>
              <a:rPr lang="en-US" sz="2000" cap="none" dirty="0" smtClean="0">
                <a:solidFill>
                  <a:srgbClr val="00B0F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	</a:t>
            </a:r>
            <a:r>
              <a:rPr lang="en-US" sz="2000" dirty="0" smtClean="0">
                <a:solidFill>
                  <a:srgbClr val="00B0F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				</a:t>
            </a:r>
            <a:endParaRPr lang="en-US" sz="2000" dirty="0">
              <a:solidFill>
                <a:srgbClr val="00B0F0"/>
              </a:solidFill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3921" y="1063797"/>
            <a:ext cx="2816596" cy="3200677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09066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1443" y="-595741"/>
            <a:ext cx="11824168" cy="757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solidFill>
                  <a:srgbClr val="00B0F0"/>
                </a:solidFill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en-US" sz="4000" dirty="0" smtClean="0">
                <a:solidFill>
                  <a:srgbClr val="00B0F0"/>
                </a:solidFill>
                <a:latin typeface="Arial Black" panose="020B0A04020102020204" pitchFamily="34" charset="0"/>
                <a:cs typeface="Arial" pitchFamily="34" charset="0"/>
              </a:rPr>
              <a:t>   </a:t>
            </a:r>
            <a:r>
              <a:rPr lang="en-US" sz="4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National Call Planning Team</a:t>
            </a:r>
            <a:endParaRPr lang="en-US" sz="48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itchFamily="34" charset="0"/>
            </a:endParaRPr>
          </a:p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 </a:t>
            </a:r>
            <a:r>
              <a:rPr lang="en-US" sz="4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	</a:t>
            </a:r>
            <a:r>
              <a:rPr lang="en-US" sz="3200" b="1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Emilianne</a:t>
            </a:r>
            <a:r>
              <a:rPr lang="en-US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Slaydon</a:t>
            </a:r>
          </a:p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DEF5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 </a:t>
            </a:r>
            <a:r>
              <a:rPr lang="en-US" sz="3200" b="1" dirty="0" smtClean="0">
                <a:solidFill>
                  <a:srgbClr val="DEF5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	</a:t>
            </a:r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Director</a:t>
            </a:r>
            <a:r>
              <a:rPr lang="en-US" sz="32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, Social Media</a:t>
            </a:r>
          </a:p>
          <a:p>
            <a:pPr defTabSz="914353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sz="32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	</a:t>
            </a:r>
            <a:r>
              <a:rPr lang="en-US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@</a:t>
            </a:r>
            <a:r>
              <a:rPr lang="en-US" sz="32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TPP Media </a:t>
            </a:r>
            <a:r>
              <a:rPr lang="en-US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March</a:t>
            </a:r>
            <a:endParaRPr lang="en-US" sz="32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 pitchFamily="18" charset="0"/>
              <a:cs typeface="Times New Roman" pitchFamily="18" charset="0"/>
            </a:endParaRPr>
          </a:p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000" b="1" dirty="0">
                <a:solidFill>
                  <a:srgbClr val="C00000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	</a:t>
            </a: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TPP Tuesday Twitter </a:t>
            </a:r>
            <a:r>
              <a:rPr lang="en-US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Storms</a:t>
            </a:r>
          </a:p>
          <a:p>
            <a:pPr defTabSz="914353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	#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StopFastTrack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</a:t>
            </a:r>
          </a:p>
          <a:p>
            <a:pPr defTabSz="914353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sz="3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      </a:t>
            </a:r>
            <a:r>
              <a:rPr lang="en-US" sz="3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	</a:t>
            </a:r>
            <a:r>
              <a:rPr lang="en-US" sz="3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6 </a:t>
            </a:r>
            <a:r>
              <a:rPr lang="en-US" sz="30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p.m. PST / 9 p.m. EST</a:t>
            </a:r>
          </a:p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      </a:t>
            </a:r>
          </a:p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lang="en-U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lang="en-US" sz="3200" dirty="0">
              <a:solidFill>
                <a:srgbClr val="DEF5FA">
                  <a:lumMod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 pitchFamily="18" charset="0"/>
              <a:cs typeface="Times New Roman" pitchFamily="18" charset="0"/>
            </a:endParaRPr>
          </a:p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 pitchFamily="18" charset="0"/>
              <a:cs typeface="Times New Roman" pitchFamily="18" charset="0"/>
            </a:endParaRPr>
          </a:p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 pitchFamily="18" charset="0"/>
              <a:cs typeface="Times New Roman" pitchFamily="18" charset="0"/>
            </a:endParaRPr>
          </a:p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9728" y="4407408"/>
            <a:ext cx="12082272" cy="3483897"/>
          </a:xfrm>
          <a:prstGeom prst="rect">
            <a:avLst/>
          </a:prstGeom>
        </p:spPr>
        <p:txBody>
          <a:bodyPr wrap="none" lIns="91435" tIns="45718" rIns="91435" bIns="45718">
            <a:noAutofit/>
          </a:bodyPr>
          <a:lstStyle/>
          <a:p>
            <a:pPr defTabSz="914353"/>
            <a:r>
              <a:rPr lang="en-US" sz="3200" b="1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	  </a:t>
            </a:r>
            <a:r>
              <a:rPr lang="en-US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TPP/TTIP Tuesday Tweets:</a:t>
            </a:r>
          </a:p>
          <a:p>
            <a:pPr defTabSz="914353">
              <a:spcAft>
                <a:spcPts val="1200"/>
              </a:spcAft>
            </a:pPr>
            <a:r>
              <a:rPr lang="en-US" sz="3200" dirty="0" smtClean="0">
                <a:solidFill>
                  <a:srgbClr val="2DA2B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	</a:t>
            </a:r>
            <a:r>
              <a:rPr lang="en-US" sz="3200" dirty="0">
                <a:solidFill>
                  <a:srgbClr val="2DA2B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3200" dirty="0" smtClean="0">
                <a:solidFill>
                  <a:srgbClr val="2DA2B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http://www.tiny.cc/TPPMediaMarch</a:t>
            </a:r>
            <a:endParaRPr lang="en-US" sz="28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defTabSz="914353"/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defTabSz="914353"/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	Email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  <a:hlinkClick r:id="rId4"/>
              </a:rPr>
              <a:t>eslaydon@mac.com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defTabSz="914353"/>
            <a:r>
              <a:rPr lang="en-US" sz="3200" dirty="0" smtClean="0">
                <a:solidFill>
                  <a:srgbClr val="2DA2B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r>
              <a:rPr lang="en-US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defTabSz="914353"/>
            <a:r>
              <a:rPr lang="en-US" sz="2400" dirty="0">
                <a:solidFill>
                  <a:prstClr val="white"/>
                </a:solidFill>
              </a:rPr>
              <a:t>   		</a:t>
            </a:r>
            <a:r>
              <a:rPr lang="en-US" sz="2400" dirty="0">
                <a:solidFill>
                  <a:srgbClr val="FFFF00"/>
                </a:solidFill>
              </a:rPr>
              <a:t/>
            </a:r>
            <a:br>
              <a:rPr lang="en-US" sz="2400" dirty="0">
                <a:solidFill>
                  <a:srgbClr val="FFFF00"/>
                </a:solidFill>
              </a:rPr>
            </a:br>
            <a:r>
              <a:rPr lang="en-US" sz="2400" dirty="0">
                <a:solidFill>
                  <a:prstClr val="white"/>
                </a:solidFill>
              </a:rPr>
              <a:t/>
            </a:r>
            <a:br>
              <a:rPr lang="en-US" sz="2400" dirty="0">
                <a:solidFill>
                  <a:prstClr val="white"/>
                </a:solidFill>
              </a:rPr>
            </a:b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55520" y="3063242"/>
            <a:ext cx="7498080" cy="2624275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defTabSz="914353"/>
            <a:endParaRPr lang="en-US" dirty="0">
              <a:solidFill>
                <a:prstClr val="white"/>
              </a:solidFill>
            </a:endParaRPr>
          </a:p>
          <a:p>
            <a:pPr defTabSz="914353"/>
            <a:endParaRPr lang="en-US" dirty="0">
              <a:solidFill>
                <a:prstClr val="white"/>
              </a:solidFill>
            </a:endParaRPr>
          </a:p>
          <a:p>
            <a:pPr defTabSz="914353"/>
            <a:endParaRPr lang="en-US" dirty="0">
              <a:solidFill>
                <a:prstClr val="white"/>
              </a:solidFill>
            </a:endParaRPr>
          </a:p>
          <a:p>
            <a:pPr defTabSz="914353"/>
            <a:endParaRPr lang="en-US" dirty="0">
              <a:solidFill>
                <a:prstClr val="white"/>
              </a:solidFill>
            </a:endParaRPr>
          </a:p>
          <a:p>
            <a:pPr defTabSz="914353"/>
            <a:endParaRPr lang="en-US" dirty="0">
              <a:solidFill>
                <a:prstClr val="white"/>
              </a:solidFill>
            </a:endParaRPr>
          </a:p>
          <a:p>
            <a:pPr defTabSz="914353"/>
            <a:endParaRPr lang="en-US" dirty="0">
              <a:solidFill>
                <a:prstClr val="white"/>
              </a:solidFill>
            </a:endParaRPr>
          </a:p>
          <a:p>
            <a:pPr defTabSz="914353"/>
            <a:endParaRPr lang="en-US" dirty="0">
              <a:solidFill>
                <a:prstClr val="white"/>
              </a:solidFill>
            </a:endParaRPr>
          </a:p>
          <a:p>
            <a:pPr defTabSz="914353"/>
            <a:endParaRPr lang="en-US" dirty="0">
              <a:solidFill>
                <a:prstClr val="white"/>
              </a:solidFill>
            </a:endParaRPr>
          </a:p>
          <a:p>
            <a:pPr defTabSz="914353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117394" y="4343400"/>
            <a:ext cx="550606" cy="2000544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algn="ctr" defTabSz="914353"/>
            <a:endParaRPr lang="en-US" sz="2400" dirty="0">
              <a:solidFill>
                <a:prstClr val="white"/>
              </a:solidFill>
            </a:endParaRPr>
          </a:p>
          <a:p>
            <a:pPr algn="ctr" defTabSz="914353"/>
            <a:endParaRPr lang="en-US" sz="2400" dirty="0">
              <a:solidFill>
                <a:prstClr val="white"/>
              </a:solidFill>
            </a:endParaRPr>
          </a:p>
          <a:p>
            <a:pPr algn="ctr" defTabSz="914353"/>
            <a:r>
              <a:rPr lang="en-US" sz="2400" dirty="0">
                <a:solidFill>
                  <a:prstClr val="white"/>
                </a:solidFill>
              </a:rPr>
              <a:t>		     </a:t>
            </a:r>
          </a:p>
          <a:p>
            <a:pPr algn="ctr" defTabSz="914353"/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en-US" sz="3600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4241" y="1600200"/>
            <a:ext cx="2679896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58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968</TotalTime>
  <Words>638</Words>
  <Application>Microsoft Office PowerPoint</Application>
  <PresentationFormat>Widescreen</PresentationFormat>
  <Paragraphs>222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Arial Black</vt:lpstr>
      <vt:lpstr>Arial Narrow</vt:lpstr>
      <vt:lpstr>Calibri</vt:lpstr>
      <vt:lpstr>Century Gothic</vt:lpstr>
      <vt:lpstr>Impact</vt:lpstr>
      <vt:lpstr>Symbol</vt:lpstr>
      <vt:lpstr>Times New Roman</vt:lpstr>
      <vt:lpstr>Mesh</vt:lpstr>
      <vt:lpstr>PowerPoint Presentation</vt:lpstr>
      <vt:lpstr>          WELCOME!           Elizabeth Warren       National TPP Team Coordinator            Email: liz.Moveon@earthlink.Net                                   Call structure and norms             Meeting room functions             Global TPP team page: http://on.Fb.Me/o76pxm   ●PowerPoint   ●Report   ●Tools   ●Downloads                </vt:lpstr>
      <vt:lpstr>       Your TPP call host team:                   Tom Hocking – FB Global TPP Page       National Call Technical Adviser       MoveOn Regional Organizer, PA         email: twhocking@gmail.com         Lisa Oldendorp – Chat Notes        National Call Team Chat Host        MoveOn Regional Organizer, NY        email: eslsk8r@optonline.net </vt:lpstr>
      <vt:lpstr>     Post-Meeting Report+     Liz Amsden     National Call Team Co-Organizer     Call Notes/Campaign Updates      Moveon Council Organizer CA      Email: Lizamsden@hotmail.Com                             Jan Swartzendruber            National Call Planning Team                       Call Notes/Post-call Report            Moveon Regional Organizer KS                         Email: Janinkansas2@gmail.Com                                                         </vt:lpstr>
      <vt:lpstr>     National TPP Call Planning Team     Harriet Heywood     National Call Team Co-organizer     Moveon Regional Organizer FL     Email: Harrietheywood@gmail.Com   Mara Cohen   National Team Core Group  PDA Mass Criminalization Issue Team  Global Climate Convergence Organizer IL  National TPP Team Chat Host   Email: McMoveOn@gmail.com        </vt:lpstr>
      <vt:lpstr>PowerPoint Presentation</vt:lpstr>
      <vt:lpstr>   National Stop Fast Track Allies   Beth Allen   Communications Workers of America (CWA)    - New Petition - MoveOn and CWA!    - Fast Track Messaging Updates    - Recess Week Plan   Twitter: @CWABeth  Email: ballen@cwaunion.org   Website: http://www.cwa-union.org  Coalition Page Tools: http://www.StopFastTrack.com   President Cohen's Stop Fast Track/Save Jobs petition:  http://petitions.moveon.org/sign/tell-congress-we-cant?source=homepage    </vt:lpstr>
      <vt:lpstr> National Call Planning Team  Stop Fast Track Allies  Celeste Drake  Trade And Globalization   Policy Specialist AFL-CIO     - The Climate in Washington           - Presidents Day Recess Actions  Twitter: @Cdrakefairtrade  Email: Cdrake@aflcio.Org   President Trumka's recent Op-Ed:  http://blog.thenewstribune.com/letters/2015/02/04/tpp-will-undermine-economic-recovery/#storylink=cpy       </vt:lpstr>
      <vt:lpstr>PowerPoint Presentation</vt:lpstr>
      <vt:lpstr>PowerPoint Presentation</vt:lpstr>
      <vt:lpstr>National Call Planning Team Stop Fast Track Allies Andrea Miller Executive Director People Demanding Action Co-Executive Director Progressive Democrats Of America  News and Tools: http://www.pdaction.org  Fast Track Map: http://www.pdamerica.org/tpp  Email: andrea@pdamerica.org  Fast Track Letter To The Editor Tool:  http://salsa.wiredforchange.com/o/6405/c/10113/letter/?letter_key=865  </vt:lpstr>
      <vt:lpstr>PowerPoint Presentation</vt:lpstr>
      <vt:lpstr>PowerPoint Presentation</vt:lpstr>
      <vt:lpstr>    Special Guest Speaker:  Dave Johnson Fellow, Campaign for America's Future  Links:  http://www.ourfuture.org  http://www.seeingtheforest.com/about-us  http://www.huffingtonpost.com/dave-johnson/lets-take-apart-the-corpo_b_6575180.html http://ourfuture.org/20150206/a-comment-on-public-investment-jobs-and-dreams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q &amp; a  with our Guest Speaker  Dave Johnson Campaign for America's Future  Links:  http://www.ourfuture.org  http://www.seeingtheforest.com/about-us  http://www.huffingtonpost.com/dave-johnson/lets-take-apart-the-corpo_b_6575180.html http://ourfuture.org/20150206/a-comment-on-public-investment-jobs-and-dreams   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Andrea Miller</cp:lastModifiedBy>
  <cp:revision>38</cp:revision>
  <dcterms:created xsi:type="dcterms:W3CDTF">2015-02-08T02:50:48Z</dcterms:created>
  <dcterms:modified xsi:type="dcterms:W3CDTF">2015-02-09T03:42:52Z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