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59" r:id="rId3"/>
    <p:sldId id="266" r:id="rId4"/>
    <p:sldId id="260" r:id="rId5"/>
    <p:sldId id="309" r:id="rId6"/>
    <p:sldId id="323" r:id="rId7"/>
    <p:sldId id="313" r:id="rId8"/>
    <p:sldId id="275" r:id="rId9"/>
    <p:sldId id="331" r:id="rId10"/>
    <p:sldId id="332" r:id="rId11"/>
    <p:sldId id="333" r:id="rId12"/>
    <p:sldId id="305" r:id="rId13"/>
    <p:sldId id="294" r:id="rId14"/>
    <p:sldId id="296" r:id="rId15"/>
    <p:sldId id="295" r:id="rId16"/>
    <p:sldId id="298" r:id="rId17"/>
    <p:sldId id="297" r:id="rId18"/>
    <p:sldId id="299" r:id="rId19"/>
    <p:sldId id="318" r:id="rId20"/>
    <p:sldId id="319" r:id="rId21"/>
    <p:sldId id="320" r:id="rId22"/>
    <p:sldId id="321" r:id="rId23"/>
    <p:sldId id="293" r:id="rId24"/>
    <p:sldId id="306" r:id="rId25"/>
    <p:sldId id="307" r:id="rId26"/>
    <p:sldId id="308" r:id="rId27"/>
    <p:sldId id="317" r:id="rId28"/>
    <p:sldId id="322" r:id="rId29"/>
    <p:sldId id="315" r:id="rId30"/>
    <p:sldId id="316" r:id="rId31"/>
    <p:sldId id="311" r:id="rId32"/>
    <p:sldId id="272" r:id="rId33"/>
    <p:sldId id="285" r:id="rId34"/>
    <p:sldId id="289" r:id="rId35"/>
    <p:sldId id="290" r:id="rId36"/>
    <p:sldId id="269" r:id="rId37"/>
    <p:sldId id="334" r:id="rId38"/>
    <p:sldId id="312" r:id="rId39"/>
    <p:sldId id="314" r:id="rId40"/>
    <p:sldId id="329" r:id="rId41"/>
    <p:sldId id="300" r:id="rId42"/>
    <p:sldId id="304" r:id="rId43"/>
    <p:sldId id="303" r:id="rId44"/>
    <p:sldId id="302" r:id="rId45"/>
    <p:sldId id="324" r:id="rId46"/>
    <p:sldId id="325" r:id="rId47"/>
    <p:sldId id="326" r:id="rId48"/>
    <p:sldId id="327" r:id="rId49"/>
    <p:sldId id="328"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84" autoAdjust="0"/>
    <p:restoredTop sz="94660"/>
  </p:normalViewPr>
  <p:slideViewPr>
    <p:cSldViewPr snapToGrid="0">
      <p:cViewPr varScale="1">
        <p:scale>
          <a:sx n="95" d="100"/>
          <a:sy n="95" d="100"/>
        </p:scale>
        <p:origin x="53" y="134"/>
      </p:cViewPr>
      <p:guideLst/>
    </p:cSldViewPr>
  </p:slideViewPr>
  <p:notesTextViewPr>
    <p:cViewPr>
      <p:scale>
        <a:sx n="1" d="1"/>
        <a:sy n="1" d="1"/>
      </p:scale>
      <p:origin x="0" y="0"/>
    </p:cViewPr>
  </p:notesTextViewPr>
  <p:sorterViewPr>
    <p:cViewPr>
      <p:scale>
        <a:sx n="100" d="100"/>
        <a:sy n="100" d="100"/>
      </p:scale>
      <p:origin x="0" y="-827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BEA679-9736-4181-811D-144D1BF13098}" type="datetimeFigureOut">
              <a:rPr lang="en-US" smtClean="0"/>
              <a:t>3/31/2016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FF21A0-4332-4DE5-8FA5-34308E946753}" type="slidenum">
              <a:rPr lang="en-US" smtClean="0"/>
              <a:t>‹#›</a:t>
            </a:fld>
            <a:endParaRPr lang="en-US"/>
          </a:p>
        </p:txBody>
      </p:sp>
    </p:spTree>
    <p:extLst>
      <p:ext uri="{BB962C8B-B14F-4D97-AF65-F5344CB8AC3E}">
        <p14:creationId xmlns:p14="http://schemas.microsoft.com/office/powerpoint/2010/main" val="3771023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74156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29736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8575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BD89F0F-30B2-44B0-AED9-9103DB9A44B0}"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1642001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671212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84188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98013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BD89F0F-30B2-44B0-AED9-9103DB9A44B0}"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518494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BD89F0F-30B2-44B0-AED9-9103DB9A44B0}" type="datetimeFigureOut">
              <a:rPr lang="en-US" smtClean="0"/>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353521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BD89F0F-30B2-44B0-AED9-9103DB9A44B0}" type="datetimeFigureOut">
              <a:rPr lang="en-US" smtClean="0"/>
              <a:t>3/31/2016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2819557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D89F0F-30B2-44B0-AED9-9103DB9A44B0}" type="datetimeFigureOut">
              <a:rPr lang="en-US" smtClean="0"/>
              <a:t>3/31/2016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769710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D89F0F-30B2-44B0-AED9-9103DB9A44B0}" type="datetimeFigureOut">
              <a:rPr lang="en-US" smtClean="0"/>
              <a:t>3/31/2016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4284766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D89F0F-30B2-44B0-AED9-9103DB9A44B0}" type="datetimeFigureOut">
              <a:rPr lang="en-US" smtClean="0"/>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924491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D89F0F-30B2-44B0-AED9-9103DB9A44B0}" type="datetimeFigureOut">
              <a:rPr lang="en-US" smtClean="0"/>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237405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D89F0F-30B2-44B0-AED9-9103DB9A44B0}" type="datetimeFigureOut">
              <a:rPr lang="en-US" smtClean="0"/>
              <a:t>3/31/2016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E55D97-A9C4-4ECA-A13D-A9FF618CF0CD}" type="slidenum">
              <a:rPr lang="en-US" smtClean="0"/>
              <a:t>‹#›</a:t>
            </a:fld>
            <a:endParaRPr lang="en-US"/>
          </a:p>
        </p:txBody>
      </p:sp>
    </p:spTree>
    <p:extLst>
      <p:ext uri="{BB962C8B-B14F-4D97-AF65-F5344CB8AC3E}">
        <p14:creationId xmlns:p14="http://schemas.microsoft.com/office/powerpoint/2010/main" val="2264981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chn.org/" TargetMode="Externa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hyperlink" Target="https://actionnetwork.org/campaigns/the-peoples-budget-campaign" TargetMode="External"/><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hyperlink" Target="mailto:andrea@peopledemandingaction.org" TargetMode="Externa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24.jpeg"/><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dailykos.com/stories/2016/3/8/1489868/-Investing-in-People-Matters-A-Black-Man-s-perspective-on-The-People-s-Budget" TargetMode="External"/><Relationship Id="rId2" Type="http://schemas.openxmlformats.org/officeDocument/2006/relationships/hyperlink" Target="http://www.dailykos.com/stories/2016/3/3/1495308/-Flint-MI-Water-Crisis-Is-Proof-Positive-That-We-Need-Better-Infrastructure-and-a-Progressive-Budget" TargetMode="External"/><Relationship Id="rId1" Type="http://schemas.openxmlformats.org/officeDocument/2006/relationships/slideLayout" Target="../slideLayouts/slideLayout2.xml"/><Relationship Id="rId5" Type="http://schemas.openxmlformats.org/officeDocument/2006/relationships/hyperlink" Target="http://www.dailykos.com/stories/2016/3/10/1499391/-The-Peoples-Budget-and-Pentagon-Spending-A-Start-in-the-Right-Direction" TargetMode="External"/><Relationship Id="rId4" Type="http://schemas.openxmlformats.org/officeDocument/2006/relationships/hyperlink" Target="http://www.dailykos.com/stories/2016/3/9/1498834/-Why-we-need-the-People-s-Budget-and-its-1-trillion-infrastructure-jobs-plan"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ww.nationalpriorities.org/blog/2016/03/03/five-reasons-support-peoplesbudget/" TargetMode="External"/><Relationship Id="rId2" Type="http://schemas.openxmlformats.org/officeDocument/2006/relationships/hyperlink" Target="http://www.dailykos.com/stories/2016/3/9/1498530/-The-People-s-Budget-is-the-Greenest-Option-in-Washington" TargetMode="External"/><Relationship Id="rId1" Type="http://schemas.openxmlformats.org/officeDocument/2006/relationships/slideLayout" Target="../slideLayouts/slideLayout2.xml"/><Relationship Id="rId5" Type="http://schemas.openxmlformats.org/officeDocument/2006/relationships/hyperlink" Target="http://www.dailykos.com/stories/2016/3/10/1499373/-The-People-s-Budget-Pushing-Us-Toward-a-Peace-Economy" TargetMode="External"/><Relationship Id="rId4" Type="http://schemas.openxmlformats.org/officeDocument/2006/relationships/hyperlink" Target="http://www.huffingtonpost.com/nancy-altman/the-pro-social-security-c_b_9432890.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ourfuture.org/20160317/stoke-job-growth-or-choke-it-the-gop-makes-the-wrong-choice-again" TargetMode="External"/><Relationship Id="rId2" Type="http://schemas.openxmlformats.org/officeDocument/2006/relationships/hyperlink" Target="http://www.huffingtonpost.com/deborah-weinstein/flint-and-beyond_b_9577762.html" TargetMode="External"/><Relationship Id="rId1" Type="http://schemas.openxmlformats.org/officeDocument/2006/relationships/slideLayout" Target="../slideLayouts/slideLayout2.xml"/><Relationship Id="rId6" Type="http://schemas.openxmlformats.org/officeDocument/2006/relationships/hyperlink" Target="http://www.huffingtonpost.com/deborah-weinstein/a-federal-budget-that-con_b_9432644.html" TargetMode="External"/><Relationship Id="rId5" Type="http://schemas.openxmlformats.org/officeDocument/2006/relationships/hyperlink" Target="http://rooseveltinstitute.org/peoples-budget-quenches-thirst-big-ideas-work/" TargetMode="External"/><Relationship Id="rId4" Type="http://schemas.openxmlformats.org/officeDocument/2006/relationships/hyperlink" Target="http://www.dailykos.com/story/2016/03/30/1507986/-Prioritizing-People-Not-the-Pentagon-with-the-People-s-Budget"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actionnetwork.org/event_campaigns/building-congressional-support-for-the-peoples-budget"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thunderclap.it/projects/39840-support-the-people-s-budget?locale=en" TargetMode="External"/><Relationship Id="rId2" Type="http://schemas.openxmlformats.org/officeDocument/2006/relationships/hyperlink" Target="http://salsa.wiredforchange.com/o/6405/c/10113/letter/?letter_KEY=881" TargetMode="External"/><Relationship Id="rId1" Type="http://schemas.openxmlformats.org/officeDocument/2006/relationships/slideLayout" Target="../slideLayouts/slideLayout2.xml"/><Relationship Id="rId4" Type="http://schemas.openxmlformats.org/officeDocument/2006/relationships/hyperlink" Target="http://www.peopledemandingaction.org/campaigns/the-people-s-budget"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thunderclap.it/projects/39840-support-the-people-s-budget?locale=en" TargetMode="External"/><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reports.weforum.org/global-competitiveness-report-2014-2015/ranking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135" y="476778"/>
            <a:ext cx="7212450" cy="592065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4"/>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30880" y="4272509"/>
            <a:ext cx="365760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118215" y="1116858"/>
            <a:ext cx="5956353" cy="3038947"/>
          </a:xfrm>
        </p:spPr>
        <p:txBody>
          <a:bodyPr>
            <a:noAutofit/>
          </a:bodyPr>
          <a:lstStyle/>
          <a:p>
            <a:pPr algn="r">
              <a:lnSpc>
                <a:spcPct val="80000"/>
              </a:lnSpc>
            </a:pPr>
            <a:r>
              <a:rPr lang="en-US" dirty="0">
                <a:solidFill>
                  <a:srgbClr val="FFFFFF"/>
                </a:solidFill>
              </a:rPr>
              <a:t>Understanding The People’s Budget</a:t>
            </a:r>
          </a:p>
        </p:txBody>
      </p:sp>
      <p:sp>
        <p:nvSpPr>
          <p:cNvPr id="9"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452" y="476778"/>
            <a:ext cx="3864383" cy="592065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046720" y="1033670"/>
            <a:ext cx="3395207" cy="5355312"/>
          </a:xfrm>
          <a:prstGeom prst="rect">
            <a:avLst/>
          </a:prstGeom>
          <a:noFill/>
        </p:spPr>
        <p:txBody>
          <a:bodyPr wrap="square" rtlCol="0">
            <a:spAutoFit/>
          </a:bodyPr>
          <a:lstStyle/>
          <a:p>
            <a:r>
              <a:rPr lang="en-US" b="1" dirty="0"/>
              <a:t>The People’s Budget Campaign </a:t>
            </a:r>
            <a:r>
              <a:rPr lang="en-US" dirty="0"/>
              <a:t>American Friends Service Committee </a:t>
            </a:r>
          </a:p>
          <a:p>
            <a:r>
              <a:rPr lang="en-US" dirty="0"/>
              <a:t>Campaign for America’s Future</a:t>
            </a:r>
            <a:br>
              <a:rPr lang="en-US" dirty="0"/>
            </a:br>
            <a:r>
              <a:rPr lang="en-US" dirty="0"/>
              <a:t>Coalition on Human Needs </a:t>
            </a:r>
            <a:br>
              <a:rPr lang="en-US" dirty="0"/>
            </a:br>
            <a:r>
              <a:rPr lang="en-US" dirty="0"/>
              <a:t>Daily Kos</a:t>
            </a:r>
          </a:p>
          <a:p>
            <a:r>
              <a:rPr lang="en-US" dirty="0"/>
              <a:t>Friends of the Earth</a:t>
            </a:r>
            <a:br>
              <a:rPr lang="en-US" dirty="0"/>
            </a:br>
            <a:r>
              <a:rPr lang="en-US" dirty="0"/>
              <a:t>National Alliance of HUD Tenants </a:t>
            </a:r>
            <a:br>
              <a:rPr lang="en-US" dirty="0"/>
            </a:br>
            <a:r>
              <a:rPr lang="en-US" dirty="0"/>
              <a:t>National Priorities Project</a:t>
            </a:r>
            <a:br>
              <a:rPr lang="en-US" dirty="0"/>
            </a:br>
            <a:r>
              <a:rPr lang="en-US" dirty="0"/>
              <a:t>NETWORK Lobby </a:t>
            </a:r>
            <a:br>
              <a:rPr lang="en-US" dirty="0"/>
            </a:br>
            <a:r>
              <a:rPr lang="en-US" dirty="0"/>
              <a:t>Peace Action </a:t>
            </a:r>
            <a:br>
              <a:rPr lang="en-US" dirty="0"/>
            </a:br>
            <a:r>
              <a:rPr lang="en-US" dirty="0"/>
              <a:t>People Demanding Action </a:t>
            </a:r>
            <a:br>
              <a:rPr lang="en-US" dirty="0"/>
            </a:br>
            <a:r>
              <a:rPr lang="en-US" dirty="0"/>
              <a:t>Progressive Congress </a:t>
            </a:r>
            <a:br>
              <a:rPr lang="en-US" dirty="0"/>
            </a:br>
            <a:r>
              <a:rPr lang="en-US" dirty="0"/>
              <a:t>Progressive Democrats of America </a:t>
            </a:r>
            <a:br>
              <a:rPr lang="en-US" dirty="0"/>
            </a:br>
            <a:r>
              <a:rPr lang="en-US" dirty="0"/>
              <a:t>Social Security Works </a:t>
            </a:r>
            <a:br>
              <a:rPr lang="en-US" dirty="0"/>
            </a:br>
            <a:r>
              <a:rPr lang="en-US" dirty="0"/>
              <a:t>Social Solutions</a:t>
            </a:r>
            <a:br>
              <a:rPr lang="en-US" dirty="0"/>
            </a:br>
            <a:r>
              <a:rPr lang="en-US" dirty="0"/>
              <a:t>US Labor Against the War</a:t>
            </a:r>
            <a:br>
              <a:rPr lang="en-US" dirty="0"/>
            </a:br>
            <a:r>
              <a:rPr lang="en-US" dirty="0"/>
              <a:t>Win Without War</a:t>
            </a:r>
          </a:p>
          <a:p>
            <a:endParaRPr lang="en-US" dirty="0"/>
          </a:p>
        </p:txBody>
      </p:sp>
      <p:pic>
        <p:nvPicPr>
          <p:cNvPr id="10" name="Picture 9"/>
          <p:cNvPicPr>
            <a:picLocks noChangeAspect="1"/>
          </p:cNvPicPr>
          <p:nvPr/>
        </p:nvPicPr>
        <p:blipFill>
          <a:blip r:embed="rId2"/>
          <a:stretch>
            <a:fillRect/>
          </a:stretch>
        </p:blipFill>
        <p:spPr>
          <a:xfrm>
            <a:off x="3706238" y="4470414"/>
            <a:ext cx="3078265" cy="1608642"/>
          </a:xfrm>
          <a:prstGeom prst="rect">
            <a:avLst/>
          </a:prstGeom>
        </p:spPr>
      </p:pic>
    </p:spTree>
    <p:extLst>
      <p:ext uri="{BB962C8B-B14F-4D97-AF65-F5344CB8AC3E}">
        <p14:creationId xmlns:p14="http://schemas.microsoft.com/office/powerpoint/2010/main" val="2682977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a:solidFill>
                  <a:schemeClr val="accent1">
                    <a:lumMod val="50000"/>
                  </a:schemeClr>
                </a:solidFill>
              </a:rPr>
              <a:t>$1 Trillion Plan for Infrastructure </a:t>
            </a:r>
            <a:br>
              <a:rPr lang="en-US" sz="3800" b="1" dirty="0">
                <a:solidFill>
                  <a:schemeClr val="accent1">
                    <a:lumMod val="50000"/>
                  </a:schemeClr>
                </a:solidFill>
              </a:rPr>
            </a:br>
            <a:r>
              <a:rPr lang="en-US" sz="3800" b="1" dirty="0">
                <a:solidFill>
                  <a:schemeClr val="accent1">
                    <a:lumMod val="50000"/>
                  </a:schemeClr>
                </a:solidFill>
              </a:rPr>
              <a:t>in the People’s Budget</a:t>
            </a:r>
          </a:p>
        </p:txBody>
      </p:sp>
      <p:sp>
        <p:nvSpPr>
          <p:cNvPr id="3" name="Content Placeholder 2"/>
          <p:cNvSpPr>
            <a:spLocks noGrp="1"/>
          </p:cNvSpPr>
          <p:nvPr>
            <p:ph idx="1"/>
          </p:nvPr>
        </p:nvSpPr>
        <p:spPr/>
        <p:txBody>
          <a:bodyPr>
            <a:normAutofit fontScale="85000" lnSpcReduction="10000"/>
          </a:bodyPr>
          <a:lstStyle/>
          <a:p>
            <a:pPr marL="0" indent="0">
              <a:buNone/>
            </a:pPr>
            <a:r>
              <a:rPr lang="en-US" dirty="0"/>
              <a:t>The People’s Budget would:</a:t>
            </a:r>
          </a:p>
          <a:p>
            <a:pPr fontAlgn="base"/>
            <a:r>
              <a:rPr lang="en-US" dirty="0"/>
              <a:t>Make a $1 trillion commitment to infrastructure rebuilding over 10 years</a:t>
            </a:r>
          </a:p>
          <a:p>
            <a:pPr fontAlgn="base"/>
            <a:r>
              <a:rPr lang="en-US" dirty="0"/>
              <a:t>Create 3.6 million new jobs and boost gross domestic product (GDP) by 3 percent</a:t>
            </a:r>
          </a:p>
          <a:p>
            <a:pPr fontAlgn="base"/>
            <a:r>
              <a:rPr lang="en-US" dirty="0"/>
              <a:t>Designates funding for addressing lead water crisis in Flint, Mich., and elsewhere</a:t>
            </a:r>
          </a:p>
          <a:p>
            <a:pPr fontAlgn="base"/>
            <a:r>
              <a:rPr lang="en-US" dirty="0"/>
              <a:t>Support research and development of clean energy technologies</a:t>
            </a:r>
          </a:p>
          <a:p>
            <a:pPr fontAlgn="base"/>
            <a:r>
              <a:rPr lang="en-US" dirty="0"/>
              <a:t>Includes funding to support transition to a smart energy grid</a:t>
            </a:r>
          </a:p>
          <a:p>
            <a:pPr fontAlgn="base"/>
            <a:r>
              <a:rPr lang="en-US" dirty="0"/>
              <a:t>Would finance a balanced transportation network</a:t>
            </a:r>
          </a:p>
          <a:p>
            <a:pPr fontAlgn="base"/>
            <a:r>
              <a:rPr lang="en-US" dirty="0"/>
              <a:t>Impose a per-barrel tax on oil to help finance transportation needs, plus would reform our tax code to have the wealthy pay their fair share </a:t>
            </a:r>
          </a:p>
          <a:p>
            <a:pPr fontAlgn="base"/>
            <a:r>
              <a:rPr lang="en-US" dirty="0"/>
              <a:t>Would allow for strategies such as an infrastructure bank to attract other sources of infrastructure financing</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34958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a:solidFill>
                  <a:schemeClr val="accent1">
                    <a:lumMod val="50000"/>
                  </a:schemeClr>
                </a:solidFill>
              </a:rPr>
              <a:t>$1 Trillion Plan for Infrastructure </a:t>
            </a:r>
            <a:br>
              <a:rPr lang="en-US" sz="3800" b="1" dirty="0">
                <a:solidFill>
                  <a:schemeClr val="accent1">
                    <a:lumMod val="50000"/>
                  </a:schemeClr>
                </a:solidFill>
              </a:rPr>
            </a:br>
            <a:r>
              <a:rPr lang="en-US" sz="3800" b="1" dirty="0">
                <a:solidFill>
                  <a:schemeClr val="accent1">
                    <a:lumMod val="50000"/>
                  </a:schemeClr>
                </a:solidFill>
              </a:rPr>
              <a:t>in the People’s Budget</a:t>
            </a:r>
          </a:p>
        </p:txBody>
      </p:sp>
      <p:sp>
        <p:nvSpPr>
          <p:cNvPr id="3" name="Content Placeholder 2"/>
          <p:cNvSpPr>
            <a:spLocks noGrp="1"/>
          </p:cNvSpPr>
          <p:nvPr>
            <p:ph idx="1"/>
          </p:nvPr>
        </p:nvSpPr>
        <p:spPr/>
        <p:txBody>
          <a:bodyPr>
            <a:normAutofit/>
          </a:bodyPr>
          <a:lstStyle/>
          <a:p>
            <a:pPr marL="0" indent="0">
              <a:buNone/>
            </a:pPr>
            <a:r>
              <a:rPr lang="en-US" dirty="0"/>
              <a:t>What we could face in 2017 or 2018:</a:t>
            </a:r>
          </a:p>
          <a:p>
            <a:pPr fontAlgn="base"/>
            <a:r>
              <a:rPr lang="en-US" dirty="0"/>
              <a:t>Type “global recession coming” into a search engine</a:t>
            </a:r>
          </a:p>
          <a:p>
            <a:pPr fontAlgn="base"/>
            <a:r>
              <a:rPr lang="en-US" dirty="0"/>
              <a:t>The Republican presidential candidates all advocate policies that would make a recession worse</a:t>
            </a:r>
          </a:p>
          <a:p>
            <a:pPr fontAlgn="base"/>
            <a:r>
              <a:rPr lang="en-US" dirty="0"/>
              <a:t>Bernie Sanders has already proposed a plan comparable to the Progressive Caucus. Who will have Hillary Clinton’s ear?</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667532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Lukas Ross</a:t>
            </a:r>
          </a:p>
        </p:txBody>
      </p:sp>
      <p:sp>
        <p:nvSpPr>
          <p:cNvPr id="3" name="Content Placeholder 2"/>
          <p:cNvSpPr>
            <a:spLocks noGrp="1"/>
          </p:cNvSpPr>
          <p:nvPr>
            <p:ph idx="1"/>
          </p:nvPr>
        </p:nvSpPr>
        <p:spPr>
          <a:xfrm>
            <a:off x="838200" y="1825625"/>
            <a:ext cx="5800725" cy="4351338"/>
          </a:xfrm>
        </p:spPr>
        <p:txBody>
          <a:bodyPr>
            <a:normAutofit fontScale="92500"/>
          </a:bodyPr>
          <a:lstStyle/>
          <a:p>
            <a:pPr marL="0" indent="0">
              <a:buNone/>
            </a:pPr>
            <a:r>
              <a:rPr lang="en-US" dirty="0"/>
              <a:t>Lukas Ross has been a climate and energy campaigner at Friends of the Earth since 2014. His areas of expertise are tax policy and fossil fuel leasing on our public lands and waters. He works on greening the federal budget and ending subsidies for polluting industries. Previously he was a research fellow at the Oakland Institute, a California-based think tank where he covered financial sector investment in US farmland and biofuels policy.  </a:t>
            </a:r>
            <a:endParaRPr lang="en-US" sz="2400"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9" name="Picture 8"/>
          <p:cNvPicPr>
            <a:picLocks noChangeAspect="1"/>
          </p:cNvPicPr>
          <p:nvPr/>
        </p:nvPicPr>
        <p:blipFill>
          <a:blip r:embed="rId2"/>
          <a:stretch>
            <a:fillRect/>
          </a:stretch>
        </p:blipFill>
        <p:spPr>
          <a:xfrm>
            <a:off x="7605000" y="2178996"/>
            <a:ext cx="4158576" cy="2772384"/>
          </a:xfrm>
          <a:prstGeom prst="rect">
            <a:avLst/>
          </a:prstGeom>
        </p:spPr>
      </p:pic>
    </p:spTree>
    <p:extLst>
      <p:ext uri="{BB962C8B-B14F-4D97-AF65-F5344CB8AC3E}">
        <p14:creationId xmlns:p14="http://schemas.microsoft.com/office/powerpoint/2010/main" val="2794716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Protecting Our Environment</a:t>
            </a:r>
          </a:p>
        </p:txBody>
      </p:sp>
      <p:sp>
        <p:nvSpPr>
          <p:cNvPr id="3" name="Content Placeholder 2"/>
          <p:cNvSpPr>
            <a:spLocks noGrp="1"/>
          </p:cNvSpPr>
          <p:nvPr>
            <p:ph idx="1"/>
          </p:nvPr>
        </p:nvSpPr>
        <p:spPr/>
        <p:txBody>
          <a:bodyPr/>
          <a:lstStyle/>
          <a:p>
            <a:pPr marL="0" indent="0">
              <a:buNone/>
            </a:pPr>
            <a:r>
              <a:rPr lang="en-US" dirty="0"/>
              <a:t>“The only budget in Washington that truly accepts the urgency of the climate crisis.”  </a:t>
            </a:r>
            <a:r>
              <a:rPr lang="en-US" i="1" dirty="0"/>
              <a:t>Lukas Ross, Friends of the Earth</a:t>
            </a:r>
          </a:p>
          <a:p>
            <a:pPr marL="514350" indent="-514350">
              <a:buFont typeface="+mj-lt"/>
              <a:buAutoNum type="arabicPeriod"/>
            </a:pPr>
            <a:r>
              <a:rPr lang="en-US" dirty="0"/>
              <a:t>Impose a Price on Carbon Pollution</a:t>
            </a:r>
          </a:p>
          <a:p>
            <a:pPr marL="514350" indent="-514350">
              <a:buFont typeface="+mj-lt"/>
              <a:buAutoNum type="arabicPeriod"/>
            </a:pPr>
            <a:r>
              <a:rPr lang="en-US" dirty="0"/>
              <a:t>Eliminate Corporate Welfare for Oil, Gas and Coal Companies</a:t>
            </a:r>
          </a:p>
          <a:p>
            <a:pPr marL="514350" indent="-514350">
              <a:buFont typeface="+mj-lt"/>
              <a:buAutoNum type="arabicPeriod"/>
            </a:pPr>
            <a:r>
              <a:rPr lang="en-US" dirty="0"/>
              <a:t>Helping Communities Adapt </a:t>
            </a:r>
          </a:p>
          <a:p>
            <a:pPr marL="514350" indent="-514350">
              <a:buFont typeface="+mj-lt"/>
              <a:buAutoNum type="arabicPeriod"/>
            </a:pPr>
            <a:r>
              <a:rPr lang="en-US" dirty="0"/>
              <a:t>Reinstate Superfund Taxes</a:t>
            </a:r>
          </a:p>
          <a:p>
            <a:pPr marL="514350" indent="-514350">
              <a:buFont typeface="+mj-lt"/>
              <a:buAutoNum type="arabicPeriod"/>
            </a:pPr>
            <a:r>
              <a:rPr lang="en-US" dirty="0"/>
              <a:t>Crop Insurance Subsidies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28807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Eliminate Corporate Welfare for Oil, Gas and Coal Companies</a:t>
            </a:r>
            <a:endParaRPr lang="en-US" dirty="0">
              <a:solidFill>
                <a:schemeClr val="accent1">
                  <a:lumMod val="50000"/>
                </a:schemeClr>
              </a:solidFill>
            </a:endParaRPr>
          </a:p>
        </p:txBody>
      </p:sp>
      <p:sp>
        <p:nvSpPr>
          <p:cNvPr id="3" name="Content Placeholder 2"/>
          <p:cNvSpPr>
            <a:spLocks noGrp="1"/>
          </p:cNvSpPr>
          <p:nvPr>
            <p:ph idx="1"/>
          </p:nvPr>
        </p:nvSpPr>
        <p:spPr>
          <a:xfrm>
            <a:off x="838200" y="2349500"/>
            <a:ext cx="10515600" cy="3175000"/>
          </a:xfrm>
        </p:spPr>
        <p:txBody>
          <a:bodyPr>
            <a:normAutofit/>
          </a:bodyPr>
          <a:lstStyle/>
          <a:p>
            <a:pPr marL="0" indent="0">
              <a:buNone/>
            </a:pPr>
            <a:r>
              <a:rPr lang="en-US" dirty="0"/>
              <a:t>The CPC Budget repeals approximately $135 billion in fossil fuel subsidies over 10 years. The fossil fuel industry enjoys dozens of permanent subsidies thanks to decades of successful lobbying. Just one of these loopholes, the “percentage depletion allowance,” will cost taxpayers $17 billion over the next decade. Researchers at the International Monetary Fund found that in 2015 fossil fuel subsidies (including both tax breaks and the cost of health and environmental externalities) cost $5.3 trillion – or $10 million a minute.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035557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365125"/>
            <a:ext cx="10934700" cy="1325563"/>
          </a:xfrm>
        </p:spPr>
        <p:txBody>
          <a:bodyPr/>
          <a:lstStyle/>
          <a:p>
            <a:r>
              <a:rPr lang="en-US" b="1" dirty="0">
                <a:solidFill>
                  <a:schemeClr val="accent1">
                    <a:lumMod val="50000"/>
                  </a:schemeClr>
                </a:solidFill>
              </a:rPr>
              <a:t>Impose a Price on Carbon Pollution</a:t>
            </a:r>
            <a:endParaRPr lang="en-US" dirty="0">
              <a:solidFill>
                <a:schemeClr val="accent1">
                  <a:lumMod val="50000"/>
                </a:schemeClr>
              </a:solidFill>
            </a:endParaRPr>
          </a:p>
        </p:txBody>
      </p:sp>
      <p:sp>
        <p:nvSpPr>
          <p:cNvPr id="3" name="Content Placeholder 2"/>
          <p:cNvSpPr>
            <a:spLocks noGrp="1"/>
          </p:cNvSpPr>
          <p:nvPr>
            <p:ph idx="1"/>
          </p:nvPr>
        </p:nvSpPr>
        <p:spPr>
          <a:xfrm>
            <a:off x="419100" y="1825624"/>
            <a:ext cx="6629400" cy="4784725"/>
          </a:xfrm>
        </p:spPr>
        <p:txBody>
          <a:bodyPr>
            <a:normAutofit fontScale="85000" lnSpcReduction="10000"/>
          </a:bodyPr>
          <a:lstStyle/>
          <a:p>
            <a:pPr marL="0" indent="0">
              <a:buNone/>
            </a:pPr>
            <a:r>
              <a:rPr lang="en-US" dirty="0"/>
              <a:t>The People’s Budget implements a $25 per ton price on carbon dioxide emitted by polluters (increasing at 5.6 percent a year) and rebates 25 percent of all revenues to protect low income families from any rising energy costs via refundable credits. Revenue from this carbon price will be used to fund renewable energy and energy efficiency development and deployment. The Energy Information Administration found that a similar proposal would result in carbon emissions reductions of 26 percent below 2005 levels by 2020. This will go a long way toward setting the United States on a path to minimize the dangers of climate change, particularly when combined with air pollution control measures, increased energy efficiency and renewable energy deployment.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2050" name="Picture 2" descr="http://c1cleantechnicacom.wpengine.netdna-cdn.com/files/2015/10/oil-rig-570x36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0102" y="2200275"/>
            <a:ext cx="4521875" cy="2871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853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Reinstate Superfund Taxes</a:t>
            </a:r>
            <a:endParaRPr lang="en-US" dirty="0">
              <a:solidFill>
                <a:schemeClr val="accent1">
                  <a:lumMod val="50000"/>
                </a:schemeClr>
              </a:solidFill>
            </a:endParaRPr>
          </a:p>
        </p:txBody>
      </p:sp>
      <p:sp>
        <p:nvSpPr>
          <p:cNvPr id="3" name="Content Placeholder 2"/>
          <p:cNvSpPr>
            <a:spLocks noGrp="1"/>
          </p:cNvSpPr>
          <p:nvPr>
            <p:ph idx="1"/>
          </p:nvPr>
        </p:nvSpPr>
        <p:spPr>
          <a:xfrm>
            <a:off x="838200" y="1825625"/>
            <a:ext cx="5705475" cy="4351338"/>
          </a:xfrm>
        </p:spPr>
        <p:txBody>
          <a:bodyPr>
            <a:normAutofit lnSpcReduction="10000"/>
          </a:bodyPr>
          <a:lstStyle/>
          <a:p>
            <a:pPr marL="0" indent="0">
              <a:buNone/>
            </a:pPr>
            <a:r>
              <a:rPr lang="en-US" dirty="0"/>
              <a:t>Our budget reinstates the Superfund excise taxes that expired in 1995. The Environmental Protection Agency’s Superfund program, once largely funded by dedicated taxes, is now funded primarily by general revenue. Having a stable source of funding, rather than relying on year-to-year appropriations, will provide $22 billion more for cleanup of hazardous and contaminated land, often located in disadvantaged communities.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1026" name="Picture 2" descr="http://res.publicdomainfiles.com/pdf_view/45/135217632189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462" y="2222862"/>
            <a:ext cx="5045388" cy="3358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47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Helping Communities Adapt</a:t>
            </a:r>
            <a:endParaRPr lang="en-US" dirty="0">
              <a:solidFill>
                <a:schemeClr val="accent1">
                  <a:lumMod val="50000"/>
                </a:schemeClr>
              </a:solidFill>
            </a:endParaRPr>
          </a:p>
        </p:txBody>
      </p:sp>
      <p:sp>
        <p:nvSpPr>
          <p:cNvPr id="3" name="Content Placeholder 2"/>
          <p:cNvSpPr>
            <a:spLocks noGrp="1"/>
          </p:cNvSpPr>
          <p:nvPr>
            <p:ph idx="1"/>
          </p:nvPr>
        </p:nvSpPr>
        <p:spPr>
          <a:xfrm>
            <a:off x="771524" y="2463800"/>
            <a:ext cx="9915525" cy="2470150"/>
          </a:xfrm>
        </p:spPr>
        <p:txBody>
          <a:bodyPr>
            <a:normAutofit/>
          </a:bodyPr>
          <a:lstStyle/>
          <a:p>
            <a:pPr marL="0" indent="0">
              <a:buNone/>
            </a:pPr>
            <a:r>
              <a:rPr lang="en-US" dirty="0"/>
              <a:t>The People’s Budget increases funding for EPA climate adaptation programs and FEMA climate resiliency initiatives. It also incorporates the job training and economic development funding outlined in the President’s POWER plus plan to assist displaced fossil fuel workers and communities impacted by changing energy policies.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19170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Crop Insurance Subsidies</a:t>
            </a:r>
            <a:endParaRPr lang="en-US" dirty="0">
              <a:solidFill>
                <a:schemeClr val="accent1">
                  <a:lumMod val="50000"/>
                </a:schemeClr>
              </a:solidFill>
            </a:endParaRPr>
          </a:p>
        </p:txBody>
      </p:sp>
      <p:sp>
        <p:nvSpPr>
          <p:cNvPr id="3" name="Content Placeholder 2"/>
          <p:cNvSpPr>
            <a:spLocks noGrp="1"/>
          </p:cNvSpPr>
          <p:nvPr>
            <p:ph idx="1"/>
          </p:nvPr>
        </p:nvSpPr>
        <p:spPr>
          <a:xfrm>
            <a:off x="838200" y="1825625"/>
            <a:ext cx="5838825" cy="4351338"/>
          </a:xfrm>
        </p:spPr>
        <p:txBody>
          <a:bodyPr>
            <a:normAutofit lnSpcReduction="10000"/>
          </a:bodyPr>
          <a:lstStyle/>
          <a:p>
            <a:pPr marL="0" indent="0">
              <a:buNone/>
            </a:pPr>
            <a:r>
              <a:rPr lang="en-US" dirty="0"/>
              <a:t>The CPC Budget reduces the federal government’s subsidy from 60 percent to 40 percent premiums, on average. Insurance policies purchased through the program are sold and serviced by private insurance companies, which are reimbursed by the federal government. In 2013 the Congressional Budget Office predicted that crop insurance will cost taxpayers about $90 billion over the course of a decade.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3074" name="Picture 2" descr="http://insuranceinagriculture.com/wp-content/uploads/2015/10/crop-insuran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2825" y="2163762"/>
            <a:ext cx="4356100" cy="3066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746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6931" y="603254"/>
            <a:ext cx="7886700" cy="1325563"/>
          </a:xfrm>
        </p:spPr>
        <p:txBody>
          <a:bodyPr/>
          <a:lstStyle/>
          <a:p>
            <a:r>
              <a:rPr lang="en-US" b="1" dirty="0">
                <a:solidFill>
                  <a:schemeClr val="accent1">
                    <a:lumMod val="50000"/>
                  </a:schemeClr>
                </a:solidFill>
              </a:rPr>
              <a:t>Deborah Weinstein</a:t>
            </a:r>
          </a:p>
        </p:txBody>
      </p:sp>
      <p:grpSp>
        <p:nvGrpSpPr>
          <p:cNvPr id="6" name="Group 55"/>
          <p:cNvGrpSpPr/>
          <p:nvPr/>
        </p:nvGrpSpPr>
        <p:grpSpPr>
          <a:xfrm>
            <a:off x="1523999" y="1584324"/>
            <a:ext cx="9144002"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a:defRPr sz="1200">
                  <a:latin typeface="+mj-lt"/>
                  <a:ea typeface="+mj-ea"/>
                  <a:cs typeface="+mj-cs"/>
                  <a:sym typeface="Helvetica"/>
                </a:defRPr>
              </a:pPr>
              <a:endParaRPr sz="1200">
                <a:solidFill>
                  <a:prstClr val="black"/>
                </a:solidFill>
                <a:latin typeface="Calibri Light" panose="020F0302020204030204"/>
                <a:sym typeface="Helvetica"/>
              </a:endParaRPr>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a:defRPr sz="1200">
                  <a:latin typeface="+mj-lt"/>
                  <a:ea typeface="+mj-ea"/>
                  <a:cs typeface="+mj-cs"/>
                  <a:sym typeface="Helvetica"/>
                </a:defRPr>
              </a:pPr>
              <a:endParaRPr sz="1200">
                <a:solidFill>
                  <a:prstClr val="black"/>
                </a:solidFill>
                <a:latin typeface="Calibri Light" panose="020F0302020204030204"/>
                <a:sym typeface="Helvetica"/>
              </a:endParaRPr>
            </a:p>
          </p:txBody>
        </p:sp>
      </p:grpSp>
      <p:sp>
        <p:nvSpPr>
          <p:cNvPr id="2" name="Rectangle 1"/>
          <p:cNvSpPr/>
          <p:nvPr/>
        </p:nvSpPr>
        <p:spPr>
          <a:xfrm>
            <a:off x="5783043" y="2851965"/>
            <a:ext cx="4572000" cy="2185214"/>
          </a:xfrm>
          <a:prstGeom prst="rect">
            <a:avLst/>
          </a:prstGeom>
        </p:spPr>
        <p:txBody>
          <a:bodyPr>
            <a:spAutoFit/>
          </a:bodyPr>
          <a:lstStyle/>
          <a:p>
            <a:r>
              <a:rPr lang="en-US" sz="2400" dirty="0"/>
              <a:t>Executive Director,</a:t>
            </a:r>
          </a:p>
          <a:p>
            <a:r>
              <a:rPr lang="en-US" sz="2400" dirty="0"/>
              <a:t>Coalition on Human Needs,</a:t>
            </a:r>
            <a:br>
              <a:rPr lang="en-US" sz="2400" dirty="0"/>
            </a:br>
            <a:r>
              <a:rPr lang="en-US" sz="2400" dirty="0">
                <a:hlinkClick r:id="rId2"/>
              </a:rPr>
              <a:t>www.chn.org</a:t>
            </a:r>
            <a:r>
              <a:rPr lang="en-US" sz="2400" dirty="0"/>
              <a:t> </a:t>
            </a:r>
          </a:p>
          <a:p>
            <a:pPr lvl="1"/>
            <a:r>
              <a:rPr lang="en-US" sz="1600" dirty="0"/>
              <a:t>an alliance of national organizations working together to promote public policies which address the needs of low-income and other vulnerable people. </a:t>
            </a:r>
            <a:endParaRPr lang="en-US" sz="2400" dirty="0">
              <a:solidFill>
                <a:prstClr val="black"/>
              </a:solidFill>
            </a:endParaRPr>
          </a:p>
        </p:txBody>
      </p:sp>
      <p:pic>
        <p:nvPicPr>
          <p:cNvPr id="10" name="Content Placeholder 5"/>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2438401"/>
            <a:ext cx="3036620" cy="3228235"/>
          </a:xfrm>
          <a:prstGeom prst="rect">
            <a:avLst/>
          </a:prstGeom>
        </p:spPr>
      </p:pic>
      <p:pic>
        <p:nvPicPr>
          <p:cNvPr id="11" name="Content Placeholder 3"/>
          <p:cNvPicPr>
            <a:picLocks noGrp="1" noChangeAspect="1"/>
          </p:cNvPicPr>
          <p:nvPr/>
        </p:nvPicPr>
        <p:blipFill>
          <a:blip r:embed="rId4">
            <a:extLst>
              <a:ext uri="{28A0092B-C50C-407E-A947-70E740481C1C}">
                <a14:useLocalDpi xmlns:a14="http://schemas.microsoft.com/office/drawing/2010/main" val="0"/>
              </a:ext>
            </a:extLst>
          </a:blip>
          <a:stretch>
            <a:fillRect/>
          </a:stretch>
        </p:blipFill>
        <p:spPr>
          <a:xfrm>
            <a:off x="7467601" y="5156354"/>
            <a:ext cx="2466359" cy="1020563"/>
          </a:xfrm>
          <a:prstGeom prst="rect">
            <a:avLst/>
          </a:prstGeom>
        </p:spPr>
      </p:pic>
    </p:spTree>
    <p:extLst>
      <p:ext uri="{BB962C8B-B14F-4D97-AF65-F5344CB8AC3E}">
        <p14:creationId xmlns:p14="http://schemas.microsoft.com/office/powerpoint/2010/main" val="3089476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92389" y="4421227"/>
            <a:ext cx="1085685" cy="1148320"/>
          </a:xfrm>
          <a:prstGeom prst="rect">
            <a:avLst/>
          </a:prstGeom>
        </p:spPr>
      </p:pic>
      <p:sp>
        <p:nvSpPr>
          <p:cNvPr id="6" name="TextBox 5"/>
          <p:cNvSpPr txBox="1"/>
          <p:nvPr/>
        </p:nvSpPr>
        <p:spPr>
          <a:xfrm>
            <a:off x="745433" y="3181157"/>
            <a:ext cx="8320746" cy="3539430"/>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a:solidFill>
                  <a:schemeClr val="accent1">
                    <a:lumMod val="50000"/>
                  </a:schemeClr>
                </a:solidFill>
              </a:rPr>
              <a:t>Audio is PHONE ONLY; you must call in</a:t>
            </a:r>
          </a:p>
          <a:p>
            <a:pPr marL="342900" indent="-342900">
              <a:buFontTx/>
              <a:buChar char="-"/>
            </a:pPr>
            <a:r>
              <a:rPr lang="en-US" sz="2000" b="1" dirty="0">
                <a:solidFill>
                  <a:schemeClr val="accent1">
                    <a:lumMod val="50000"/>
                  </a:schemeClr>
                </a:solidFill>
              </a:rPr>
              <a:t>Do not enable your video camera</a:t>
            </a:r>
          </a:p>
          <a:p>
            <a:pPr marL="342900" indent="-342900">
              <a:buFontTx/>
              <a:buChar char="-"/>
            </a:pPr>
            <a:r>
              <a:rPr lang="en-US" sz="2000" dirty="0">
                <a:solidFill>
                  <a:schemeClr val="accent1">
                    <a:lumMod val="50000"/>
                  </a:schemeClr>
                </a:solidFill>
              </a:rPr>
              <a:t>All calls are recorded; a link is available 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a:solidFill>
                  <a:schemeClr val="accent1">
                    <a:lumMod val="50000"/>
                  </a:schemeClr>
                </a:solidFill>
              </a:rPr>
              <a:t>Download this Presentation: </a:t>
            </a:r>
            <a:r>
              <a:rPr lang="en-US" sz="2000" b="1" dirty="0">
                <a:solidFill>
                  <a:schemeClr val="accent1">
                    <a:lumMod val="50000"/>
                  </a:schemeClr>
                </a:solidFill>
                <a:hlinkClick r:id="rId3"/>
              </a:rPr>
              <a:t>https://actionnetwork.org/campaigns/the-peoples-budget-campaign</a:t>
            </a:r>
            <a:endParaRPr lang="en-US" sz="2000" b="1" dirty="0">
              <a:solidFill>
                <a:schemeClr val="accent1">
                  <a:lumMod val="50000"/>
                </a:schemeClr>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52460" y="1670054"/>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5"/>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538160" y="429108"/>
            <a:ext cx="10686067" cy="1325563"/>
          </a:xfrm>
        </p:spPr>
        <p:txBody>
          <a:bodyPr/>
          <a:lstStyle/>
          <a:p>
            <a:pPr algn="l"/>
            <a:r>
              <a:rPr lang="en-US" sz="4000" b="1" dirty="0">
                <a:solidFill>
                  <a:schemeClr val="accent1">
                    <a:lumMod val="50000"/>
                  </a:schemeClr>
                </a:solidFill>
              </a:rPr>
              <a:t>Introduction and Welcome</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374427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n-nas\elc\shared\documents\data\Archives\15 files\2015 Reports and Analyses\Census poverty reports with 2014 data\Infographics\poverty timeli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493" y="0"/>
            <a:ext cx="898301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607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Cut Poverty in Half in Ten Years</a:t>
            </a:r>
            <a:endParaRPr lang="en-US" dirty="0">
              <a:solidFill>
                <a:schemeClr val="accent1">
                  <a:lumMod val="50000"/>
                </a:schemeClr>
              </a:solidFill>
            </a:endParaRPr>
          </a:p>
        </p:txBody>
      </p:sp>
      <p:sp>
        <p:nvSpPr>
          <p:cNvPr id="3" name="Content Placeholder 2"/>
          <p:cNvSpPr>
            <a:spLocks noGrp="1"/>
          </p:cNvSpPr>
          <p:nvPr>
            <p:ph idx="1"/>
          </p:nvPr>
        </p:nvSpPr>
        <p:spPr/>
        <p:txBody>
          <a:bodyPr>
            <a:normAutofit fontScale="85000" lnSpcReduction="20000"/>
          </a:bodyPr>
          <a:lstStyle/>
          <a:p>
            <a:r>
              <a:rPr lang="en-US" sz="3600" b="1" dirty="0"/>
              <a:t>Employment:  </a:t>
            </a:r>
          </a:p>
          <a:p>
            <a:pPr lvl="1"/>
            <a:r>
              <a:rPr lang="en-US" dirty="0"/>
              <a:t>3.6 million jobs created</a:t>
            </a:r>
          </a:p>
          <a:p>
            <a:pPr lvl="1"/>
            <a:r>
              <a:rPr lang="en-US" dirty="0"/>
              <a:t>Raise minimum wage </a:t>
            </a:r>
          </a:p>
          <a:p>
            <a:pPr lvl="1"/>
            <a:r>
              <a:rPr lang="en-US" dirty="0"/>
              <a:t>7 days of paid sick leave</a:t>
            </a:r>
          </a:p>
          <a:p>
            <a:r>
              <a:rPr lang="en-US" sz="3600" b="1" dirty="0"/>
              <a:t>Tax Fairness:</a:t>
            </a:r>
          </a:p>
          <a:p>
            <a:pPr lvl="1"/>
            <a:r>
              <a:rPr lang="en-US" dirty="0"/>
              <a:t>Expands Earned Income Tax Credit for workers without dependent children</a:t>
            </a:r>
          </a:p>
          <a:p>
            <a:pPr lvl="1"/>
            <a:r>
              <a:rPr lang="en-US" dirty="0"/>
              <a:t>Hard Work Tax Credit</a:t>
            </a:r>
          </a:p>
          <a:p>
            <a:r>
              <a:rPr lang="en-US" sz="3600" b="1" dirty="0"/>
              <a:t>Food:  </a:t>
            </a:r>
          </a:p>
          <a:p>
            <a:pPr lvl="1"/>
            <a:r>
              <a:rPr lang="en-US" dirty="0"/>
              <a:t>Restores average $216 cut in SNAP (food stamps) benefits </a:t>
            </a:r>
          </a:p>
          <a:p>
            <a:pPr lvl="1"/>
            <a:r>
              <a:rPr lang="en-US" dirty="0"/>
              <a:t>Increases child nutrition funding</a:t>
            </a:r>
          </a:p>
          <a:p>
            <a:r>
              <a:rPr lang="en-US" sz="3600" b="1" dirty="0"/>
              <a:t>Housing:  </a:t>
            </a:r>
          </a:p>
          <a:p>
            <a:pPr lvl="1"/>
            <a:r>
              <a:rPr lang="en-US" dirty="0"/>
              <a:t>$11 billion rental housing investment to end family homelessness</a:t>
            </a:r>
          </a:p>
          <a:p>
            <a:endParaRPr lang="en-US" dirty="0"/>
          </a:p>
        </p:txBody>
      </p:sp>
      <p:grpSp>
        <p:nvGrpSpPr>
          <p:cNvPr id="4" name="Group 55"/>
          <p:cNvGrpSpPr/>
          <p:nvPr/>
        </p:nvGrpSpPr>
        <p:grpSpPr>
          <a:xfrm>
            <a:off x="1523999" y="1584324"/>
            <a:ext cx="9144002"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a:defRPr sz="1200">
                  <a:latin typeface="+mj-lt"/>
                  <a:ea typeface="+mj-ea"/>
                  <a:cs typeface="+mj-cs"/>
                  <a:sym typeface="Helvetica"/>
                </a:defRPr>
              </a:pPr>
              <a:endParaRPr sz="1200">
                <a:solidFill>
                  <a:prstClr val="black"/>
                </a:solidFill>
                <a:latin typeface="Calibri Light" panose="020F0302020204030204"/>
                <a:sym typeface="Helvetica"/>
              </a:endParaRPr>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a:defRPr sz="1200">
                  <a:latin typeface="+mj-lt"/>
                  <a:ea typeface="+mj-ea"/>
                  <a:cs typeface="+mj-cs"/>
                  <a:sym typeface="Helvetica"/>
                </a:defRPr>
              </a:pPr>
              <a:endParaRPr sz="1200">
                <a:solidFill>
                  <a:prstClr val="black"/>
                </a:solidFill>
                <a:latin typeface="Calibri Light" panose="020F0302020204030204"/>
                <a:sym typeface="Helvetica"/>
              </a:endParaRPr>
            </a:p>
          </p:txBody>
        </p:sp>
      </p:grpSp>
    </p:spTree>
    <p:extLst>
      <p:ext uri="{BB962C8B-B14F-4D97-AF65-F5344CB8AC3E}">
        <p14:creationId xmlns:p14="http://schemas.microsoft.com/office/powerpoint/2010/main" val="3259006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Cut Poverty in Half in Ten Years</a:t>
            </a:r>
            <a:endParaRPr lang="en-US" dirty="0">
              <a:solidFill>
                <a:schemeClr val="accent1">
                  <a:lumMod val="50000"/>
                </a:schemeClr>
              </a:solidFill>
            </a:endParaRPr>
          </a:p>
        </p:txBody>
      </p:sp>
      <p:sp>
        <p:nvSpPr>
          <p:cNvPr id="3" name="Content Placeholder 2"/>
          <p:cNvSpPr>
            <a:spLocks noGrp="1"/>
          </p:cNvSpPr>
          <p:nvPr>
            <p:ph idx="1"/>
          </p:nvPr>
        </p:nvSpPr>
        <p:spPr/>
        <p:txBody>
          <a:bodyPr>
            <a:normAutofit/>
          </a:bodyPr>
          <a:lstStyle/>
          <a:p>
            <a:r>
              <a:rPr lang="en-US" sz="3200" b="1" dirty="0"/>
              <a:t>Education:  </a:t>
            </a:r>
          </a:p>
          <a:p>
            <a:pPr lvl="1"/>
            <a:r>
              <a:rPr lang="en-US" dirty="0"/>
              <a:t>$80b increase for child care for babies &amp; toddlers</a:t>
            </a:r>
          </a:p>
          <a:p>
            <a:pPr lvl="1"/>
            <a:r>
              <a:rPr lang="en-US" dirty="0"/>
              <a:t>Universal pre-k, full funding for Early Head Start</a:t>
            </a:r>
          </a:p>
          <a:p>
            <a:pPr lvl="1"/>
            <a:r>
              <a:rPr lang="en-US" dirty="0"/>
              <a:t>Debt-free college</a:t>
            </a:r>
          </a:p>
          <a:p>
            <a:r>
              <a:rPr lang="en-US" sz="3200" b="1" dirty="0"/>
              <a:t>Health:</a:t>
            </a:r>
          </a:p>
          <a:p>
            <a:pPr lvl="1"/>
            <a:r>
              <a:rPr lang="en-US" dirty="0"/>
              <a:t>Maintains Affordable Care Act; adds public insurance option within health insurance marketplaces</a:t>
            </a:r>
          </a:p>
          <a:p>
            <a:pPr lvl="1"/>
            <a:r>
              <a:rPr lang="en-US" dirty="0"/>
              <a:t>Increases funding for mental health, substance abuse treatment</a:t>
            </a:r>
          </a:p>
          <a:p>
            <a:pPr lvl="1"/>
            <a:r>
              <a:rPr lang="en-US" dirty="0"/>
              <a:t>Clean drinking water:  $150b to replace pipes; $765m for Flint, MI families</a:t>
            </a:r>
          </a:p>
          <a:p>
            <a:pPr lvl="1"/>
            <a:endParaRPr lang="en-US" dirty="0"/>
          </a:p>
          <a:p>
            <a:endParaRPr lang="en-US" dirty="0"/>
          </a:p>
        </p:txBody>
      </p:sp>
      <p:grpSp>
        <p:nvGrpSpPr>
          <p:cNvPr id="4" name="Group 55"/>
          <p:cNvGrpSpPr/>
          <p:nvPr/>
        </p:nvGrpSpPr>
        <p:grpSpPr>
          <a:xfrm>
            <a:off x="1523999" y="1584324"/>
            <a:ext cx="9144002"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a:defRPr sz="1200">
                  <a:latin typeface="+mj-lt"/>
                  <a:ea typeface="+mj-ea"/>
                  <a:cs typeface="+mj-cs"/>
                  <a:sym typeface="Helvetica"/>
                </a:defRPr>
              </a:pPr>
              <a:endParaRPr sz="1200">
                <a:solidFill>
                  <a:prstClr val="black"/>
                </a:solidFill>
                <a:latin typeface="Calibri Light" panose="020F0302020204030204"/>
                <a:sym typeface="Helvetica"/>
              </a:endParaRPr>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a:defRPr sz="1200">
                  <a:latin typeface="+mj-lt"/>
                  <a:ea typeface="+mj-ea"/>
                  <a:cs typeface="+mj-cs"/>
                  <a:sym typeface="Helvetica"/>
                </a:defRPr>
              </a:pPr>
              <a:endParaRPr sz="1200">
                <a:solidFill>
                  <a:prstClr val="black"/>
                </a:solidFill>
                <a:latin typeface="Calibri Light" panose="020F0302020204030204"/>
                <a:sym typeface="Helvetica"/>
              </a:endParaRPr>
            </a:p>
          </p:txBody>
        </p:sp>
      </p:grpSp>
    </p:spTree>
    <p:extLst>
      <p:ext uri="{BB962C8B-B14F-4D97-AF65-F5344CB8AC3E}">
        <p14:creationId xmlns:p14="http://schemas.microsoft.com/office/powerpoint/2010/main" val="3950035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Paul Shannon</a:t>
            </a:r>
          </a:p>
        </p:txBody>
      </p:sp>
      <p:sp>
        <p:nvSpPr>
          <p:cNvPr id="3" name="Content Placeholder 2"/>
          <p:cNvSpPr>
            <a:spLocks noGrp="1"/>
          </p:cNvSpPr>
          <p:nvPr>
            <p:ph idx="1"/>
          </p:nvPr>
        </p:nvSpPr>
        <p:spPr>
          <a:xfrm>
            <a:off x="5961638" y="2428740"/>
            <a:ext cx="4485870" cy="1744426"/>
          </a:xfrm>
        </p:spPr>
        <p:txBody>
          <a:bodyPr>
            <a:normAutofit fontScale="92500"/>
          </a:bodyPr>
          <a:lstStyle/>
          <a:p>
            <a:pPr marL="0" indent="0">
              <a:buNone/>
            </a:pPr>
            <a:r>
              <a:rPr lang="en-US" sz="2400" dirty="0"/>
              <a:t>Paul Shannon is on the staff of the American Friends Service Committee in Cambridge, Massachusetts and a Coordinator of the Massachusetts Budget for All Coalition</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9" name="Picture 8"/>
          <p:cNvPicPr>
            <a:picLocks noChangeAspect="1"/>
          </p:cNvPicPr>
          <p:nvPr/>
        </p:nvPicPr>
        <p:blipFill>
          <a:blip r:embed="rId2"/>
          <a:stretch>
            <a:fillRect/>
          </a:stretch>
        </p:blipFill>
        <p:spPr>
          <a:xfrm>
            <a:off x="1178162" y="2080998"/>
            <a:ext cx="3745656" cy="4184336"/>
          </a:xfrm>
          <a:prstGeom prst="rect">
            <a:avLst/>
          </a:prstGeom>
        </p:spPr>
      </p:pic>
      <p:pic>
        <p:nvPicPr>
          <p:cNvPr id="11" name="Picture 10"/>
          <p:cNvPicPr>
            <a:picLocks noChangeAspect="1"/>
          </p:cNvPicPr>
          <p:nvPr/>
        </p:nvPicPr>
        <p:blipFill>
          <a:blip r:embed="rId3"/>
          <a:stretch>
            <a:fillRect/>
          </a:stretch>
        </p:blipFill>
        <p:spPr>
          <a:xfrm>
            <a:off x="6096000" y="4173166"/>
            <a:ext cx="1905000" cy="1200150"/>
          </a:xfrm>
          <a:prstGeom prst="rect">
            <a:avLst/>
          </a:prstGeom>
        </p:spPr>
      </p:pic>
    </p:spTree>
    <p:extLst>
      <p:ext uri="{BB962C8B-B14F-4D97-AF65-F5344CB8AC3E}">
        <p14:creationId xmlns:p14="http://schemas.microsoft.com/office/powerpoint/2010/main" val="25414083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Military spending in the Peoples Budget </a:t>
            </a:r>
          </a:p>
        </p:txBody>
      </p:sp>
      <p:sp>
        <p:nvSpPr>
          <p:cNvPr id="3" name="Content Placeholder 2"/>
          <p:cNvSpPr>
            <a:spLocks noGrp="1"/>
          </p:cNvSpPr>
          <p:nvPr>
            <p:ph idx="1"/>
          </p:nvPr>
        </p:nvSpPr>
        <p:spPr/>
        <p:txBody>
          <a:bodyPr>
            <a:normAutofit/>
          </a:bodyPr>
          <a:lstStyle/>
          <a:p>
            <a:r>
              <a:rPr lang="en-US" dirty="0"/>
              <a:t>The Peoples Budget makes far deeper and more significant cuts in Pentagon spending than any other budget</a:t>
            </a:r>
          </a:p>
          <a:p>
            <a:r>
              <a:rPr lang="en-US" dirty="0"/>
              <a:t>Its strongest feature is that it cuts $761 Billion from the Overseas Contingent Operations (OCO) war slush fund over the next 10 years while also funding the orderly and safe withdrawal of the thousands of U.S. ground troops now in Afghanistan</a:t>
            </a:r>
          </a:p>
          <a:p>
            <a:r>
              <a:rPr lang="en-US" dirty="0"/>
              <a:t>The OCO account has been used to fund numerous American wars which have helped turn the Middle East and South Asia into a seething cauldron of suffering and death: Iraq, Afghanistan, Pakistan, Libya, Syria, Somalia, Yemen and now in Iraq again</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6730513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Military spending in the Peoples Budget </a:t>
            </a:r>
            <a:endParaRPr lang="en-US" dirty="0"/>
          </a:p>
        </p:txBody>
      </p:sp>
      <p:sp>
        <p:nvSpPr>
          <p:cNvPr id="3" name="Content Placeholder 2"/>
          <p:cNvSpPr>
            <a:spLocks noGrp="1"/>
          </p:cNvSpPr>
          <p:nvPr>
            <p:ph idx="1"/>
          </p:nvPr>
        </p:nvSpPr>
        <p:spPr/>
        <p:txBody>
          <a:bodyPr>
            <a:normAutofit lnSpcReduction="10000"/>
          </a:bodyPr>
          <a:lstStyle/>
          <a:p>
            <a:pPr lvl="0"/>
            <a:r>
              <a:rPr lang="en-US" dirty="0"/>
              <a:t>The Peoples’ Budget also provides significant funding for middle east refugee re-settlement programs, diplomacy, and humanitarian assistance to war shattered areas</a:t>
            </a:r>
          </a:p>
          <a:p>
            <a:pPr lvl="0"/>
            <a:r>
              <a:rPr lang="en-US" dirty="0"/>
              <a:t>It also provides for cuts in Pentagon base budget</a:t>
            </a:r>
          </a:p>
          <a:p>
            <a:pPr lvl="1"/>
            <a:r>
              <a:rPr lang="en-US" dirty="0"/>
              <a:t>Establishing a “responsible approach” toward a sustainable defense budget</a:t>
            </a:r>
          </a:p>
          <a:p>
            <a:pPr lvl="1"/>
            <a:r>
              <a:rPr lang="en-US" dirty="0"/>
              <a:t>Reducing the use of private contractors that has led to big cost-overruns</a:t>
            </a:r>
          </a:p>
          <a:p>
            <a:pPr lvl="1"/>
            <a:r>
              <a:rPr lang="en-US" dirty="0"/>
              <a:t>The de-commissioning of cold war era nuclear weapons</a:t>
            </a:r>
          </a:p>
          <a:p>
            <a:pPr lvl="1"/>
            <a:r>
              <a:rPr lang="en-US" dirty="0"/>
              <a:t>Reducing procurement and R&amp;D my making “smarter” procurement choices</a:t>
            </a:r>
          </a:p>
          <a:p>
            <a:pPr lvl="1"/>
            <a:r>
              <a:rPr lang="en-US" dirty="0"/>
              <a:t>Creating a “leaner” military with fewer military personnel which is focused on modern security threats instead of cold war weapons and contracts</a:t>
            </a:r>
          </a:p>
          <a:p>
            <a:pPr lvl="1"/>
            <a:r>
              <a:rPr lang="en-US" dirty="0"/>
              <a:t>Auditing the Pentagon</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404665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287212"/>
          </a:xfrm>
        </p:spPr>
        <p:txBody>
          <a:bodyPr>
            <a:normAutofit/>
          </a:bodyPr>
          <a:lstStyle/>
          <a:p>
            <a:r>
              <a:rPr lang="en-US" sz="4200" b="1" dirty="0">
                <a:solidFill>
                  <a:schemeClr val="accent1">
                    <a:lumMod val="50000"/>
                  </a:schemeClr>
                </a:solidFill>
              </a:rPr>
              <a:t>Why the Peace Movement Should Support The People’s Budget</a:t>
            </a:r>
          </a:p>
        </p:txBody>
      </p:sp>
      <p:sp>
        <p:nvSpPr>
          <p:cNvPr id="3" name="Content Placeholder 2"/>
          <p:cNvSpPr>
            <a:spLocks noGrp="1"/>
          </p:cNvSpPr>
          <p:nvPr>
            <p:ph idx="1"/>
          </p:nvPr>
        </p:nvSpPr>
        <p:spPr>
          <a:xfrm>
            <a:off x="838200" y="2399557"/>
            <a:ext cx="10515600" cy="4351338"/>
          </a:xfrm>
        </p:spPr>
        <p:txBody>
          <a:bodyPr>
            <a:normAutofit lnSpcReduction="10000"/>
          </a:bodyPr>
          <a:lstStyle/>
          <a:p>
            <a:pPr marL="0" indent="0">
              <a:buNone/>
            </a:pPr>
            <a:r>
              <a:rPr lang="en-US" dirty="0"/>
              <a:t>We should support of the Peoples’ Budget for 2 reasons:</a:t>
            </a:r>
          </a:p>
          <a:p>
            <a:r>
              <a:rPr lang="en-US" dirty="0"/>
              <a:t>First, its Pentagon cuts are larger and more significant in terms of stopping wars than in any other budget proposal. Pentagon cuts is the most difficult section of the People’s Budget for CPC members to “sell” to other members of Congress and even to CPC members. If we in the peace movement want deeper cuts, it is up to us to create the conditions that make deeper cuts politically feasible</a:t>
            </a:r>
          </a:p>
          <a:p>
            <a:r>
              <a:rPr lang="en-US" dirty="0"/>
              <a:t>This CPC budget can serve as a vehicle that allows us to work on a common project with climate, social and racial justice movements who should be attracted to its bold increases in funding for all the programs the country needs</a:t>
            </a:r>
          </a:p>
        </p:txBody>
      </p:sp>
      <p:grpSp>
        <p:nvGrpSpPr>
          <p:cNvPr id="4" name="Group 55"/>
          <p:cNvGrpSpPr/>
          <p:nvPr/>
        </p:nvGrpSpPr>
        <p:grpSpPr>
          <a:xfrm>
            <a:off x="0" y="1816081"/>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2701728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00" b="1" dirty="0">
                <a:solidFill>
                  <a:schemeClr val="accent1">
                    <a:lumMod val="50000"/>
                  </a:schemeClr>
                </a:solidFill>
              </a:rPr>
              <a:t>Michael Kane, National Alliance of HUD Tenants</a:t>
            </a:r>
          </a:p>
        </p:txBody>
      </p:sp>
      <p:sp>
        <p:nvSpPr>
          <p:cNvPr id="3" name="Content Placeholder 2"/>
          <p:cNvSpPr>
            <a:spLocks noGrp="1"/>
          </p:cNvSpPr>
          <p:nvPr>
            <p:ph idx="1"/>
          </p:nvPr>
        </p:nvSpPr>
        <p:spPr>
          <a:xfrm>
            <a:off x="293450" y="1825625"/>
            <a:ext cx="7469221" cy="4351338"/>
          </a:xfrm>
        </p:spPr>
        <p:txBody>
          <a:bodyPr>
            <a:normAutofit fontScale="92500" lnSpcReduction="20000"/>
          </a:bodyPr>
          <a:lstStyle/>
          <a:p>
            <a:pPr marL="0" indent="0">
              <a:buNone/>
            </a:pPr>
            <a:r>
              <a:rPr lang="en-US" dirty="0"/>
              <a:t>Michael Kane has served as the Executive Director of the National Alliance of HUD Tenants since 1994.   NAHT is the national union representing the 1.7 million tenants in privately-owned, HUD subsidized multifamily housing, and is the only national tenants union in the US.   Kane has also organized HUD tenants in Massachusetts with the Mass Alliance of HUD Tenants since 1983, helping tenants save 12,200 apartments as affordable housing, one building at a time, through tenant organizing.   Kane also served on the Board of the Habitat International Coalition (HIC), the leading global housing rights network,  from 2004 through 2014, including a term as Vice President.  </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8" name="Picture 7"/>
          <p:cNvPicPr>
            <a:picLocks noChangeAspect="1"/>
          </p:cNvPicPr>
          <p:nvPr/>
        </p:nvPicPr>
        <p:blipFill>
          <a:blip r:embed="rId2"/>
          <a:stretch>
            <a:fillRect/>
          </a:stretch>
        </p:blipFill>
        <p:spPr>
          <a:xfrm>
            <a:off x="8515269" y="2214730"/>
            <a:ext cx="2949511" cy="2872835"/>
          </a:xfrm>
          <a:prstGeom prst="rect">
            <a:avLst/>
          </a:prstGeom>
        </p:spPr>
      </p:pic>
      <p:pic>
        <p:nvPicPr>
          <p:cNvPr id="11" name="Picture 10"/>
          <p:cNvPicPr>
            <a:picLocks noChangeAspect="1"/>
          </p:cNvPicPr>
          <p:nvPr/>
        </p:nvPicPr>
        <p:blipFill>
          <a:blip r:embed="rId3"/>
          <a:stretch>
            <a:fillRect/>
          </a:stretch>
        </p:blipFill>
        <p:spPr>
          <a:xfrm>
            <a:off x="8507119" y="5581180"/>
            <a:ext cx="2957661" cy="523001"/>
          </a:xfrm>
          <a:prstGeom prst="rect">
            <a:avLst/>
          </a:prstGeom>
        </p:spPr>
      </p:pic>
    </p:spTree>
    <p:extLst>
      <p:ext uri="{BB962C8B-B14F-4D97-AF65-F5344CB8AC3E}">
        <p14:creationId xmlns:p14="http://schemas.microsoft.com/office/powerpoint/2010/main" val="40871767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Ed Lucas, National Alliance of HUD Tenants</a:t>
            </a:r>
          </a:p>
        </p:txBody>
      </p:sp>
      <p:sp>
        <p:nvSpPr>
          <p:cNvPr id="3" name="Content Placeholder 2"/>
          <p:cNvSpPr>
            <a:spLocks noGrp="1"/>
          </p:cNvSpPr>
          <p:nvPr>
            <p:ph idx="1"/>
          </p:nvPr>
        </p:nvSpPr>
        <p:spPr>
          <a:xfrm>
            <a:off x="293451" y="1825625"/>
            <a:ext cx="6301902" cy="4351338"/>
          </a:xfrm>
        </p:spPr>
        <p:txBody>
          <a:bodyPr>
            <a:normAutofit fontScale="70000" lnSpcReduction="20000"/>
          </a:bodyPr>
          <a:lstStyle/>
          <a:p>
            <a:pPr marL="0" indent="0">
              <a:buNone/>
            </a:pPr>
            <a:r>
              <a:rPr lang="en-US" dirty="0"/>
              <a:t>Edgar P.  Lucas, Jr. is the Executive Director and one of the founders of the </a:t>
            </a:r>
            <a:r>
              <a:rPr lang="en-US" dirty="0" err="1"/>
              <a:t>Renacer</a:t>
            </a:r>
            <a:r>
              <a:rPr lang="en-US" dirty="0"/>
              <a:t> Westside Community Network, Inc. Ed has served as the Executive Director for the past 20 years. </a:t>
            </a:r>
            <a:r>
              <a:rPr lang="en-US" dirty="0" err="1"/>
              <a:t>Renacer</a:t>
            </a:r>
            <a:r>
              <a:rPr lang="en-US" dirty="0"/>
              <a:t> is a Community Based Organization which assists underserved communities in Chicago with a specific focus on Housing issues. He is a member of the Northwest Tower Residents Association, a resident owned Project Based Section 8 property.</a:t>
            </a:r>
          </a:p>
          <a:p>
            <a:pPr marL="0" indent="0">
              <a:buNone/>
            </a:pPr>
            <a:r>
              <a:rPr lang="en-US" dirty="0"/>
              <a:t>Ed was just re-elected to his third term as one of the Region 5 representatives for the National Alliance of HUD Tenants (NAHT) and currently serves as President.</a:t>
            </a:r>
          </a:p>
          <a:p>
            <a:pPr marL="0" indent="0">
              <a:buNone/>
            </a:pPr>
            <a:r>
              <a:rPr lang="en-US" dirty="0"/>
              <a:t>Ed is a veteran of the U.S. Marine Corps, attended Truman College and Chicago State University where he received undergraduate degrees. He is a Building Performance Institute (BPI) Certified Building Analyst and a member of the United Nations Association, Chicago Chapter.</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11" name="Picture 10"/>
          <p:cNvPicPr>
            <a:picLocks noChangeAspect="1"/>
          </p:cNvPicPr>
          <p:nvPr/>
        </p:nvPicPr>
        <p:blipFill>
          <a:blip r:embed="rId2"/>
          <a:stretch>
            <a:fillRect/>
          </a:stretch>
        </p:blipFill>
        <p:spPr>
          <a:xfrm>
            <a:off x="8118012" y="5299077"/>
            <a:ext cx="2957661" cy="523001"/>
          </a:xfrm>
          <a:prstGeom prst="rect">
            <a:avLst/>
          </a:prstGeom>
        </p:spPr>
      </p:pic>
      <p:pic>
        <p:nvPicPr>
          <p:cNvPr id="2050" name="Picture 2" descr="Picture00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6553" y="2125393"/>
            <a:ext cx="3907247" cy="294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8030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Affordable Housing</a:t>
            </a:r>
          </a:p>
        </p:txBody>
      </p:sp>
      <p:sp>
        <p:nvSpPr>
          <p:cNvPr id="3" name="Content Placeholder 2"/>
          <p:cNvSpPr>
            <a:spLocks noGrp="1"/>
          </p:cNvSpPr>
          <p:nvPr>
            <p:ph idx="1"/>
          </p:nvPr>
        </p:nvSpPr>
        <p:spPr/>
        <p:txBody>
          <a:bodyPr/>
          <a:lstStyle/>
          <a:p>
            <a:r>
              <a:rPr lang="en-US" dirty="0"/>
              <a:t>Expand affordable housing through increased Community Development Block Grant and HOME funding</a:t>
            </a:r>
          </a:p>
          <a:p>
            <a:r>
              <a:rPr lang="en-US" dirty="0"/>
              <a:t>Provides resources for Public, Elderly and Disabled Housing</a:t>
            </a:r>
          </a:p>
          <a:p>
            <a:r>
              <a:rPr lang="en-US" dirty="0"/>
              <a:t>Restores 70,000 Section 8 Vouchers</a:t>
            </a:r>
          </a:p>
          <a:p>
            <a:r>
              <a:rPr lang="en-US" dirty="0"/>
              <a:t>Provides new Vouchers to reduce wait lists </a:t>
            </a:r>
          </a:p>
          <a:p>
            <a:endParaRPr lang="en-US" dirty="0"/>
          </a:p>
          <a:p>
            <a:endParaRPr lang="en-US" dirty="0"/>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54038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solidFill>
                  <a:schemeClr val="accent1">
                    <a:lumMod val="50000"/>
                  </a:schemeClr>
                </a:solidFill>
              </a:rPr>
              <a:t>Speakers</a:t>
            </a:r>
          </a:p>
        </p:txBody>
      </p:sp>
      <p:sp>
        <p:nvSpPr>
          <p:cNvPr id="4" name="Content Placeholder 3"/>
          <p:cNvSpPr>
            <a:spLocks noGrp="1"/>
          </p:cNvSpPr>
          <p:nvPr>
            <p:ph idx="1"/>
          </p:nvPr>
        </p:nvSpPr>
        <p:spPr/>
        <p:txBody>
          <a:bodyPr/>
          <a:lstStyle/>
          <a:p>
            <a:r>
              <a:rPr lang="en-US" dirty="0"/>
              <a:t>Dr. Gabriela Lemus, Executive Director, Progressive Congress</a:t>
            </a:r>
          </a:p>
          <a:p>
            <a:r>
              <a:rPr lang="en-US" dirty="0"/>
              <a:t>Isaiah Poole, Campaign for America’s Future</a:t>
            </a:r>
          </a:p>
          <a:p>
            <a:r>
              <a:rPr lang="en-US" dirty="0"/>
              <a:t>Debbie Weinstein, Coalition for Human Needs</a:t>
            </a:r>
          </a:p>
          <a:p>
            <a:r>
              <a:rPr lang="en-US" dirty="0"/>
              <a:t>Cole Harrison, Peace Action</a:t>
            </a:r>
          </a:p>
          <a:p>
            <a:r>
              <a:rPr lang="en-US" dirty="0"/>
              <a:t>Michael Kane, National Alliance of HUD Tenants</a:t>
            </a:r>
            <a:br>
              <a:rPr lang="en-US" dirty="0"/>
            </a:br>
            <a:r>
              <a:rPr lang="en-US" dirty="0"/>
              <a:t>Ed Lucas, National Alliance of HUD Tenants</a:t>
            </a:r>
          </a:p>
          <a:p>
            <a:r>
              <a:rPr lang="en-US" dirty="0"/>
              <a:t>Lukas Ross, Friends of the Earth</a:t>
            </a:r>
          </a:p>
          <a:p>
            <a:r>
              <a:rPr lang="en-US" dirty="0"/>
              <a:t>Paul Shannon, American Friends Service Committee</a:t>
            </a:r>
          </a:p>
          <a:p>
            <a:endParaRPr lang="en-US" dirty="0"/>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26615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Affordable Housing</a:t>
            </a:r>
          </a:p>
        </p:txBody>
      </p:sp>
      <p:sp>
        <p:nvSpPr>
          <p:cNvPr id="3" name="Content Placeholder 2"/>
          <p:cNvSpPr>
            <a:spLocks noGrp="1"/>
          </p:cNvSpPr>
          <p:nvPr>
            <p:ph idx="1"/>
          </p:nvPr>
        </p:nvSpPr>
        <p:spPr/>
        <p:txBody>
          <a:bodyPr/>
          <a:lstStyle/>
          <a:p>
            <a:r>
              <a:rPr lang="en-US" dirty="0"/>
              <a:t>Funds 25,000 new supportive and 8,000 rapid rehousing units for the homeless </a:t>
            </a:r>
          </a:p>
          <a:p>
            <a:r>
              <a:rPr lang="en-US" dirty="0"/>
              <a:t>Supports President Obama’s $11 billion request to end family homelessness by 2020</a:t>
            </a:r>
          </a:p>
          <a:p>
            <a:r>
              <a:rPr lang="en-US" dirty="0"/>
              <a:t>Provides robust funding for Low Income Heating Assistance</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7003660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6159"/>
          </a:xfrm>
        </p:spPr>
        <p:txBody>
          <a:bodyPr/>
          <a:lstStyle/>
          <a:p>
            <a:r>
              <a:rPr lang="en-US" b="1" dirty="0">
                <a:solidFill>
                  <a:schemeClr val="accent1">
                    <a:lumMod val="50000"/>
                  </a:schemeClr>
                </a:solidFill>
              </a:rPr>
              <a:t>Q&amp;A – Endorsing Organizations</a:t>
            </a:r>
          </a:p>
        </p:txBody>
      </p:sp>
      <p:sp>
        <p:nvSpPr>
          <p:cNvPr id="3" name="Content Placeholder 2"/>
          <p:cNvSpPr>
            <a:spLocks noGrp="1"/>
          </p:cNvSpPr>
          <p:nvPr>
            <p:ph idx="1"/>
          </p:nvPr>
        </p:nvSpPr>
        <p:spPr>
          <a:xfrm>
            <a:off x="1023025" y="1533795"/>
            <a:ext cx="5766881" cy="2308630"/>
          </a:xfrm>
        </p:spPr>
        <p:txBody>
          <a:bodyPr>
            <a:normAutofit lnSpcReduction="10000"/>
          </a:bodyPr>
          <a:lstStyle/>
          <a:p>
            <a:r>
              <a:rPr lang="en-US" dirty="0"/>
              <a:t>Peace Action</a:t>
            </a:r>
          </a:p>
          <a:p>
            <a:r>
              <a:rPr lang="en-US" dirty="0"/>
              <a:t>National Alliance of HUD Tenants</a:t>
            </a:r>
          </a:p>
          <a:p>
            <a:r>
              <a:rPr lang="en-US" dirty="0"/>
              <a:t>Coalition for Human Needs</a:t>
            </a:r>
          </a:p>
          <a:p>
            <a:r>
              <a:rPr lang="en-US" dirty="0"/>
              <a:t>Friends of the Earth</a:t>
            </a:r>
          </a:p>
          <a:p>
            <a:r>
              <a:rPr lang="en-US" dirty="0"/>
              <a:t>Campaign for America’s Future</a:t>
            </a:r>
          </a:p>
          <a:p>
            <a:endParaRPr lang="en-US" dirty="0"/>
          </a:p>
        </p:txBody>
      </p:sp>
      <p:pic>
        <p:nvPicPr>
          <p:cNvPr id="5" name="Picture 4"/>
          <p:cNvPicPr>
            <a:picLocks noChangeAspect="1"/>
          </p:cNvPicPr>
          <p:nvPr/>
        </p:nvPicPr>
        <p:blipFill>
          <a:blip r:embed="rId2"/>
          <a:stretch>
            <a:fillRect/>
          </a:stretch>
        </p:blipFill>
        <p:spPr>
          <a:xfrm>
            <a:off x="886330" y="4805464"/>
            <a:ext cx="1515808" cy="1693334"/>
          </a:xfrm>
          <a:prstGeom prst="rect">
            <a:avLst/>
          </a:prstGeom>
        </p:spPr>
      </p:pic>
      <p:pic>
        <p:nvPicPr>
          <p:cNvPr id="7" name="Picture 6"/>
          <p:cNvPicPr>
            <a:picLocks noChangeAspect="1"/>
          </p:cNvPicPr>
          <p:nvPr/>
        </p:nvPicPr>
        <p:blipFill>
          <a:blip r:embed="rId3"/>
          <a:stretch>
            <a:fillRect/>
          </a:stretch>
        </p:blipFill>
        <p:spPr>
          <a:xfrm>
            <a:off x="2798193" y="4805464"/>
            <a:ext cx="1647347" cy="1671555"/>
          </a:xfrm>
          <a:prstGeom prst="rect">
            <a:avLst/>
          </a:prstGeom>
        </p:spPr>
      </p:pic>
      <p:pic>
        <p:nvPicPr>
          <p:cNvPr id="8" name="Picture 7"/>
          <p:cNvPicPr>
            <a:picLocks noChangeAspect="1"/>
          </p:cNvPicPr>
          <p:nvPr/>
        </p:nvPicPr>
        <p:blipFill>
          <a:blip r:embed="rId4"/>
          <a:stretch>
            <a:fillRect/>
          </a:stretch>
        </p:blipFill>
        <p:spPr>
          <a:xfrm>
            <a:off x="7178216" y="4810360"/>
            <a:ext cx="1835793" cy="1688438"/>
          </a:xfrm>
          <a:prstGeom prst="rect">
            <a:avLst/>
          </a:prstGeom>
        </p:spPr>
      </p:pic>
      <p:pic>
        <p:nvPicPr>
          <p:cNvPr id="9" name="Content Placeholder 5"/>
          <p:cNvPicPr>
            <a:picLocks noGrp="1"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79503" y="4805464"/>
            <a:ext cx="1596395" cy="1697130"/>
          </a:xfrm>
          <a:prstGeom prst="rect">
            <a:avLst/>
          </a:prstGeom>
        </p:spPr>
      </p:pic>
      <p:pic>
        <p:nvPicPr>
          <p:cNvPr id="10" name="Picture 2" descr="https://encrypted-tbn1.gstatic.com/images?q=tbn:ANd9GcTY0DRQJ5TVzMUpNfDtOKoxM5BhagXDyTz51qxpTfqJBi28FRx_"/>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16327" y="4805464"/>
            <a:ext cx="1671555" cy="167155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55"/>
          <p:cNvGrpSpPr/>
          <p:nvPr/>
        </p:nvGrpSpPr>
        <p:grpSpPr>
          <a:xfrm>
            <a:off x="-2" y="1119106"/>
            <a:ext cx="12192003" cy="44452"/>
            <a:chOff x="0" y="0"/>
            <a:chExt cx="9144000" cy="44450"/>
          </a:xfrm>
        </p:grpSpPr>
        <p:sp>
          <p:nvSpPr>
            <p:cNvPr id="12"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3"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758717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62789" y="1820793"/>
            <a:ext cx="6172200" cy="4401205"/>
          </a:xfrm>
          <a:prstGeom prst="rect">
            <a:avLst/>
          </a:prstGeom>
        </p:spPr>
        <p:txBody>
          <a:bodyPr wrap="square">
            <a:spAutoFit/>
          </a:bodyPr>
          <a:lstStyle/>
          <a:p>
            <a:pPr fontAlgn="base"/>
            <a:r>
              <a:rPr lang="en-US" sz="3200" b="1" dirty="0"/>
              <a:t>Cole Harrison Move the Money coordinator for Peace Action.  He is also </a:t>
            </a:r>
            <a:r>
              <a:rPr lang="en-US" sz="3200" dirty="0"/>
              <a:t>Executive Director of Massachusetts Peace Action. He is on the coordinating committee of Budget for All Massachusetts campaign, and co-coordinates the People's Budget Campaign.</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790575" y="603250"/>
            <a:ext cx="10515600" cy="1325563"/>
          </a:xfrm>
        </p:spPr>
        <p:txBody>
          <a:bodyPr/>
          <a:lstStyle/>
          <a:p>
            <a:r>
              <a:rPr lang="en-US" b="1" dirty="0">
                <a:solidFill>
                  <a:schemeClr val="accent1">
                    <a:lumMod val="50000"/>
                  </a:schemeClr>
                </a:solidFill>
              </a:rPr>
              <a:t>Cole Harrison</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4098" name="Picture 2" descr="https://media.licdn.com/mpr/mpr/shrinknp_200_200/p/2/000/019/104/2a7e71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4241" y="2360141"/>
            <a:ext cx="3237470" cy="32374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8214241" y="5764798"/>
            <a:ext cx="3237470" cy="595397"/>
          </a:xfrm>
          <a:prstGeom prst="rect">
            <a:avLst/>
          </a:prstGeom>
        </p:spPr>
      </p:pic>
    </p:spTree>
    <p:extLst>
      <p:ext uri="{BB962C8B-B14F-4D97-AF65-F5344CB8AC3E}">
        <p14:creationId xmlns:p14="http://schemas.microsoft.com/office/powerpoint/2010/main" val="14722899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981200" y="274637"/>
            <a:ext cx="8229600" cy="872374"/>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dirty="0">
                <a:solidFill>
                  <a:srgbClr val="244061"/>
                </a:solidFill>
                <a:latin typeface="Calibri"/>
                <a:ea typeface="Calibri"/>
                <a:cs typeface="Calibri"/>
                <a:sym typeface="Calibri"/>
              </a:rPr>
              <a:t>Budget Issues Are Grassroots Issues</a:t>
            </a:r>
          </a:p>
        </p:txBody>
      </p:sp>
      <p:sp>
        <p:nvSpPr>
          <p:cNvPr id="91" name="Shape 91"/>
          <p:cNvSpPr txBox="1">
            <a:spLocks noGrp="1"/>
          </p:cNvSpPr>
          <p:nvPr>
            <p:ph type="body" idx="1"/>
          </p:nvPr>
        </p:nvSpPr>
        <p:spPr>
          <a:xfrm>
            <a:off x="514351" y="2250225"/>
            <a:ext cx="6571050" cy="3617175"/>
          </a:xfrm>
          <a:prstGeom prst="rect">
            <a:avLst/>
          </a:prstGeom>
          <a:noFill/>
          <a:ln>
            <a:noFill/>
          </a:ln>
        </p:spPr>
        <p:txBody>
          <a:bodyPr vert="horz" lIns="91425" tIns="45700" rIns="91425" bIns="45700" rtlCol="0" anchor="t" anchorCtr="0">
            <a:noAutofit/>
          </a:bodyPr>
          <a:lstStyle/>
          <a:p>
            <a:pPr marL="342900" indent="-304800">
              <a:spcBef>
                <a:spcPts val="0"/>
              </a:spcBef>
              <a:buClr>
                <a:schemeClr val="dk1"/>
              </a:buClr>
              <a:buSzPct val="100000"/>
              <a:buFont typeface="Arial"/>
              <a:buChar char="•"/>
            </a:pPr>
            <a:r>
              <a:rPr lang="en-US" sz="2600" dirty="0">
                <a:solidFill>
                  <a:schemeClr val="dk1"/>
                </a:solidFill>
                <a:latin typeface="Calibri"/>
                <a:ea typeface="Calibri"/>
                <a:cs typeface="Calibri"/>
                <a:sym typeface="Calibri"/>
              </a:rPr>
              <a:t>The People's Budget connects multiple progressive constituencies</a:t>
            </a:r>
          </a:p>
          <a:p>
            <a:pPr marL="342900" indent="-304800">
              <a:spcBef>
                <a:spcPts val="0"/>
              </a:spcBef>
              <a:buClr>
                <a:schemeClr val="dk1"/>
              </a:buClr>
              <a:buSzPct val="100000"/>
              <a:buFont typeface="Arial"/>
              <a:buChar char="•"/>
            </a:pPr>
            <a:r>
              <a:rPr lang="en-US" sz="2600" dirty="0">
                <a:solidFill>
                  <a:schemeClr val="dk1"/>
                </a:solidFill>
                <a:latin typeface="Calibri"/>
                <a:ea typeface="Calibri"/>
                <a:cs typeface="Calibri"/>
                <a:sym typeface="Calibri"/>
              </a:rPr>
              <a:t>It received 96 votes in 2015 yet is not taken seriously by the media - so we have to organize our own campaign</a:t>
            </a:r>
          </a:p>
          <a:p>
            <a:pPr marL="342900" indent="-304800">
              <a:spcBef>
                <a:spcPts val="640"/>
              </a:spcBef>
              <a:buClr>
                <a:schemeClr val="dk1"/>
              </a:buClr>
              <a:buSzPct val="100000"/>
              <a:buFont typeface="Arial"/>
              <a:buChar char="•"/>
            </a:pPr>
            <a:r>
              <a:rPr lang="en-US" sz="2600" dirty="0">
                <a:solidFill>
                  <a:schemeClr val="dk1"/>
                </a:solidFill>
                <a:latin typeface="Calibri"/>
                <a:ea typeface="Calibri"/>
                <a:cs typeface="Calibri"/>
                <a:sym typeface="Calibri"/>
              </a:rPr>
              <a:t>We need to break down the budget and bring it to the grassroots</a:t>
            </a:r>
          </a:p>
          <a:p>
            <a:pPr marL="342900" indent="-304800">
              <a:spcBef>
                <a:spcPts val="640"/>
              </a:spcBef>
              <a:buClr>
                <a:schemeClr val="dk1"/>
              </a:buClr>
              <a:buSzPct val="100000"/>
              <a:buFont typeface="Arial"/>
              <a:buChar char="•"/>
            </a:pPr>
            <a:r>
              <a:rPr lang="en-US" sz="2600" dirty="0">
                <a:solidFill>
                  <a:schemeClr val="dk1"/>
                </a:solidFill>
                <a:latin typeface="Calibri"/>
                <a:ea typeface="Calibri"/>
                <a:cs typeface="Calibri"/>
                <a:sym typeface="Calibri"/>
              </a:rPr>
              <a:t>We need to campaign on the PB all year around</a:t>
            </a:r>
            <a:endParaRPr sz="2400" dirty="0">
              <a:solidFill>
                <a:schemeClr val="dk1"/>
              </a:solidFill>
              <a:latin typeface="Calibri"/>
              <a:ea typeface="Calibri"/>
              <a:cs typeface="Calibri"/>
              <a:sym typeface="Calibri"/>
            </a:endParaRPr>
          </a:p>
        </p:txBody>
      </p:sp>
      <p:pic>
        <p:nvPicPr>
          <p:cNvPr id="92" name="Shape 92"/>
          <p:cNvPicPr preferRelativeResize="0"/>
          <p:nvPr/>
        </p:nvPicPr>
        <p:blipFill rotWithShape="1">
          <a:blip r:embed="rId3">
            <a:alphaModFix/>
          </a:blip>
          <a:srcRect t="3720" b="3720"/>
          <a:stretch/>
        </p:blipFill>
        <p:spPr>
          <a:xfrm>
            <a:off x="7934737" y="1900350"/>
            <a:ext cx="3114674" cy="4572000"/>
          </a:xfrm>
          <a:prstGeom prst="rect">
            <a:avLst/>
          </a:prstGeom>
          <a:noFill/>
          <a:ln w="9525" cap="flat" cmpd="sng">
            <a:solidFill>
              <a:srgbClr val="000000"/>
            </a:solidFill>
            <a:prstDash val="solid"/>
            <a:round/>
            <a:headEnd type="none" w="med" len="med"/>
            <a:tailEnd type="none" w="med" len="med"/>
          </a:ln>
        </p:spPr>
      </p:pic>
      <p:grpSp>
        <p:nvGrpSpPr>
          <p:cNvPr id="5" name="Group 55"/>
          <p:cNvGrpSpPr/>
          <p:nvPr/>
        </p:nvGrpSpPr>
        <p:grpSpPr>
          <a:xfrm>
            <a:off x="-2" y="1159211"/>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430993854"/>
      </p:ext>
    </p:extLst>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1981200" y="274637"/>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b="1">
                <a:solidFill>
                  <a:srgbClr val="244061"/>
                </a:solidFill>
                <a:latin typeface="Calibri"/>
                <a:ea typeface="Calibri"/>
                <a:cs typeface="Calibri"/>
                <a:sym typeface="Calibri"/>
              </a:rPr>
              <a:t>Why a People's Budget Campaign?</a:t>
            </a:r>
          </a:p>
        </p:txBody>
      </p:sp>
      <p:sp>
        <p:nvSpPr>
          <p:cNvPr id="120" name="Shape 120"/>
          <p:cNvSpPr txBox="1">
            <a:spLocks noGrp="1"/>
          </p:cNvSpPr>
          <p:nvPr>
            <p:ph type="body" idx="1"/>
          </p:nvPr>
        </p:nvSpPr>
        <p:spPr>
          <a:xfrm>
            <a:off x="800100" y="2105026"/>
            <a:ext cx="9486900" cy="3314699"/>
          </a:xfrm>
          <a:prstGeom prst="rect">
            <a:avLst/>
          </a:prstGeom>
          <a:noFill/>
          <a:ln>
            <a:noFill/>
          </a:ln>
        </p:spPr>
        <p:txBody>
          <a:bodyPr vert="horz" lIns="91425" tIns="45700" rIns="91425" bIns="45700" rtlCol="0" anchor="t" anchorCtr="0">
            <a:noAutofit/>
          </a:bodyPr>
          <a:lstStyle/>
          <a:p>
            <a:pPr marL="342900" indent="-326390">
              <a:lnSpc>
                <a:spcPct val="80000"/>
              </a:lnSpc>
              <a:spcBef>
                <a:spcPts val="0"/>
              </a:spcBef>
              <a:buClr>
                <a:schemeClr val="dk1"/>
              </a:buClr>
              <a:buSzPct val="100000"/>
              <a:buFont typeface="Arial"/>
              <a:buChar char="•"/>
            </a:pPr>
            <a:r>
              <a:rPr lang="en-US" sz="2700" dirty="0"/>
              <a:t>Activate the progressive grassroots on a comprehensive cross-issue platform</a:t>
            </a:r>
            <a:br>
              <a:rPr lang="en-US" sz="2700" dirty="0"/>
            </a:br>
            <a:endParaRPr lang="en-US" sz="2700" dirty="0"/>
          </a:p>
          <a:p>
            <a:pPr>
              <a:lnSpc>
                <a:spcPct val="80000"/>
              </a:lnSpc>
              <a:spcBef>
                <a:spcPts val="592"/>
              </a:spcBef>
              <a:buClr>
                <a:schemeClr val="dk1"/>
              </a:buClr>
              <a:buSzPct val="100000"/>
              <a:buFont typeface="Arial"/>
              <a:buChar char="•"/>
            </a:pPr>
            <a:r>
              <a:rPr lang="en-US" sz="2700" dirty="0"/>
              <a:t>Link the PB to campaigns over component issues (for ex, debt-free college; climate change; military appropriations; shutdown threat)</a:t>
            </a:r>
            <a:br>
              <a:rPr lang="en-US" sz="2700" dirty="0"/>
            </a:br>
            <a:endParaRPr lang="en-US" sz="2700" dirty="0"/>
          </a:p>
          <a:p>
            <a:pPr>
              <a:lnSpc>
                <a:spcPct val="80000"/>
              </a:lnSpc>
              <a:spcBef>
                <a:spcPts val="592"/>
              </a:spcBef>
              <a:buClr>
                <a:schemeClr val="dk1"/>
              </a:buClr>
              <a:buSzPct val="100000"/>
              <a:buFont typeface="Arial"/>
              <a:buChar char="•"/>
            </a:pPr>
            <a:r>
              <a:rPr lang="en-US" sz="2700" dirty="0"/>
              <a:t>Build bridges between social justice movements, promote cross-movement solidarity and collaboration</a:t>
            </a:r>
            <a:br>
              <a:rPr lang="en-US" sz="2700" dirty="0"/>
            </a:br>
            <a:endParaRPr lang="en-US" sz="2700" dirty="0"/>
          </a:p>
          <a:p>
            <a:pPr marL="342900" indent="-326390">
              <a:lnSpc>
                <a:spcPct val="80000"/>
              </a:lnSpc>
              <a:spcBef>
                <a:spcPts val="0"/>
              </a:spcBef>
              <a:buClr>
                <a:schemeClr val="dk1"/>
              </a:buClr>
              <a:buSzPct val="100000"/>
              <a:buFont typeface="Arial"/>
              <a:buChar char="•"/>
            </a:pPr>
            <a:r>
              <a:rPr lang="en-US" sz="2700" dirty="0">
                <a:solidFill>
                  <a:schemeClr val="dk1"/>
                </a:solidFill>
                <a:latin typeface="Calibri"/>
                <a:ea typeface="Calibri"/>
                <a:cs typeface="Calibri"/>
                <a:sym typeface="Calibri"/>
              </a:rPr>
              <a:t>Make the PB a serious "player" each year</a:t>
            </a:r>
            <a:r>
              <a:rPr lang="en-US" sz="2700" dirty="0"/>
              <a:t>; </a:t>
            </a:r>
            <a:r>
              <a:rPr lang="en-US" sz="2700" dirty="0">
                <a:solidFill>
                  <a:schemeClr val="dk1"/>
                </a:solidFill>
                <a:latin typeface="Calibri"/>
                <a:ea typeface="Calibri"/>
                <a:cs typeface="Calibri"/>
                <a:sym typeface="Calibri"/>
              </a:rPr>
              <a:t>Increase Congressional support for the PB in annual vote</a:t>
            </a:r>
          </a:p>
          <a:p>
            <a:pPr marL="342900" indent="-342900">
              <a:lnSpc>
                <a:spcPct val="80000"/>
              </a:lnSpc>
              <a:spcBef>
                <a:spcPts val="592"/>
              </a:spcBef>
              <a:buClr>
                <a:schemeClr val="dk1"/>
              </a:buClr>
              <a:buSzPct val="109629"/>
              <a:buNone/>
            </a:pPr>
            <a:endParaRPr sz="2700" dirty="0">
              <a:solidFill>
                <a:schemeClr val="dk1"/>
              </a:solidFill>
              <a:latin typeface="Calibri"/>
              <a:ea typeface="Calibri"/>
              <a:cs typeface="Calibri"/>
              <a:sym typeface="Calibri"/>
            </a:endParaRP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00326396"/>
      </p:ext>
    </p:extLst>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09575" y="274637"/>
            <a:ext cx="10906125"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dirty="0">
                <a:solidFill>
                  <a:srgbClr val="244061"/>
                </a:solidFill>
                <a:latin typeface="Calibri"/>
                <a:ea typeface="Calibri"/>
                <a:cs typeface="Calibri"/>
                <a:sym typeface="Calibri"/>
              </a:rPr>
              <a:t>How to organize for the People's Budget</a:t>
            </a:r>
          </a:p>
        </p:txBody>
      </p:sp>
      <p:sp>
        <p:nvSpPr>
          <p:cNvPr id="126" name="Shape 126"/>
          <p:cNvSpPr txBox="1">
            <a:spLocks noGrp="1"/>
          </p:cNvSpPr>
          <p:nvPr>
            <p:ph type="body" idx="1"/>
          </p:nvPr>
        </p:nvSpPr>
        <p:spPr>
          <a:xfrm>
            <a:off x="666750" y="2162175"/>
            <a:ext cx="9820275" cy="3371850"/>
          </a:xfrm>
          <a:prstGeom prst="rect">
            <a:avLst/>
          </a:prstGeom>
          <a:noFill/>
          <a:ln>
            <a:noFill/>
          </a:ln>
        </p:spPr>
        <p:txBody>
          <a:bodyPr vert="horz" lIns="91425" tIns="45700" rIns="91425" bIns="45700" rtlCol="0" anchor="t" anchorCtr="0">
            <a:noAutofit/>
          </a:bodyPr>
          <a:lstStyle/>
          <a:p>
            <a:pPr marL="342900" indent="-342900">
              <a:lnSpc>
                <a:spcPct val="80000"/>
              </a:lnSpc>
              <a:spcBef>
                <a:spcPts val="496"/>
              </a:spcBef>
              <a:buClr>
                <a:schemeClr val="dk1"/>
              </a:buClr>
              <a:buSzPct val="99200"/>
              <a:buFont typeface="Arial"/>
              <a:buChar char="•"/>
            </a:pPr>
            <a:r>
              <a:rPr lang="en-US" sz="2480" dirty="0">
                <a:solidFill>
                  <a:schemeClr val="dk1"/>
                </a:solidFill>
                <a:ea typeface="Calibri"/>
                <a:cs typeface="Calibri"/>
                <a:sym typeface="Calibri"/>
              </a:rPr>
              <a:t>Bring more national organizations into the People's Budget Campaign</a:t>
            </a:r>
          </a:p>
          <a:p>
            <a:pPr marL="342900" indent="-337820">
              <a:lnSpc>
                <a:spcPct val="80000"/>
              </a:lnSpc>
              <a:spcBef>
                <a:spcPts val="496"/>
              </a:spcBef>
              <a:buClr>
                <a:schemeClr val="dk1"/>
              </a:buClr>
              <a:buSzPct val="100000"/>
              <a:buFont typeface="Arial"/>
              <a:buChar char="•"/>
            </a:pPr>
            <a:r>
              <a:rPr lang="en-US" sz="2400" dirty="0"/>
              <a:t>Subject matter is complicated: C</a:t>
            </a:r>
            <a:r>
              <a:rPr lang="en-US" sz="2400" dirty="0">
                <a:solidFill>
                  <a:schemeClr val="dk1"/>
                </a:solidFill>
                <a:ea typeface="Calibri"/>
                <a:cs typeface="Calibri"/>
                <a:sym typeface="Calibri"/>
              </a:rPr>
              <a:t>ommunication </a:t>
            </a:r>
            <a:r>
              <a:rPr lang="en-US" sz="2400" dirty="0"/>
              <a:t>and</a:t>
            </a:r>
            <a:r>
              <a:rPr lang="en-US" sz="2400" dirty="0">
                <a:solidFill>
                  <a:schemeClr val="dk1"/>
                </a:solidFill>
                <a:ea typeface="Calibri"/>
                <a:cs typeface="Calibri"/>
                <a:sym typeface="Calibri"/>
              </a:rPr>
              <a:t> research res</a:t>
            </a:r>
            <a:r>
              <a:rPr lang="en-US" sz="2400" dirty="0"/>
              <a:t>ources are important</a:t>
            </a:r>
          </a:p>
          <a:p>
            <a:pPr marL="342900" indent="-342900">
              <a:lnSpc>
                <a:spcPct val="80000"/>
              </a:lnSpc>
              <a:spcBef>
                <a:spcPts val="496"/>
              </a:spcBef>
              <a:buClr>
                <a:schemeClr val="dk1"/>
              </a:buClr>
              <a:buSzPct val="99200"/>
              <a:buFont typeface="Arial"/>
              <a:buChar char="•"/>
            </a:pPr>
            <a:r>
              <a:rPr lang="en-US" sz="2480" dirty="0">
                <a:solidFill>
                  <a:schemeClr val="dk1"/>
                </a:solidFill>
                <a:ea typeface="Calibri"/>
                <a:cs typeface="Calibri"/>
                <a:sym typeface="Calibri"/>
              </a:rPr>
              <a:t>Online campaigning</a:t>
            </a:r>
            <a:r>
              <a:rPr lang="en-US" sz="2480" dirty="0"/>
              <a:t>:</a:t>
            </a:r>
            <a:r>
              <a:rPr lang="en-US" sz="2480" dirty="0">
                <a:solidFill>
                  <a:schemeClr val="dk1"/>
                </a:solidFill>
                <a:ea typeface="Calibri"/>
                <a:cs typeface="Calibri"/>
                <a:sym typeface="Calibri"/>
              </a:rPr>
              <a:t> Link the People’s Budget to topical issues throughout the year</a:t>
            </a:r>
          </a:p>
          <a:p>
            <a:pPr marL="342900" indent="-342900">
              <a:lnSpc>
                <a:spcPct val="80000"/>
              </a:lnSpc>
              <a:spcBef>
                <a:spcPts val="496"/>
              </a:spcBef>
              <a:buClr>
                <a:schemeClr val="dk1"/>
              </a:buClr>
              <a:buSzPct val="99200"/>
              <a:buFont typeface="Arial"/>
              <a:buChar char="•"/>
            </a:pPr>
            <a:r>
              <a:rPr lang="en-US" sz="2480" dirty="0">
                <a:solidFill>
                  <a:schemeClr val="dk1"/>
                </a:solidFill>
                <a:ea typeface="Calibri"/>
                <a:cs typeface="Calibri"/>
                <a:sym typeface="Calibri"/>
              </a:rPr>
              <a:t>Mov</a:t>
            </a:r>
            <a:r>
              <a:rPr lang="en-US" sz="2480" dirty="0"/>
              <a:t>e</a:t>
            </a:r>
            <a:r>
              <a:rPr lang="en-US" sz="2480" dirty="0">
                <a:solidFill>
                  <a:schemeClr val="dk1"/>
                </a:solidFill>
                <a:ea typeface="Calibri"/>
                <a:cs typeface="Calibri"/>
                <a:sym typeface="Calibri"/>
              </a:rPr>
              <a:t> more progressive Democrats to support the budget who have not yet done so</a:t>
            </a:r>
          </a:p>
          <a:p>
            <a:pPr marL="742950" lvl="1" indent="-285750">
              <a:lnSpc>
                <a:spcPct val="80000"/>
              </a:lnSpc>
              <a:spcBef>
                <a:spcPts val="434"/>
              </a:spcBef>
              <a:buClr>
                <a:schemeClr val="dk1"/>
              </a:buClr>
              <a:buSzPct val="98636"/>
              <a:buFont typeface="Arial"/>
              <a:buChar char="–"/>
            </a:pPr>
            <a:r>
              <a:rPr lang="en-US" sz="2170" dirty="0">
                <a:solidFill>
                  <a:schemeClr val="dk1"/>
                </a:solidFill>
                <a:ea typeface="Calibri"/>
                <a:cs typeface="Calibri"/>
                <a:sym typeface="Calibri"/>
              </a:rPr>
              <a:t>Target gettable reps who can be moved</a:t>
            </a:r>
          </a:p>
          <a:p>
            <a:pPr marL="742950" lvl="1" indent="-285750">
              <a:lnSpc>
                <a:spcPct val="80000"/>
              </a:lnSpc>
              <a:spcBef>
                <a:spcPts val="434"/>
              </a:spcBef>
              <a:buClr>
                <a:schemeClr val="dk1"/>
              </a:buClr>
              <a:buSzPct val="98636"/>
              <a:buFont typeface="Arial"/>
              <a:buChar char="–"/>
            </a:pPr>
            <a:r>
              <a:rPr lang="en-US" sz="2170" dirty="0">
                <a:solidFill>
                  <a:schemeClr val="dk1"/>
                </a:solidFill>
                <a:ea typeface="Calibri"/>
                <a:cs typeface="Calibri"/>
                <a:sym typeface="Calibri"/>
              </a:rPr>
              <a:t>Build a local coalition to campaign for the member's attention </a:t>
            </a:r>
          </a:p>
          <a:p>
            <a:pPr marL="742950" lvl="1" indent="-285750">
              <a:lnSpc>
                <a:spcPct val="80000"/>
              </a:lnSpc>
              <a:spcBef>
                <a:spcPts val="434"/>
              </a:spcBef>
              <a:buClr>
                <a:schemeClr val="dk1"/>
              </a:buClr>
              <a:buSzPct val="98636"/>
              <a:buFont typeface="Arial"/>
              <a:buChar char="–"/>
            </a:pPr>
            <a:r>
              <a:rPr lang="en-US" sz="2170" dirty="0">
                <a:solidFill>
                  <a:schemeClr val="dk1"/>
                </a:solidFill>
                <a:ea typeface="Calibri"/>
                <a:cs typeface="Calibri"/>
                <a:sym typeface="Calibri"/>
              </a:rPr>
              <a:t>Link federal budget issues with locally resonant issues in those districts</a:t>
            </a:r>
            <a:endParaRPr sz="2170" dirty="0">
              <a:solidFill>
                <a:schemeClr val="dk1"/>
              </a:solidFill>
              <a:latin typeface="Calibri"/>
              <a:ea typeface="Calibri"/>
              <a:cs typeface="Calibri"/>
              <a:sym typeface="Calibri"/>
            </a:endParaRP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24882689"/>
      </p:ext>
    </p:extLst>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Can You Visit/Call These Reps?</a:t>
            </a:r>
          </a:p>
        </p:txBody>
      </p:sp>
      <p:sp>
        <p:nvSpPr>
          <p:cNvPr id="3" name="Content Placeholder 2"/>
          <p:cNvSpPr>
            <a:spLocks noGrp="1"/>
          </p:cNvSpPr>
          <p:nvPr>
            <p:ph idx="1"/>
          </p:nvPr>
        </p:nvSpPr>
        <p:spPr>
          <a:xfrm>
            <a:off x="580768" y="1825625"/>
            <a:ext cx="5053913" cy="4351338"/>
          </a:xfrm>
        </p:spPr>
        <p:txBody>
          <a:bodyPr>
            <a:normAutofit lnSpcReduction="10000"/>
          </a:bodyPr>
          <a:lstStyle/>
          <a:p>
            <a:r>
              <a:rPr lang="en-US" dirty="0"/>
              <a:t>Rep. Eric </a:t>
            </a:r>
            <a:r>
              <a:rPr lang="en-US" dirty="0" err="1"/>
              <a:t>Swalwell</a:t>
            </a:r>
            <a:r>
              <a:rPr lang="en-US" dirty="0"/>
              <a:t>(CA15)</a:t>
            </a:r>
          </a:p>
          <a:p>
            <a:r>
              <a:rPr lang="en-US" dirty="0"/>
              <a:t>Rep. Julia </a:t>
            </a:r>
            <a:r>
              <a:rPr lang="en-US" dirty="0" err="1"/>
              <a:t>Brownley</a:t>
            </a:r>
            <a:r>
              <a:rPr lang="en-US" dirty="0"/>
              <a:t> (CA26)</a:t>
            </a:r>
          </a:p>
          <a:p>
            <a:r>
              <a:rPr lang="en-US" dirty="0"/>
              <a:t>Rep. Brad Sherman (CA30)</a:t>
            </a:r>
          </a:p>
          <a:p>
            <a:r>
              <a:rPr lang="en-US" dirty="0"/>
              <a:t>Rep. Rosa DeLauro (CT03)</a:t>
            </a:r>
          </a:p>
          <a:p>
            <a:r>
              <a:rPr lang="en-US" dirty="0"/>
              <a:t>Rep. John Larson (CT01)</a:t>
            </a:r>
          </a:p>
          <a:p>
            <a:r>
              <a:rPr lang="en-US" dirty="0"/>
              <a:t>Rep. Stanford Bishop (GA02)</a:t>
            </a:r>
          </a:p>
          <a:p>
            <a:r>
              <a:rPr lang="en-US" dirty="0"/>
              <a:t>Rep. </a:t>
            </a:r>
            <a:r>
              <a:rPr lang="en-US" dirty="0" err="1"/>
              <a:t>Tulsi</a:t>
            </a:r>
            <a:r>
              <a:rPr lang="en-US" dirty="0"/>
              <a:t> </a:t>
            </a:r>
            <a:r>
              <a:rPr lang="en-US" dirty="0" err="1"/>
              <a:t>Gabbard</a:t>
            </a:r>
            <a:r>
              <a:rPr lang="en-US" dirty="0"/>
              <a:t> (HI02)</a:t>
            </a:r>
          </a:p>
          <a:p>
            <a:r>
              <a:rPr lang="en-US" dirty="0"/>
              <a:t>Rep. Tammy Duckworth (IL08)</a:t>
            </a:r>
          </a:p>
          <a:p>
            <a:r>
              <a:rPr lang="en-US" dirty="0"/>
              <a:t>Rep. Joseph Kennedy (MA04)</a:t>
            </a:r>
          </a:p>
          <a:p>
            <a:endParaRPr lang="en-US" dirty="0"/>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7" name="Content Placeholder 2"/>
          <p:cNvSpPr txBox="1">
            <a:spLocks/>
          </p:cNvSpPr>
          <p:nvPr/>
        </p:nvSpPr>
        <p:spPr>
          <a:xfrm>
            <a:off x="6462585" y="1825625"/>
            <a:ext cx="5478162"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Rep. Dutch </a:t>
            </a:r>
            <a:r>
              <a:rPr lang="en-US" dirty="0" err="1"/>
              <a:t>Ruppersberger</a:t>
            </a:r>
            <a:r>
              <a:rPr lang="en-US" dirty="0"/>
              <a:t> (MD02)</a:t>
            </a:r>
          </a:p>
          <a:p>
            <a:r>
              <a:rPr lang="en-US" dirty="0"/>
              <a:t>Rep. </a:t>
            </a:r>
            <a:r>
              <a:rPr lang="en-US" dirty="0" err="1"/>
              <a:t>Steny</a:t>
            </a:r>
            <a:r>
              <a:rPr lang="en-US" dirty="0"/>
              <a:t> Hoyer (MD05)</a:t>
            </a:r>
          </a:p>
          <a:p>
            <a:r>
              <a:rPr lang="en-US" dirty="0"/>
              <a:t>Rep. Chris Van </a:t>
            </a:r>
            <a:r>
              <a:rPr lang="en-US" dirty="0" err="1"/>
              <a:t>Hollen</a:t>
            </a:r>
            <a:r>
              <a:rPr lang="en-US" dirty="0"/>
              <a:t> (MD08)</a:t>
            </a:r>
          </a:p>
          <a:p>
            <a:r>
              <a:rPr lang="en-US" dirty="0"/>
              <a:t>Rep. Bill Pascrell (NJ09)</a:t>
            </a:r>
          </a:p>
          <a:p>
            <a:r>
              <a:rPr lang="en-US" dirty="0"/>
              <a:t>Rep. Steve Israel (NY03)</a:t>
            </a:r>
          </a:p>
          <a:p>
            <a:r>
              <a:rPr lang="en-US" dirty="0"/>
              <a:t>Matt Cartwright (PA17)</a:t>
            </a:r>
          </a:p>
          <a:p>
            <a:r>
              <a:rPr lang="en-US" dirty="0"/>
              <a:t>Rep. Jim </a:t>
            </a:r>
            <a:r>
              <a:rPr lang="en-US" dirty="0" err="1"/>
              <a:t>Langevin</a:t>
            </a:r>
            <a:r>
              <a:rPr lang="en-US" dirty="0"/>
              <a:t> (RI02)</a:t>
            </a:r>
          </a:p>
          <a:p>
            <a:r>
              <a:rPr lang="en-US" dirty="0"/>
              <a:t>Rep. </a:t>
            </a:r>
            <a:r>
              <a:rPr lang="en-US" dirty="0" err="1"/>
              <a:t>Beto</a:t>
            </a:r>
            <a:r>
              <a:rPr lang="en-US" dirty="0"/>
              <a:t> O’Rourke (TX16)</a:t>
            </a:r>
          </a:p>
          <a:p>
            <a:r>
              <a:rPr lang="en-US" dirty="0"/>
              <a:t>Rep. Joaquin Castro (TX20)</a:t>
            </a:r>
          </a:p>
          <a:p>
            <a:endParaRPr lang="en-US" dirty="0"/>
          </a:p>
          <a:p>
            <a:endParaRPr lang="en-US" dirty="0"/>
          </a:p>
        </p:txBody>
      </p:sp>
    </p:spTree>
    <p:extLst>
      <p:ext uri="{BB962C8B-B14F-4D97-AF65-F5344CB8AC3E}">
        <p14:creationId xmlns:p14="http://schemas.microsoft.com/office/powerpoint/2010/main" val="35320088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46054"/>
          </a:xfrm>
        </p:spPr>
        <p:txBody>
          <a:bodyPr/>
          <a:lstStyle/>
          <a:p>
            <a:r>
              <a:rPr lang="en-US" b="1" dirty="0">
                <a:solidFill>
                  <a:schemeClr val="accent1">
                    <a:lumMod val="50000"/>
                  </a:schemeClr>
                </a:solidFill>
              </a:rPr>
              <a:t>When will the People’s Budget be Voted On?</a:t>
            </a:r>
            <a:endParaRPr lang="en-US" dirty="0"/>
          </a:p>
        </p:txBody>
      </p:sp>
      <p:sp>
        <p:nvSpPr>
          <p:cNvPr id="3" name="Content Placeholder 2"/>
          <p:cNvSpPr>
            <a:spLocks noGrp="1"/>
          </p:cNvSpPr>
          <p:nvPr>
            <p:ph idx="1"/>
          </p:nvPr>
        </p:nvSpPr>
        <p:spPr/>
        <p:txBody>
          <a:bodyPr/>
          <a:lstStyle/>
          <a:p>
            <a:r>
              <a:rPr lang="en-US" dirty="0"/>
              <a:t>Republican House leadership is in a standoff with the Freedom Caucus </a:t>
            </a:r>
          </a:p>
          <a:p>
            <a:r>
              <a:rPr lang="en-US" dirty="0"/>
              <a:t>Budget has been postponed twice already because of this</a:t>
            </a:r>
          </a:p>
          <a:p>
            <a:r>
              <a:rPr lang="en-US" dirty="0"/>
              <a:t>Republican Caucus meets on April 12 will decide whether they will advance a budget</a:t>
            </a:r>
          </a:p>
          <a:p>
            <a:r>
              <a:rPr lang="en-US" dirty="0"/>
              <a:t>If yes, the vote on multiple budgets including the People’s Budget could happen that week or the following week</a:t>
            </a:r>
          </a:p>
          <a:p>
            <a:r>
              <a:rPr lang="en-US" dirty="0"/>
              <a:t>If no, there might be no budget votes at all this year; the process would then proceed with votes on individual appropriations bills</a:t>
            </a:r>
          </a:p>
          <a:p>
            <a:endParaRPr lang="en-US" dirty="0"/>
          </a:p>
        </p:txBody>
      </p:sp>
      <p:grpSp>
        <p:nvGrpSpPr>
          <p:cNvPr id="4" name="Group 55"/>
          <p:cNvGrpSpPr/>
          <p:nvPr/>
        </p:nvGrpSpPr>
        <p:grpSpPr>
          <a:xfrm>
            <a:off x="-2" y="1215358"/>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165191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Blog Posts on The People’s Budget</a:t>
            </a:r>
          </a:p>
        </p:txBody>
      </p:sp>
      <p:sp>
        <p:nvSpPr>
          <p:cNvPr id="3" name="Content Placeholder 2"/>
          <p:cNvSpPr>
            <a:spLocks noGrp="1"/>
          </p:cNvSpPr>
          <p:nvPr>
            <p:ph idx="1"/>
          </p:nvPr>
        </p:nvSpPr>
        <p:spPr/>
        <p:txBody>
          <a:bodyPr/>
          <a:lstStyle/>
          <a:p>
            <a:r>
              <a:rPr lang="en-US" sz="2400" dirty="0">
                <a:hlinkClick r:id="rId2"/>
              </a:rPr>
              <a:t>Flint, MI Water Crisis Is Proof Positive That We Need Better Infrastructure and a Progressive Budget</a:t>
            </a:r>
            <a:r>
              <a:rPr lang="en-US" sz="2400" dirty="0"/>
              <a:t> By Olivia Alperstein, Progressive Congress and Jonathan Alan King, Massachusetts Budget for All Campaign </a:t>
            </a:r>
          </a:p>
          <a:p>
            <a:r>
              <a:rPr lang="en-US" sz="2400" dirty="0">
                <a:hlinkClick r:id="rId3"/>
              </a:rPr>
              <a:t>Investing in People Matters: A Black Man’s perspective on The People’s Budget</a:t>
            </a:r>
            <a:r>
              <a:rPr lang="en-US" sz="2400" dirty="0"/>
              <a:t> by Marc </a:t>
            </a:r>
            <a:r>
              <a:rPr lang="en-US" sz="2400" dirty="0" err="1"/>
              <a:t>Carr</a:t>
            </a:r>
            <a:r>
              <a:rPr lang="en-US" sz="2400" dirty="0"/>
              <a:t>, Social Solutions</a:t>
            </a:r>
          </a:p>
          <a:p>
            <a:r>
              <a:rPr lang="en-US" sz="2400" dirty="0">
                <a:hlinkClick r:id="rId4"/>
              </a:rPr>
              <a:t>Why we need the People's Budget and its $1 trillion infrastructure jobs plan</a:t>
            </a:r>
            <a:r>
              <a:rPr lang="en-US" sz="2400" dirty="0"/>
              <a:t> by Isaiah Poole, Campaign for America’s Future</a:t>
            </a:r>
          </a:p>
          <a:p>
            <a:r>
              <a:rPr lang="en-US" sz="2400" dirty="0">
                <a:hlinkClick r:id="rId5"/>
              </a:rPr>
              <a:t>The Peoples’ Budget and Pentagon Spending: A Start in the Right Direction</a:t>
            </a:r>
            <a:r>
              <a:rPr lang="en-US" sz="2400" dirty="0"/>
              <a:t> by Paul Shannon, American Friends Service Committee</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222524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Blog Posts on The People’s Budget</a:t>
            </a:r>
            <a:endParaRPr lang="en-US" dirty="0"/>
          </a:p>
        </p:txBody>
      </p:sp>
      <p:sp>
        <p:nvSpPr>
          <p:cNvPr id="3" name="Content Placeholder 2"/>
          <p:cNvSpPr>
            <a:spLocks noGrp="1"/>
          </p:cNvSpPr>
          <p:nvPr>
            <p:ph idx="1"/>
          </p:nvPr>
        </p:nvSpPr>
        <p:spPr/>
        <p:txBody>
          <a:bodyPr/>
          <a:lstStyle/>
          <a:p>
            <a:r>
              <a:rPr lang="en-US" dirty="0">
                <a:hlinkClick r:id="rId2"/>
              </a:rPr>
              <a:t>The People’s Budget is the Greenest Option in Washington</a:t>
            </a:r>
            <a:r>
              <a:rPr lang="en-US" dirty="0"/>
              <a:t> by Lukas Ross, Friends of the Earth</a:t>
            </a:r>
          </a:p>
          <a:p>
            <a:r>
              <a:rPr lang="en-US" dirty="0">
                <a:hlinkClick r:id="rId3"/>
              </a:rPr>
              <a:t>Five Reasons to Support The People’s Budget</a:t>
            </a:r>
            <a:r>
              <a:rPr lang="en-US" dirty="0"/>
              <a:t> by National Priorities Project</a:t>
            </a:r>
          </a:p>
          <a:p>
            <a:r>
              <a:rPr lang="en-US" dirty="0">
                <a:hlinkClick r:id="rId4"/>
              </a:rPr>
              <a:t>The Pro-Social Security Congressional Progressive Caucus Budget </a:t>
            </a:r>
            <a:r>
              <a:rPr lang="en-US" dirty="0"/>
              <a:t>by Nancy Altman, Social Security Works</a:t>
            </a:r>
          </a:p>
          <a:p>
            <a:r>
              <a:rPr lang="en-US" dirty="0">
                <a:hlinkClick r:id="rId5"/>
              </a:rPr>
              <a:t>The People’s Budget: Pushing Us Toward a Peace Economy</a:t>
            </a:r>
            <a:r>
              <a:rPr lang="en-US" dirty="0"/>
              <a:t> by Miriam Pemberton, Institute for Policy Studies</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779215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9570786" cy="4154984"/>
          </a:xfrm>
          <a:prstGeom prst="rect">
            <a:avLst/>
          </a:prstGeom>
          <a:noFill/>
        </p:spPr>
        <p:txBody>
          <a:bodyPr wrap="square" rtlCol="0">
            <a:spAutoFit/>
          </a:bodyPr>
          <a:lstStyle/>
          <a:p>
            <a:r>
              <a:rPr lang="en-US" sz="2400" b="1" dirty="0">
                <a:solidFill>
                  <a:schemeClr val="accent5">
                    <a:lumMod val="75000"/>
                  </a:schemeClr>
                </a:solidFill>
              </a:rPr>
              <a:t>Audio is available only via phone</a:t>
            </a:r>
          </a:p>
          <a:p>
            <a:r>
              <a:rPr lang="en-US" sz="2400" dirty="0">
                <a:solidFill>
                  <a:schemeClr val="accent5">
                    <a:lumMod val="75000"/>
                  </a:schemeClr>
                </a:solidFill>
              </a:rPr>
              <a:t>DIAL 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781761#</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rPr>
              <a:t>http://www.peopledemandingaction.org/campaigns/the-people-s-budget</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633177" y="3476536"/>
            <a:ext cx="358346" cy="284915"/>
          </a:xfrm>
          <a:prstGeom prst="rect">
            <a:avLst/>
          </a:prstGeom>
        </p:spPr>
      </p:pic>
      <p:sp>
        <p:nvSpPr>
          <p:cNvPr id="3" name="Title 2"/>
          <p:cNvSpPr>
            <a:spLocks noGrp="1"/>
          </p:cNvSpPr>
          <p:nvPr>
            <p:ph type="title"/>
          </p:nvPr>
        </p:nvSpPr>
        <p:spPr>
          <a:xfrm>
            <a:off x="565435" y="342138"/>
            <a:ext cx="10515600" cy="1325563"/>
          </a:xfrm>
        </p:spPr>
        <p:txBody>
          <a:bodyPr/>
          <a:lstStyle/>
          <a:p>
            <a:pPr algn="l"/>
            <a:r>
              <a:rPr lang="en-US" sz="4000" b="1" dirty="0">
                <a:solidFill>
                  <a:schemeClr val="accent1">
                    <a:lumMod val="50000"/>
                  </a:schemeClr>
                </a:solidFill>
              </a:rPr>
              <a:t>Technical Information</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900722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58349"/>
          </a:xfrm>
        </p:spPr>
        <p:txBody>
          <a:bodyPr/>
          <a:lstStyle/>
          <a:p>
            <a:r>
              <a:rPr lang="en-US" b="1" dirty="0">
                <a:solidFill>
                  <a:schemeClr val="accent1">
                    <a:lumMod val="50000"/>
                  </a:schemeClr>
                </a:solidFill>
              </a:rPr>
              <a:t>Blog Posts on The People’s Budget</a:t>
            </a:r>
            <a:endParaRPr lang="en-US" dirty="0"/>
          </a:p>
        </p:txBody>
      </p:sp>
      <p:sp>
        <p:nvSpPr>
          <p:cNvPr id="3" name="Content Placeholder 2"/>
          <p:cNvSpPr>
            <a:spLocks noGrp="1"/>
          </p:cNvSpPr>
          <p:nvPr>
            <p:ph idx="1"/>
          </p:nvPr>
        </p:nvSpPr>
        <p:spPr/>
        <p:txBody>
          <a:bodyPr/>
          <a:lstStyle/>
          <a:p>
            <a:r>
              <a:rPr lang="en-US" dirty="0">
                <a:hlinkClick r:id="rId2"/>
              </a:rPr>
              <a:t>Flint and Beyond </a:t>
            </a:r>
            <a:r>
              <a:rPr lang="en-US" dirty="0"/>
              <a:t>by Deborah Weinstein, Coalition for Human Needs</a:t>
            </a:r>
          </a:p>
          <a:p>
            <a:r>
              <a:rPr lang="en-US" dirty="0">
                <a:hlinkClick r:id="rId3"/>
              </a:rPr>
              <a:t>Stoke Job Growth Or Choke It? The GOP Makes The Wrong Choice Again </a:t>
            </a:r>
            <a:r>
              <a:rPr lang="en-US" dirty="0"/>
              <a:t>by Isaiah Poole, Campaign for America’s Future </a:t>
            </a:r>
          </a:p>
          <a:p>
            <a:r>
              <a:rPr lang="en-US" dirty="0">
                <a:hlinkClick r:id="rId4"/>
              </a:rPr>
              <a:t>Prioritizing People, Not the Pentagon, with the People’s Budget </a:t>
            </a:r>
            <a:r>
              <a:rPr lang="en-US" dirty="0"/>
              <a:t>by Jasmine Tucker, National Priorities Project </a:t>
            </a:r>
          </a:p>
          <a:p>
            <a:r>
              <a:rPr lang="en-US" dirty="0">
                <a:hlinkClick r:id="rId5"/>
              </a:rPr>
              <a:t>The People’s Budget Quenches Thirst for Big Ideas That Work </a:t>
            </a:r>
            <a:r>
              <a:rPr lang="en-US" dirty="0"/>
              <a:t>by Richard Kirsch, Roosevelt Institute</a:t>
            </a:r>
          </a:p>
          <a:p>
            <a:r>
              <a:rPr lang="en-US" dirty="0">
                <a:hlinkClick r:id="rId6"/>
              </a:rPr>
              <a:t>A Federal Budget That Connects the Dots and Works for All </a:t>
            </a:r>
            <a:r>
              <a:rPr lang="en-US" dirty="0"/>
              <a:t>by Deborah Weinstein, Coalition for Human Needs</a:t>
            </a:r>
          </a:p>
          <a:p>
            <a:endParaRPr lang="en-US" dirty="0"/>
          </a:p>
          <a:p>
            <a:endParaRPr lang="en-US" dirty="0"/>
          </a:p>
          <a:p>
            <a:endParaRPr lang="en-US" dirty="0"/>
          </a:p>
          <a:p>
            <a:endParaRPr lang="en-US" dirty="0"/>
          </a:p>
          <a:p>
            <a:endParaRPr lang="en-US" dirty="0"/>
          </a:p>
        </p:txBody>
      </p:sp>
      <p:grpSp>
        <p:nvGrpSpPr>
          <p:cNvPr id="4" name="Group 55"/>
          <p:cNvGrpSpPr/>
          <p:nvPr/>
        </p:nvGrpSpPr>
        <p:grpSpPr>
          <a:xfrm>
            <a:off x="-2" y="1375778"/>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004146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4286"/>
          </a:xfrm>
        </p:spPr>
        <p:txBody>
          <a:bodyPr/>
          <a:lstStyle/>
          <a:p>
            <a:r>
              <a:rPr lang="en-US" b="1" dirty="0">
                <a:solidFill>
                  <a:schemeClr val="accent1">
                    <a:lumMod val="50000"/>
                  </a:schemeClr>
                </a:solidFill>
              </a:rPr>
              <a:t>Next Steps - Working with Congress</a:t>
            </a:r>
          </a:p>
        </p:txBody>
      </p:sp>
      <p:sp>
        <p:nvSpPr>
          <p:cNvPr id="3" name="Content Placeholder 2"/>
          <p:cNvSpPr>
            <a:spLocks noGrp="1"/>
          </p:cNvSpPr>
          <p:nvPr>
            <p:ph idx="1"/>
          </p:nvPr>
        </p:nvSpPr>
        <p:spPr>
          <a:xfrm>
            <a:off x="342900" y="1825625"/>
            <a:ext cx="4448175" cy="4351338"/>
          </a:xfrm>
        </p:spPr>
        <p:txBody>
          <a:bodyPr/>
          <a:lstStyle/>
          <a:p>
            <a:pPr marL="0" indent="0">
              <a:buNone/>
            </a:pPr>
            <a:r>
              <a:rPr lang="en-US" dirty="0"/>
              <a:t>Email your House Member and ask them to support The People’s Budget</a:t>
            </a:r>
          </a:p>
          <a:p>
            <a:pPr lvl="1"/>
            <a:r>
              <a:rPr lang="en-US" dirty="0"/>
              <a:t>We have sent more than 5,300 emails to House members</a:t>
            </a:r>
          </a:p>
          <a:p>
            <a:pPr lvl="1"/>
            <a:r>
              <a:rPr lang="en-US" dirty="0"/>
              <a:t>We need to send more than 30,000 emails</a:t>
            </a:r>
          </a:p>
          <a:p>
            <a:endParaRPr lang="en-US" dirty="0"/>
          </a:p>
        </p:txBody>
      </p:sp>
      <p:grpSp>
        <p:nvGrpSpPr>
          <p:cNvPr id="4" name="Group 55"/>
          <p:cNvGrpSpPr/>
          <p:nvPr/>
        </p:nvGrpSpPr>
        <p:grpSpPr>
          <a:xfrm>
            <a:off x="-2" y="1375778"/>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4959950" y="1825624"/>
            <a:ext cx="7032025" cy="3375025"/>
          </a:xfrm>
          <a:prstGeom prst="rect">
            <a:avLst/>
          </a:prstGeom>
        </p:spPr>
      </p:pic>
    </p:spTree>
    <p:extLst>
      <p:ext uri="{BB962C8B-B14F-4D97-AF65-F5344CB8AC3E}">
        <p14:creationId xmlns:p14="http://schemas.microsoft.com/office/powerpoint/2010/main" val="952702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Working with Congress</a:t>
            </a:r>
          </a:p>
        </p:txBody>
      </p:sp>
      <p:sp>
        <p:nvSpPr>
          <p:cNvPr id="3" name="Content Placeholder 2"/>
          <p:cNvSpPr>
            <a:spLocks noGrp="1"/>
          </p:cNvSpPr>
          <p:nvPr>
            <p:ph idx="1"/>
          </p:nvPr>
        </p:nvSpPr>
        <p:spPr>
          <a:xfrm>
            <a:off x="745331" y="4906959"/>
            <a:ext cx="9998869" cy="1803400"/>
          </a:xfrm>
        </p:spPr>
        <p:txBody>
          <a:bodyPr>
            <a:normAutofit/>
          </a:bodyPr>
          <a:lstStyle/>
          <a:p>
            <a:pPr marL="0" indent="0">
              <a:buNone/>
            </a:pPr>
            <a:r>
              <a:rPr lang="en-US" dirty="0"/>
              <a:t>Participate in the Daily Kos Mega-Petition</a:t>
            </a:r>
          </a:p>
          <a:p>
            <a:pPr lvl="1"/>
            <a:r>
              <a:rPr lang="en-US" dirty="0"/>
              <a:t>22 participating organizations</a:t>
            </a:r>
          </a:p>
          <a:p>
            <a:pPr lvl="1"/>
            <a:r>
              <a:rPr lang="en-US" dirty="0"/>
              <a:t>170,000 people have signed on to become a Citizen Cosponsor of The People’s Budget</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1157288" y="1867734"/>
            <a:ext cx="10196512" cy="2862179"/>
          </a:xfrm>
          <a:prstGeom prst="rect">
            <a:avLst/>
          </a:prstGeom>
        </p:spPr>
      </p:pic>
    </p:spTree>
    <p:extLst>
      <p:ext uri="{BB962C8B-B14F-4D97-AF65-F5344CB8AC3E}">
        <p14:creationId xmlns:p14="http://schemas.microsoft.com/office/powerpoint/2010/main" val="15282048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38559"/>
          </a:xfrm>
        </p:spPr>
        <p:txBody>
          <a:bodyPr/>
          <a:lstStyle/>
          <a:p>
            <a:r>
              <a:rPr lang="en-US" b="1" dirty="0">
                <a:solidFill>
                  <a:schemeClr val="accent1">
                    <a:lumMod val="50000"/>
                  </a:schemeClr>
                </a:solidFill>
              </a:rPr>
              <a:t>Working with Congress</a:t>
            </a:r>
          </a:p>
        </p:txBody>
      </p:sp>
      <p:sp>
        <p:nvSpPr>
          <p:cNvPr id="3" name="Content Placeholder 2"/>
          <p:cNvSpPr>
            <a:spLocks noGrp="1"/>
          </p:cNvSpPr>
          <p:nvPr>
            <p:ph idx="1"/>
          </p:nvPr>
        </p:nvSpPr>
        <p:spPr>
          <a:xfrm>
            <a:off x="282102" y="2068817"/>
            <a:ext cx="5603131" cy="2583299"/>
          </a:xfrm>
        </p:spPr>
        <p:txBody>
          <a:bodyPr>
            <a:normAutofit lnSpcReduction="10000"/>
          </a:bodyPr>
          <a:lstStyle/>
          <a:p>
            <a:pPr marL="0" indent="0">
              <a:buNone/>
            </a:pPr>
            <a:r>
              <a:rPr lang="en-US" dirty="0"/>
              <a:t>Deliver a letter to your House Member asking them to support The People’s FY 2017 Budget</a:t>
            </a:r>
          </a:p>
          <a:p>
            <a:pPr marL="0" indent="0">
              <a:buNone/>
            </a:pPr>
            <a:endParaRPr lang="en-US" dirty="0"/>
          </a:p>
          <a:p>
            <a:pPr marL="0" indent="0">
              <a:buNone/>
            </a:pPr>
            <a:r>
              <a:rPr lang="en-US" dirty="0"/>
              <a:t>PDAction delivered 94 letters on Capitol Hill and 27 In District letters.</a:t>
            </a:r>
          </a:p>
          <a:p>
            <a:endParaRPr lang="en-US" dirty="0"/>
          </a:p>
        </p:txBody>
      </p:sp>
      <p:grpSp>
        <p:nvGrpSpPr>
          <p:cNvPr id="4" name="Group 55"/>
          <p:cNvGrpSpPr/>
          <p:nvPr/>
        </p:nvGrpSpPr>
        <p:grpSpPr>
          <a:xfrm>
            <a:off x="-2" y="1271505"/>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6000307" y="2172511"/>
            <a:ext cx="5353493" cy="4021259"/>
          </a:xfrm>
          <a:prstGeom prst="rect">
            <a:avLst/>
          </a:prstGeom>
        </p:spPr>
      </p:pic>
      <p:sp>
        <p:nvSpPr>
          <p:cNvPr id="8" name="Rectangle 7"/>
          <p:cNvSpPr/>
          <p:nvPr/>
        </p:nvSpPr>
        <p:spPr>
          <a:xfrm>
            <a:off x="605529" y="4590205"/>
            <a:ext cx="5182428" cy="646331"/>
          </a:xfrm>
          <a:prstGeom prst="rect">
            <a:avLst/>
          </a:prstGeom>
        </p:spPr>
        <p:txBody>
          <a:bodyPr wrap="square">
            <a:spAutoFit/>
          </a:bodyPr>
          <a:lstStyle/>
          <a:p>
            <a:r>
              <a:rPr lang="en-US" dirty="0">
                <a:hlinkClick r:id="rId3"/>
              </a:rPr>
              <a:t>https://actionnetwork.org/event_campaigns/building-congressional-support-for-the-peoples-budget</a:t>
            </a:r>
            <a:endParaRPr lang="en-US" dirty="0"/>
          </a:p>
        </p:txBody>
      </p:sp>
    </p:spTree>
    <p:extLst>
      <p:ext uri="{BB962C8B-B14F-4D97-AF65-F5344CB8AC3E}">
        <p14:creationId xmlns:p14="http://schemas.microsoft.com/office/powerpoint/2010/main" val="176294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22350"/>
          </a:xfrm>
        </p:spPr>
        <p:txBody>
          <a:bodyPr/>
          <a:lstStyle/>
          <a:p>
            <a:r>
              <a:rPr lang="en-US" b="1" dirty="0">
                <a:solidFill>
                  <a:schemeClr val="accent1">
                    <a:lumMod val="50000"/>
                  </a:schemeClr>
                </a:solidFill>
              </a:rPr>
              <a:t>Informing Your Community</a:t>
            </a:r>
          </a:p>
        </p:txBody>
      </p:sp>
      <p:sp>
        <p:nvSpPr>
          <p:cNvPr id="3" name="Content Placeholder 2"/>
          <p:cNvSpPr>
            <a:spLocks noGrp="1"/>
          </p:cNvSpPr>
          <p:nvPr>
            <p:ph idx="1"/>
          </p:nvPr>
        </p:nvSpPr>
        <p:spPr/>
        <p:txBody>
          <a:bodyPr>
            <a:normAutofit fontScale="92500"/>
          </a:bodyPr>
          <a:lstStyle/>
          <a:p>
            <a:r>
              <a:rPr lang="en-US" dirty="0"/>
              <a:t>Write a Letter to the Editor - </a:t>
            </a:r>
            <a:r>
              <a:rPr lang="en-US" dirty="0">
                <a:hlinkClick r:id="rId2"/>
              </a:rPr>
              <a:t>http://salsa.wiredforchange.com/o/6405/c/10113/letter/?letter_KEY=881</a:t>
            </a:r>
            <a:endParaRPr lang="en-US" dirty="0"/>
          </a:p>
          <a:p>
            <a:r>
              <a:rPr lang="en-US" dirty="0"/>
              <a:t>Share our Blog Posts from Daily Kos, Huffington Post and Common Dreams</a:t>
            </a:r>
          </a:p>
          <a:p>
            <a:r>
              <a:rPr lang="en-US" dirty="0"/>
              <a:t>Join our Thunderclap and help spread the word - </a:t>
            </a:r>
            <a:r>
              <a:rPr lang="en-US" dirty="0">
                <a:hlinkClick r:id="rId3"/>
              </a:rPr>
              <a:t>https://www.thunderclap.it/projects/39840-support-the-people-s-budget?locale=en</a:t>
            </a:r>
            <a:endParaRPr lang="en-US" dirty="0"/>
          </a:p>
          <a:p>
            <a:r>
              <a:rPr lang="en-US" dirty="0"/>
              <a:t>Host a Town Hall Meeting (for FY2018 People’s Budget) – Summer</a:t>
            </a:r>
          </a:p>
          <a:p>
            <a:r>
              <a:rPr lang="en-US" dirty="0"/>
              <a:t>Find Resources at: </a:t>
            </a:r>
            <a:r>
              <a:rPr lang="en-US" dirty="0">
                <a:hlinkClick r:id="rId4"/>
              </a:rPr>
              <a:t>http://www.peopledemandingaction.org/campaigns/the-people-s-budget</a:t>
            </a:r>
            <a:endParaRPr lang="en-US" dirty="0"/>
          </a:p>
          <a:p>
            <a:endParaRPr lang="en-US" dirty="0"/>
          </a:p>
        </p:txBody>
      </p:sp>
      <p:grpSp>
        <p:nvGrpSpPr>
          <p:cNvPr id="4" name="Group 55"/>
          <p:cNvGrpSpPr/>
          <p:nvPr/>
        </p:nvGrpSpPr>
        <p:grpSpPr>
          <a:xfrm>
            <a:off x="-2" y="1496093"/>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031391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Letter to the Editor Tool</a:t>
            </a:r>
          </a:p>
        </p:txBody>
      </p:sp>
      <p:sp>
        <p:nvSpPr>
          <p:cNvPr id="3" name="Content Placeholder 2"/>
          <p:cNvSpPr>
            <a:spLocks noGrp="1"/>
          </p:cNvSpPr>
          <p:nvPr>
            <p:ph idx="1"/>
          </p:nvPr>
        </p:nvSpPr>
        <p:spPr>
          <a:xfrm>
            <a:off x="387131" y="2019551"/>
            <a:ext cx="3356328" cy="2047123"/>
          </a:xfrm>
        </p:spPr>
        <p:txBody>
          <a:bodyPr/>
          <a:lstStyle/>
          <a:p>
            <a:r>
              <a:rPr lang="en-US" dirty="0"/>
              <a:t>Enter your zip code</a:t>
            </a:r>
          </a:p>
          <a:p>
            <a:r>
              <a:rPr lang="en-US" dirty="0"/>
              <a:t>Click </a:t>
            </a:r>
            <a:r>
              <a:rPr lang="en-US" b="1" dirty="0"/>
              <a:t>Get Papers</a:t>
            </a:r>
          </a:p>
        </p:txBody>
      </p:sp>
      <p:pic>
        <p:nvPicPr>
          <p:cNvPr id="4" name="Picture 3"/>
          <p:cNvPicPr>
            <a:picLocks noChangeAspect="1"/>
          </p:cNvPicPr>
          <p:nvPr/>
        </p:nvPicPr>
        <p:blipFill>
          <a:blip r:embed="rId2"/>
          <a:stretch>
            <a:fillRect/>
          </a:stretch>
        </p:blipFill>
        <p:spPr>
          <a:xfrm>
            <a:off x="3957468" y="2500809"/>
            <a:ext cx="8092214" cy="2998044"/>
          </a:xfrm>
          <a:prstGeom prst="rect">
            <a:avLst/>
          </a:prstGeom>
        </p:spPr>
      </p:pic>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3952302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Letter to the Editor</a:t>
            </a:r>
          </a:p>
        </p:txBody>
      </p:sp>
      <p:sp>
        <p:nvSpPr>
          <p:cNvPr id="3" name="Content Placeholder 2"/>
          <p:cNvSpPr>
            <a:spLocks noGrp="1"/>
          </p:cNvSpPr>
          <p:nvPr>
            <p:ph idx="1"/>
          </p:nvPr>
        </p:nvSpPr>
        <p:spPr>
          <a:xfrm>
            <a:off x="838200" y="1825625"/>
            <a:ext cx="2157919" cy="4351338"/>
          </a:xfrm>
        </p:spPr>
        <p:txBody>
          <a:bodyPr/>
          <a:lstStyle/>
          <a:p>
            <a:r>
              <a:rPr lang="en-US" dirty="0"/>
              <a:t>Choose one Newspaper</a:t>
            </a:r>
          </a:p>
        </p:txBody>
      </p:sp>
      <p:pic>
        <p:nvPicPr>
          <p:cNvPr id="4" name="Picture 3"/>
          <p:cNvPicPr>
            <a:picLocks noChangeAspect="1"/>
          </p:cNvPicPr>
          <p:nvPr/>
        </p:nvPicPr>
        <p:blipFill>
          <a:blip r:embed="rId2"/>
          <a:stretch>
            <a:fillRect/>
          </a:stretch>
        </p:blipFill>
        <p:spPr>
          <a:xfrm>
            <a:off x="4457225" y="2340936"/>
            <a:ext cx="5229225" cy="2286000"/>
          </a:xfrm>
          <a:prstGeom prst="rect">
            <a:avLst/>
          </a:prstGeom>
        </p:spPr>
      </p:pic>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2842036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Letter to the Editor</a:t>
            </a:r>
          </a:p>
        </p:txBody>
      </p:sp>
      <p:sp>
        <p:nvSpPr>
          <p:cNvPr id="3" name="Content Placeholder 2"/>
          <p:cNvSpPr>
            <a:spLocks noGrp="1"/>
          </p:cNvSpPr>
          <p:nvPr>
            <p:ph idx="1"/>
          </p:nvPr>
        </p:nvSpPr>
        <p:spPr>
          <a:xfrm>
            <a:off x="838200" y="1825625"/>
            <a:ext cx="3646251" cy="4351338"/>
          </a:xfrm>
        </p:spPr>
        <p:txBody>
          <a:bodyPr/>
          <a:lstStyle/>
          <a:p>
            <a:r>
              <a:rPr lang="en-US" dirty="0"/>
              <a:t>Choose one Newspaper</a:t>
            </a:r>
          </a:p>
          <a:p>
            <a:endParaRPr lang="en-US" dirty="0"/>
          </a:p>
          <a:p>
            <a:r>
              <a:rPr lang="en-US" dirty="0"/>
              <a:t>If you don’t get any newspapers, enter a larger number for radius from zip code</a:t>
            </a:r>
          </a:p>
        </p:txBody>
      </p:sp>
      <p:pic>
        <p:nvPicPr>
          <p:cNvPr id="4" name="Picture 3"/>
          <p:cNvPicPr>
            <a:picLocks noChangeAspect="1"/>
          </p:cNvPicPr>
          <p:nvPr/>
        </p:nvPicPr>
        <p:blipFill>
          <a:blip r:embed="rId2"/>
          <a:stretch>
            <a:fillRect/>
          </a:stretch>
        </p:blipFill>
        <p:spPr>
          <a:xfrm>
            <a:off x="5133459" y="2471150"/>
            <a:ext cx="6356699" cy="2778885"/>
          </a:xfrm>
          <a:prstGeom prst="rect">
            <a:avLst/>
          </a:prstGeom>
        </p:spPr>
      </p:pic>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9558031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4820"/>
            <a:ext cx="10515600" cy="763967"/>
          </a:xfrm>
        </p:spPr>
        <p:txBody>
          <a:bodyPr/>
          <a:lstStyle/>
          <a:p>
            <a:r>
              <a:rPr lang="en-US" b="1" dirty="0">
                <a:solidFill>
                  <a:schemeClr val="accent1">
                    <a:lumMod val="50000"/>
                  </a:schemeClr>
                </a:solidFill>
              </a:rPr>
              <a:t>Letter to the Editor</a:t>
            </a:r>
          </a:p>
        </p:txBody>
      </p:sp>
      <p:sp>
        <p:nvSpPr>
          <p:cNvPr id="3" name="Content Placeholder 2"/>
          <p:cNvSpPr>
            <a:spLocks noGrp="1"/>
          </p:cNvSpPr>
          <p:nvPr>
            <p:ph idx="1"/>
          </p:nvPr>
        </p:nvSpPr>
        <p:spPr>
          <a:xfrm>
            <a:off x="838200" y="1825625"/>
            <a:ext cx="3646251" cy="4351338"/>
          </a:xfrm>
        </p:spPr>
        <p:txBody>
          <a:bodyPr/>
          <a:lstStyle/>
          <a:p>
            <a:r>
              <a:rPr lang="en-US" dirty="0"/>
              <a:t>Write your letter</a:t>
            </a:r>
          </a:p>
          <a:p>
            <a:pPr marL="0" indent="0" algn="ctr">
              <a:buNone/>
            </a:pPr>
            <a:r>
              <a:rPr lang="en-US" dirty="0"/>
              <a:t>Or</a:t>
            </a:r>
          </a:p>
          <a:p>
            <a:r>
              <a:rPr lang="en-US" dirty="0"/>
              <a:t>Click on any paragraph to add it to the letter (feel free to change the order)</a:t>
            </a:r>
          </a:p>
          <a:p>
            <a:r>
              <a:rPr lang="en-US" dirty="0"/>
              <a:t>Add your information at the bottom</a:t>
            </a:r>
          </a:p>
          <a:p>
            <a:r>
              <a:rPr lang="en-US" dirty="0"/>
              <a:t>Click </a:t>
            </a:r>
            <a:r>
              <a:rPr lang="en-US" b="1" dirty="0"/>
              <a:t>Send Message</a:t>
            </a:r>
          </a:p>
          <a:p>
            <a:endParaRPr lang="en-US" dirty="0"/>
          </a:p>
        </p:txBody>
      </p:sp>
      <p:pic>
        <p:nvPicPr>
          <p:cNvPr id="5" name="Picture 4"/>
          <p:cNvPicPr>
            <a:picLocks noChangeAspect="1"/>
          </p:cNvPicPr>
          <p:nvPr/>
        </p:nvPicPr>
        <p:blipFill>
          <a:blip r:embed="rId2"/>
          <a:stretch>
            <a:fillRect/>
          </a:stretch>
        </p:blipFill>
        <p:spPr>
          <a:xfrm>
            <a:off x="5807411" y="1335635"/>
            <a:ext cx="5903169" cy="5331318"/>
          </a:xfrm>
          <a:prstGeom prst="rect">
            <a:avLst/>
          </a:prstGeom>
        </p:spPr>
      </p:pic>
      <p:grpSp>
        <p:nvGrpSpPr>
          <p:cNvPr id="6" name="Group 55"/>
          <p:cNvGrpSpPr/>
          <p:nvPr/>
        </p:nvGrpSpPr>
        <p:grpSpPr>
          <a:xfrm>
            <a:off x="-2" y="1062959"/>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8144422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4820"/>
            <a:ext cx="10515600" cy="854875"/>
          </a:xfrm>
        </p:spPr>
        <p:txBody>
          <a:bodyPr/>
          <a:lstStyle/>
          <a:p>
            <a:r>
              <a:rPr lang="en-US" b="1" dirty="0">
                <a:solidFill>
                  <a:schemeClr val="accent1">
                    <a:lumMod val="50000"/>
                  </a:schemeClr>
                </a:solidFill>
              </a:rPr>
              <a:t>Join Our Thunderclap</a:t>
            </a:r>
          </a:p>
        </p:txBody>
      </p:sp>
      <p:pic>
        <p:nvPicPr>
          <p:cNvPr id="6" name="Picture 5"/>
          <p:cNvPicPr>
            <a:picLocks noChangeAspect="1"/>
          </p:cNvPicPr>
          <p:nvPr/>
        </p:nvPicPr>
        <p:blipFill>
          <a:blip r:embed="rId2"/>
          <a:stretch>
            <a:fillRect/>
          </a:stretch>
        </p:blipFill>
        <p:spPr>
          <a:xfrm>
            <a:off x="5369668" y="1400535"/>
            <a:ext cx="6449438" cy="5287529"/>
          </a:xfrm>
          <a:prstGeom prst="rect">
            <a:avLst/>
          </a:prstGeom>
        </p:spPr>
      </p:pic>
      <p:sp>
        <p:nvSpPr>
          <p:cNvPr id="7" name="TextBox 6"/>
          <p:cNvSpPr txBox="1"/>
          <p:nvPr/>
        </p:nvSpPr>
        <p:spPr>
          <a:xfrm>
            <a:off x="710119" y="1799617"/>
            <a:ext cx="4299626" cy="4154984"/>
          </a:xfrm>
          <a:prstGeom prst="rect">
            <a:avLst/>
          </a:prstGeom>
          <a:noFill/>
        </p:spPr>
        <p:txBody>
          <a:bodyPr wrap="square" rtlCol="0">
            <a:spAutoFit/>
          </a:bodyPr>
          <a:lstStyle/>
          <a:p>
            <a:r>
              <a:rPr lang="en-US" sz="2100" dirty="0"/>
              <a:t>Bank your Facebook, Twitter and Tumblr followers.</a:t>
            </a:r>
          </a:p>
          <a:p>
            <a:endParaRPr lang="en-US" sz="2100" dirty="0"/>
          </a:p>
          <a:p>
            <a:r>
              <a:rPr lang="en-US" sz="2100" dirty="0"/>
              <a:t>On April 12</a:t>
            </a:r>
            <a:r>
              <a:rPr lang="en-US" sz="2100" baseline="30000" dirty="0"/>
              <a:t>th</a:t>
            </a:r>
            <a:r>
              <a:rPr lang="en-US" sz="2100" dirty="0"/>
              <a:t> at noon our Facebook post/Tweet will appear on their page.</a:t>
            </a:r>
          </a:p>
          <a:p>
            <a:endParaRPr lang="en-US" sz="2100" dirty="0"/>
          </a:p>
          <a:p>
            <a:r>
              <a:rPr lang="en-US" sz="2100" dirty="0"/>
              <a:t>This is a one time authorization</a:t>
            </a:r>
          </a:p>
          <a:p>
            <a:endParaRPr lang="en-US" sz="2100" dirty="0"/>
          </a:p>
          <a:p>
            <a:r>
              <a:rPr lang="en-US" sz="2100" dirty="0"/>
              <a:t>We need 100 people to do this; right now we need 76 more</a:t>
            </a:r>
          </a:p>
          <a:p>
            <a:endParaRPr lang="en-US" dirty="0"/>
          </a:p>
          <a:p>
            <a:r>
              <a:rPr lang="en-US" dirty="0">
                <a:hlinkClick r:id="rId3"/>
              </a:rPr>
              <a:t>https://www.thunderclap.it/projects/39840-support-the-people-s-budget?locale=en</a:t>
            </a:r>
            <a:endParaRPr lang="en-US" dirty="0"/>
          </a:p>
        </p:txBody>
      </p:sp>
      <p:grpSp>
        <p:nvGrpSpPr>
          <p:cNvPr id="5" name="Group 55"/>
          <p:cNvGrpSpPr/>
          <p:nvPr/>
        </p:nvGrpSpPr>
        <p:grpSpPr>
          <a:xfrm>
            <a:off x="-2" y="1167232"/>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653333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The 5 Step Federal Budget Process</a:t>
            </a:r>
          </a:p>
        </p:txBody>
      </p:sp>
      <p:grpSp>
        <p:nvGrpSpPr>
          <p:cNvPr id="3" name="Group 55"/>
          <p:cNvGrpSpPr/>
          <p:nvPr/>
        </p:nvGrpSpPr>
        <p:grpSpPr>
          <a:xfrm>
            <a:off x="-2" y="1584324"/>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6" name="Picture 5"/>
          <p:cNvPicPr>
            <a:picLocks noChangeAspect="1"/>
          </p:cNvPicPr>
          <p:nvPr/>
        </p:nvPicPr>
        <p:blipFill>
          <a:blip r:embed="rId2"/>
          <a:stretch>
            <a:fillRect/>
          </a:stretch>
        </p:blipFill>
        <p:spPr>
          <a:xfrm>
            <a:off x="1595336" y="1829241"/>
            <a:ext cx="8872639" cy="4899935"/>
          </a:xfrm>
          <a:prstGeom prst="rect">
            <a:avLst/>
          </a:prstGeom>
        </p:spPr>
      </p:pic>
    </p:spTree>
    <p:extLst>
      <p:ext uri="{BB962C8B-B14F-4D97-AF65-F5344CB8AC3E}">
        <p14:creationId xmlns:p14="http://schemas.microsoft.com/office/powerpoint/2010/main" val="1709954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61570"/>
          </a:xfrm>
        </p:spPr>
        <p:txBody>
          <a:bodyPr>
            <a:normAutofit fontScale="90000"/>
          </a:bodyPr>
          <a:lstStyle/>
          <a:p>
            <a:r>
              <a:rPr lang="en-US" b="1" dirty="0">
                <a:solidFill>
                  <a:schemeClr val="accent1">
                    <a:lumMod val="50000"/>
                  </a:schemeClr>
                </a:solidFill>
              </a:rPr>
              <a:t>Dr. Gabriela Lemus, Progressive Congress</a:t>
            </a:r>
          </a:p>
        </p:txBody>
      </p:sp>
      <p:sp>
        <p:nvSpPr>
          <p:cNvPr id="3" name="Rectangle 2"/>
          <p:cNvSpPr/>
          <p:nvPr/>
        </p:nvSpPr>
        <p:spPr>
          <a:xfrm>
            <a:off x="296780" y="1561053"/>
            <a:ext cx="7806360" cy="4708981"/>
          </a:xfrm>
          <a:prstGeom prst="rect">
            <a:avLst/>
          </a:prstGeom>
        </p:spPr>
        <p:txBody>
          <a:bodyPr wrap="square">
            <a:spAutoFit/>
          </a:bodyPr>
          <a:lstStyle/>
          <a:p>
            <a:r>
              <a:rPr lang="en-US" sz="2000" dirty="0"/>
              <a:t>Since September 2013, Dr. Gabriela D. Lemus has served as the President of Progressive Congress. Dr. Lemus served as Senior Advisor to Secretary of Labor Hilda L. Solis and was Director of the Office of Public Engagement from July 2009 until August 2013. Prior to her appointment, she was the first woman to hold the position of Executive Director at the Labor Council for Latin American Advancement (LCLAA) from 2007-2009, and the first woman to chair the National Hispanic Leadership Agenda (NHLA) from 2008-2009. During her tenure at LCLAA, she helped co-found the National Latino Coalition on Climate Change (NLCCC) and was a Commissioner for the Commission to Engage African-Americans on Climate Change (CEAAC). She served 3-year terms on the advisory boards of both the Washington Office on Latin America (WOLA) from 2005-2008 and the United States Labor Education in the Americas Project (USLEAP) from 2006-2009. In January 2013, she was confirmed by the DC Council to sit on the Board of Trustees of the University of the District of Columbia</a:t>
            </a:r>
            <a:r>
              <a:rPr lang="en-US" dirty="0"/>
              <a:t>. </a:t>
            </a:r>
          </a:p>
        </p:txBody>
      </p:sp>
      <p:pic>
        <p:nvPicPr>
          <p:cNvPr id="4" name="Picture 3"/>
          <p:cNvPicPr>
            <a:picLocks noChangeAspect="1"/>
          </p:cNvPicPr>
          <p:nvPr/>
        </p:nvPicPr>
        <p:blipFill>
          <a:blip r:embed="rId2"/>
          <a:stretch>
            <a:fillRect/>
          </a:stretch>
        </p:blipFill>
        <p:spPr>
          <a:xfrm>
            <a:off x="9266101" y="1996906"/>
            <a:ext cx="2181225" cy="3000375"/>
          </a:xfrm>
          <a:prstGeom prst="rect">
            <a:avLst/>
          </a:prstGeom>
        </p:spPr>
      </p:pic>
      <p:grpSp>
        <p:nvGrpSpPr>
          <p:cNvPr id="5" name="Group 55"/>
          <p:cNvGrpSpPr/>
          <p:nvPr/>
        </p:nvGrpSpPr>
        <p:grpSpPr>
          <a:xfrm>
            <a:off x="-2" y="1135148"/>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41616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Isaiah Poole</a:t>
            </a:r>
          </a:p>
        </p:txBody>
      </p:sp>
      <p:sp>
        <p:nvSpPr>
          <p:cNvPr id="3" name="Content Placeholder 2"/>
          <p:cNvSpPr>
            <a:spLocks noGrp="1"/>
          </p:cNvSpPr>
          <p:nvPr>
            <p:ph idx="1"/>
          </p:nvPr>
        </p:nvSpPr>
        <p:spPr>
          <a:xfrm>
            <a:off x="838200" y="1825625"/>
            <a:ext cx="5348591" cy="4351338"/>
          </a:xfrm>
        </p:spPr>
        <p:txBody>
          <a:bodyPr>
            <a:normAutofit fontScale="77500" lnSpcReduction="20000"/>
          </a:bodyPr>
          <a:lstStyle/>
          <a:p>
            <a:pPr marL="0" indent="0">
              <a:buNone/>
            </a:pPr>
            <a:r>
              <a:rPr lang="en-US" dirty="0"/>
              <a:t>Isaiah J. Poole has been the editor of OurFuture.org since 2007. Previously he worked for 25 years in mainstream media, most recently at Congressional Quarterly, where he covered congressional leadership and tracked major bills through Congress. </a:t>
            </a:r>
          </a:p>
          <a:p>
            <a:pPr marL="0" indent="0">
              <a:buNone/>
            </a:pPr>
            <a:r>
              <a:rPr lang="en-US" dirty="0"/>
              <a:t>Most of his journalism experience has been in Washington as both a reporter and an editor on topics ranging from presidential politics to pop culture. His work has put him at the front lines of ideological battles between progressives and conservatives. He also served as a founding member of the Washington Association of Black Journalists and the National Lesbian and Gay Journalists Association.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5122" name="Picture 2" descr="https://encrypted-tbn1.gstatic.com/images?q=tbn:ANd9GcTY0DRQJ5TVzMUpNfDtOKoxM5BhagXDyTz51qxpTfqJBi28FRx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1421" y="2132789"/>
            <a:ext cx="3022871" cy="30228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stretch>
            <a:fillRect/>
          </a:stretch>
        </p:blipFill>
        <p:spPr>
          <a:xfrm>
            <a:off x="7949119" y="5462284"/>
            <a:ext cx="2286000" cy="933450"/>
          </a:xfrm>
          <a:prstGeom prst="rect">
            <a:avLst/>
          </a:prstGeom>
        </p:spPr>
      </p:pic>
    </p:spTree>
    <p:extLst>
      <p:ext uri="{BB962C8B-B14F-4D97-AF65-F5344CB8AC3E}">
        <p14:creationId xmlns:p14="http://schemas.microsoft.com/office/powerpoint/2010/main" val="2100906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a:solidFill>
                  <a:schemeClr val="accent1">
                    <a:lumMod val="50000"/>
                  </a:schemeClr>
                </a:solidFill>
              </a:rPr>
              <a:t>$1 Trillion Plan for Infrastructure </a:t>
            </a:r>
            <a:br>
              <a:rPr lang="en-US" sz="3800" b="1" dirty="0">
                <a:solidFill>
                  <a:schemeClr val="accent1">
                    <a:lumMod val="50000"/>
                  </a:schemeClr>
                </a:solidFill>
              </a:rPr>
            </a:br>
            <a:r>
              <a:rPr lang="en-US" sz="3800" b="1" dirty="0">
                <a:solidFill>
                  <a:schemeClr val="accent1">
                    <a:lumMod val="50000"/>
                  </a:schemeClr>
                </a:solidFill>
              </a:rPr>
              <a:t>in the People’s Budget</a:t>
            </a:r>
          </a:p>
        </p:txBody>
      </p:sp>
      <p:sp>
        <p:nvSpPr>
          <p:cNvPr id="3" name="Content Placeholder 2"/>
          <p:cNvSpPr>
            <a:spLocks noGrp="1"/>
          </p:cNvSpPr>
          <p:nvPr>
            <p:ph idx="1"/>
          </p:nvPr>
        </p:nvSpPr>
        <p:spPr/>
        <p:txBody>
          <a:bodyPr>
            <a:normAutofit lnSpcReduction="10000"/>
          </a:bodyPr>
          <a:lstStyle/>
          <a:p>
            <a:pPr marL="0" indent="0">
              <a:buNone/>
            </a:pPr>
            <a:r>
              <a:rPr lang="en-US" b="1" dirty="0"/>
              <a:t>Where We Are Today</a:t>
            </a:r>
            <a:r>
              <a:rPr lang="en-US" dirty="0"/>
              <a:t>:</a:t>
            </a:r>
          </a:p>
          <a:p>
            <a:pPr fontAlgn="base"/>
            <a:r>
              <a:rPr lang="en-US" dirty="0"/>
              <a:t>20 percent of major roads in the United States are considered to be in poor condition.</a:t>
            </a:r>
          </a:p>
          <a:p>
            <a:pPr fontAlgn="base"/>
            <a:r>
              <a:rPr lang="en-US" dirty="0"/>
              <a:t>United States ranks 16th globally for quality of infrastructure, according to the</a:t>
            </a:r>
            <a:r>
              <a:rPr lang="en-US" dirty="0">
                <a:hlinkClick r:id="rId2"/>
              </a:rPr>
              <a:t> </a:t>
            </a:r>
            <a:r>
              <a:rPr lang="en-US" u="sng" dirty="0">
                <a:hlinkClick r:id="rId2"/>
              </a:rPr>
              <a:t>World Economic Forum</a:t>
            </a:r>
            <a:r>
              <a:rPr lang="en-US" dirty="0"/>
              <a:t>.</a:t>
            </a:r>
          </a:p>
          <a:p>
            <a:pPr fontAlgn="base"/>
            <a:r>
              <a:rPr lang="en-US" dirty="0"/>
              <a:t>Interstate 10 bridge collapse in July 2015 in Coachella Valley, California latest example of our tens of thousands of structurally deficient or functionally obsolete bridges</a:t>
            </a:r>
          </a:p>
          <a:p>
            <a:pPr fontAlgn="base"/>
            <a:r>
              <a:rPr lang="en-US" dirty="0"/>
              <a:t>Deferred maintenance forced a 30-hour midweek shutdown earlier this year of nation’s second largest transit system.</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9563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305" y="365125"/>
            <a:ext cx="10856495" cy="1325563"/>
          </a:xfrm>
        </p:spPr>
        <p:txBody>
          <a:bodyPr>
            <a:normAutofit/>
          </a:bodyPr>
          <a:lstStyle/>
          <a:p>
            <a:r>
              <a:rPr lang="en-US" sz="3800" b="1" dirty="0">
                <a:solidFill>
                  <a:schemeClr val="accent1">
                    <a:lumMod val="50000"/>
                  </a:schemeClr>
                </a:solidFill>
              </a:rPr>
              <a:t>$1 Trillion Plan for Infrastructure </a:t>
            </a:r>
            <a:br>
              <a:rPr lang="en-US" sz="3800" b="1" dirty="0">
                <a:solidFill>
                  <a:schemeClr val="accent1">
                    <a:lumMod val="50000"/>
                  </a:schemeClr>
                </a:solidFill>
              </a:rPr>
            </a:br>
            <a:r>
              <a:rPr lang="en-US" sz="3800" b="1" dirty="0">
                <a:solidFill>
                  <a:schemeClr val="accent1">
                    <a:lumMod val="50000"/>
                  </a:schemeClr>
                </a:solidFill>
              </a:rPr>
              <a:t>in the People’s Budget</a:t>
            </a:r>
          </a:p>
        </p:txBody>
      </p:sp>
      <p:sp>
        <p:nvSpPr>
          <p:cNvPr id="3" name="Content Placeholder 2"/>
          <p:cNvSpPr>
            <a:spLocks noGrp="1"/>
          </p:cNvSpPr>
          <p:nvPr>
            <p:ph idx="1"/>
          </p:nvPr>
        </p:nvSpPr>
        <p:spPr/>
        <p:txBody>
          <a:bodyPr>
            <a:normAutofit/>
          </a:bodyPr>
          <a:lstStyle/>
          <a:p>
            <a:pPr marL="0" indent="0">
              <a:buNone/>
            </a:pPr>
            <a:r>
              <a:rPr lang="en-US" dirty="0"/>
              <a:t>BUT Republicans propose to respond by …</a:t>
            </a:r>
          </a:p>
          <a:p>
            <a:pPr fontAlgn="base"/>
            <a:r>
              <a:rPr lang="en-US" dirty="0"/>
              <a:t>Cutting federal support for public transportation and intercity rail</a:t>
            </a:r>
          </a:p>
          <a:p>
            <a:pPr fontAlgn="base"/>
            <a:r>
              <a:rPr lang="en-US" dirty="0"/>
              <a:t>Shift resources away from programs that promote sustainable energy, conservation and smart growth</a:t>
            </a:r>
          </a:p>
          <a:p>
            <a:pPr fontAlgn="base"/>
            <a:r>
              <a:rPr lang="en-US" dirty="0"/>
              <a:t>Shift responsibilities to already strapped state and local governments</a:t>
            </a:r>
          </a:p>
          <a:p>
            <a:pPr fontAlgn="base"/>
            <a:r>
              <a:rPr lang="en-US" dirty="0"/>
              <a:t>Not leveraging federal resources to promote jobs and rebuild the economy</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973308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7333</TotalTime>
  <Words>3005</Words>
  <Application>Microsoft Office PowerPoint</Application>
  <PresentationFormat>Widescreen</PresentationFormat>
  <Paragraphs>255</Paragraphs>
  <Slides>49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Calibri</vt:lpstr>
      <vt:lpstr>Calibri Light</vt:lpstr>
      <vt:lpstr>Helvetica</vt:lpstr>
      <vt:lpstr>Office Theme</vt:lpstr>
      <vt:lpstr>Understanding The People’s Budget</vt:lpstr>
      <vt:lpstr>Introduction and Welcome</vt:lpstr>
      <vt:lpstr>Speakers</vt:lpstr>
      <vt:lpstr>Technical Information</vt:lpstr>
      <vt:lpstr>The 5 Step Federal Budget Process</vt:lpstr>
      <vt:lpstr>Dr. Gabriela Lemus, Progressive Congress</vt:lpstr>
      <vt:lpstr>Isaiah Poole</vt:lpstr>
      <vt:lpstr>$1 Trillion Plan for Infrastructure  in the People’s Budget</vt:lpstr>
      <vt:lpstr>$1 Trillion Plan for Infrastructure  in the People’s Budget</vt:lpstr>
      <vt:lpstr>$1 Trillion Plan for Infrastructure  in the People’s Budget</vt:lpstr>
      <vt:lpstr>$1 Trillion Plan for Infrastructure  in the People’s Budget</vt:lpstr>
      <vt:lpstr>Lukas Ross</vt:lpstr>
      <vt:lpstr>Protecting Our Environment</vt:lpstr>
      <vt:lpstr>Eliminate Corporate Welfare for Oil, Gas and Coal Companies</vt:lpstr>
      <vt:lpstr>Impose a Price on Carbon Pollution</vt:lpstr>
      <vt:lpstr>Reinstate Superfund Taxes</vt:lpstr>
      <vt:lpstr>Helping Communities Adapt</vt:lpstr>
      <vt:lpstr>Crop Insurance Subsidies</vt:lpstr>
      <vt:lpstr>Deborah Weinstein</vt:lpstr>
      <vt:lpstr>PowerPoint Presentation</vt:lpstr>
      <vt:lpstr>Cut Poverty in Half in Ten Years</vt:lpstr>
      <vt:lpstr>Cut Poverty in Half in Ten Years</vt:lpstr>
      <vt:lpstr>Paul Shannon</vt:lpstr>
      <vt:lpstr>Military spending in the Peoples Budget </vt:lpstr>
      <vt:lpstr>Military spending in the Peoples Budget </vt:lpstr>
      <vt:lpstr>Why the Peace Movement Should Support The People’s Budget</vt:lpstr>
      <vt:lpstr>Michael Kane, National Alliance of HUD Tenants</vt:lpstr>
      <vt:lpstr>Ed Lucas, National Alliance of HUD Tenants</vt:lpstr>
      <vt:lpstr>Affordable Housing</vt:lpstr>
      <vt:lpstr>Affordable Housing</vt:lpstr>
      <vt:lpstr>Q&amp;A – Endorsing Organizations</vt:lpstr>
      <vt:lpstr>Cole Harrison</vt:lpstr>
      <vt:lpstr>Budget Issues Are Grassroots Issues</vt:lpstr>
      <vt:lpstr>Why a People's Budget Campaign?</vt:lpstr>
      <vt:lpstr>How to organize for the People's Budget</vt:lpstr>
      <vt:lpstr>Can You Visit/Call These Reps?</vt:lpstr>
      <vt:lpstr>When will the People’s Budget be Voted On?</vt:lpstr>
      <vt:lpstr>Blog Posts on The People’s Budget</vt:lpstr>
      <vt:lpstr>Blog Posts on The People’s Budget</vt:lpstr>
      <vt:lpstr>Blog Posts on The People’s Budget</vt:lpstr>
      <vt:lpstr>Next Steps - Working with Congress</vt:lpstr>
      <vt:lpstr>Working with Congress</vt:lpstr>
      <vt:lpstr>Working with Congress</vt:lpstr>
      <vt:lpstr>Informing Your Community</vt:lpstr>
      <vt:lpstr>Letter to the Editor Tool</vt:lpstr>
      <vt:lpstr>Letter to the Editor</vt:lpstr>
      <vt:lpstr>Letter to the Editor</vt:lpstr>
      <vt:lpstr>Letter to the Editor</vt:lpstr>
      <vt:lpstr>Join Our Thunderclap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People’s Budget</dc:title>
  <dc:creator>Andrea Miller</dc:creator>
  <cp:lastModifiedBy>Andrea Miller</cp:lastModifiedBy>
  <cp:revision>128</cp:revision>
  <dcterms:created xsi:type="dcterms:W3CDTF">2016-03-09T13:43:10Z</dcterms:created>
  <dcterms:modified xsi:type="dcterms:W3CDTF">2016-03-31T22:55:08Z</dcterms:modified>
</cp:coreProperties>
</file>