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0" r:id="rId2"/>
    <p:sldId id="288" r:id="rId3"/>
    <p:sldId id="289" r:id="rId4"/>
    <p:sldId id="285" r:id="rId5"/>
    <p:sldId id="287" r:id="rId6"/>
    <p:sldId id="292" r:id="rId7"/>
    <p:sldId id="291" r:id="rId8"/>
    <p:sldId id="293" r:id="rId9"/>
    <p:sldId id="261" r:id="rId10"/>
    <p:sldId id="301" r:id="rId11"/>
    <p:sldId id="294" r:id="rId12"/>
    <p:sldId id="303" r:id="rId13"/>
    <p:sldId id="299" r:id="rId14"/>
    <p:sldId id="306" r:id="rId15"/>
    <p:sldId id="304" r:id="rId16"/>
    <p:sldId id="305" r:id="rId17"/>
    <p:sldId id="302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9146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0" autoAdjust="0"/>
    <p:restoredTop sz="94687" autoAdjust="0"/>
  </p:normalViewPr>
  <p:slideViewPr>
    <p:cSldViewPr>
      <p:cViewPr varScale="1">
        <p:scale>
          <a:sx n="93" d="100"/>
          <a:sy n="93" d="100"/>
        </p:scale>
        <p:origin x="117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Kristofferson:Users:Bootat:Desktop:Budget%20Authority%202016%20Work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What if we spent 4.1% of GDP on the</a:t>
            </a:r>
            <a:r>
              <a:rPr lang="en-US" baseline="0"/>
              <a:t> Pentagon?</a:t>
            </a:r>
            <a:r>
              <a:rPr lang="en-US"/>
              <a:t> </a:t>
            </a:r>
          </a:p>
          <a:p>
            <a:pPr>
              <a:defRPr/>
            </a:pPr>
            <a:r>
              <a:rPr lang="en-US"/>
              <a:t>(An</a:t>
            </a:r>
            <a:r>
              <a:rPr lang="en-US" baseline="0"/>
              <a:t> alternate reality 2015 budget)</a:t>
            </a:r>
            <a:endParaRPr lang="en-US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90"/>
              </a:solidFill>
            </c:spPr>
            <c:extLst>
              <c:ext xmlns:c16="http://schemas.microsoft.com/office/drawing/2014/chart" uri="{C3380CC4-5D6E-409C-BE32-E72D297353CC}">
                <c16:uniqueId val="{00000001-BF1F-488E-AF30-4D16BE253E2B}"/>
              </c:ext>
            </c:extLst>
          </c:dPt>
          <c:dPt>
            <c:idx val="1"/>
            <c:bubble3D val="0"/>
            <c:spPr>
              <a:solidFill>
                <a:srgbClr val="F3CA10"/>
              </a:solidFill>
            </c:spPr>
            <c:extLst>
              <c:ext xmlns:c16="http://schemas.microsoft.com/office/drawing/2014/chart" uri="{C3380CC4-5D6E-409C-BE32-E72D297353CC}">
                <c16:uniqueId val="{00000003-BF1F-488E-AF30-4D16BE253E2B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BF1F-488E-AF30-4D16BE253E2B}"/>
              </c:ext>
            </c:extLst>
          </c:dPt>
          <c:dLbls>
            <c:dLbl>
              <c:idx val="0"/>
              <c:layout>
                <c:manualLayout>
                  <c:x val="-0.18051999779233199"/>
                  <c:y val="-6.9396408650186495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FFFFFF"/>
                        </a:solidFill>
                      </a:rPr>
                      <a:t> $608  billion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1F-488E-AF30-4D16BE253E2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 $128 billion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F1F-488E-AF30-4D16BE253E2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 $396 billion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F1F-488E-AF30-4D16BE253E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Discretionary!$AS$34:$AS$36</c:f>
              <c:strCache>
                <c:ptCount val="3"/>
                <c:pt idx="0">
                  <c:v>2015 Pentagon and related</c:v>
                </c:pt>
                <c:pt idx="1">
                  <c:v>Add to get to 4.1% GDP</c:v>
                </c:pt>
                <c:pt idx="2">
                  <c:v>Left for domestic spending</c:v>
                </c:pt>
              </c:strCache>
            </c:strRef>
          </c:cat>
          <c:val>
            <c:numRef>
              <c:f>Discretionary!$AT$34:$AT$36</c:f>
              <c:numCache>
                <c:formatCode>_(* #,##0_);_(* \(#,##0\);_(* "-"??_);_(@_)</c:formatCode>
                <c:ptCount val="3"/>
                <c:pt idx="0">
                  <c:v>607.99271572028499</c:v>
                </c:pt>
                <c:pt idx="1">
                  <c:v>127.6661842797151</c:v>
                </c:pt>
                <c:pt idx="2">
                  <c:v>396.30677902136222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F1F-488E-AF30-4D16BE253E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E80E1-D659-4FDC-A4D2-066D0E016F86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9A5A6-873F-4435-B689-133F28C73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6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62F9E-472D-44CA-9C2D-A61A208BCD73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423DF-91B2-4B56-AAAB-E9DE2076D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271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% rating each a top priority</a:t>
            </a:r>
            <a:r>
              <a:rPr lang="en-US" baseline="0" dirty="0"/>
              <a:t> for the president and Congress this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423DF-91B2-4B56-AAAB-E9DE2076D7B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55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19200"/>
            <a:ext cx="9144000" cy="147002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2895601"/>
            <a:ext cx="59436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3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  <a:p>
            <a:r>
              <a:rPr lang="en-US" dirty="0"/>
              <a:t>Can be 2 lines!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457200" y="4445508"/>
            <a:ext cx="541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Presented by Jasmine Tucker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943100" y="50292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March 31, 2015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767421"/>
            <a:ext cx="3886200" cy="522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9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892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889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720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263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947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43400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1800">
                <a:latin typeface="+mj-lt"/>
              </a:defRPr>
            </a:lvl4pPr>
            <a:lvl5pPr>
              <a:defRPr sz="18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43400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1800">
                <a:latin typeface="+mj-lt"/>
              </a:defRPr>
            </a:lvl4pPr>
            <a:lvl5pPr>
              <a:defRPr sz="18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81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44925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844925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811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075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058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70550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08500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169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5749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91442-66A4-4A32-81B9-09278FA548E1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F4A0E-B45E-4033-B292-95DACD264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3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3E9146"/>
                </a:solidFill>
              </a:rPr>
              <a:t>Pentagon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Politics and the Pentagon:</a:t>
            </a:r>
          </a:p>
          <a:p>
            <a:pPr marL="0" indent="0" algn="ctr">
              <a:buNone/>
            </a:pPr>
            <a:r>
              <a:rPr lang="en-US" i="1" dirty="0"/>
              <a:t>How we can stop waste, fraud and rampant militarism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800" dirty="0"/>
              <a:t>Lindsay Koshgarian</a:t>
            </a:r>
          </a:p>
          <a:p>
            <a:pPr marL="0" indent="0" algn="ctr">
              <a:buNone/>
            </a:pPr>
            <a:r>
              <a:rPr lang="en-US" sz="1800" dirty="0"/>
              <a:t>Research Director</a:t>
            </a:r>
          </a:p>
          <a:p>
            <a:pPr marL="0" indent="0" algn="ctr">
              <a:buNone/>
            </a:pPr>
            <a:r>
              <a:rPr lang="en-US" sz="1800" dirty="0"/>
              <a:t>National Priorities Project</a:t>
            </a:r>
          </a:p>
          <a:p>
            <a:pPr marL="0" indent="0" algn="ctr">
              <a:buNone/>
            </a:pPr>
            <a:r>
              <a:rPr lang="en-US" sz="1800" dirty="0"/>
              <a:t>March 8, 2016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65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6553200" cy="5579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62800" y="533400"/>
            <a:ext cx="17526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FY2016 Proposals: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The People’s Budget spent less on the Pentagon than any other proposal.</a:t>
            </a:r>
          </a:p>
        </p:txBody>
      </p:sp>
    </p:spTree>
    <p:extLst>
      <p:ext uri="{BB962C8B-B14F-4D97-AF65-F5344CB8AC3E}">
        <p14:creationId xmlns:p14="http://schemas.microsoft.com/office/powerpoint/2010/main" val="4272993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E9146"/>
                </a:solidFill>
              </a:rPr>
              <a:t>Sequestration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876800" cy="4343400"/>
          </a:xfrm>
        </p:spPr>
        <p:txBody>
          <a:bodyPr>
            <a:normAutofit/>
          </a:bodyPr>
          <a:lstStyle/>
          <a:p>
            <a:r>
              <a:rPr lang="en-US" dirty="0"/>
              <a:t>President’s budget keeps to spending levels agreed to in Bipartisan Budget Act of 2015</a:t>
            </a:r>
          </a:p>
          <a:p>
            <a:r>
              <a:rPr lang="en-US" dirty="0"/>
              <a:t>People’s Budget immediately does away with sequestration</a:t>
            </a:r>
          </a:p>
          <a:p>
            <a:r>
              <a:rPr lang="en-US" dirty="0"/>
              <a:t>House Budget: Wait and see!</a:t>
            </a:r>
          </a:p>
        </p:txBody>
      </p:sp>
      <p:pic>
        <p:nvPicPr>
          <p:cNvPr id="2050" name="Picture 2" descr="http://www.beaker.com/blog/wp-content/uploads/2013/02/yoles-sequester-300x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302247" cy="282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217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211214"/>
              </p:ext>
            </p:extLst>
          </p:nvPr>
        </p:nvGraphicFramePr>
        <p:xfrm>
          <a:off x="838200" y="228600"/>
          <a:ext cx="7315200" cy="553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8985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E9146"/>
                </a:solidFill>
              </a:rPr>
              <a:t>Public’s Policy Priorities for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724400" cy="464820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Economy – 75%</a:t>
            </a:r>
          </a:p>
          <a:p>
            <a:r>
              <a:rPr lang="en-US" dirty="0"/>
              <a:t>Terrorism – 75%</a:t>
            </a:r>
          </a:p>
          <a:p>
            <a:r>
              <a:rPr lang="en-US" dirty="0"/>
              <a:t>Education – 66%</a:t>
            </a:r>
          </a:p>
          <a:p>
            <a:r>
              <a:rPr lang="en-US" dirty="0"/>
              <a:t>Jobs – 64%</a:t>
            </a:r>
          </a:p>
          <a:p>
            <a:r>
              <a:rPr lang="en-US" dirty="0"/>
              <a:t>Social Security – 62%</a:t>
            </a:r>
          </a:p>
          <a:p>
            <a:r>
              <a:rPr lang="en-US" dirty="0"/>
              <a:t>Health Care Costs – 61%</a:t>
            </a:r>
          </a:p>
          <a:p>
            <a:r>
              <a:rPr lang="en-US" dirty="0"/>
              <a:t>Medicare – 58%</a:t>
            </a:r>
          </a:p>
          <a:p>
            <a:r>
              <a:rPr lang="en-US" dirty="0"/>
              <a:t>Reducing Crime – 58%</a:t>
            </a:r>
          </a:p>
          <a:p>
            <a:r>
              <a:rPr lang="en-US" dirty="0"/>
              <a:t>Budget Deficit – 56%</a:t>
            </a:r>
          </a:p>
          <a:p>
            <a:r>
              <a:rPr lang="en-US" dirty="0"/>
              <a:t>Poor and Needy – 54%</a:t>
            </a:r>
          </a:p>
          <a:p>
            <a:r>
              <a:rPr lang="en-US" dirty="0"/>
              <a:t>Immigration – 51%</a:t>
            </a:r>
          </a:p>
          <a:p>
            <a:endParaRPr lang="en-US" dirty="0"/>
          </a:p>
        </p:txBody>
      </p:sp>
      <p:pic>
        <p:nvPicPr>
          <p:cNvPr id="1028" name="Picture 4" descr="https://lh3.googleusercontent.com/xHzlVu0HVeY2QSGA-c8OWGSw4DqafGh2M_cCxuDHkFLyvKeuMTJsny__vECC-POpDWm5g32GUbh_A5uaTOCisKoRLpIupMPZps2ZtPi_bwRxa546SA5L1c9zYhICNYWCuQFRIvy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990600"/>
            <a:ext cx="3695700" cy="486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77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"/>
            <a:ext cx="9144000" cy="660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71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049523" cy="684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157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23934"/>
            <a:ext cx="4953000" cy="663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010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67200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Today: </a:t>
            </a:r>
            <a:r>
              <a:rPr lang="en-US" sz="2400" dirty="0"/>
              <a:t>Ask your member of Congress to support the People’s Budget’s reasonable reduction in Pentagon spending. Sign the petition!</a:t>
            </a:r>
          </a:p>
          <a:p>
            <a:r>
              <a:rPr lang="en-US" sz="2400" b="1" dirty="0"/>
              <a:t>Next week: </a:t>
            </a:r>
            <a:r>
              <a:rPr lang="en-US" sz="2400" dirty="0"/>
              <a:t>Keep an eye out for competing budget proposals. Oppose those that increase or maintain wasteful Pentagon spending.</a:t>
            </a:r>
          </a:p>
          <a:p>
            <a:r>
              <a:rPr lang="en-US" sz="2400" b="1" dirty="0"/>
              <a:t>This summer/fall:</a:t>
            </a:r>
            <a:r>
              <a:rPr lang="en-US" sz="2400" dirty="0"/>
              <a:t> Congress will begin to consider specifics. Keep an eye out for “unfunded priorities” (sign up with NPP to stay informed).</a:t>
            </a:r>
          </a:p>
          <a:p>
            <a:r>
              <a:rPr lang="en-US" sz="2400" b="1" dirty="0"/>
              <a:t>Always: </a:t>
            </a:r>
            <a:r>
              <a:rPr lang="en-US" sz="2400" dirty="0"/>
              <a:t>Question the Pentagon’s priorities. Are they keeping us safe? Share information with friends via Facebook, Twitter, etc.</a:t>
            </a:r>
            <a:endParaRPr lang="en-US" sz="2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7663" y="1524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3E9146"/>
                </a:solidFill>
              </a:rPr>
              <a:t>Ways to Take Action:</a:t>
            </a:r>
          </a:p>
        </p:txBody>
      </p:sp>
    </p:spTree>
    <p:extLst>
      <p:ext uri="{BB962C8B-B14F-4D97-AF65-F5344CB8AC3E}">
        <p14:creationId xmlns:p14="http://schemas.microsoft.com/office/powerpoint/2010/main" val="114148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E9146"/>
                </a:solidFill>
              </a:rPr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/>
              <a:t>www.nationalpriorities.org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Jasmine Tucker</a:t>
            </a:r>
          </a:p>
          <a:p>
            <a:pPr marL="0" indent="0" algn="ctr">
              <a:buNone/>
            </a:pPr>
            <a:r>
              <a:rPr lang="en-US" dirty="0"/>
              <a:t>jtucker@nationalpriorities.org</a:t>
            </a:r>
          </a:p>
        </p:txBody>
      </p:sp>
    </p:spTree>
    <p:extLst>
      <p:ext uri="{BB962C8B-B14F-4D97-AF65-F5344CB8AC3E}">
        <p14:creationId xmlns:p14="http://schemas.microsoft.com/office/powerpoint/2010/main" val="1808030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-21272"/>
            <a:ext cx="6705600" cy="6117272"/>
          </a:xfrm>
        </p:spPr>
      </p:pic>
    </p:spTree>
    <p:extLst>
      <p:ext uri="{BB962C8B-B14F-4D97-AF65-F5344CB8AC3E}">
        <p14:creationId xmlns:p14="http://schemas.microsoft.com/office/powerpoint/2010/main" val="2955525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u="sng" dirty="0"/>
              <a:t>MANDATORY</a:t>
            </a:r>
          </a:p>
          <a:p>
            <a:r>
              <a:rPr lang="en-US" dirty="0"/>
              <a:t>Depends on eligibility rules and permanent or multi-year “authorization” of funds</a:t>
            </a:r>
          </a:p>
          <a:p>
            <a:r>
              <a:rPr lang="en-US" dirty="0"/>
              <a:t>Funded primarily by trust funds and payroll taxes, as well as other sources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Includes:</a:t>
            </a:r>
          </a:p>
          <a:p>
            <a:r>
              <a:rPr lang="en-US" dirty="0"/>
              <a:t>Social Security</a:t>
            </a:r>
          </a:p>
          <a:p>
            <a:r>
              <a:rPr lang="en-US" dirty="0"/>
              <a:t>Medicare</a:t>
            </a:r>
          </a:p>
          <a:p>
            <a:r>
              <a:rPr lang="en-US" dirty="0"/>
              <a:t>Medicaid</a:t>
            </a:r>
          </a:p>
          <a:p>
            <a:r>
              <a:rPr lang="en-US" dirty="0"/>
              <a:t>Unemployment Insurance</a:t>
            </a:r>
          </a:p>
          <a:p>
            <a:r>
              <a:rPr lang="en-US" dirty="0"/>
              <a:t>Retirement for federal employees</a:t>
            </a:r>
          </a:p>
          <a:p>
            <a:r>
              <a:rPr lang="en-US" dirty="0"/>
              <a:t>Student loans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u="sng" dirty="0"/>
              <a:t>DISCRETIONARY</a:t>
            </a:r>
          </a:p>
          <a:p>
            <a:r>
              <a:rPr lang="en-US" dirty="0"/>
              <a:t>Depends on annual budget process and “appropriations” of funds</a:t>
            </a:r>
          </a:p>
          <a:p>
            <a:r>
              <a:rPr lang="en-US" dirty="0"/>
              <a:t>Funded primarily by income taxes (individual and corporate)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Includes:</a:t>
            </a:r>
          </a:p>
          <a:p>
            <a:r>
              <a:rPr lang="en-US" dirty="0"/>
              <a:t>Pentagon</a:t>
            </a:r>
          </a:p>
          <a:p>
            <a:r>
              <a:rPr lang="en-US" dirty="0"/>
              <a:t>Education</a:t>
            </a:r>
          </a:p>
          <a:p>
            <a:r>
              <a:rPr lang="en-US" dirty="0"/>
              <a:t>Transportation</a:t>
            </a:r>
          </a:p>
          <a:p>
            <a:r>
              <a:rPr lang="en-US" dirty="0"/>
              <a:t>Housing Veterans’ Benefits</a:t>
            </a:r>
          </a:p>
          <a:p>
            <a:r>
              <a:rPr lang="en-US" dirty="0"/>
              <a:t>Science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6561" y="2286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3E9146"/>
                </a:solidFill>
              </a:rPr>
              <a:t>What are Mandatory and Discretionary Spending?</a:t>
            </a:r>
          </a:p>
        </p:txBody>
      </p:sp>
    </p:spTree>
    <p:extLst>
      <p:ext uri="{BB962C8B-B14F-4D97-AF65-F5344CB8AC3E}">
        <p14:creationId xmlns:p14="http://schemas.microsoft.com/office/powerpoint/2010/main" val="363534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Follows the Bipartisan Budget Act of 2015 (December’s budget deal)</a:t>
            </a:r>
          </a:p>
          <a:p>
            <a:r>
              <a:rPr lang="en-US" b="1" dirty="0"/>
              <a:t>$4.2 trillion in total spending </a:t>
            </a:r>
          </a:p>
          <a:p>
            <a:endParaRPr lang="en-US" b="1" dirty="0"/>
          </a:p>
          <a:p>
            <a:pPr lvl="1"/>
            <a:r>
              <a:rPr lang="en-US" dirty="0"/>
              <a:t>4% more than FY 2016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7663" y="1524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3E9146"/>
                </a:solidFill>
              </a:rPr>
              <a:t>President’s Budget Highlights</a:t>
            </a:r>
          </a:p>
        </p:txBody>
      </p:sp>
    </p:spTree>
    <p:extLst>
      <p:ext uri="{BB962C8B-B14F-4D97-AF65-F5344CB8AC3E}">
        <p14:creationId xmlns:p14="http://schemas.microsoft.com/office/powerpoint/2010/main" val="423911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76200"/>
            <a:ext cx="6572271" cy="5995641"/>
          </a:xfrm>
        </p:spPr>
      </p:pic>
    </p:spTree>
    <p:extLst>
      <p:ext uri="{BB962C8B-B14F-4D97-AF65-F5344CB8AC3E}">
        <p14:creationId xmlns:p14="http://schemas.microsoft.com/office/powerpoint/2010/main" val="1142913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0"/>
            <a:ext cx="6705600" cy="6117272"/>
          </a:xfrm>
        </p:spPr>
      </p:pic>
    </p:spTree>
    <p:extLst>
      <p:ext uri="{BB962C8B-B14F-4D97-AF65-F5344CB8AC3E}">
        <p14:creationId xmlns:p14="http://schemas.microsoft.com/office/powerpoint/2010/main" val="4142083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772400" cy="6083084"/>
          </a:xfrm>
        </p:spPr>
      </p:pic>
    </p:spTree>
    <p:extLst>
      <p:ext uri="{BB962C8B-B14F-4D97-AF65-F5344CB8AC3E}">
        <p14:creationId xmlns:p14="http://schemas.microsoft.com/office/powerpoint/2010/main" val="1517655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-22253"/>
            <a:ext cx="6705600" cy="6117272"/>
          </a:xfrm>
        </p:spPr>
      </p:pic>
    </p:spTree>
    <p:extLst>
      <p:ext uri="{BB962C8B-B14F-4D97-AF65-F5344CB8AC3E}">
        <p14:creationId xmlns:p14="http://schemas.microsoft.com/office/powerpoint/2010/main" val="368226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E9146"/>
                </a:solidFill>
              </a:rPr>
              <a:t>Step 1 in the Budget Process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44000" cy="409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16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2217</TotalTime>
  <Words>395</Words>
  <Application>Microsoft Office PowerPoint</Application>
  <PresentationFormat>On-screen Show (4:3)</PresentationFormat>
  <Paragraphs>74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Palatino Linotype</vt:lpstr>
      <vt:lpstr>Office Theme</vt:lpstr>
      <vt:lpstr>Pentagon 101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Step 1 in the Budget Process</vt:lpstr>
      <vt:lpstr>PowerPoint Presentation</vt:lpstr>
      <vt:lpstr>Sequestration</vt:lpstr>
      <vt:lpstr>PowerPoint Presentation</vt:lpstr>
      <vt:lpstr>Public’s Policy Priorities for 2016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Webinar</dc:title>
  <dc:creator>Abby Rusk</dc:creator>
  <cp:lastModifiedBy>Andrea Miller</cp:lastModifiedBy>
  <cp:revision>66</cp:revision>
  <dcterms:created xsi:type="dcterms:W3CDTF">2015-03-26T19:00:13Z</dcterms:created>
  <dcterms:modified xsi:type="dcterms:W3CDTF">2016-03-08T17:26:19Z</dcterms:modified>
</cp:coreProperties>
</file>