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5" r:id="rId7"/>
    <p:sldId id="266" r:id="rId8"/>
    <p:sldId id="258" r:id="rId9"/>
    <p:sldId id="259" r:id="rId10"/>
    <p:sldId id="263" r:id="rId11"/>
    <p:sldId id="264"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77" d="100"/>
          <a:sy n="77" d="100"/>
        </p:scale>
        <p:origin x="62"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5D289DBC-5B94-468D-962A-25306C1B7A12}" type="datetimeFigureOut">
              <a:rPr lang="en-US" smtClean="0"/>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195273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5D289DBC-5B94-468D-962A-25306C1B7A12}" type="datetimeFigureOut">
              <a:rPr lang="en-US" smtClean="0"/>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2064341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5D289DBC-5B94-468D-962A-25306C1B7A12}" type="datetimeFigureOut">
              <a:rPr lang="en-US" smtClean="0"/>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25830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5D289DBC-5B94-468D-962A-25306C1B7A12}" type="datetimeFigureOut">
              <a:rPr lang="en-US" smtClean="0"/>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1365105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D289DBC-5B94-468D-962A-25306C1B7A12}" type="datetimeFigureOut">
              <a:rPr lang="en-US" smtClean="0"/>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896481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p>
            <a:fld id="{5D289DBC-5B94-468D-962A-25306C1B7A12}" type="datetimeFigureOut">
              <a:rPr lang="en-US" smtClean="0"/>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312809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p>
            <a:fld id="{5D289DBC-5B94-468D-962A-25306C1B7A12}" type="datetimeFigureOut">
              <a:rPr lang="en-US" smtClean="0"/>
              <a:t>6/21/2016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2147090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5D289DBC-5B94-468D-962A-25306C1B7A12}" type="datetimeFigureOut">
              <a:rPr lang="en-US" smtClean="0"/>
              <a:t>6/21/2016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555376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289DBC-5B94-468D-962A-25306C1B7A12}" type="datetimeFigureOut">
              <a:rPr lang="en-US" smtClean="0"/>
              <a:t>6/21/2016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1876078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289DBC-5B94-468D-962A-25306C1B7A12}" type="datetimeFigureOut">
              <a:rPr lang="en-US" smtClean="0"/>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1996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289DBC-5B94-468D-962A-25306C1B7A12}" type="datetimeFigureOut">
              <a:rPr lang="en-US" smtClean="0"/>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FDDA0-F2B3-4C5F-8EB9-551B5B56AB4E}" type="slidenum">
              <a:rPr lang="en-US" smtClean="0"/>
              <a:t>‹#›</a:t>
            </a:fld>
            <a:endParaRPr lang="en-US"/>
          </a:p>
        </p:txBody>
      </p:sp>
    </p:spTree>
    <p:extLst>
      <p:ext uri="{BB962C8B-B14F-4D97-AF65-F5344CB8AC3E}">
        <p14:creationId xmlns:p14="http://schemas.microsoft.com/office/powerpoint/2010/main" val="632953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2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289DBC-5B94-468D-962A-25306C1B7A12}" type="datetimeFigureOut">
              <a:rPr lang="en-US" smtClean="0"/>
              <a:t>6/21/2016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FDDA0-F2B3-4C5F-8EB9-551B5B56AB4E}" type="slidenum">
              <a:rPr lang="en-US" smtClean="0"/>
              <a:t>‹#›</a:t>
            </a:fld>
            <a:endParaRPr lang="en-US"/>
          </a:p>
        </p:txBody>
      </p:sp>
    </p:spTree>
    <p:extLst>
      <p:ext uri="{BB962C8B-B14F-4D97-AF65-F5344CB8AC3E}">
        <p14:creationId xmlns:p14="http://schemas.microsoft.com/office/powerpoint/2010/main" val="3721313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actionnetwork.org/event_campaigns/june-educate-congress-21st-century-civil-righ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3330" y="1789042"/>
            <a:ext cx="9144000" cy="1064937"/>
          </a:xfrm>
        </p:spPr>
        <p:txBody>
          <a:bodyPr/>
          <a:lstStyle/>
          <a:p>
            <a:r>
              <a:rPr lang="en-US" b="1" dirty="0">
                <a:solidFill>
                  <a:schemeClr val="accent1">
                    <a:lumMod val="50000"/>
                  </a:schemeClr>
                </a:solidFill>
              </a:rPr>
              <a:t>June Letter Drop Bills</a:t>
            </a:r>
          </a:p>
        </p:txBody>
      </p:sp>
      <p:sp>
        <p:nvSpPr>
          <p:cNvPr id="3" name="Subtitle 2"/>
          <p:cNvSpPr>
            <a:spLocks noGrp="1"/>
          </p:cNvSpPr>
          <p:nvPr>
            <p:ph type="subTitle" idx="1"/>
          </p:nvPr>
        </p:nvSpPr>
        <p:spPr>
          <a:xfrm>
            <a:off x="1523999" y="3170583"/>
            <a:ext cx="9806609" cy="3379303"/>
          </a:xfrm>
        </p:spPr>
        <p:txBody>
          <a:bodyPr>
            <a:normAutofit/>
          </a:bodyPr>
          <a:lstStyle/>
          <a:p>
            <a:r>
              <a:rPr lang="en-US" sz="2800" dirty="0"/>
              <a:t>21</a:t>
            </a:r>
            <a:r>
              <a:rPr lang="en-US" sz="2800" baseline="30000" dirty="0"/>
              <a:t>st</a:t>
            </a:r>
            <a:r>
              <a:rPr lang="en-US" sz="2800" dirty="0"/>
              <a:t> Century Civil Rights</a:t>
            </a:r>
          </a:p>
          <a:p>
            <a:r>
              <a:rPr lang="en-US" sz="2800" dirty="0"/>
              <a:t>Right to Vote</a:t>
            </a:r>
          </a:p>
          <a:p>
            <a:r>
              <a:rPr lang="en-US" sz="2800" dirty="0"/>
              <a:t>Right to Clean, Safe Drinking Water</a:t>
            </a:r>
          </a:p>
          <a:p>
            <a:r>
              <a:rPr lang="en-US" sz="2800" dirty="0"/>
              <a:t>Right to Healthcare</a:t>
            </a:r>
          </a:p>
          <a:p>
            <a:r>
              <a:rPr lang="en-US" sz="2800" dirty="0"/>
              <a:t>Right to Equal Pay for Equal Work</a:t>
            </a:r>
          </a:p>
        </p:txBody>
      </p:sp>
      <p:cxnSp>
        <p:nvCxnSpPr>
          <p:cNvPr id="5" name="Straight Connector 4"/>
          <p:cNvCxnSpPr/>
          <p:nvPr/>
        </p:nvCxnSpPr>
        <p:spPr>
          <a:xfrm>
            <a:off x="1633330" y="2853979"/>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4795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The WATER Act </a:t>
            </a:r>
          </a:p>
        </p:txBody>
      </p:sp>
      <p:sp>
        <p:nvSpPr>
          <p:cNvPr id="3" name="Content Placeholder 2"/>
          <p:cNvSpPr>
            <a:spLocks noGrp="1"/>
          </p:cNvSpPr>
          <p:nvPr>
            <p:ph idx="1"/>
          </p:nvPr>
        </p:nvSpPr>
        <p:spPr/>
        <p:txBody>
          <a:bodyPr/>
          <a:lstStyle/>
          <a:p>
            <a:r>
              <a:rPr lang="en-US" dirty="0"/>
              <a:t>Supports publicly owned and managed water and sewer systems (which on average are more reliable and cost-effective than privately managed systems) so that no community has to sacrifice their clean water and their residents’ health to budget shortfalls</a:t>
            </a:r>
          </a:p>
          <a:p>
            <a:r>
              <a:rPr lang="en-US" dirty="0"/>
              <a:t>Provide grants to help homeowners replace lead pipes running to their homes, a costly but essential part of keeping everyone’s water free of lead contamination.</a:t>
            </a:r>
          </a:p>
          <a:p>
            <a:r>
              <a:rPr lang="en-US" dirty="0"/>
              <a:t>Helps public schools test, repair and replace water lead infrastructure</a:t>
            </a:r>
          </a:p>
        </p:txBody>
      </p:sp>
      <p:cxnSp>
        <p:nvCxnSpPr>
          <p:cNvPr id="4" name="Straight Connector 3"/>
          <p:cNvCxnSpPr/>
          <p:nvPr/>
        </p:nvCxnSpPr>
        <p:spPr>
          <a:xfrm>
            <a:off x="838200" y="150225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981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lumMod val="50000"/>
                  </a:schemeClr>
                </a:solidFill>
              </a:rPr>
              <a:t>Equal Rights Amendment – 3 State</a:t>
            </a:r>
            <a:br>
              <a:rPr lang="en-US" b="1" dirty="0">
                <a:solidFill>
                  <a:schemeClr val="accent1">
                    <a:lumMod val="50000"/>
                  </a:schemeClr>
                </a:solidFill>
              </a:rPr>
            </a:br>
            <a:r>
              <a:rPr lang="en-US" b="1" dirty="0">
                <a:solidFill>
                  <a:schemeClr val="accent1">
                    <a:lumMod val="50000"/>
                  </a:schemeClr>
                </a:solidFill>
              </a:rPr>
              <a:t> (SJ Res 15/HJ Res 51)</a:t>
            </a:r>
          </a:p>
        </p:txBody>
      </p:sp>
      <p:sp>
        <p:nvSpPr>
          <p:cNvPr id="3" name="Content Placeholder 2"/>
          <p:cNvSpPr>
            <a:spLocks noGrp="1"/>
          </p:cNvSpPr>
          <p:nvPr>
            <p:ph idx="1"/>
          </p:nvPr>
        </p:nvSpPr>
        <p:spPr/>
        <p:txBody>
          <a:bodyPr/>
          <a:lstStyle/>
          <a:p>
            <a:r>
              <a:rPr lang="en-US" dirty="0"/>
              <a:t>Removes the ratification deadline on the Constitutional amendment passed in 1972; 38 states are required for an amendment but only 35 states ratified</a:t>
            </a:r>
          </a:p>
          <a:p>
            <a:r>
              <a:rPr lang="en-US" dirty="0"/>
              <a:t>There are 15 unratified states; when 3 additional states ratify, the Constitutional amendment is complete</a:t>
            </a:r>
          </a:p>
          <a:p>
            <a:pPr lvl="1"/>
            <a:r>
              <a:rPr lang="en-US" dirty="0"/>
              <a:t>7 states have/will introduce ERA legislation</a:t>
            </a:r>
          </a:p>
          <a:p>
            <a:r>
              <a:rPr lang="en-US" dirty="0"/>
              <a:t>The Equal Rights Amendment provides strict judicial scrutiny when litigating cases involving discrimination on the basis of sex</a:t>
            </a:r>
          </a:p>
        </p:txBody>
      </p:sp>
      <p:cxnSp>
        <p:nvCxnSpPr>
          <p:cNvPr id="4" name="Straight Connector 3"/>
          <p:cNvCxnSpPr/>
          <p:nvPr/>
        </p:nvCxnSpPr>
        <p:spPr>
          <a:xfrm>
            <a:off x="838200" y="160164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0500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Download the letters</a:t>
            </a:r>
          </a:p>
        </p:txBody>
      </p:sp>
      <p:sp>
        <p:nvSpPr>
          <p:cNvPr id="3" name="Content Placeholder 2"/>
          <p:cNvSpPr>
            <a:spLocks noGrp="1"/>
          </p:cNvSpPr>
          <p:nvPr>
            <p:ph idx="1"/>
          </p:nvPr>
        </p:nvSpPr>
        <p:spPr/>
        <p:txBody>
          <a:bodyPr/>
          <a:lstStyle/>
          <a:p>
            <a:r>
              <a:rPr lang="en-US" dirty="0"/>
              <a:t>Visit: </a:t>
            </a:r>
            <a:r>
              <a:rPr lang="en-US" dirty="0">
                <a:hlinkClick r:id="rId2"/>
              </a:rPr>
              <a:t>https://actionnetwork.org/event_campaigns/june-educate-congress-21st-century-civil-rights</a:t>
            </a:r>
            <a:endParaRPr lang="en-US" dirty="0"/>
          </a:p>
          <a:p>
            <a:r>
              <a:rPr lang="en-US" dirty="0"/>
              <a:t>If you would like People Demanding Action to invite other people to join you, use this link and create your own event with the following information:</a:t>
            </a:r>
          </a:p>
          <a:p>
            <a:pPr lvl="1"/>
            <a:r>
              <a:rPr lang="en-US" dirty="0"/>
              <a:t>Date of your office visit</a:t>
            </a:r>
          </a:p>
          <a:p>
            <a:pPr lvl="1"/>
            <a:r>
              <a:rPr lang="en-US" dirty="0"/>
              <a:t>Time of your office visit</a:t>
            </a:r>
          </a:p>
          <a:p>
            <a:pPr lvl="1"/>
            <a:r>
              <a:rPr lang="en-US" dirty="0"/>
              <a:t>Address</a:t>
            </a:r>
          </a:p>
        </p:txBody>
      </p:sp>
      <p:cxnSp>
        <p:nvCxnSpPr>
          <p:cNvPr id="4" name="Straight Connector 3"/>
          <p:cNvCxnSpPr/>
          <p:nvPr/>
        </p:nvCxnSpPr>
        <p:spPr>
          <a:xfrm>
            <a:off x="838200" y="150225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466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Voting Rights</a:t>
            </a:r>
          </a:p>
        </p:txBody>
      </p:sp>
      <p:sp>
        <p:nvSpPr>
          <p:cNvPr id="3" name="Content Placeholder 2"/>
          <p:cNvSpPr>
            <a:spLocks noGrp="1"/>
          </p:cNvSpPr>
          <p:nvPr>
            <p:ph idx="1"/>
          </p:nvPr>
        </p:nvSpPr>
        <p:spPr/>
        <p:txBody>
          <a:bodyPr/>
          <a:lstStyle/>
          <a:p>
            <a:r>
              <a:rPr lang="en-US" dirty="0">
                <a:solidFill>
                  <a:schemeClr val="accent1">
                    <a:lumMod val="50000"/>
                  </a:schemeClr>
                </a:solidFill>
              </a:rPr>
              <a:t>House and Senate</a:t>
            </a:r>
          </a:p>
          <a:p>
            <a:pPr lvl="1"/>
            <a:r>
              <a:rPr lang="en-US" dirty="0"/>
              <a:t>Voting Rights Advancement Act (S 1659 - Leahy/HR 2867 – Sewell)</a:t>
            </a:r>
          </a:p>
          <a:p>
            <a:pPr lvl="1"/>
            <a:r>
              <a:rPr lang="en-US" dirty="0"/>
              <a:t>New Columbia Admissions Act (S 1688 – Carper/HR 317 – Norton)</a:t>
            </a:r>
          </a:p>
          <a:p>
            <a:pPr lvl="1"/>
            <a:r>
              <a:rPr lang="en-US" dirty="0"/>
              <a:t>ERA 3 State Amendment (SJ Res 15 – Cardin/HJ Res 51 – Speier)</a:t>
            </a:r>
          </a:p>
          <a:p>
            <a:r>
              <a:rPr lang="en-US" dirty="0">
                <a:solidFill>
                  <a:schemeClr val="accent1">
                    <a:lumMod val="50000"/>
                  </a:schemeClr>
                </a:solidFill>
              </a:rPr>
              <a:t>House Only</a:t>
            </a:r>
          </a:p>
          <a:p>
            <a:pPr lvl="1"/>
            <a:r>
              <a:rPr lang="en-US" dirty="0"/>
              <a:t>Constitutional Right to Vote (HJ Res 25 – Pocan)</a:t>
            </a:r>
          </a:p>
          <a:p>
            <a:pPr lvl="1"/>
            <a:endParaRPr lang="en-US" dirty="0"/>
          </a:p>
          <a:p>
            <a:pPr lvl="1"/>
            <a:endParaRPr lang="en-US" dirty="0"/>
          </a:p>
        </p:txBody>
      </p:sp>
      <p:cxnSp>
        <p:nvCxnSpPr>
          <p:cNvPr id="4" name="Straight Connector 3"/>
          <p:cNvCxnSpPr/>
          <p:nvPr/>
        </p:nvCxnSpPr>
        <p:spPr>
          <a:xfrm>
            <a:off x="838200" y="1492319"/>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6736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Voting Rights Advancement Act</a:t>
            </a:r>
          </a:p>
        </p:txBody>
      </p:sp>
      <p:sp>
        <p:nvSpPr>
          <p:cNvPr id="3" name="Content Placeholder 2"/>
          <p:cNvSpPr>
            <a:spLocks noGrp="1"/>
          </p:cNvSpPr>
          <p:nvPr>
            <p:ph idx="1"/>
          </p:nvPr>
        </p:nvSpPr>
        <p:spPr/>
        <p:txBody>
          <a:bodyPr>
            <a:normAutofit fontScale="92500" lnSpcReduction="10000"/>
          </a:bodyPr>
          <a:lstStyle/>
          <a:p>
            <a:r>
              <a:rPr lang="en-US" b="1" dirty="0"/>
              <a:t>Modernize the formula used to cover states with a pattern of discrimination that puts voters at risk</a:t>
            </a:r>
            <a:r>
              <a:rPr lang="en-US" dirty="0"/>
              <a:t>: The Advancement Act will require 13 states with a recent history of voting rights violations, including New York and California, to have all voting changes examined (“precleared” or “preclearance”) prior to implementation. Preclearance would be lifted after 10 years for states and local jurisdictions without violations.</a:t>
            </a:r>
          </a:p>
          <a:p>
            <a:r>
              <a:rPr lang="en-US" dirty="0"/>
              <a:t>E</a:t>
            </a:r>
            <a:r>
              <a:rPr lang="en-US" b="1" dirty="0"/>
              <a:t>nsure that last-minute voting changes won’t adversely affect voters</a:t>
            </a:r>
            <a:r>
              <a:rPr lang="en-US" dirty="0"/>
              <a:t>: Communities have a right to know about voting changes that affect them. To put an end to last-minute changes to election laws or procedures that may adversely impact voters, the Advancement Act requires that jurisdictions publicly notice all changes to voting laws that happen within 180 days of an election.</a:t>
            </a:r>
          </a:p>
        </p:txBody>
      </p:sp>
      <p:cxnSp>
        <p:nvCxnSpPr>
          <p:cNvPr id="4" name="Straight Connector 3"/>
          <p:cNvCxnSpPr/>
          <p:nvPr/>
        </p:nvCxnSpPr>
        <p:spPr>
          <a:xfrm>
            <a:off x="838200" y="1472440"/>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276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Voting Rights Advancement Act</a:t>
            </a:r>
          </a:p>
        </p:txBody>
      </p:sp>
      <p:sp>
        <p:nvSpPr>
          <p:cNvPr id="3" name="Content Placeholder 2"/>
          <p:cNvSpPr>
            <a:spLocks noGrp="1"/>
          </p:cNvSpPr>
          <p:nvPr>
            <p:ph idx="1"/>
          </p:nvPr>
        </p:nvSpPr>
        <p:spPr/>
        <p:txBody>
          <a:bodyPr>
            <a:normAutofit lnSpcReduction="10000"/>
          </a:bodyPr>
          <a:lstStyle/>
          <a:p>
            <a:r>
              <a:rPr lang="en-US" b="1" dirty="0"/>
              <a:t>Protect voters nationwide from changes that are likely to discriminate against people of color and language minorities</a:t>
            </a:r>
            <a:r>
              <a:rPr lang="en-US" dirty="0"/>
              <a:t>: The Advancement Act will require preclearance for certain new voting procedures in all jurisdictions, including: adding or subtracting seats that affect the influence of communities of color; reduction in language accessibility of voting materials; addition of new barriers to voter registration and verification; and consolidation or relocation of polling places.</a:t>
            </a:r>
          </a:p>
          <a:p>
            <a:r>
              <a:rPr lang="en-US" b="1" dirty="0"/>
              <a:t>Enhance the ability to apply additional preclearance review when needed</a:t>
            </a:r>
            <a:r>
              <a:rPr lang="en-US" dirty="0"/>
              <a:t>: The Advancement Act will allow a federal court the discretion to order a preclearance remedy following any violation of the Act. </a:t>
            </a:r>
          </a:p>
        </p:txBody>
      </p:sp>
      <p:cxnSp>
        <p:nvCxnSpPr>
          <p:cNvPr id="4" name="Straight Connector 3"/>
          <p:cNvCxnSpPr/>
          <p:nvPr/>
        </p:nvCxnSpPr>
        <p:spPr>
          <a:xfrm>
            <a:off x="937591" y="151219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606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Voting Rights Advancement Act</a:t>
            </a:r>
          </a:p>
        </p:txBody>
      </p:sp>
      <p:sp>
        <p:nvSpPr>
          <p:cNvPr id="3" name="Content Placeholder 2"/>
          <p:cNvSpPr>
            <a:spLocks noGrp="1"/>
          </p:cNvSpPr>
          <p:nvPr>
            <p:ph idx="1"/>
          </p:nvPr>
        </p:nvSpPr>
        <p:spPr/>
        <p:txBody>
          <a:bodyPr/>
          <a:lstStyle/>
          <a:p>
            <a:r>
              <a:rPr lang="en-US" b="1" dirty="0"/>
              <a:t>Expand federal observer program</a:t>
            </a:r>
            <a:r>
              <a:rPr lang="en-US" dirty="0"/>
              <a:t>: The Attorney General will be able to send federal observers to any place she determines to have a substantial risk of racial discrimination.</a:t>
            </a:r>
          </a:p>
          <a:p>
            <a:r>
              <a:rPr lang="en-US" b="1" dirty="0"/>
              <a:t>Improve Voting Rights Protections for Native Americans and Alaska Natives</a:t>
            </a:r>
            <a:r>
              <a:rPr lang="en-US" dirty="0"/>
              <a:t>. Among other things, the bill will offer greater access for voter registration and voting on and off reservations, and greater language accessibility.</a:t>
            </a:r>
          </a:p>
        </p:txBody>
      </p:sp>
      <p:cxnSp>
        <p:nvCxnSpPr>
          <p:cNvPr id="4" name="Straight Connector 3"/>
          <p:cNvCxnSpPr/>
          <p:nvPr/>
        </p:nvCxnSpPr>
        <p:spPr>
          <a:xfrm>
            <a:off x="838200" y="150225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420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accent1">
                    <a:lumMod val="50000"/>
                  </a:schemeClr>
                </a:solidFill>
              </a:rPr>
              <a:t>Constitutional Right to Vote</a:t>
            </a:r>
            <a:br>
              <a:rPr lang="en-US" sz="3800" b="1" dirty="0">
                <a:solidFill>
                  <a:schemeClr val="accent1">
                    <a:lumMod val="50000"/>
                  </a:schemeClr>
                </a:solidFill>
              </a:rPr>
            </a:br>
            <a:r>
              <a:rPr lang="en-US" sz="3800" b="1" dirty="0">
                <a:solidFill>
                  <a:schemeClr val="accent1">
                    <a:lumMod val="50000"/>
                  </a:schemeClr>
                </a:solidFill>
              </a:rPr>
              <a:t> (HJ Res 25)</a:t>
            </a:r>
          </a:p>
        </p:txBody>
      </p:sp>
      <p:sp>
        <p:nvSpPr>
          <p:cNvPr id="3" name="Content Placeholder 2"/>
          <p:cNvSpPr>
            <a:spLocks noGrp="1"/>
          </p:cNvSpPr>
          <p:nvPr>
            <p:ph idx="1"/>
          </p:nvPr>
        </p:nvSpPr>
        <p:spPr/>
        <p:txBody>
          <a:bodyPr/>
          <a:lstStyle/>
          <a:p>
            <a:r>
              <a:rPr lang="en-US" b="1" dirty="0"/>
              <a:t>Makes voting a Constitutional right rather than a privilege</a:t>
            </a:r>
            <a:r>
              <a:rPr lang="en-US" dirty="0"/>
              <a:t>.</a:t>
            </a:r>
          </a:p>
          <a:p>
            <a:r>
              <a:rPr lang="en-US" b="1" dirty="0"/>
              <a:t>Implied Democracy Restoration Act</a:t>
            </a:r>
            <a:r>
              <a:rPr lang="en-US" dirty="0"/>
              <a:t>. If voting is a Constitutional right rather than a privilege, incarceration would not terminate that right.</a:t>
            </a:r>
          </a:p>
          <a:p>
            <a:r>
              <a:rPr lang="en-US" b="1" dirty="0"/>
              <a:t>Provides strict judicial scrutiny defining who has the right to vote</a:t>
            </a:r>
            <a:r>
              <a:rPr lang="en-US" dirty="0"/>
              <a:t>. Overturns many state voter/photo ID laws</a:t>
            </a:r>
          </a:p>
        </p:txBody>
      </p:sp>
      <p:cxnSp>
        <p:nvCxnSpPr>
          <p:cNvPr id="4" name="Straight Connector 3"/>
          <p:cNvCxnSpPr/>
          <p:nvPr/>
        </p:nvCxnSpPr>
        <p:spPr>
          <a:xfrm>
            <a:off x="838200" y="161158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47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New Columbia Admissions Act</a:t>
            </a:r>
          </a:p>
        </p:txBody>
      </p:sp>
      <p:sp>
        <p:nvSpPr>
          <p:cNvPr id="3" name="Content Placeholder 2"/>
          <p:cNvSpPr>
            <a:spLocks noGrp="1"/>
          </p:cNvSpPr>
          <p:nvPr>
            <p:ph idx="1"/>
          </p:nvPr>
        </p:nvSpPr>
        <p:spPr/>
        <p:txBody>
          <a:bodyPr/>
          <a:lstStyle/>
          <a:p>
            <a:r>
              <a:rPr lang="en-US" b="1" dirty="0"/>
              <a:t>Washington, DC becomes the 51</a:t>
            </a:r>
            <a:r>
              <a:rPr lang="en-US" b="1" baseline="30000" dirty="0"/>
              <a:t>st</a:t>
            </a:r>
            <a:r>
              <a:rPr lang="en-US" b="1" dirty="0"/>
              <a:t> state</a:t>
            </a:r>
            <a:r>
              <a:rPr lang="en-US" dirty="0"/>
              <a:t>. The 678,000 residents of the city of Washington, DC would become residents of the state of New Columbia. The Federal Enclave, bridges and tunnels would remain Washington, DC</a:t>
            </a:r>
          </a:p>
          <a:p>
            <a:r>
              <a:rPr lang="en-US" b="1" dirty="0"/>
              <a:t>Federal Representative’s Congressional voting rights restored</a:t>
            </a:r>
            <a:r>
              <a:rPr lang="en-US" dirty="0"/>
              <a:t>. Currently the DC Representative can cosponsor legislation but cannot vote.</a:t>
            </a:r>
          </a:p>
          <a:p>
            <a:r>
              <a:rPr lang="en-US" b="1" dirty="0"/>
              <a:t>2 additional Senators would be added to Congress</a:t>
            </a:r>
            <a:r>
              <a:rPr lang="en-US" dirty="0"/>
              <a:t>. </a:t>
            </a:r>
          </a:p>
          <a:p>
            <a:r>
              <a:rPr lang="en-US" dirty="0"/>
              <a:t>President of the US would now have a voting Representative and 2 US Senators</a:t>
            </a:r>
          </a:p>
        </p:txBody>
      </p:sp>
      <p:cxnSp>
        <p:nvCxnSpPr>
          <p:cNvPr id="4" name="Straight Connector 3"/>
          <p:cNvCxnSpPr/>
          <p:nvPr/>
        </p:nvCxnSpPr>
        <p:spPr>
          <a:xfrm>
            <a:off x="838200" y="1502257"/>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739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Healthcare</a:t>
            </a:r>
          </a:p>
        </p:txBody>
      </p:sp>
      <p:sp>
        <p:nvSpPr>
          <p:cNvPr id="3" name="Content Placeholder 2"/>
          <p:cNvSpPr>
            <a:spLocks noGrp="1"/>
          </p:cNvSpPr>
          <p:nvPr>
            <p:ph idx="1"/>
          </p:nvPr>
        </p:nvSpPr>
        <p:spPr/>
        <p:txBody>
          <a:bodyPr/>
          <a:lstStyle/>
          <a:p>
            <a:r>
              <a:rPr lang="en-US" dirty="0"/>
              <a:t>Expanded and Improved Medicare for All (HR 676 – Conyers)</a:t>
            </a:r>
          </a:p>
          <a:p>
            <a:pPr lvl="1"/>
            <a:r>
              <a:rPr lang="en-US" dirty="0"/>
              <a:t>No deductibles/ No co-pays</a:t>
            </a:r>
          </a:p>
          <a:p>
            <a:pPr lvl="1"/>
            <a:r>
              <a:rPr lang="en-US" dirty="0"/>
              <a:t>Coverage includes all medically necessary treatments</a:t>
            </a:r>
          </a:p>
          <a:p>
            <a:pPr lvl="1"/>
            <a:r>
              <a:rPr lang="en-US" dirty="0"/>
              <a:t>Coverage expanded to include dental, vision, long term care, mental health on parity with physical health</a:t>
            </a:r>
          </a:p>
          <a:p>
            <a:pPr lvl="1"/>
            <a:r>
              <a:rPr lang="en-US" dirty="0"/>
              <a:t>Lifelong coverage</a:t>
            </a:r>
          </a:p>
          <a:p>
            <a:pPr lvl="1"/>
            <a:r>
              <a:rPr lang="en-US" dirty="0"/>
              <a:t>Identical program available in all 50 states</a:t>
            </a:r>
          </a:p>
        </p:txBody>
      </p:sp>
      <p:cxnSp>
        <p:nvCxnSpPr>
          <p:cNvPr id="4" name="Straight Connector 3"/>
          <p:cNvCxnSpPr/>
          <p:nvPr/>
        </p:nvCxnSpPr>
        <p:spPr>
          <a:xfrm>
            <a:off x="838200" y="1462501"/>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3008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8357"/>
            <a:ext cx="10515600" cy="1422331"/>
          </a:xfrm>
        </p:spPr>
        <p:txBody>
          <a:bodyPr>
            <a:normAutofit/>
          </a:bodyPr>
          <a:lstStyle/>
          <a:p>
            <a:r>
              <a:rPr lang="en-US" b="1" dirty="0">
                <a:solidFill>
                  <a:schemeClr val="accent1">
                    <a:lumMod val="50000"/>
                  </a:schemeClr>
                </a:solidFill>
              </a:rPr>
              <a:t>The WATER Act </a:t>
            </a:r>
            <a:br>
              <a:rPr lang="en-US" b="1" dirty="0">
                <a:solidFill>
                  <a:schemeClr val="accent1">
                    <a:lumMod val="50000"/>
                  </a:schemeClr>
                </a:solidFill>
              </a:rPr>
            </a:br>
            <a:r>
              <a:rPr lang="en-US" b="1" dirty="0">
                <a:solidFill>
                  <a:schemeClr val="accent1">
                    <a:lumMod val="50000"/>
                  </a:schemeClr>
                </a:solidFill>
              </a:rPr>
              <a:t>(HR 5313 – Conyers)</a:t>
            </a:r>
          </a:p>
        </p:txBody>
      </p:sp>
      <p:sp>
        <p:nvSpPr>
          <p:cNvPr id="3" name="Content Placeholder 2"/>
          <p:cNvSpPr>
            <a:spLocks noGrp="1"/>
          </p:cNvSpPr>
          <p:nvPr>
            <p:ph idx="1"/>
          </p:nvPr>
        </p:nvSpPr>
        <p:spPr/>
        <p:txBody>
          <a:bodyPr/>
          <a:lstStyle/>
          <a:p>
            <a:r>
              <a:rPr lang="en-US" dirty="0"/>
              <a:t>The “Water Affordability, Transparency, Equity, and Reliability Act of 2016” that will provide a dedicated funding stream for the Drinking Water and Clean Water State Revolving Fund (SRF) programs.</a:t>
            </a:r>
          </a:p>
          <a:p>
            <a:r>
              <a:rPr lang="en-US" dirty="0"/>
              <a:t>Taxes corporate overseas revenue in the year they are earned, we can raise more than $60 billion a year to fund repairs, maintenance, and improvement of our nation’s water infrastructure. </a:t>
            </a:r>
          </a:p>
          <a:p>
            <a:r>
              <a:rPr lang="en-US" dirty="0"/>
              <a:t>Creates between 20,000 and 27,000 jobs across the economy</a:t>
            </a:r>
          </a:p>
        </p:txBody>
      </p:sp>
      <p:cxnSp>
        <p:nvCxnSpPr>
          <p:cNvPr id="4" name="Straight Connector 3"/>
          <p:cNvCxnSpPr/>
          <p:nvPr/>
        </p:nvCxnSpPr>
        <p:spPr>
          <a:xfrm>
            <a:off x="758686" y="1571831"/>
            <a:ext cx="9263269" cy="0"/>
          </a:xfrm>
          <a:prstGeom prst="line">
            <a:avLst/>
          </a:prstGeom>
          <a:ln w="476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522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882</Words>
  <Application>Microsoft Office PowerPoint</Application>
  <PresentationFormat>Widescreen</PresentationFormat>
  <Paragraphs>57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June Letter Drop Bills</vt:lpstr>
      <vt:lpstr>Voting Rights</vt:lpstr>
      <vt:lpstr>Voting Rights Advancement Act</vt:lpstr>
      <vt:lpstr>Voting Rights Advancement Act</vt:lpstr>
      <vt:lpstr>Voting Rights Advancement Act</vt:lpstr>
      <vt:lpstr>Constitutional Right to Vote  (HJ Res 25)</vt:lpstr>
      <vt:lpstr>New Columbia Admissions Act</vt:lpstr>
      <vt:lpstr>Healthcare</vt:lpstr>
      <vt:lpstr>The WATER Act  (HR 5313 – Conyers)</vt:lpstr>
      <vt:lpstr>The WATER Act </vt:lpstr>
      <vt:lpstr>Equal Rights Amendment – 3 State  (SJ Res 15/HJ Res 51)</vt:lpstr>
      <vt:lpstr>Download the letters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June Letter Drop Bills</dc:title>
  <dc:creator>Andrea Miller</dc:creator>
  <cp:lastModifiedBy>Andrea Miller</cp:lastModifiedBy>
  <cp:revision>20</cp:revision>
  <dcterms:created xsi:type="dcterms:W3CDTF">2016-06-21T20:27:04Z</dcterms:created>
  <dcterms:modified xsi:type="dcterms:W3CDTF">2016-06-21T22:44:33Z</dcterms:modified>
</cp:coreProperties>
</file>